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95D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BEC0C2"/>
                </a:solidFill>
                <a:latin typeface="Arial"/>
                <a:cs typeface="Arial"/>
              </a:defRPr>
            </a:lvl1pPr>
          </a:lstStyle>
          <a:p>
            <a:pPr marL="10287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95D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BEC0C2"/>
                </a:solidFill>
                <a:latin typeface="Arial"/>
                <a:cs typeface="Arial"/>
              </a:defRPr>
            </a:lvl1pPr>
          </a:lstStyle>
          <a:p>
            <a:pPr marL="10287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95D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BEC0C2"/>
                </a:solidFill>
                <a:latin typeface="Arial"/>
                <a:cs typeface="Arial"/>
              </a:defRPr>
            </a:lvl1pPr>
          </a:lstStyle>
          <a:p>
            <a:pPr marL="10287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856639" y="5228718"/>
            <a:ext cx="9592310" cy="0"/>
          </a:xfrm>
          <a:custGeom>
            <a:avLst/>
            <a:gdLst/>
            <a:ahLst/>
            <a:cxnLst/>
            <a:rect l="l" t="t" r="r" b="b"/>
            <a:pathLst>
              <a:path w="9592310" h="0">
                <a:moveTo>
                  <a:pt x="0" y="0"/>
                </a:moveTo>
                <a:lnTo>
                  <a:pt x="9592121" y="1"/>
                </a:lnTo>
              </a:path>
              <a:path w="9592310" h="0">
                <a:moveTo>
                  <a:pt x="0" y="0"/>
                </a:moveTo>
                <a:lnTo>
                  <a:pt x="9592121" y="1"/>
                </a:lnTo>
              </a:path>
              <a:path w="9592310" h="0">
                <a:moveTo>
                  <a:pt x="0" y="0"/>
                </a:moveTo>
                <a:lnTo>
                  <a:pt x="9592121" y="1"/>
                </a:lnTo>
              </a:path>
            </a:pathLst>
          </a:custGeom>
          <a:ln w="25400">
            <a:solidFill>
              <a:srgbClr val="0095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95D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BEC0C2"/>
                </a:solidFill>
                <a:latin typeface="Arial"/>
                <a:cs typeface="Arial"/>
              </a:defRPr>
            </a:lvl1pPr>
          </a:lstStyle>
          <a:p>
            <a:pPr marL="10287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BEC0C2"/>
                </a:solidFill>
                <a:latin typeface="Arial"/>
                <a:cs typeface="Arial"/>
              </a:defRPr>
            </a:lvl1pPr>
          </a:lstStyle>
          <a:p>
            <a:pPr marL="10287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8196" y="6524915"/>
            <a:ext cx="204482" cy="24413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09282" y="6550210"/>
            <a:ext cx="0" cy="203200"/>
          </a:xfrm>
          <a:custGeom>
            <a:avLst/>
            <a:gdLst/>
            <a:ahLst/>
            <a:cxnLst/>
            <a:rect l="l" t="t" r="r" b="b"/>
            <a:pathLst>
              <a:path w="0" h="203200">
                <a:moveTo>
                  <a:pt x="0" y="0"/>
                </a:moveTo>
                <a:lnTo>
                  <a:pt x="1" y="203107"/>
                </a:lnTo>
              </a:path>
            </a:pathLst>
          </a:custGeom>
          <a:ln w="6350">
            <a:solidFill>
              <a:srgbClr val="BEC0C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2745" y="120395"/>
            <a:ext cx="11726509" cy="717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95D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110996"/>
            <a:ext cx="10199370" cy="2095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64387" y="6562833"/>
            <a:ext cx="219075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BEC0C2"/>
                </a:solidFill>
                <a:latin typeface="Arial"/>
                <a:cs typeface="Arial"/>
              </a:defRPr>
            </a:lvl1pPr>
          </a:lstStyle>
          <a:p>
            <a:pPr marL="10287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1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hyperlink" Target="mailto:Nicole.Pereira@blueshieldca.com" TargetMode="External"/><Relationship Id="rId4" Type="http://schemas.openxmlformats.org/officeDocument/2006/relationships/hyperlink" Target="mailto:Sara.Pittman@blueshieldca.com" TargetMode="External"/><Relationship Id="rId5" Type="http://schemas.openxmlformats.org/officeDocument/2006/relationships/hyperlink" Target="mailto:Krystal.Johnson@blueshieldca.com" TargetMode="Externa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29.png"/><Relationship Id="rId27" Type="http://schemas.openxmlformats.org/officeDocument/2006/relationships/image" Target="../media/image30.png"/><Relationship Id="rId28" Type="http://schemas.openxmlformats.org/officeDocument/2006/relationships/image" Target="../media/image31.png"/><Relationship Id="rId29" Type="http://schemas.openxmlformats.org/officeDocument/2006/relationships/image" Target="../media/image32.png"/><Relationship Id="rId30" Type="http://schemas.openxmlformats.org/officeDocument/2006/relationships/image" Target="../media/image33.png"/><Relationship Id="rId31" Type="http://schemas.openxmlformats.org/officeDocument/2006/relationships/image" Target="../media/image34.png"/><Relationship Id="rId32" Type="http://schemas.openxmlformats.org/officeDocument/2006/relationships/image" Target="../media/image35.png"/><Relationship Id="rId33" Type="http://schemas.openxmlformats.org/officeDocument/2006/relationships/image" Target="../media/image36.png"/><Relationship Id="rId34" Type="http://schemas.openxmlformats.org/officeDocument/2006/relationships/image" Target="../media/image37.png"/><Relationship Id="rId35" Type="http://schemas.openxmlformats.org/officeDocument/2006/relationships/image" Target="../media/image38.png"/><Relationship Id="rId36" Type="http://schemas.openxmlformats.org/officeDocument/2006/relationships/image" Target="../media/image39.png"/><Relationship Id="rId37" Type="http://schemas.openxmlformats.org/officeDocument/2006/relationships/image" Target="../media/image40.png"/><Relationship Id="rId38" Type="http://schemas.openxmlformats.org/officeDocument/2006/relationships/image" Target="../media/image41.png"/><Relationship Id="rId39" Type="http://schemas.openxmlformats.org/officeDocument/2006/relationships/image" Target="../media/image42.png"/><Relationship Id="rId40" Type="http://schemas.openxmlformats.org/officeDocument/2006/relationships/image" Target="../media/image43.png"/><Relationship Id="rId41" Type="http://schemas.openxmlformats.org/officeDocument/2006/relationships/image" Target="../media/image44.png"/><Relationship Id="rId42" Type="http://schemas.openxmlformats.org/officeDocument/2006/relationships/image" Target="../media/image45.png"/><Relationship Id="rId43" Type="http://schemas.openxmlformats.org/officeDocument/2006/relationships/image" Target="../media/image46.png"/><Relationship Id="rId44" Type="http://schemas.openxmlformats.org/officeDocument/2006/relationships/image" Target="../media/image47.png"/><Relationship Id="rId45" Type="http://schemas.openxmlformats.org/officeDocument/2006/relationships/image" Target="../media/image48.png"/><Relationship Id="rId46" Type="http://schemas.openxmlformats.org/officeDocument/2006/relationships/image" Target="../media/image49.png"/><Relationship Id="rId47" Type="http://schemas.openxmlformats.org/officeDocument/2006/relationships/image" Target="../media/image50.png"/><Relationship Id="rId48" Type="http://schemas.openxmlformats.org/officeDocument/2006/relationships/image" Target="../media/image51.png"/><Relationship Id="rId49" Type="http://schemas.openxmlformats.org/officeDocument/2006/relationships/image" Target="../media/image52.png"/><Relationship Id="rId50" Type="http://schemas.openxmlformats.org/officeDocument/2006/relationships/image" Target="../media/image53.png"/><Relationship Id="rId51" Type="http://schemas.openxmlformats.org/officeDocument/2006/relationships/image" Target="../media/image54.png"/><Relationship Id="rId52" Type="http://schemas.openxmlformats.org/officeDocument/2006/relationships/image" Target="../media/image55.png"/><Relationship Id="rId53" Type="http://schemas.openxmlformats.org/officeDocument/2006/relationships/image" Target="../media/image56.png"/><Relationship Id="rId54" Type="http://schemas.openxmlformats.org/officeDocument/2006/relationships/image" Target="../media/image57.png"/><Relationship Id="rId55" Type="http://schemas.openxmlformats.org/officeDocument/2006/relationships/image" Target="../media/image58.png"/><Relationship Id="rId56" Type="http://schemas.openxmlformats.org/officeDocument/2006/relationships/image" Target="../media/image59.png"/><Relationship Id="rId57" Type="http://schemas.openxmlformats.org/officeDocument/2006/relationships/image" Target="../media/image60.png"/><Relationship Id="rId58" Type="http://schemas.openxmlformats.org/officeDocument/2006/relationships/image" Target="../media/image61.png"/><Relationship Id="rId59" Type="http://schemas.openxmlformats.org/officeDocument/2006/relationships/image" Target="../media/image62.png"/><Relationship Id="rId60" Type="http://schemas.openxmlformats.org/officeDocument/2006/relationships/image" Target="../media/image63.png"/><Relationship Id="rId61" Type="http://schemas.openxmlformats.org/officeDocument/2006/relationships/image" Target="../media/image64.png"/><Relationship Id="rId62" Type="http://schemas.openxmlformats.org/officeDocument/2006/relationships/image" Target="../media/image65.png"/><Relationship Id="rId63" Type="http://schemas.openxmlformats.org/officeDocument/2006/relationships/image" Target="../media/image66.png"/><Relationship Id="rId64" Type="http://schemas.openxmlformats.org/officeDocument/2006/relationships/image" Target="../media/image67.png"/><Relationship Id="rId65" Type="http://schemas.openxmlformats.org/officeDocument/2006/relationships/image" Target="../media/image68.png"/><Relationship Id="rId66" Type="http://schemas.openxmlformats.org/officeDocument/2006/relationships/image" Target="../media/image69.png"/><Relationship Id="rId67" Type="http://schemas.openxmlformats.org/officeDocument/2006/relationships/image" Target="../media/image70.png"/><Relationship Id="rId68" Type="http://schemas.openxmlformats.org/officeDocument/2006/relationships/image" Target="../media/image71.png"/><Relationship Id="rId69" Type="http://schemas.openxmlformats.org/officeDocument/2006/relationships/image" Target="../media/image72.png"/><Relationship Id="rId70" Type="http://schemas.openxmlformats.org/officeDocument/2006/relationships/image" Target="../media/image73.png"/><Relationship Id="rId71" Type="http://schemas.openxmlformats.org/officeDocument/2006/relationships/image" Target="../media/image74.png"/><Relationship Id="rId72" Type="http://schemas.openxmlformats.org/officeDocument/2006/relationships/image" Target="../media/image75.png"/><Relationship Id="rId73" Type="http://schemas.openxmlformats.org/officeDocument/2006/relationships/image" Target="../media/image76.png"/><Relationship Id="rId74" Type="http://schemas.openxmlformats.org/officeDocument/2006/relationships/image" Target="../media/image77.png"/><Relationship Id="rId75" Type="http://schemas.openxmlformats.org/officeDocument/2006/relationships/image" Target="../media/image78.png"/><Relationship Id="rId76" Type="http://schemas.openxmlformats.org/officeDocument/2006/relationships/image" Target="../media/image79.png"/><Relationship Id="rId77" Type="http://schemas.openxmlformats.org/officeDocument/2006/relationships/image" Target="../media/image80.png"/><Relationship Id="rId78" Type="http://schemas.openxmlformats.org/officeDocument/2006/relationships/image" Target="../media/image81.png"/><Relationship Id="rId79" Type="http://schemas.openxmlformats.org/officeDocument/2006/relationships/image" Target="../media/image82.png"/><Relationship Id="rId80" Type="http://schemas.openxmlformats.org/officeDocument/2006/relationships/image" Target="../media/image83.png"/><Relationship Id="rId81" Type="http://schemas.openxmlformats.org/officeDocument/2006/relationships/image" Target="../media/image84.png"/><Relationship Id="rId82" Type="http://schemas.openxmlformats.org/officeDocument/2006/relationships/image" Target="../media/image85.png"/><Relationship Id="rId83" Type="http://schemas.openxmlformats.org/officeDocument/2006/relationships/image" Target="../media/image86.png"/><Relationship Id="rId84" Type="http://schemas.openxmlformats.org/officeDocument/2006/relationships/image" Target="../media/image8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0" Type="http://schemas.openxmlformats.org/officeDocument/2006/relationships/image" Target="../media/image97.png"/><Relationship Id="rId11" Type="http://schemas.openxmlformats.org/officeDocument/2006/relationships/image" Target="../media/image98.png"/><Relationship Id="rId12" Type="http://schemas.openxmlformats.org/officeDocument/2006/relationships/image" Target="../media/image99.png"/><Relationship Id="rId13" Type="http://schemas.openxmlformats.org/officeDocument/2006/relationships/image" Target="../media/image100.png"/><Relationship Id="rId14" Type="http://schemas.openxmlformats.org/officeDocument/2006/relationships/image" Target="../media/image10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6" Type="http://schemas.openxmlformats.org/officeDocument/2006/relationships/image" Target="../media/image106.png"/><Relationship Id="rId7" Type="http://schemas.openxmlformats.org/officeDocument/2006/relationships/image" Target="../media/image10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jpg"/><Relationship Id="rId3" Type="http://schemas.openxmlformats.org/officeDocument/2006/relationships/image" Target="../media/image109.png"/><Relationship Id="rId4" Type="http://schemas.openxmlformats.org/officeDocument/2006/relationships/image" Target="../media/image110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999"/>
                </a:lnTo>
                <a:lnTo>
                  <a:pt x="12191999" y="6857999"/>
                </a:lnTo>
                <a:lnTo>
                  <a:pt x="12191999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-411163" y="-411162"/>
            <a:ext cx="13014325" cy="7680325"/>
            <a:chOff x="-411163" y="-411162"/>
            <a:chExt cx="13014325" cy="7680325"/>
          </a:xfrm>
        </p:grpSpPr>
        <p:sp>
          <p:nvSpPr>
            <p:cNvPr id="4" name="object 4"/>
            <p:cNvSpPr/>
            <p:nvPr/>
          </p:nvSpPr>
          <p:spPr>
            <a:xfrm>
              <a:off x="-1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8223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7520" y="600455"/>
              <a:ext cx="4559808" cy="58094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657904" y="6013424"/>
              <a:ext cx="312420" cy="323850"/>
            </a:xfrm>
            <a:custGeom>
              <a:avLst/>
              <a:gdLst/>
              <a:ahLst/>
              <a:cxnLst/>
              <a:rect l="l" t="t" r="r" b="b"/>
              <a:pathLst>
                <a:path w="312420" h="323850">
                  <a:moveTo>
                    <a:pt x="235915" y="204457"/>
                  </a:moveTo>
                  <a:lnTo>
                    <a:pt x="227088" y="157340"/>
                  </a:lnTo>
                  <a:lnTo>
                    <a:pt x="207060" y="125323"/>
                  </a:lnTo>
                  <a:lnTo>
                    <a:pt x="207060" y="201853"/>
                  </a:lnTo>
                  <a:lnTo>
                    <a:pt x="200507" y="237604"/>
                  </a:lnTo>
                  <a:lnTo>
                    <a:pt x="182143" y="267182"/>
                  </a:lnTo>
                  <a:lnTo>
                    <a:pt x="153936" y="287312"/>
                  </a:lnTo>
                  <a:lnTo>
                    <a:pt x="117843" y="294741"/>
                  </a:lnTo>
                  <a:lnTo>
                    <a:pt x="81876" y="287680"/>
                  </a:lnTo>
                  <a:lnTo>
                    <a:pt x="65151" y="276072"/>
                  </a:lnTo>
                  <a:lnTo>
                    <a:pt x="53733" y="268160"/>
                  </a:lnTo>
                  <a:lnTo>
                    <a:pt x="35407" y="238709"/>
                  </a:lnTo>
                  <a:lnTo>
                    <a:pt x="28867" y="201853"/>
                  </a:lnTo>
                  <a:lnTo>
                    <a:pt x="36144" y="163766"/>
                  </a:lnTo>
                  <a:lnTo>
                    <a:pt x="55689" y="134378"/>
                  </a:lnTo>
                  <a:lnTo>
                    <a:pt x="66141" y="127406"/>
                  </a:lnTo>
                  <a:lnTo>
                    <a:pt x="84074" y="115443"/>
                  </a:lnTo>
                  <a:lnTo>
                    <a:pt x="152844" y="116535"/>
                  </a:lnTo>
                  <a:lnTo>
                    <a:pt x="200139" y="167068"/>
                  </a:lnTo>
                  <a:lnTo>
                    <a:pt x="207060" y="201853"/>
                  </a:lnTo>
                  <a:lnTo>
                    <a:pt x="207060" y="125323"/>
                  </a:lnTo>
                  <a:lnTo>
                    <a:pt x="202768" y="118452"/>
                  </a:lnTo>
                  <a:lnTo>
                    <a:pt x="189306" y="108737"/>
                  </a:lnTo>
                  <a:lnTo>
                    <a:pt x="166141" y="92011"/>
                  </a:lnTo>
                  <a:lnTo>
                    <a:pt x="120459" y="82257"/>
                  </a:lnTo>
                  <a:lnTo>
                    <a:pt x="94361" y="85191"/>
                  </a:lnTo>
                  <a:lnTo>
                    <a:pt x="70751" y="93840"/>
                  </a:lnTo>
                  <a:lnTo>
                    <a:pt x="49098" y="107988"/>
                  </a:lnTo>
                  <a:lnTo>
                    <a:pt x="28867" y="127406"/>
                  </a:lnTo>
                  <a:lnTo>
                    <a:pt x="28867" y="0"/>
                  </a:lnTo>
                  <a:lnTo>
                    <a:pt x="0" y="0"/>
                  </a:lnTo>
                  <a:lnTo>
                    <a:pt x="0" y="318617"/>
                  </a:lnTo>
                  <a:lnTo>
                    <a:pt x="28867" y="318617"/>
                  </a:lnTo>
                  <a:lnTo>
                    <a:pt x="28867" y="276072"/>
                  </a:lnTo>
                  <a:lnTo>
                    <a:pt x="47993" y="297002"/>
                  </a:lnTo>
                  <a:lnTo>
                    <a:pt x="69773" y="311912"/>
                  </a:lnTo>
                  <a:lnTo>
                    <a:pt x="93992" y="320852"/>
                  </a:lnTo>
                  <a:lnTo>
                    <a:pt x="120459" y="323824"/>
                  </a:lnTo>
                  <a:lnTo>
                    <a:pt x="166141" y="314121"/>
                  </a:lnTo>
                  <a:lnTo>
                    <a:pt x="193294" y="294741"/>
                  </a:lnTo>
                  <a:lnTo>
                    <a:pt x="202768" y="287985"/>
                  </a:lnTo>
                  <a:lnTo>
                    <a:pt x="227088" y="249936"/>
                  </a:lnTo>
                  <a:lnTo>
                    <a:pt x="235915" y="204457"/>
                  </a:lnTo>
                  <a:close/>
                </a:path>
                <a:path w="312420" h="323850">
                  <a:moveTo>
                    <a:pt x="311886" y="0"/>
                  </a:moveTo>
                  <a:lnTo>
                    <a:pt x="283019" y="0"/>
                  </a:lnTo>
                  <a:lnTo>
                    <a:pt x="283019" y="318617"/>
                  </a:lnTo>
                  <a:lnTo>
                    <a:pt x="311886" y="318617"/>
                  </a:lnTo>
                  <a:lnTo>
                    <a:pt x="3118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24705" y="6103707"/>
              <a:ext cx="199247" cy="23353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68444" y="6095680"/>
              <a:ext cx="233321" cy="2415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630061" y="6031863"/>
              <a:ext cx="285750" cy="364490"/>
            </a:xfrm>
            <a:custGeom>
              <a:avLst/>
              <a:gdLst/>
              <a:ahLst/>
              <a:cxnLst/>
              <a:rect l="l" t="t" r="r" b="b"/>
              <a:pathLst>
                <a:path w="285750" h="364489">
                  <a:moveTo>
                    <a:pt x="20993" y="0"/>
                  </a:moveTo>
                  <a:lnTo>
                    <a:pt x="11051" y="24376"/>
                  </a:lnTo>
                  <a:lnTo>
                    <a:pt x="4575" y="49486"/>
                  </a:lnTo>
                  <a:lnTo>
                    <a:pt x="1059" y="75085"/>
                  </a:lnTo>
                  <a:lnTo>
                    <a:pt x="0" y="100925"/>
                  </a:lnTo>
                  <a:lnTo>
                    <a:pt x="4660" y="156916"/>
                  </a:lnTo>
                  <a:lnTo>
                    <a:pt x="18059" y="209833"/>
                  </a:lnTo>
                  <a:lnTo>
                    <a:pt x="39317" y="258336"/>
                  </a:lnTo>
                  <a:lnTo>
                    <a:pt x="67558" y="301088"/>
                  </a:lnTo>
                  <a:lnTo>
                    <a:pt x="101905" y="336749"/>
                  </a:lnTo>
                  <a:lnTo>
                    <a:pt x="141481" y="363982"/>
                  </a:lnTo>
                  <a:lnTo>
                    <a:pt x="176655" y="341187"/>
                  </a:lnTo>
                  <a:lnTo>
                    <a:pt x="207819" y="312059"/>
                  </a:lnTo>
                  <a:lnTo>
                    <a:pt x="234462" y="277441"/>
                  </a:lnTo>
                  <a:lnTo>
                    <a:pt x="256073" y="238175"/>
                  </a:lnTo>
                  <a:lnTo>
                    <a:pt x="272142" y="195106"/>
                  </a:lnTo>
                  <a:lnTo>
                    <a:pt x="282158" y="149075"/>
                  </a:lnTo>
                  <a:lnTo>
                    <a:pt x="285610" y="100925"/>
                  </a:lnTo>
                  <a:lnTo>
                    <a:pt x="283392" y="75085"/>
                  </a:lnTo>
                  <a:lnTo>
                    <a:pt x="279711" y="49486"/>
                  </a:lnTo>
                  <a:lnTo>
                    <a:pt x="273683" y="26699"/>
                  </a:lnTo>
                  <a:lnTo>
                    <a:pt x="141481" y="26699"/>
                  </a:lnTo>
                  <a:lnTo>
                    <a:pt x="95006" y="22528"/>
                  </a:lnTo>
                  <a:lnTo>
                    <a:pt x="56661" y="13349"/>
                  </a:lnTo>
                  <a:lnTo>
                    <a:pt x="30603" y="4171"/>
                  </a:lnTo>
                  <a:lnTo>
                    <a:pt x="20993" y="0"/>
                  </a:lnTo>
                  <a:close/>
                </a:path>
                <a:path w="285750" h="364489">
                  <a:moveTo>
                    <a:pt x="261970" y="0"/>
                  </a:moveTo>
                  <a:lnTo>
                    <a:pt x="252732" y="4171"/>
                  </a:lnTo>
                  <a:lnTo>
                    <a:pt x="227294" y="13349"/>
                  </a:lnTo>
                  <a:lnTo>
                    <a:pt x="189072" y="22528"/>
                  </a:lnTo>
                  <a:lnTo>
                    <a:pt x="141481" y="26699"/>
                  </a:lnTo>
                  <a:lnTo>
                    <a:pt x="273683" y="26699"/>
                  </a:lnTo>
                  <a:lnTo>
                    <a:pt x="273069" y="24376"/>
                  </a:lnTo>
                  <a:lnTo>
                    <a:pt x="261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622201" y="6018631"/>
              <a:ext cx="304165" cy="390525"/>
            </a:xfrm>
            <a:custGeom>
              <a:avLst/>
              <a:gdLst/>
              <a:ahLst/>
              <a:cxnLst/>
              <a:rect l="l" t="t" r="r" b="b"/>
              <a:pathLst>
                <a:path w="304165" h="390525">
                  <a:moveTo>
                    <a:pt x="131076" y="98323"/>
                  </a:moveTo>
                  <a:lnTo>
                    <a:pt x="125691" y="95719"/>
                  </a:lnTo>
                  <a:lnTo>
                    <a:pt x="120497" y="95719"/>
                  </a:lnTo>
                  <a:lnTo>
                    <a:pt x="117843" y="98323"/>
                  </a:lnTo>
                  <a:lnTo>
                    <a:pt x="123050" y="98323"/>
                  </a:lnTo>
                  <a:lnTo>
                    <a:pt x="123050" y="103530"/>
                  </a:lnTo>
                  <a:lnTo>
                    <a:pt x="125691" y="100926"/>
                  </a:lnTo>
                  <a:lnTo>
                    <a:pt x="131076" y="100926"/>
                  </a:lnTo>
                  <a:lnTo>
                    <a:pt x="131076" y="98323"/>
                  </a:lnTo>
                  <a:close/>
                </a:path>
                <a:path w="304165" h="390525">
                  <a:moveTo>
                    <a:pt x="265125" y="107391"/>
                  </a:moveTo>
                  <a:lnTo>
                    <a:pt x="262890" y="93599"/>
                  </a:lnTo>
                  <a:lnTo>
                    <a:pt x="260210" y="77050"/>
                  </a:lnTo>
                  <a:lnTo>
                    <a:pt x="259334" y="71615"/>
                  </a:lnTo>
                  <a:lnTo>
                    <a:pt x="256768" y="55778"/>
                  </a:lnTo>
                  <a:lnTo>
                    <a:pt x="248513" y="58254"/>
                  </a:lnTo>
                  <a:lnTo>
                    <a:pt x="226009" y="63703"/>
                  </a:lnTo>
                  <a:lnTo>
                    <a:pt x="201815" y="67665"/>
                  </a:lnTo>
                  <a:lnTo>
                    <a:pt x="201815" y="100926"/>
                  </a:lnTo>
                  <a:lnTo>
                    <a:pt x="199085" y="106349"/>
                  </a:lnTo>
                  <a:lnTo>
                    <a:pt x="199085" y="172542"/>
                  </a:lnTo>
                  <a:lnTo>
                    <a:pt x="194195" y="189484"/>
                  </a:lnTo>
                  <a:lnTo>
                    <a:pt x="188582" y="194030"/>
                  </a:lnTo>
                  <a:lnTo>
                    <a:pt x="188582" y="236359"/>
                  </a:lnTo>
                  <a:lnTo>
                    <a:pt x="185381" y="246989"/>
                  </a:lnTo>
                  <a:lnTo>
                    <a:pt x="185331" y="247154"/>
                  </a:lnTo>
                  <a:lnTo>
                    <a:pt x="180822" y="250647"/>
                  </a:lnTo>
                  <a:lnTo>
                    <a:pt x="180822" y="284111"/>
                  </a:lnTo>
                  <a:lnTo>
                    <a:pt x="180822" y="294741"/>
                  </a:lnTo>
                  <a:lnTo>
                    <a:pt x="178181" y="300177"/>
                  </a:lnTo>
                  <a:lnTo>
                    <a:pt x="170421" y="305384"/>
                  </a:lnTo>
                  <a:lnTo>
                    <a:pt x="165214" y="305384"/>
                  </a:lnTo>
                  <a:lnTo>
                    <a:pt x="165214" y="292138"/>
                  </a:lnTo>
                  <a:lnTo>
                    <a:pt x="167767" y="289534"/>
                  </a:lnTo>
                  <a:lnTo>
                    <a:pt x="162394" y="285915"/>
                  </a:lnTo>
                  <a:lnTo>
                    <a:pt x="162394" y="289534"/>
                  </a:lnTo>
                  <a:lnTo>
                    <a:pt x="162394" y="334683"/>
                  </a:lnTo>
                  <a:lnTo>
                    <a:pt x="159740" y="337286"/>
                  </a:lnTo>
                  <a:lnTo>
                    <a:pt x="151980" y="337286"/>
                  </a:lnTo>
                  <a:lnTo>
                    <a:pt x="151980" y="334683"/>
                  </a:lnTo>
                  <a:lnTo>
                    <a:pt x="151714" y="332079"/>
                  </a:lnTo>
                  <a:lnTo>
                    <a:pt x="149402" y="289534"/>
                  </a:lnTo>
                  <a:lnTo>
                    <a:pt x="149339" y="284111"/>
                  </a:lnTo>
                  <a:lnTo>
                    <a:pt x="151980" y="284111"/>
                  </a:lnTo>
                  <a:lnTo>
                    <a:pt x="154546" y="286931"/>
                  </a:lnTo>
                  <a:lnTo>
                    <a:pt x="159740" y="289534"/>
                  </a:lnTo>
                  <a:lnTo>
                    <a:pt x="162394" y="289534"/>
                  </a:lnTo>
                  <a:lnTo>
                    <a:pt x="162394" y="285915"/>
                  </a:lnTo>
                  <a:lnTo>
                    <a:pt x="159740" y="284111"/>
                  </a:lnTo>
                  <a:lnTo>
                    <a:pt x="150825" y="280441"/>
                  </a:lnTo>
                  <a:lnTo>
                    <a:pt x="146685" y="278650"/>
                  </a:lnTo>
                  <a:lnTo>
                    <a:pt x="146685" y="302780"/>
                  </a:lnTo>
                  <a:lnTo>
                    <a:pt x="146685" y="318617"/>
                  </a:lnTo>
                  <a:lnTo>
                    <a:pt x="144132" y="321437"/>
                  </a:lnTo>
                  <a:lnTo>
                    <a:pt x="141490" y="321437"/>
                  </a:lnTo>
                  <a:lnTo>
                    <a:pt x="146685" y="332079"/>
                  </a:lnTo>
                  <a:lnTo>
                    <a:pt x="141490" y="329260"/>
                  </a:lnTo>
                  <a:lnTo>
                    <a:pt x="136283" y="329260"/>
                  </a:lnTo>
                  <a:lnTo>
                    <a:pt x="136283" y="310807"/>
                  </a:lnTo>
                  <a:lnTo>
                    <a:pt x="138925" y="307987"/>
                  </a:lnTo>
                  <a:lnTo>
                    <a:pt x="141490" y="305384"/>
                  </a:lnTo>
                  <a:lnTo>
                    <a:pt x="146685" y="302780"/>
                  </a:lnTo>
                  <a:lnTo>
                    <a:pt x="146685" y="278650"/>
                  </a:lnTo>
                  <a:lnTo>
                    <a:pt x="141160" y="276237"/>
                  </a:lnTo>
                  <a:lnTo>
                    <a:pt x="132905" y="270002"/>
                  </a:lnTo>
                  <a:lnTo>
                    <a:pt x="128257" y="260235"/>
                  </a:lnTo>
                  <a:lnTo>
                    <a:pt x="128257" y="252209"/>
                  </a:lnTo>
                  <a:lnTo>
                    <a:pt x="130987" y="247154"/>
                  </a:lnTo>
                  <a:lnTo>
                    <a:pt x="131076" y="246989"/>
                  </a:lnTo>
                  <a:lnTo>
                    <a:pt x="136283" y="244386"/>
                  </a:lnTo>
                  <a:lnTo>
                    <a:pt x="138925" y="241782"/>
                  </a:lnTo>
                  <a:lnTo>
                    <a:pt x="144132" y="241782"/>
                  </a:lnTo>
                  <a:lnTo>
                    <a:pt x="144132" y="260235"/>
                  </a:lnTo>
                  <a:lnTo>
                    <a:pt x="159207" y="266560"/>
                  </a:lnTo>
                  <a:lnTo>
                    <a:pt x="169202" y="271868"/>
                  </a:lnTo>
                  <a:lnTo>
                    <a:pt x="178181" y="278892"/>
                  </a:lnTo>
                  <a:lnTo>
                    <a:pt x="180822" y="284111"/>
                  </a:lnTo>
                  <a:lnTo>
                    <a:pt x="180822" y="250647"/>
                  </a:lnTo>
                  <a:lnTo>
                    <a:pt x="178181" y="252691"/>
                  </a:lnTo>
                  <a:lnTo>
                    <a:pt x="171018" y="254736"/>
                  </a:lnTo>
                  <a:lnTo>
                    <a:pt x="167767" y="255028"/>
                  </a:lnTo>
                  <a:lnTo>
                    <a:pt x="167767" y="233756"/>
                  </a:lnTo>
                  <a:lnTo>
                    <a:pt x="170421" y="228333"/>
                  </a:lnTo>
                  <a:lnTo>
                    <a:pt x="162394" y="228333"/>
                  </a:lnTo>
                  <a:lnTo>
                    <a:pt x="162394" y="233756"/>
                  </a:lnTo>
                  <a:lnTo>
                    <a:pt x="162394" y="262839"/>
                  </a:lnTo>
                  <a:lnTo>
                    <a:pt x="151980" y="260235"/>
                  </a:lnTo>
                  <a:lnTo>
                    <a:pt x="149339" y="257632"/>
                  </a:lnTo>
                  <a:lnTo>
                    <a:pt x="149339" y="241782"/>
                  </a:lnTo>
                  <a:lnTo>
                    <a:pt x="149339" y="233756"/>
                  </a:lnTo>
                  <a:lnTo>
                    <a:pt x="162394" y="233756"/>
                  </a:lnTo>
                  <a:lnTo>
                    <a:pt x="162394" y="228333"/>
                  </a:lnTo>
                  <a:lnTo>
                    <a:pt x="154546" y="228333"/>
                  </a:lnTo>
                  <a:lnTo>
                    <a:pt x="141516" y="226860"/>
                  </a:lnTo>
                  <a:lnTo>
                    <a:pt x="130670" y="222415"/>
                  </a:lnTo>
                  <a:lnTo>
                    <a:pt x="123240" y="214960"/>
                  </a:lnTo>
                  <a:lnTo>
                    <a:pt x="120497" y="204457"/>
                  </a:lnTo>
                  <a:lnTo>
                    <a:pt x="120497" y="188607"/>
                  </a:lnTo>
                  <a:lnTo>
                    <a:pt x="133718" y="186004"/>
                  </a:lnTo>
                  <a:lnTo>
                    <a:pt x="141490" y="201853"/>
                  </a:lnTo>
                  <a:lnTo>
                    <a:pt x="141490" y="204457"/>
                  </a:lnTo>
                  <a:lnTo>
                    <a:pt x="138925" y="204457"/>
                  </a:lnTo>
                  <a:lnTo>
                    <a:pt x="141490" y="207060"/>
                  </a:lnTo>
                  <a:lnTo>
                    <a:pt x="141490" y="209880"/>
                  </a:lnTo>
                  <a:lnTo>
                    <a:pt x="159740" y="209880"/>
                  </a:lnTo>
                  <a:lnTo>
                    <a:pt x="168008" y="212496"/>
                  </a:lnTo>
                  <a:lnTo>
                    <a:pt x="178168" y="217093"/>
                  </a:lnTo>
                  <a:lnTo>
                    <a:pt x="186321" y="224713"/>
                  </a:lnTo>
                  <a:lnTo>
                    <a:pt x="188582" y="236359"/>
                  </a:lnTo>
                  <a:lnTo>
                    <a:pt x="188582" y="194030"/>
                  </a:lnTo>
                  <a:lnTo>
                    <a:pt x="183426" y="198183"/>
                  </a:lnTo>
                  <a:lnTo>
                    <a:pt x="172669" y="201396"/>
                  </a:lnTo>
                  <a:lnTo>
                    <a:pt x="167767" y="201853"/>
                  </a:lnTo>
                  <a:lnTo>
                    <a:pt x="170421" y="180581"/>
                  </a:lnTo>
                  <a:lnTo>
                    <a:pt x="175615" y="175374"/>
                  </a:lnTo>
                  <a:lnTo>
                    <a:pt x="175615" y="172542"/>
                  </a:lnTo>
                  <a:lnTo>
                    <a:pt x="174840" y="170230"/>
                  </a:lnTo>
                  <a:lnTo>
                    <a:pt x="174447" y="169938"/>
                  </a:lnTo>
                  <a:lnTo>
                    <a:pt x="171348" y="167665"/>
                  </a:lnTo>
                  <a:lnTo>
                    <a:pt x="165214" y="166065"/>
                  </a:lnTo>
                  <a:lnTo>
                    <a:pt x="165214" y="172542"/>
                  </a:lnTo>
                  <a:lnTo>
                    <a:pt x="165214" y="207060"/>
                  </a:lnTo>
                  <a:lnTo>
                    <a:pt x="162394" y="207060"/>
                  </a:lnTo>
                  <a:lnTo>
                    <a:pt x="146685" y="204457"/>
                  </a:lnTo>
                  <a:lnTo>
                    <a:pt x="145567" y="201396"/>
                  </a:lnTo>
                  <a:lnTo>
                    <a:pt x="142481" y="193167"/>
                  </a:lnTo>
                  <a:lnTo>
                    <a:pt x="139687" y="186004"/>
                  </a:lnTo>
                  <a:lnTo>
                    <a:pt x="139026" y="184302"/>
                  </a:lnTo>
                  <a:lnTo>
                    <a:pt x="136283" y="177977"/>
                  </a:lnTo>
                  <a:lnTo>
                    <a:pt x="136283" y="175374"/>
                  </a:lnTo>
                  <a:lnTo>
                    <a:pt x="144132" y="169938"/>
                  </a:lnTo>
                  <a:lnTo>
                    <a:pt x="154546" y="169938"/>
                  </a:lnTo>
                  <a:lnTo>
                    <a:pt x="165214" y="172542"/>
                  </a:lnTo>
                  <a:lnTo>
                    <a:pt x="165214" y="166065"/>
                  </a:lnTo>
                  <a:lnTo>
                    <a:pt x="163410" y="165582"/>
                  </a:lnTo>
                  <a:lnTo>
                    <a:pt x="149339" y="164731"/>
                  </a:lnTo>
                  <a:lnTo>
                    <a:pt x="120434" y="159943"/>
                  </a:lnTo>
                  <a:lnTo>
                    <a:pt x="102781" y="148424"/>
                  </a:lnTo>
                  <a:lnTo>
                    <a:pt x="93967" y="134429"/>
                  </a:lnTo>
                  <a:lnTo>
                    <a:pt x="91567" y="122199"/>
                  </a:lnTo>
                  <a:lnTo>
                    <a:pt x="93548" y="110121"/>
                  </a:lnTo>
                  <a:lnTo>
                    <a:pt x="99504" y="98996"/>
                  </a:lnTo>
                  <a:lnTo>
                    <a:pt x="109347" y="90843"/>
                  </a:lnTo>
                  <a:lnTo>
                    <a:pt x="123050" y="87680"/>
                  </a:lnTo>
                  <a:lnTo>
                    <a:pt x="137947" y="90601"/>
                  </a:lnTo>
                  <a:lnTo>
                    <a:pt x="147662" y="97015"/>
                  </a:lnTo>
                  <a:lnTo>
                    <a:pt x="152069" y="102362"/>
                  </a:lnTo>
                  <a:lnTo>
                    <a:pt x="152996" y="103530"/>
                  </a:lnTo>
                  <a:lnTo>
                    <a:pt x="154546" y="106349"/>
                  </a:lnTo>
                  <a:lnTo>
                    <a:pt x="133718" y="106349"/>
                  </a:lnTo>
                  <a:lnTo>
                    <a:pt x="131076" y="108953"/>
                  </a:lnTo>
                  <a:lnTo>
                    <a:pt x="133718" y="111556"/>
                  </a:lnTo>
                  <a:lnTo>
                    <a:pt x="138925" y="111556"/>
                  </a:lnTo>
                  <a:lnTo>
                    <a:pt x="144132" y="114160"/>
                  </a:lnTo>
                  <a:lnTo>
                    <a:pt x="146685" y="116763"/>
                  </a:lnTo>
                  <a:lnTo>
                    <a:pt x="144132" y="119583"/>
                  </a:lnTo>
                  <a:lnTo>
                    <a:pt x="131076" y="119583"/>
                  </a:lnTo>
                  <a:lnTo>
                    <a:pt x="123050" y="114160"/>
                  </a:lnTo>
                  <a:lnTo>
                    <a:pt x="112636" y="114160"/>
                  </a:lnTo>
                  <a:lnTo>
                    <a:pt x="112636" y="122199"/>
                  </a:lnTo>
                  <a:lnTo>
                    <a:pt x="117678" y="131800"/>
                  </a:lnTo>
                  <a:lnTo>
                    <a:pt x="129362" y="137477"/>
                  </a:lnTo>
                  <a:lnTo>
                    <a:pt x="142519" y="140169"/>
                  </a:lnTo>
                  <a:lnTo>
                    <a:pt x="162610" y="141719"/>
                  </a:lnTo>
                  <a:lnTo>
                    <a:pt x="178447" y="145796"/>
                  </a:lnTo>
                  <a:lnTo>
                    <a:pt x="192811" y="155333"/>
                  </a:lnTo>
                  <a:lnTo>
                    <a:pt x="199085" y="172542"/>
                  </a:lnTo>
                  <a:lnTo>
                    <a:pt x="199085" y="106349"/>
                  </a:lnTo>
                  <a:lnTo>
                    <a:pt x="192379" y="113830"/>
                  </a:lnTo>
                  <a:lnTo>
                    <a:pt x="184721" y="121132"/>
                  </a:lnTo>
                  <a:lnTo>
                    <a:pt x="177063" y="128968"/>
                  </a:lnTo>
                  <a:lnTo>
                    <a:pt x="170421" y="138036"/>
                  </a:lnTo>
                  <a:lnTo>
                    <a:pt x="167767" y="138036"/>
                  </a:lnTo>
                  <a:lnTo>
                    <a:pt x="141897" y="135483"/>
                  </a:lnTo>
                  <a:lnTo>
                    <a:pt x="141490" y="135483"/>
                  </a:lnTo>
                  <a:lnTo>
                    <a:pt x="141490" y="124802"/>
                  </a:lnTo>
                  <a:lnTo>
                    <a:pt x="146685" y="122199"/>
                  </a:lnTo>
                  <a:lnTo>
                    <a:pt x="149237" y="119583"/>
                  </a:lnTo>
                  <a:lnTo>
                    <a:pt x="151980" y="116763"/>
                  </a:lnTo>
                  <a:lnTo>
                    <a:pt x="149339" y="114160"/>
                  </a:lnTo>
                  <a:lnTo>
                    <a:pt x="154546" y="114160"/>
                  </a:lnTo>
                  <a:lnTo>
                    <a:pt x="159740" y="116763"/>
                  </a:lnTo>
                  <a:lnTo>
                    <a:pt x="165214" y="116763"/>
                  </a:lnTo>
                  <a:lnTo>
                    <a:pt x="163804" y="114160"/>
                  </a:lnTo>
                  <a:lnTo>
                    <a:pt x="162394" y="111556"/>
                  </a:lnTo>
                  <a:lnTo>
                    <a:pt x="149339" y="111556"/>
                  </a:lnTo>
                  <a:lnTo>
                    <a:pt x="151980" y="108953"/>
                  </a:lnTo>
                  <a:lnTo>
                    <a:pt x="159740" y="108953"/>
                  </a:lnTo>
                  <a:lnTo>
                    <a:pt x="159740" y="106349"/>
                  </a:lnTo>
                  <a:lnTo>
                    <a:pt x="157187" y="103530"/>
                  </a:lnTo>
                  <a:lnTo>
                    <a:pt x="154546" y="98323"/>
                  </a:lnTo>
                  <a:lnTo>
                    <a:pt x="149339" y="92900"/>
                  </a:lnTo>
                  <a:lnTo>
                    <a:pt x="144132" y="87680"/>
                  </a:lnTo>
                  <a:lnTo>
                    <a:pt x="144132" y="77050"/>
                  </a:lnTo>
                  <a:lnTo>
                    <a:pt x="146685" y="77050"/>
                  </a:lnTo>
                  <a:lnTo>
                    <a:pt x="165214" y="85077"/>
                  </a:lnTo>
                  <a:lnTo>
                    <a:pt x="170421" y="87680"/>
                  </a:lnTo>
                  <a:lnTo>
                    <a:pt x="167767" y="100926"/>
                  </a:lnTo>
                  <a:lnTo>
                    <a:pt x="170421" y="106349"/>
                  </a:lnTo>
                  <a:lnTo>
                    <a:pt x="177812" y="102362"/>
                  </a:lnTo>
                  <a:lnTo>
                    <a:pt x="184645" y="97015"/>
                  </a:lnTo>
                  <a:lnTo>
                    <a:pt x="191643" y="93599"/>
                  </a:lnTo>
                  <a:lnTo>
                    <a:pt x="199085" y="95719"/>
                  </a:lnTo>
                  <a:lnTo>
                    <a:pt x="199085" y="98323"/>
                  </a:lnTo>
                  <a:lnTo>
                    <a:pt x="201815" y="100926"/>
                  </a:lnTo>
                  <a:lnTo>
                    <a:pt x="201815" y="67665"/>
                  </a:lnTo>
                  <a:lnTo>
                    <a:pt x="192697" y="69151"/>
                  </a:lnTo>
                  <a:lnTo>
                    <a:pt x="151980" y="71615"/>
                  </a:lnTo>
                  <a:lnTo>
                    <a:pt x="110896" y="69151"/>
                  </a:lnTo>
                  <a:lnTo>
                    <a:pt x="76669" y="63703"/>
                  </a:lnTo>
                  <a:lnTo>
                    <a:pt x="53238" y="58254"/>
                  </a:lnTo>
                  <a:lnTo>
                    <a:pt x="44551" y="55778"/>
                  </a:lnTo>
                  <a:lnTo>
                    <a:pt x="36334" y="106349"/>
                  </a:lnTo>
                  <a:lnTo>
                    <a:pt x="38989" y="158610"/>
                  </a:lnTo>
                  <a:lnTo>
                    <a:pt x="51028" y="207784"/>
                  </a:lnTo>
                  <a:lnTo>
                    <a:pt x="70319" y="253225"/>
                  </a:lnTo>
                  <a:lnTo>
                    <a:pt x="94894" y="293268"/>
                  </a:lnTo>
                  <a:lnTo>
                    <a:pt x="122770" y="326263"/>
                  </a:lnTo>
                  <a:lnTo>
                    <a:pt x="151980" y="350520"/>
                  </a:lnTo>
                  <a:lnTo>
                    <a:pt x="167386" y="337286"/>
                  </a:lnTo>
                  <a:lnTo>
                    <a:pt x="197396" y="305384"/>
                  </a:lnTo>
                  <a:lnTo>
                    <a:pt x="223977" y="265658"/>
                  </a:lnTo>
                  <a:lnTo>
                    <a:pt x="230365" y="255028"/>
                  </a:lnTo>
                  <a:lnTo>
                    <a:pt x="231457" y="253225"/>
                  </a:lnTo>
                  <a:lnTo>
                    <a:pt x="250456" y="207784"/>
                  </a:lnTo>
                  <a:lnTo>
                    <a:pt x="250634" y="207060"/>
                  </a:lnTo>
                  <a:lnTo>
                    <a:pt x="251891" y="201853"/>
                  </a:lnTo>
                  <a:lnTo>
                    <a:pt x="262343" y="158610"/>
                  </a:lnTo>
                  <a:lnTo>
                    <a:pt x="263258" y="141719"/>
                  </a:lnTo>
                  <a:lnTo>
                    <a:pt x="263347" y="140169"/>
                  </a:lnTo>
                  <a:lnTo>
                    <a:pt x="263461" y="138036"/>
                  </a:lnTo>
                  <a:lnTo>
                    <a:pt x="264756" y="114160"/>
                  </a:lnTo>
                  <a:lnTo>
                    <a:pt x="264769" y="113830"/>
                  </a:lnTo>
                  <a:lnTo>
                    <a:pt x="264896" y="111556"/>
                  </a:lnTo>
                  <a:lnTo>
                    <a:pt x="264972" y="110121"/>
                  </a:lnTo>
                  <a:lnTo>
                    <a:pt x="265036" y="108953"/>
                  </a:lnTo>
                  <a:lnTo>
                    <a:pt x="265125" y="107391"/>
                  </a:lnTo>
                  <a:close/>
                </a:path>
                <a:path w="304165" h="390525">
                  <a:moveTo>
                    <a:pt x="303872" y="111556"/>
                  </a:moveTo>
                  <a:lnTo>
                    <a:pt x="302793" y="83972"/>
                  </a:lnTo>
                  <a:lnTo>
                    <a:pt x="302768" y="83324"/>
                  </a:lnTo>
                  <a:lnTo>
                    <a:pt x="298983" y="54800"/>
                  </a:lnTo>
                  <a:lnTo>
                    <a:pt x="294436" y="37109"/>
                  </a:lnTo>
                  <a:lnTo>
                    <a:pt x="293103" y="31902"/>
                  </a:lnTo>
                  <a:lnTo>
                    <a:pt x="291820" y="26911"/>
                  </a:lnTo>
                  <a:lnTo>
                    <a:pt x="291782" y="26771"/>
                  </a:lnTo>
                  <a:lnTo>
                    <a:pt x="280403" y="0"/>
                  </a:lnTo>
                  <a:lnTo>
                    <a:pt x="280200" y="101"/>
                  </a:lnTo>
                  <a:lnTo>
                    <a:pt x="280200" y="133426"/>
                  </a:lnTo>
                  <a:lnTo>
                    <a:pt x="272237" y="183388"/>
                  </a:lnTo>
                  <a:lnTo>
                    <a:pt x="256781" y="231724"/>
                  </a:lnTo>
                  <a:lnTo>
                    <a:pt x="235419" y="276326"/>
                  </a:lnTo>
                  <a:lnTo>
                    <a:pt x="209765" y="315074"/>
                  </a:lnTo>
                  <a:lnTo>
                    <a:pt x="181406" y="345871"/>
                  </a:lnTo>
                  <a:lnTo>
                    <a:pt x="151980" y="366585"/>
                  </a:lnTo>
                  <a:lnTo>
                    <a:pt x="121653" y="345871"/>
                  </a:lnTo>
                  <a:lnTo>
                    <a:pt x="92659" y="315074"/>
                  </a:lnTo>
                  <a:lnTo>
                    <a:pt x="66548" y="276326"/>
                  </a:lnTo>
                  <a:lnTo>
                    <a:pt x="44894" y="231724"/>
                  </a:lnTo>
                  <a:lnTo>
                    <a:pt x="29248" y="183388"/>
                  </a:lnTo>
                  <a:lnTo>
                    <a:pt x="21183" y="133426"/>
                  </a:lnTo>
                  <a:lnTo>
                    <a:pt x="22263" y="83972"/>
                  </a:lnTo>
                  <a:lnTo>
                    <a:pt x="34048" y="37109"/>
                  </a:lnTo>
                  <a:lnTo>
                    <a:pt x="42887" y="40030"/>
                  </a:lnTo>
                  <a:lnTo>
                    <a:pt x="67449" y="46443"/>
                  </a:lnTo>
                  <a:lnTo>
                    <a:pt x="104787" y="52857"/>
                  </a:lnTo>
                  <a:lnTo>
                    <a:pt x="151980" y="55778"/>
                  </a:lnTo>
                  <a:lnTo>
                    <a:pt x="197624" y="52857"/>
                  </a:lnTo>
                  <a:lnTo>
                    <a:pt x="234149" y="46443"/>
                  </a:lnTo>
                  <a:lnTo>
                    <a:pt x="258394" y="40030"/>
                  </a:lnTo>
                  <a:lnTo>
                    <a:pt x="267182" y="37109"/>
                  </a:lnTo>
                  <a:lnTo>
                    <a:pt x="279044" y="83972"/>
                  </a:lnTo>
                  <a:lnTo>
                    <a:pt x="280200" y="133426"/>
                  </a:lnTo>
                  <a:lnTo>
                    <a:pt x="280200" y="101"/>
                  </a:lnTo>
                  <a:lnTo>
                    <a:pt x="270294" y="4978"/>
                  </a:lnTo>
                  <a:lnTo>
                    <a:pt x="242722" y="15951"/>
                  </a:lnTo>
                  <a:lnTo>
                    <a:pt x="201891" y="26911"/>
                  </a:lnTo>
                  <a:lnTo>
                    <a:pt x="151980" y="31902"/>
                  </a:lnTo>
                  <a:lnTo>
                    <a:pt x="101650" y="26911"/>
                  </a:lnTo>
                  <a:lnTo>
                    <a:pt x="59969" y="15951"/>
                  </a:lnTo>
                  <a:lnTo>
                    <a:pt x="31572" y="4978"/>
                  </a:lnTo>
                  <a:lnTo>
                    <a:pt x="21082" y="0"/>
                  </a:lnTo>
                  <a:lnTo>
                    <a:pt x="10007" y="26771"/>
                  </a:lnTo>
                  <a:lnTo>
                    <a:pt x="3632" y="54800"/>
                  </a:lnTo>
                  <a:lnTo>
                    <a:pt x="698" y="83324"/>
                  </a:lnTo>
                  <a:lnTo>
                    <a:pt x="0" y="111556"/>
                  </a:lnTo>
                  <a:lnTo>
                    <a:pt x="2806" y="163118"/>
                  </a:lnTo>
                  <a:lnTo>
                    <a:pt x="12979" y="212458"/>
                  </a:lnTo>
                  <a:lnTo>
                    <a:pt x="29883" y="258622"/>
                  </a:lnTo>
                  <a:lnTo>
                    <a:pt x="52882" y="300697"/>
                  </a:lnTo>
                  <a:lnTo>
                    <a:pt x="81330" y="337743"/>
                  </a:lnTo>
                  <a:lnTo>
                    <a:pt x="114566" y="368846"/>
                  </a:lnTo>
                  <a:lnTo>
                    <a:pt x="147955" y="390461"/>
                  </a:lnTo>
                  <a:lnTo>
                    <a:pt x="155905" y="390461"/>
                  </a:lnTo>
                  <a:lnTo>
                    <a:pt x="188468" y="368846"/>
                  </a:lnTo>
                  <a:lnTo>
                    <a:pt x="221094" y="337743"/>
                  </a:lnTo>
                  <a:lnTo>
                    <a:pt x="249199" y="300697"/>
                  </a:lnTo>
                  <a:lnTo>
                    <a:pt x="272173" y="258622"/>
                  </a:lnTo>
                  <a:lnTo>
                    <a:pt x="289356" y="212458"/>
                  </a:lnTo>
                  <a:lnTo>
                    <a:pt x="300139" y="163118"/>
                  </a:lnTo>
                  <a:lnTo>
                    <a:pt x="303872" y="111556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163515"/>
              <a:ext cx="1831339" cy="2748280"/>
            </a:xfrm>
            <a:custGeom>
              <a:avLst/>
              <a:gdLst/>
              <a:ahLst/>
              <a:cxnLst/>
              <a:rect l="l" t="t" r="r" b="b"/>
              <a:pathLst>
                <a:path w="1831339" h="2748280">
                  <a:moveTo>
                    <a:pt x="1668004" y="0"/>
                  </a:moveTo>
                  <a:lnTo>
                    <a:pt x="1594403" y="33472"/>
                  </a:lnTo>
                  <a:lnTo>
                    <a:pt x="1394631" y="107113"/>
                  </a:lnTo>
                  <a:lnTo>
                    <a:pt x="1100230" y="180753"/>
                  </a:lnTo>
                  <a:lnTo>
                    <a:pt x="742744" y="214226"/>
                  </a:lnTo>
                  <a:lnTo>
                    <a:pt x="384454" y="180753"/>
                  </a:lnTo>
                  <a:lnTo>
                    <a:pt x="89353" y="107113"/>
                  </a:lnTo>
                  <a:lnTo>
                    <a:pt x="0" y="74256"/>
                  </a:lnTo>
                  <a:lnTo>
                    <a:pt x="0" y="2029838"/>
                  </a:lnTo>
                  <a:lnTo>
                    <a:pt x="41319" y="2094975"/>
                  </a:lnTo>
                  <a:lnTo>
                    <a:pt x="68010" y="2134416"/>
                  </a:lnTo>
                  <a:lnTo>
                    <a:pt x="95455" y="2173139"/>
                  </a:lnTo>
                  <a:lnTo>
                    <a:pt x="123641" y="2211126"/>
                  </a:lnTo>
                  <a:lnTo>
                    <a:pt x="152555" y="2248358"/>
                  </a:lnTo>
                  <a:lnTo>
                    <a:pt x="182184" y="2284817"/>
                  </a:lnTo>
                  <a:lnTo>
                    <a:pt x="212515" y="2320485"/>
                  </a:lnTo>
                  <a:lnTo>
                    <a:pt x="243534" y="2355343"/>
                  </a:lnTo>
                  <a:lnTo>
                    <a:pt x="275229" y="2389372"/>
                  </a:lnTo>
                  <a:lnTo>
                    <a:pt x="307586" y="2422554"/>
                  </a:lnTo>
                  <a:lnTo>
                    <a:pt x="340592" y="2454871"/>
                  </a:lnTo>
                  <a:lnTo>
                    <a:pt x="374234" y="2486305"/>
                  </a:lnTo>
                  <a:lnTo>
                    <a:pt x="408499" y="2516835"/>
                  </a:lnTo>
                  <a:lnTo>
                    <a:pt x="443374" y="2546446"/>
                  </a:lnTo>
                  <a:lnTo>
                    <a:pt x="478845" y="2575116"/>
                  </a:lnTo>
                  <a:lnTo>
                    <a:pt x="514900" y="2602829"/>
                  </a:lnTo>
                  <a:lnTo>
                    <a:pt x="551525" y="2629566"/>
                  </a:lnTo>
                  <a:lnTo>
                    <a:pt x="588707" y="2655309"/>
                  </a:lnTo>
                  <a:lnTo>
                    <a:pt x="626433" y="2680038"/>
                  </a:lnTo>
                  <a:lnTo>
                    <a:pt x="664690" y="2703735"/>
                  </a:lnTo>
                  <a:lnTo>
                    <a:pt x="703464" y="2726383"/>
                  </a:lnTo>
                  <a:lnTo>
                    <a:pt x="742744" y="2747962"/>
                  </a:lnTo>
                  <a:lnTo>
                    <a:pt x="781958" y="2726383"/>
                  </a:lnTo>
                  <a:lnTo>
                    <a:pt x="820674" y="2703735"/>
                  </a:lnTo>
                  <a:lnTo>
                    <a:pt x="858877" y="2680038"/>
                  </a:lnTo>
                  <a:lnTo>
                    <a:pt x="896554" y="2655309"/>
                  </a:lnTo>
                  <a:lnTo>
                    <a:pt x="933691" y="2629566"/>
                  </a:lnTo>
                  <a:lnTo>
                    <a:pt x="970276" y="2602829"/>
                  </a:lnTo>
                  <a:lnTo>
                    <a:pt x="1006294" y="2575116"/>
                  </a:lnTo>
                  <a:lnTo>
                    <a:pt x="1041734" y="2546446"/>
                  </a:lnTo>
                  <a:lnTo>
                    <a:pt x="1076580" y="2516835"/>
                  </a:lnTo>
                  <a:lnTo>
                    <a:pt x="1110820" y="2486305"/>
                  </a:lnTo>
                  <a:lnTo>
                    <a:pt x="1144440" y="2454871"/>
                  </a:lnTo>
                  <a:lnTo>
                    <a:pt x="1177427" y="2422554"/>
                  </a:lnTo>
                  <a:lnTo>
                    <a:pt x="1209768" y="2389372"/>
                  </a:lnTo>
                  <a:lnTo>
                    <a:pt x="1241450" y="2355343"/>
                  </a:lnTo>
                  <a:lnTo>
                    <a:pt x="1272458" y="2320485"/>
                  </a:lnTo>
                  <a:lnTo>
                    <a:pt x="1302779" y="2284817"/>
                  </a:lnTo>
                  <a:lnTo>
                    <a:pt x="1332401" y="2248358"/>
                  </a:lnTo>
                  <a:lnTo>
                    <a:pt x="1361310" y="2211126"/>
                  </a:lnTo>
                  <a:lnTo>
                    <a:pt x="1389492" y="2173139"/>
                  </a:lnTo>
                  <a:lnTo>
                    <a:pt x="1416934" y="2134416"/>
                  </a:lnTo>
                  <a:lnTo>
                    <a:pt x="1443623" y="2094975"/>
                  </a:lnTo>
                  <a:lnTo>
                    <a:pt x="1469545" y="2054835"/>
                  </a:lnTo>
                  <a:lnTo>
                    <a:pt x="1494687" y="2014015"/>
                  </a:lnTo>
                  <a:lnTo>
                    <a:pt x="1519035" y="1972532"/>
                  </a:lnTo>
                  <a:lnTo>
                    <a:pt x="1542577" y="1930406"/>
                  </a:lnTo>
                  <a:lnTo>
                    <a:pt x="1565298" y="1887654"/>
                  </a:lnTo>
                  <a:lnTo>
                    <a:pt x="1587186" y="1844295"/>
                  </a:lnTo>
                  <a:lnTo>
                    <a:pt x="1608227" y="1800349"/>
                  </a:lnTo>
                  <a:lnTo>
                    <a:pt x="1628408" y="1755832"/>
                  </a:lnTo>
                  <a:lnTo>
                    <a:pt x="1647715" y="1710763"/>
                  </a:lnTo>
                  <a:lnTo>
                    <a:pt x="1666135" y="1665162"/>
                  </a:lnTo>
                  <a:lnTo>
                    <a:pt x="1683655" y="1619046"/>
                  </a:lnTo>
                  <a:lnTo>
                    <a:pt x="1700261" y="1572435"/>
                  </a:lnTo>
                  <a:lnTo>
                    <a:pt x="1715940" y="1525345"/>
                  </a:lnTo>
                  <a:lnTo>
                    <a:pt x="1730678" y="1477797"/>
                  </a:lnTo>
                  <a:lnTo>
                    <a:pt x="1744462" y="1429808"/>
                  </a:lnTo>
                  <a:lnTo>
                    <a:pt x="1757279" y="1381397"/>
                  </a:lnTo>
                  <a:lnTo>
                    <a:pt x="1769116" y="1332582"/>
                  </a:lnTo>
                  <a:lnTo>
                    <a:pt x="1779958" y="1283382"/>
                  </a:lnTo>
                  <a:lnTo>
                    <a:pt x="1789793" y="1233815"/>
                  </a:lnTo>
                  <a:lnTo>
                    <a:pt x="1798607" y="1183900"/>
                  </a:lnTo>
                  <a:lnTo>
                    <a:pt x="1806388" y="1133655"/>
                  </a:lnTo>
                  <a:lnTo>
                    <a:pt x="1813120" y="1083099"/>
                  </a:lnTo>
                  <a:lnTo>
                    <a:pt x="1818792" y="1032250"/>
                  </a:lnTo>
                  <a:lnTo>
                    <a:pt x="1823390" y="981126"/>
                  </a:lnTo>
                  <a:lnTo>
                    <a:pt x="1826900" y="929747"/>
                  </a:lnTo>
                  <a:lnTo>
                    <a:pt x="1829309" y="878130"/>
                  </a:lnTo>
                  <a:lnTo>
                    <a:pt x="1830604" y="826294"/>
                  </a:lnTo>
                  <a:lnTo>
                    <a:pt x="1830771" y="774258"/>
                  </a:lnTo>
                  <a:lnTo>
                    <a:pt x="1830035" y="724106"/>
                  </a:lnTo>
                  <a:lnTo>
                    <a:pt x="1828571" y="673996"/>
                  </a:lnTo>
                  <a:lnTo>
                    <a:pt x="1826265" y="623969"/>
                  </a:lnTo>
                  <a:lnTo>
                    <a:pt x="1823005" y="574067"/>
                  </a:lnTo>
                  <a:lnTo>
                    <a:pt x="1818675" y="524329"/>
                  </a:lnTo>
                  <a:lnTo>
                    <a:pt x="1813162" y="474799"/>
                  </a:lnTo>
                  <a:lnTo>
                    <a:pt x="1806354" y="425518"/>
                  </a:lnTo>
                  <a:lnTo>
                    <a:pt x="1798136" y="376526"/>
                  </a:lnTo>
                  <a:lnTo>
                    <a:pt x="1788394" y="327866"/>
                  </a:lnTo>
                  <a:lnTo>
                    <a:pt x="1777015" y="279578"/>
                  </a:lnTo>
                  <a:lnTo>
                    <a:pt x="1763886" y="231705"/>
                  </a:lnTo>
                  <a:lnTo>
                    <a:pt x="1748892" y="184287"/>
                  </a:lnTo>
                  <a:lnTo>
                    <a:pt x="1731921" y="137366"/>
                  </a:lnTo>
                  <a:lnTo>
                    <a:pt x="1712858" y="90984"/>
                  </a:lnTo>
                  <a:lnTo>
                    <a:pt x="1691590" y="45181"/>
                  </a:lnTo>
                  <a:lnTo>
                    <a:pt x="1668004" y="0"/>
                  </a:lnTo>
                  <a:close/>
                </a:path>
              </a:pathLst>
            </a:custGeom>
            <a:solidFill>
              <a:srgbClr val="0995DC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xfrm>
            <a:off x="1876144" y="1659636"/>
            <a:ext cx="3930650" cy="998219"/>
          </a:xfrm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3820"/>
              </a:lnSpc>
              <a:spcBef>
                <a:spcPts val="215"/>
              </a:spcBef>
            </a:pPr>
            <a:r>
              <a:rPr dirty="0" spc="-270" b="1">
                <a:latin typeface="Arial"/>
                <a:cs typeface="Arial"/>
              </a:rPr>
              <a:t>The</a:t>
            </a:r>
            <a:r>
              <a:rPr dirty="0" spc="-170" b="1">
                <a:latin typeface="Arial"/>
                <a:cs typeface="Arial"/>
              </a:rPr>
              <a:t> Health</a:t>
            </a:r>
            <a:r>
              <a:rPr dirty="0" spc="-165" b="1">
                <a:latin typeface="Arial"/>
                <a:cs typeface="Arial"/>
              </a:rPr>
              <a:t> </a:t>
            </a:r>
            <a:r>
              <a:rPr dirty="0" spc="-65" b="1">
                <a:latin typeface="Arial"/>
                <a:cs typeface="Arial"/>
              </a:rPr>
              <a:t>Equity </a:t>
            </a:r>
            <a:r>
              <a:rPr dirty="0" spc="-335" b="1">
                <a:latin typeface="Arial"/>
                <a:cs typeface="Arial"/>
              </a:rPr>
              <a:t>Assessment</a:t>
            </a:r>
            <a:r>
              <a:rPr dirty="0" spc="-155" b="1">
                <a:latin typeface="Arial"/>
                <a:cs typeface="Arial"/>
              </a:rPr>
              <a:t> </a:t>
            </a:r>
            <a:r>
              <a:rPr dirty="0" spc="-340" b="1">
                <a:latin typeface="Arial"/>
                <a:cs typeface="Arial"/>
              </a:rPr>
              <a:t>Tool(HEAT)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76144" y="2791459"/>
            <a:ext cx="4993005" cy="231140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dirty="0" sz="2400" spc="-229">
                <a:solidFill>
                  <a:srgbClr val="0095DA"/>
                </a:solidFill>
                <a:latin typeface="Arial"/>
                <a:cs typeface="Arial"/>
              </a:rPr>
              <a:t>A</a:t>
            </a:r>
            <a:r>
              <a:rPr dirty="0" sz="2400" spc="-110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dirty="0" sz="2400" spc="-120">
                <a:solidFill>
                  <a:srgbClr val="0095DA"/>
                </a:solidFill>
                <a:latin typeface="Arial"/>
                <a:cs typeface="Arial"/>
              </a:rPr>
              <a:t>standardized</a:t>
            </a:r>
            <a:r>
              <a:rPr dirty="0" sz="2400" spc="-105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95DA"/>
                </a:solidFill>
                <a:latin typeface="Arial"/>
                <a:cs typeface="Arial"/>
              </a:rPr>
              <a:t>tool</a:t>
            </a:r>
            <a:r>
              <a:rPr dirty="0" sz="2400" spc="-105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95DA"/>
                </a:solidFill>
                <a:latin typeface="Arial"/>
                <a:cs typeface="Arial"/>
              </a:rPr>
              <a:t>to</a:t>
            </a:r>
            <a:r>
              <a:rPr dirty="0" sz="2400" spc="-110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0095DA"/>
                </a:solidFill>
                <a:latin typeface="Arial"/>
                <a:cs typeface="Arial"/>
              </a:rPr>
              <a:t>objectively</a:t>
            </a:r>
            <a:r>
              <a:rPr dirty="0" sz="2400" spc="-105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dirty="0" sz="2400" spc="-200">
                <a:solidFill>
                  <a:srgbClr val="0095DA"/>
                </a:solidFill>
                <a:latin typeface="Arial"/>
                <a:cs typeface="Arial"/>
              </a:rPr>
              <a:t>assess </a:t>
            </a:r>
            <a:r>
              <a:rPr dirty="0" sz="2400" spc="-35">
                <a:solidFill>
                  <a:srgbClr val="0095DA"/>
                </a:solidFill>
                <a:latin typeface="Arial"/>
                <a:cs typeface="Arial"/>
              </a:rPr>
              <a:t>the</a:t>
            </a:r>
            <a:r>
              <a:rPr dirty="0" sz="2400" spc="-110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0095DA"/>
                </a:solidFill>
                <a:latin typeface="Arial"/>
                <a:cs typeface="Arial"/>
              </a:rPr>
              <a:t>health</a:t>
            </a:r>
            <a:r>
              <a:rPr dirty="0" sz="2400" spc="-110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0095DA"/>
                </a:solidFill>
                <a:latin typeface="Arial"/>
                <a:cs typeface="Arial"/>
              </a:rPr>
              <a:t>equity</a:t>
            </a:r>
            <a:r>
              <a:rPr dirty="0" sz="2400" spc="-110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0095DA"/>
                </a:solidFill>
                <a:latin typeface="Arial"/>
                <a:cs typeface="Arial"/>
              </a:rPr>
              <a:t>impact</a:t>
            </a:r>
            <a:r>
              <a:rPr dirty="0" sz="2400" spc="-120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95DA"/>
                </a:solidFill>
                <a:latin typeface="Arial"/>
                <a:cs typeface="Arial"/>
              </a:rPr>
              <a:t>of</a:t>
            </a:r>
            <a:r>
              <a:rPr dirty="0" sz="2400" spc="-105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95DA"/>
                </a:solidFill>
                <a:latin typeface="Arial"/>
                <a:cs typeface="Arial"/>
              </a:rPr>
              <a:t>health </a:t>
            </a:r>
            <a:r>
              <a:rPr dirty="0" sz="2400" spc="-65">
                <a:solidFill>
                  <a:srgbClr val="0095DA"/>
                </a:solidFill>
                <a:latin typeface="Arial"/>
                <a:cs typeface="Arial"/>
              </a:rPr>
              <a:t>transformation</a:t>
            </a:r>
            <a:r>
              <a:rPr dirty="0" sz="2400" spc="-55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95DA"/>
                </a:solidFill>
                <a:latin typeface="Arial"/>
                <a:cs typeface="Arial"/>
              </a:rPr>
              <a:t>interventions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90"/>
              </a:spcBef>
            </a:pPr>
            <a:r>
              <a:rPr dirty="0" sz="1400" spc="-100" b="1">
                <a:solidFill>
                  <a:srgbClr val="404040"/>
                </a:solidFill>
                <a:latin typeface="Arial"/>
                <a:cs typeface="Arial"/>
              </a:rPr>
              <a:t>Nicole</a:t>
            </a:r>
            <a:r>
              <a:rPr dirty="0" sz="1400" spc="-4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400" spc="-95" b="1">
                <a:solidFill>
                  <a:srgbClr val="404040"/>
                </a:solidFill>
                <a:latin typeface="Arial"/>
                <a:cs typeface="Arial"/>
              </a:rPr>
              <a:t>Pereira,</a:t>
            </a:r>
            <a:r>
              <a:rPr dirty="0" sz="1400" spc="-3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404040"/>
                </a:solidFill>
                <a:latin typeface="Arial"/>
                <a:cs typeface="Arial"/>
              </a:rPr>
              <a:t>MPH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200" spc="-65">
                <a:solidFill>
                  <a:srgbClr val="404040"/>
                </a:solidFill>
                <a:latin typeface="Arial"/>
                <a:cs typeface="Arial"/>
              </a:rPr>
              <a:t>Blue</a:t>
            </a:r>
            <a:r>
              <a:rPr dirty="0" sz="12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70">
                <a:solidFill>
                  <a:srgbClr val="404040"/>
                </a:solidFill>
                <a:latin typeface="Arial"/>
                <a:cs typeface="Arial"/>
              </a:rPr>
              <a:t>Shield</a:t>
            </a:r>
            <a:r>
              <a:rPr dirty="0" sz="12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12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California</a:t>
            </a:r>
            <a:endParaRPr sz="1200">
              <a:latin typeface="Arial"/>
              <a:cs typeface="Arial"/>
            </a:endParaRPr>
          </a:p>
          <a:p>
            <a:pPr marL="12700" marR="1828800">
              <a:lnSpc>
                <a:spcPct val="105000"/>
              </a:lnSpc>
              <a:spcBef>
                <a:spcPts val="290"/>
              </a:spcBef>
            </a:pPr>
            <a:r>
              <a:rPr dirty="0" sz="1200" spc="-55">
                <a:solidFill>
                  <a:srgbClr val="404040"/>
                </a:solidFill>
                <a:latin typeface="Arial"/>
                <a:cs typeface="Arial"/>
              </a:rPr>
              <a:t>Presentation</a:t>
            </a:r>
            <a:r>
              <a:rPr dirty="0" sz="12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12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70">
                <a:solidFill>
                  <a:srgbClr val="404040"/>
                </a:solidFill>
                <a:latin typeface="Arial"/>
                <a:cs typeface="Arial"/>
              </a:rPr>
              <a:t>SIREN</a:t>
            </a:r>
            <a:r>
              <a:rPr dirty="0" sz="12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404040"/>
                </a:solidFill>
                <a:latin typeface="Arial"/>
                <a:cs typeface="Arial"/>
              </a:rPr>
              <a:t>National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95">
                <a:solidFill>
                  <a:srgbClr val="404040"/>
                </a:solidFill>
                <a:latin typeface="Arial"/>
                <a:cs typeface="Arial"/>
              </a:rPr>
              <a:t>Research</a:t>
            </a:r>
            <a:r>
              <a:rPr dirty="0" sz="12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Meeting: </a:t>
            </a:r>
            <a:r>
              <a:rPr dirty="0" sz="1200" spc="-85">
                <a:solidFill>
                  <a:srgbClr val="404040"/>
                </a:solidFill>
                <a:latin typeface="Arial"/>
                <a:cs typeface="Arial"/>
              </a:rPr>
              <a:t>Racial</a:t>
            </a:r>
            <a:r>
              <a:rPr dirty="0" sz="12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60">
                <a:solidFill>
                  <a:srgbClr val="404040"/>
                </a:solidFill>
                <a:latin typeface="Arial"/>
                <a:cs typeface="Arial"/>
              </a:rPr>
              <a:t>Heath</a:t>
            </a:r>
            <a:r>
              <a:rPr dirty="0" sz="12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55">
                <a:solidFill>
                  <a:srgbClr val="404040"/>
                </a:solidFill>
                <a:latin typeface="Arial"/>
                <a:cs typeface="Arial"/>
              </a:rPr>
              <a:t>Equity</a:t>
            </a:r>
            <a:r>
              <a:rPr dirty="0" sz="12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12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80">
                <a:solidFill>
                  <a:srgbClr val="404040"/>
                </a:solidFill>
                <a:latin typeface="Arial"/>
                <a:cs typeface="Arial"/>
              </a:rPr>
              <a:t>Social</a:t>
            </a:r>
            <a:r>
              <a:rPr dirty="0" sz="12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404040"/>
                </a:solidFill>
                <a:latin typeface="Arial"/>
                <a:cs typeface="Arial"/>
              </a:rPr>
              <a:t>Care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922693" y="4260595"/>
            <a:ext cx="290131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350"/>
              <a:t>Thank</a:t>
            </a:r>
            <a:r>
              <a:rPr dirty="0" sz="5400" spc="-280"/>
              <a:t> </a:t>
            </a:r>
            <a:r>
              <a:rPr dirty="0" sz="5400" spc="-165"/>
              <a:t>you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588" y="4374987"/>
            <a:ext cx="671174" cy="8865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196" y="6524915"/>
            <a:ext cx="204482" cy="24413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09282" y="6550210"/>
            <a:ext cx="0" cy="203200"/>
          </a:xfrm>
          <a:custGeom>
            <a:avLst/>
            <a:gdLst/>
            <a:ahLst/>
            <a:cxnLst/>
            <a:rect l="l" t="t" r="r" b="b"/>
            <a:pathLst>
              <a:path w="0" h="203200">
                <a:moveTo>
                  <a:pt x="0" y="0"/>
                </a:moveTo>
                <a:lnTo>
                  <a:pt x="1" y="203107"/>
                </a:lnTo>
              </a:path>
            </a:pathLst>
          </a:custGeom>
          <a:ln w="6350">
            <a:solidFill>
              <a:srgbClr val="BEC0C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688340" y="280923"/>
            <a:ext cx="114046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25"/>
              <a:t>Contact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631509" y="6568929"/>
            <a:ext cx="1235710" cy="18097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000" spc="-55">
                <a:solidFill>
                  <a:srgbClr val="7F7F7F"/>
                </a:solidFill>
                <a:latin typeface="Arial"/>
                <a:cs typeface="Arial"/>
              </a:rPr>
              <a:t>Blue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7F7F7F"/>
                </a:solidFill>
                <a:latin typeface="Arial"/>
                <a:cs typeface="Arial"/>
              </a:rPr>
              <a:t>Shield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dirty="0" sz="1000" spc="-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California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11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665480" y="2410459"/>
            <a:ext cx="10671175" cy="409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dirty="0" sz="1200" spc="-90" b="1">
                <a:solidFill>
                  <a:srgbClr val="404040"/>
                </a:solidFill>
                <a:latin typeface="Arial"/>
                <a:cs typeface="Arial"/>
              </a:rPr>
              <a:t>Authors</a:t>
            </a:r>
            <a:r>
              <a:rPr dirty="0" sz="1200" spc="-90">
                <a:solidFill>
                  <a:srgbClr val="404040"/>
                </a:solidFill>
                <a:latin typeface="Arial"/>
                <a:cs typeface="Arial"/>
              </a:rPr>
              <a:t>:</a:t>
            </a:r>
            <a:r>
              <a:rPr dirty="0" sz="12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50">
                <a:solidFill>
                  <a:srgbClr val="404040"/>
                </a:solidFill>
                <a:latin typeface="Arial"/>
                <a:cs typeface="Arial"/>
              </a:rPr>
              <a:t>Eva</a:t>
            </a:r>
            <a:r>
              <a:rPr dirty="0" sz="12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80">
                <a:solidFill>
                  <a:srgbClr val="404040"/>
                </a:solidFill>
                <a:latin typeface="Arial"/>
                <a:cs typeface="Arial"/>
              </a:rPr>
              <a:t>Durazo,</a:t>
            </a:r>
            <a:r>
              <a:rPr dirty="0" sz="12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10">
                <a:solidFill>
                  <a:srgbClr val="404040"/>
                </a:solidFill>
                <a:latin typeface="Arial"/>
                <a:cs typeface="Arial"/>
              </a:rPr>
              <a:t>PhD,</a:t>
            </a:r>
            <a:r>
              <a:rPr dirty="0" sz="12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85">
                <a:solidFill>
                  <a:srgbClr val="404040"/>
                </a:solidFill>
                <a:latin typeface="Arial"/>
                <a:cs typeface="Arial"/>
              </a:rPr>
              <a:t>MPH;</a:t>
            </a:r>
            <a:r>
              <a:rPr dirty="0" sz="12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20">
                <a:solidFill>
                  <a:srgbClr val="404040"/>
                </a:solidFill>
                <a:latin typeface="Arial"/>
                <a:cs typeface="Arial"/>
              </a:rPr>
              <a:t>Sara</a:t>
            </a:r>
            <a:r>
              <a:rPr dirty="0" sz="12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404040"/>
                </a:solidFill>
                <a:latin typeface="Arial"/>
                <a:cs typeface="Arial"/>
              </a:rPr>
              <a:t>Pittman,</a:t>
            </a:r>
            <a:r>
              <a:rPr dirty="0" sz="12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85">
                <a:solidFill>
                  <a:srgbClr val="404040"/>
                </a:solidFill>
                <a:latin typeface="Arial"/>
                <a:cs typeface="Arial"/>
              </a:rPr>
              <a:t>MPH;</a:t>
            </a:r>
            <a:r>
              <a:rPr dirty="0" sz="12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404040"/>
                </a:solidFill>
                <a:latin typeface="Arial"/>
                <a:cs typeface="Arial"/>
              </a:rPr>
              <a:t>Nicole</a:t>
            </a:r>
            <a:r>
              <a:rPr dirty="0" sz="12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65">
                <a:solidFill>
                  <a:srgbClr val="404040"/>
                </a:solidFill>
                <a:latin typeface="Arial"/>
                <a:cs typeface="Arial"/>
              </a:rPr>
              <a:t>Pereira,</a:t>
            </a:r>
            <a:r>
              <a:rPr dirty="0" sz="12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85">
                <a:solidFill>
                  <a:srgbClr val="404040"/>
                </a:solidFill>
                <a:latin typeface="Arial"/>
                <a:cs typeface="Arial"/>
              </a:rPr>
              <a:t>MPH;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70">
                <a:solidFill>
                  <a:srgbClr val="404040"/>
                </a:solidFill>
                <a:latin typeface="Arial"/>
                <a:cs typeface="Arial"/>
              </a:rPr>
              <a:t>Krystal</a:t>
            </a:r>
            <a:r>
              <a:rPr dirty="0" sz="12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80">
                <a:solidFill>
                  <a:srgbClr val="404040"/>
                </a:solidFill>
                <a:latin typeface="Arial"/>
                <a:cs typeface="Arial"/>
              </a:rPr>
              <a:t>Johnson,</a:t>
            </a:r>
            <a:r>
              <a:rPr dirty="0" sz="12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404040"/>
                </a:solidFill>
                <a:latin typeface="Arial"/>
                <a:cs typeface="Arial"/>
              </a:rPr>
              <a:t>MA,</a:t>
            </a:r>
            <a:r>
              <a:rPr dirty="0" sz="12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95">
                <a:solidFill>
                  <a:srgbClr val="404040"/>
                </a:solidFill>
                <a:latin typeface="Arial"/>
                <a:cs typeface="Arial"/>
              </a:rPr>
              <a:t>PhD;</a:t>
            </a:r>
            <a:r>
              <a:rPr dirty="0" sz="12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95">
                <a:solidFill>
                  <a:srgbClr val="404040"/>
                </a:solidFill>
                <a:latin typeface="Arial"/>
                <a:cs typeface="Arial"/>
              </a:rPr>
              <a:t>Eden</a:t>
            </a:r>
            <a:r>
              <a:rPr dirty="0" sz="12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60">
                <a:solidFill>
                  <a:srgbClr val="404040"/>
                </a:solidFill>
                <a:latin typeface="Arial"/>
                <a:cs typeface="Arial"/>
              </a:rPr>
              <a:t>Mussie,</a:t>
            </a:r>
            <a:r>
              <a:rPr dirty="0" sz="12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70">
                <a:solidFill>
                  <a:srgbClr val="404040"/>
                </a:solidFill>
                <a:latin typeface="Arial"/>
                <a:cs typeface="Arial"/>
              </a:rPr>
              <a:t>MBA;</a:t>
            </a:r>
            <a:r>
              <a:rPr dirty="0" sz="12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85">
                <a:solidFill>
                  <a:srgbClr val="404040"/>
                </a:solidFill>
                <a:latin typeface="Arial"/>
                <a:cs typeface="Arial"/>
              </a:rPr>
              <a:t>Shannon</a:t>
            </a:r>
            <a:r>
              <a:rPr dirty="0" sz="12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85">
                <a:solidFill>
                  <a:srgbClr val="404040"/>
                </a:solidFill>
                <a:latin typeface="Arial"/>
                <a:cs typeface="Arial"/>
              </a:rPr>
              <a:t>Cosgrove,</a:t>
            </a:r>
            <a:r>
              <a:rPr dirty="0" sz="12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65">
                <a:solidFill>
                  <a:srgbClr val="404040"/>
                </a:solidFill>
                <a:latin typeface="Arial"/>
                <a:cs typeface="Arial"/>
              </a:rPr>
              <a:t>MHA;</a:t>
            </a:r>
            <a:r>
              <a:rPr dirty="0" sz="12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80">
                <a:solidFill>
                  <a:srgbClr val="404040"/>
                </a:solidFill>
                <a:latin typeface="Arial"/>
                <a:cs typeface="Arial"/>
              </a:rPr>
              <a:t>Baylis</a:t>
            </a:r>
            <a:r>
              <a:rPr dirty="0" sz="12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70">
                <a:solidFill>
                  <a:srgbClr val="404040"/>
                </a:solidFill>
                <a:latin typeface="Arial"/>
                <a:cs typeface="Arial"/>
              </a:rPr>
              <a:t>Beard,</a:t>
            </a:r>
            <a:r>
              <a:rPr dirty="0" sz="12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70">
                <a:solidFill>
                  <a:srgbClr val="404040"/>
                </a:solidFill>
                <a:latin typeface="Arial"/>
                <a:cs typeface="Arial"/>
              </a:rPr>
              <a:t>MBA;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404040"/>
                </a:solidFill>
                <a:latin typeface="Arial"/>
                <a:cs typeface="Arial"/>
              </a:rPr>
              <a:t>Jackie </a:t>
            </a:r>
            <a:r>
              <a:rPr dirty="0" sz="1200" spc="-70">
                <a:solidFill>
                  <a:srgbClr val="404040"/>
                </a:solidFill>
                <a:latin typeface="Arial"/>
                <a:cs typeface="Arial"/>
              </a:rPr>
              <a:t>Ejuwa,</a:t>
            </a:r>
            <a:r>
              <a:rPr dirty="0" sz="12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85">
                <a:solidFill>
                  <a:srgbClr val="404040"/>
                </a:solidFill>
                <a:latin typeface="Arial"/>
                <a:cs typeface="Arial"/>
              </a:rPr>
              <a:t>PharmD,</a:t>
            </a:r>
            <a:r>
              <a:rPr dirty="0" sz="12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80">
                <a:solidFill>
                  <a:srgbClr val="404040"/>
                </a:solidFill>
                <a:latin typeface="Arial"/>
                <a:cs typeface="Arial"/>
              </a:rPr>
              <a:t>MHL;</a:t>
            </a:r>
            <a:r>
              <a:rPr dirty="0" sz="12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45">
                <a:solidFill>
                  <a:srgbClr val="404040"/>
                </a:solidFill>
                <a:latin typeface="Arial"/>
                <a:cs typeface="Arial"/>
              </a:rPr>
              <a:t>Mahima</a:t>
            </a:r>
            <a:r>
              <a:rPr dirty="0" sz="12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70">
                <a:solidFill>
                  <a:srgbClr val="404040"/>
                </a:solidFill>
                <a:latin typeface="Arial"/>
                <a:cs typeface="Arial"/>
              </a:rPr>
              <a:t>Ashok,</a:t>
            </a:r>
            <a:r>
              <a:rPr dirty="0" sz="12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10">
                <a:solidFill>
                  <a:srgbClr val="404040"/>
                </a:solidFill>
                <a:latin typeface="Arial"/>
                <a:cs typeface="Arial"/>
              </a:rPr>
              <a:t>PhD,</a:t>
            </a:r>
            <a:r>
              <a:rPr dirty="0" sz="12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404040"/>
                </a:solidFill>
                <a:latin typeface="Arial"/>
                <a:cs typeface="Arial"/>
              </a:rPr>
              <a:t>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886459"/>
            <a:ext cx="4895850" cy="1125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dirty="0" u="sng" sz="1800" spc="-27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HEAT</a:t>
            </a:r>
            <a:r>
              <a:rPr dirty="0" u="sng" sz="1800" spc="-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team</a:t>
            </a:r>
            <a:r>
              <a:rPr dirty="0" u="sng" sz="1800" spc="-8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6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contact</a:t>
            </a:r>
            <a:r>
              <a:rPr dirty="0" u="sng" sz="1800" spc="-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information:</a:t>
            </a:r>
            <a:endParaRPr sz="1800">
              <a:latin typeface="Arial"/>
              <a:cs typeface="Arial"/>
            </a:endParaRPr>
          </a:p>
          <a:p>
            <a:pPr marL="12700" marR="251460">
              <a:lnSpc>
                <a:spcPts val="2180"/>
              </a:lnSpc>
              <a:spcBef>
                <a:spcPts val="30"/>
              </a:spcBef>
            </a:pPr>
            <a:r>
              <a:rPr dirty="0" sz="1800" spc="-80">
                <a:latin typeface="Arial"/>
                <a:cs typeface="Arial"/>
              </a:rPr>
              <a:t>Nicole </a:t>
            </a:r>
            <a:r>
              <a:rPr dirty="0" sz="1800" spc="-100">
                <a:latin typeface="Arial"/>
                <a:cs typeface="Arial"/>
              </a:rPr>
              <a:t>Pereira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–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u="sng" sz="1800" spc="-85">
                <a:solidFill>
                  <a:srgbClr val="0095DA"/>
                </a:solidFill>
                <a:uFill>
                  <a:solidFill>
                    <a:srgbClr val="0095DA"/>
                  </a:solidFill>
                </a:uFill>
                <a:latin typeface="Arial"/>
                <a:cs typeface="Arial"/>
                <a:hlinkClick r:id="rId3"/>
              </a:rPr>
              <a:t>Nicole.Pereira@blueshieldca.com</a:t>
            </a:r>
            <a:r>
              <a:rPr dirty="0" sz="1800" spc="-85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dirty="0" sz="1800" spc="-180">
                <a:latin typeface="Arial"/>
                <a:cs typeface="Arial"/>
              </a:rPr>
              <a:t>Sara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Pittman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–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u="sng" sz="1800" spc="-60">
                <a:solidFill>
                  <a:srgbClr val="0095DA"/>
                </a:solidFill>
                <a:uFill>
                  <a:solidFill>
                    <a:srgbClr val="0095DA"/>
                  </a:solidFill>
                </a:uFill>
                <a:latin typeface="Arial"/>
                <a:cs typeface="Arial"/>
                <a:hlinkClick r:id="rId4"/>
              </a:rPr>
              <a:t>Sara.Pittman@blueshieldca.com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35"/>
              </a:lnSpc>
            </a:pPr>
            <a:r>
              <a:rPr dirty="0" sz="1800" spc="-95">
                <a:latin typeface="Arial"/>
                <a:cs typeface="Arial"/>
              </a:rPr>
              <a:t>Krystal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20">
                <a:latin typeface="Arial"/>
                <a:cs typeface="Arial"/>
              </a:rPr>
              <a:t>Johnson–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u="sng" sz="1800" spc="-90">
                <a:solidFill>
                  <a:srgbClr val="0095DA"/>
                </a:solidFill>
                <a:uFill>
                  <a:solidFill>
                    <a:srgbClr val="0095DA"/>
                  </a:solidFill>
                </a:uFill>
                <a:latin typeface="Arial"/>
                <a:cs typeface="Arial"/>
                <a:hlinkClick r:id="rId5"/>
              </a:rPr>
              <a:t>Krystal.Johnson@blueshieldca.com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196" y="6524915"/>
            <a:ext cx="204482" cy="24413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09282" y="6550210"/>
            <a:ext cx="0" cy="203200"/>
          </a:xfrm>
          <a:custGeom>
            <a:avLst/>
            <a:gdLst/>
            <a:ahLst/>
            <a:cxnLst/>
            <a:rect l="l" t="t" r="r" b="b"/>
            <a:pathLst>
              <a:path w="0" h="203200">
                <a:moveTo>
                  <a:pt x="0" y="0"/>
                </a:moveTo>
                <a:lnTo>
                  <a:pt x="1" y="203107"/>
                </a:lnTo>
              </a:path>
            </a:pathLst>
          </a:custGeom>
          <a:ln w="6350">
            <a:solidFill>
              <a:srgbClr val="BEC0C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297491" y="2700020"/>
            <a:ext cx="5598795" cy="1293495"/>
          </a:xfrm>
          <a:prstGeom prst="rect">
            <a:avLst/>
          </a:prstGeom>
        </p:spPr>
        <p:txBody>
          <a:bodyPr wrap="square" lIns="0" tIns="1555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25"/>
              </a:spcBef>
            </a:pPr>
            <a:r>
              <a:rPr dirty="0" sz="1800" spc="-145">
                <a:latin typeface="Arial"/>
                <a:cs typeface="Arial"/>
              </a:rPr>
              <a:t>The</a:t>
            </a:r>
            <a:r>
              <a:rPr dirty="0" sz="1800" spc="-65">
                <a:latin typeface="Arial"/>
                <a:cs typeface="Arial"/>
              </a:rPr>
              <a:t> authors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are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all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employees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Blue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Shield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California.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30"/>
              </a:spcBef>
            </a:pPr>
            <a:r>
              <a:rPr dirty="0" sz="1800" spc="-105">
                <a:latin typeface="Arial"/>
                <a:cs typeface="Arial"/>
              </a:rPr>
              <a:t>There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are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no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other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financial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disclosures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report.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45"/>
              </a:spcBef>
            </a:pPr>
            <a:r>
              <a:rPr dirty="0" sz="1800" spc="-275" b="1">
                <a:latin typeface="Arial"/>
                <a:cs typeface="Arial"/>
              </a:rPr>
              <a:t>HEAT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represents </a:t>
            </a:r>
            <a:r>
              <a:rPr dirty="0" sz="1800" spc="-65">
                <a:latin typeface="Arial"/>
                <a:cs typeface="Arial"/>
              </a:rPr>
              <a:t>Health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Equity </a:t>
            </a:r>
            <a:r>
              <a:rPr dirty="0" sz="1800" spc="-130">
                <a:latin typeface="Arial"/>
                <a:cs typeface="Arial"/>
              </a:rPr>
              <a:t>Assessment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35">
                <a:latin typeface="Arial"/>
                <a:cs typeface="Arial"/>
              </a:rPr>
              <a:t>Tool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in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this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deck.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1509" y="6568929"/>
            <a:ext cx="1235710" cy="18097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000" spc="-55">
                <a:solidFill>
                  <a:srgbClr val="7F7F7F"/>
                </a:solidFill>
                <a:latin typeface="Arial"/>
                <a:cs typeface="Arial"/>
              </a:rPr>
              <a:t>Blue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7F7F7F"/>
                </a:solidFill>
                <a:latin typeface="Arial"/>
                <a:cs typeface="Arial"/>
              </a:rPr>
              <a:t>Shield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dirty="0" sz="1000" spc="-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California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25"/>
              <a:t>11</a:t>
            </a:fld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273650" y="2152395"/>
            <a:ext cx="164655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60"/>
              <a:t>Disclosures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5333" y="5674867"/>
            <a:ext cx="50641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5">
                <a:solidFill>
                  <a:srgbClr val="AAADAF"/>
                </a:solidFill>
                <a:latin typeface="Arial"/>
                <a:cs typeface="Arial"/>
              </a:rPr>
              <a:t>Blue</a:t>
            </a:r>
            <a:r>
              <a:rPr dirty="0" sz="1200" spc="-40">
                <a:solidFill>
                  <a:srgbClr val="AAADAF"/>
                </a:solidFill>
                <a:latin typeface="Arial"/>
                <a:cs typeface="Arial"/>
              </a:rPr>
              <a:t> </a:t>
            </a:r>
            <a:r>
              <a:rPr dirty="0" sz="1200" spc="-70">
                <a:solidFill>
                  <a:srgbClr val="AAADAF"/>
                </a:solidFill>
                <a:latin typeface="Arial"/>
                <a:cs typeface="Arial"/>
              </a:rPr>
              <a:t>Shield</a:t>
            </a:r>
            <a:r>
              <a:rPr dirty="0" sz="1200" spc="-45">
                <a:solidFill>
                  <a:srgbClr val="AAADA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AADAF"/>
                </a:solidFill>
                <a:latin typeface="Arial"/>
                <a:cs typeface="Arial"/>
              </a:rPr>
              <a:t>of</a:t>
            </a:r>
            <a:r>
              <a:rPr dirty="0" sz="1200" spc="-40">
                <a:solidFill>
                  <a:srgbClr val="AAADAF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AAADAF"/>
                </a:solidFill>
                <a:latin typeface="Arial"/>
                <a:cs typeface="Arial"/>
              </a:rPr>
              <a:t>California</a:t>
            </a:r>
            <a:r>
              <a:rPr dirty="0" sz="1200" spc="-40">
                <a:solidFill>
                  <a:srgbClr val="AAADAF"/>
                </a:solidFill>
                <a:latin typeface="Arial"/>
                <a:cs typeface="Arial"/>
              </a:rPr>
              <a:t> </a:t>
            </a:r>
            <a:r>
              <a:rPr dirty="0" sz="1200" spc="-70">
                <a:solidFill>
                  <a:srgbClr val="AAADAF"/>
                </a:solidFill>
                <a:latin typeface="Arial"/>
                <a:cs typeface="Arial"/>
              </a:rPr>
              <a:t>is</a:t>
            </a:r>
            <a:r>
              <a:rPr dirty="0" sz="1200" spc="-30">
                <a:solidFill>
                  <a:srgbClr val="AAADAF"/>
                </a:solidFill>
                <a:latin typeface="Arial"/>
                <a:cs typeface="Arial"/>
              </a:rPr>
              <a:t> </a:t>
            </a:r>
            <a:r>
              <a:rPr dirty="0" sz="1200" spc="-70">
                <a:solidFill>
                  <a:srgbClr val="AAADAF"/>
                </a:solidFill>
                <a:latin typeface="Arial"/>
                <a:cs typeface="Arial"/>
              </a:rPr>
              <a:t>an</a:t>
            </a:r>
            <a:r>
              <a:rPr dirty="0" sz="1200" spc="-45">
                <a:solidFill>
                  <a:srgbClr val="AAADAF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AAADAF"/>
                </a:solidFill>
                <a:latin typeface="Arial"/>
                <a:cs typeface="Arial"/>
              </a:rPr>
              <a:t>independent </a:t>
            </a:r>
            <a:r>
              <a:rPr dirty="0" sz="1200" spc="-50">
                <a:solidFill>
                  <a:srgbClr val="AAADAF"/>
                </a:solidFill>
                <a:latin typeface="Arial"/>
                <a:cs typeface="Arial"/>
              </a:rPr>
              <a:t>member</a:t>
            </a:r>
            <a:r>
              <a:rPr dirty="0" sz="1200" spc="-40">
                <a:solidFill>
                  <a:srgbClr val="AAADA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AAADAF"/>
                </a:solidFill>
                <a:latin typeface="Arial"/>
                <a:cs typeface="Arial"/>
              </a:rPr>
              <a:t>of</a:t>
            </a:r>
            <a:r>
              <a:rPr dirty="0" sz="1200" spc="-45">
                <a:solidFill>
                  <a:srgbClr val="AAADA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AAADAF"/>
                </a:solidFill>
                <a:latin typeface="Arial"/>
                <a:cs typeface="Arial"/>
              </a:rPr>
              <a:t>the</a:t>
            </a:r>
            <a:r>
              <a:rPr dirty="0" sz="1200" spc="-40">
                <a:solidFill>
                  <a:srgbClr val="AAADAF"/>
                </a:solidFill>
                <a:latin typeface="Arial"/>
                <a:cs typeface="Arial"/>
              </a:rPr>
              <a:t> </a:t>
            </a:r>
            <a:r>
              <a:rPr dirty="0" sz="1200" spc="-65">
                <a:solidFill>
                  <a:srgbClr val="AAADAF"/>
                </a:solidFill>
                <a:latin typeface="Arial"/>
                <a:cs typeface="Arial"/>
              </a:rPr>
              <a:t>Blue</a:t>
            </a:r>
            <a:r>
              <a:rPr dirty="0" sz="1200" spc="-35">
                <a:solidFill>
                  <a:srgbClr val="AAADAF"/>
                </a:solidFill>
                <a:latin typeface="Arial"/>
                <a:cs typeface="Arial"/>
              </a:rPr>
              <a:t> </a:t>
            </a:r>
            <a:r>
              <a:rPr dirty="0" sz="1200" spc="-70">
                <a:solidFill>
                  <a:srgbClr val="AAADAF"/>
                </a:solidFill>
                <a:latin typeface="Arial"/>
                <a:cs typeface="Arial"/>
              </a:rPr>
              <a:t>Shield</a:t>
            </a:r>
            <a:r>
              <a:rPr dirty="0" sz="1200" spc="-45">
                <a:solidFill>
                  <a:srgbClr val="AAADAF"/>
                </a:solidFill>
                <a:latin typeface="Arial"/>
                <a:cs typeface="Arial"/>
              </a:rPr>
              <a:t> </a:t>
            </a:r>
            <a:r>
              <a:rPr dirty="0" sz="1200" spc="-30">
                <a:solidFill>
                  <a:srgbClr val="AAADAF"/>
                </a:solidFill>
                <a:latin typeface="Arial"/>
                <a:cs typeface="Arial"/>
              </a:rPr>
              <a:t>Association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3542" y="2654373"/>
            <a:ext cx="2784913" cy="1025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509" y="6562852"/>
            <a:ext cx="12357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5">
                <a:solidFill>
                  <a:srgbClr val="7F7F7F"/>
                </a:solidFill>
                <a:latin typeface="Arial"/>
                <a:cs typeface="Arial"/>
              </a:rPr>
              <a:t>Blue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7F7F7F"/>
                </a:solidFill>
                <a:latin typeface="Arial"/>
                <a:cs typeface="Arial"/>
              </a:rPr>
              <a:t>Shield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dirty="0" sz="1000" spc="-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California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54874" y="6556756"/>
            <a:ext cx="901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>
                <a:solidFill>
                  <a:srgbClr val="BEC0C2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42493" y="911753"/>
            <a:ext cx="8924290" cy="5346700"/>
            <a:chOff x="1442493" y="911753"/>
            <a:chExt cx="8924290" cy="5346700"/>
          </a:xfrm>
        </p:grpSpPr>
        <p:sp>
          <p:nvSpPr>
            <p:cNvPr id="5" name="object 5"/>
            <p:cNvSpPr/>
            <p:nvPr/>
          </p:nvSpPr>
          <p:spPr>
            <a:xfrm>
              <a:off x="1442493" y="911753"/>
              <a:ext cx="8924290" cy="5346700"/>
            </a:xfrm>
            <a:custGeom>
              <a:avLst/>
              <a:gdLst/>
              <a:ahLst/>
              <a:cxnLst/>
              <a:rect l="l" t="t" r="r" b="b"/>
              <a:pathLst>
                <a:path w="8924290" h="5346700">
                  <a:moveTo>
                    <a:pt x="8923930" y="0"/>
                  </a:moveTo>
                  <a:lnTo>
                    <a:pt x="4795643" y="0"/>
                  </a:lnTo>
                  <a:lnTo>
                    <a:pt x="4795643" y="2098"/>
                  </a:lnTo>
                  <a:lnTo>
                    <a:pt x="0" y="2673187"/>
                  </a:lnTo>
                  <a:lnTo>
                    <a:pt x="4795643" y="5344279"/>
                  </a:lnTo>
                  <a:lnTo>
                    <a:pt x="4795643" y="5346374"/>
                  </a:lnTo>
                  <a:lnTo>
                    <a:pt x="8923930" y="5346374"/>
                  </a:lnTo>
                  <a:lnTo>
                    <a:pt x="8923930" y="0"/>
                  </a:lnTo>
                  <a:close/>
                </a:path>
              </a:pathLst>
            </a:custGeom>
            <a:solidFill>
              <a:srgbClr val="D9D9D9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5231" y="5358383"/>
              <a:ext cx="3005327" cy="6583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2733" y="5380278"/>
              <a:ext cx="2912745" cy="566420"/>
            </a:xfrm>
            <a:custGeom>
              <a:avLst/>
              <a:gdLst/>
              <a:ahLst/>
              <a:cxnLst/>
              <a:rect l="l" t="t" r="r" b="b"/>
              <a:pathLst>
                <a:path w="2912745" h="566420">
                  <a:moveTo>
                    <a:pt x="2817926" y="0"/>
                  </a:moveTo>
                  <a:lnTo>
                    <a:pt x="94330" y="0"/>
                  </a:lnTo>
                  <a:lnTo>
                    <a:pt x="57612" y="7412"/>
                  </a:lnTo>
                  <a:lnTo>
                    <a:pt x="27628" y="27628"/>
                  </a:lnTo>
                  <a:lnTo>
                    <a:pt x="7412" y="57612"/>
                  </a:lnTo>
                  <a:lnTo>
                    <a:pt x="0" y="94330"/>
                  </a:lnTo>
                  <a:lnTo>
                    <a:pt x="0" y="471635"/>
                  </a:lnTo>
                  <a:lnTo>
                    <a:pt x="7412" y="508353"/>
                  </a:lnTo>
                  <a:lnTo>
                    <a:pt x="27628" y="538337"/>
                  </a:lnTo>
                  <a:lnTo>
                    <a:pt x="57612" y="558552"/>
                  </a:lnTo>
                  <a:lnTo>
                    <a:pt x="94330" y="565965"/>
                  </a:lnTo>
                  <a:lnTo>
                    <a:pt x="2817926" y="565965"/>
                  </a:lnTo>
                  <a:lnTo>
                    <a:pt x="2854644" y="558552"/>
                  </a:lnTo>
                  <a:lnTo>
                    <a:pt x="2884628" y="538337"/>
                  </a:lnTo>
                  <a:lnTo>
                    <a:pt x="2904844" y="508353"/>
                  </a:lnTo>
                  <a:lnTo>
                    <a:pt x="2912257" y="471635"/>
                  </a:lnTo>
                  <a:lnTo>
                    <a:pt x="2912257" y="94330"/>
                  </a:lnTo>
                  <a:lnTo>
                    <a:pt x="2904844" y="57612"/>
                  </a:lnTo>
                  <a:lnTo>
                    <a:pt x="2884628" y="27628"/>
                  </a:lnTo>
                  <a:lnTo>
                    <a:pt x="2854644" y="7412"/>
                  </a:lnTo>
                  <a:lnTo>
                    <a:pt x="2817926" y="0"/>
                  </a:lnTo>
                  <a:close/>
                </a:path>
              </a:pathLst>
            </a:custGeom>
            <a:solidFill>
              <a:srgbClr val="003B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22733" y="5380278"/>
              <a:ext cx="2912745" cy="566420"/>
            </a:xfrm>
            <a:custGeom>
              <a:avLst/>
              <a:gdLst/>
              <a:ahLst/>
              <a:cxnLst/>
              <a:rect l="l" t="t" r="r" b="b"/>
              <a:pathLst>
                <a:path w="2912745" h="566420">
                  <a:moveTo>
                    <a:pt x="0" y="94330"/>
                  </a:moveTo>
                  <a:lnTo>
                    <a:pt x="7412" y="57612"/>
                  </a:lnTo>
                  <a:lnTo>
                    <a:pt x="27628" y="27628"/>
                  </a:lnTo>
                  <a:lnTo>
                    <a:pt x="57612" y="7412"/>
                  </a:lnTo>
                  <a:lnTo>
                    <a:pt x="94329" y="0"/>
                  </a:lnTo>
                  <a:lnTo>
                    <a:pt x="2817927" y="0"/>
                  </a:lnTo>
                  <a:lnTo>
                    <a:pt x="2854644" y="7412"/>
                  </a:lnTo>
                  <a:lnTo>
                    <a:pt x="2884628" y="27628"/>
                  </a:lnTo>
                  <a:lnTo>
                    <a:pt x="2904844" y="57612"/>
                  </a:lnTo>
                  <a:lnTo>
                    <a:pt x="2912257" y="94330"/>
                  </a:lnTo>
                  <a:lnTo>
                    <a:pt x="2912257" y="471635"/>
                  </a:lnTo>
                  <a:lnTo>
                    <a:pt x="2904844" y="508353"/>
                  </a:lnTo>
                  <a:lnTo>
                    <a:pt x="2884628" y="538337"/>
                  </a:lnTo>
                  <a:lnTo>
                    <a:pt x="2854644" y="558553"/>
                  </a:lnTo>
                  <a:lnTo>
                    <a:pt x="2817927" y="565966"/>
                  </a:lnTo>
                  <a:lnTo>
                    <a:pt x="94329" y="565966"/>
                  </a:lnTo>
                  <a:lnTo>
                    <a:pt x="57612" y="558553"/>
                  </a:lnTo>
                  <a:lnTo>
                    <a:pt x="27628" y="538337"/>
                  </a:lnTo>
                  <a:lnTo>
                    <a:pt x="7412" y="508353"/>
                  </a:lnTo>
                  <a:lnTo>
                    <a:pt x="0" y="471635"/>
                  </a:lnTo>
                  <a:lnTo>
                    <a:pt x="0" y="94330"/>
                  </a:lnTo>
                  <a:close/>
                </a:path>
              </a:pathLst>
            </a:custGeom>
            <a:ln w="9525">
              <a:solidFill>
                <a:srgbClr val="59A83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688340" y="245363"/>
            <a:ext cx="715137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4"/>
              <a:t>We</a:t>
            </a:r>
            <a:r>
              <a:rPr dirty="0" spc="-160"/>
              <a:t> </a:t>
            </a:r>
            <a:r>
              <a:rPr dirty="0" spc="-155"/>
              <a:t>are </a:t>
            </a:r>
            <a:r>
              <a:rPr dirty="0" spc="-90"/>
              <a:t>transforming</a:t>
            </a:r>
            <a:r>
              <a:rPr dirty="0" spc="-140"/>
              <a:t> </a:t>
            </a:r>
            <a:r>
              <a:rPr dirty="0" spc="-40"/>
              <a:t>the</a:t>
            </a:r>
            <a:r>
              <a:rPr dirty="0" spc="-160"/>
              <a:t> </a:t>
            </a:r>
            <a:r>
              <a:rPr dirty="0" spc="-120"/>
              <a:t>healthcare</a:t>
            </a:r>
            <a:r>
              <a:rPr dirty="0" spc="-155"/>
              <a:t> </a:t>
            </a:r>
            <a:r>
              <a:rPr dirty="0" spc="-135"/>
              <a:t>system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64023" y="5546852"/>
            <a:ext cx="1228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5" b="1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90" b="1">
                <a:solidFill>
                  <a:srgbClr val="FFFFFF"/>
                </a:solidFill>
                <a:latin typeface="Arial"/>
                <a:cs typeface="Arial"/>
              </a:rPr>
              <a:t>Reimagined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08177" y="5871821"/>
            <a:ext cx="3091815" cy="301625"/>
          </a:xfrm>
          <a:custGeom>
            <a:avLst/>
            <a:gdLst/>
            <a:ahLst/>
            <a:cxnLst/>
            <a:rect l="l" t="t" r="r" b="b"/>
            <a:pathLst>
              <a:path w="3091815" h="301625">
                <a:moveTo>
                  <a:pt x="3041432" y="0"/>
                </a:moveTo>
                <a:lnTo>
                  <a:pt x="50213" y="0"/>
                </a:lnTo>
                <a:lnTo>
                  <a:pt x="30668" y="3945"/>
                </a:lnTo>
                <a:lnTo>
                  <a:pt x="14707" y="14706"/>
                </a:lnTo>
                <a:lnTo>
                  <a:pt x="3946" y="30667"/>
                </a:lnTo>
                <a:lnTo>
                  <a:pt x="0" y="50212"/>
                </a:lnTo>
                <a:lnTo>
                  <a:pt x="0" y="251064"/>
                </a:lnTo>
                <a:lnTo>
                  <a:pt x="3946" y="270609"/>
                </a:lnTo>
                <a:lnTo>
                  <a:pt x="14707" y="286570"/>
                </a:lnTo>
                <a:lnTo>
                  <a:pt x="30668" y="297330"/>
                </a:lnTo>
                <a:lnTo>
                  <a:pt x="50213" y="301276"/>
                </a:lnTo>
                <a:lnTo>
                  <a:pt x="3041432" y="301276"/>
                </a:lnTo>
                <a:lnTo>
                  <a:pt x="3060977" y="297330"/>
                </a:lnTo>
                <a:lnTo>
                  <a:pt x="3076937" y="286570"/>
                </a:lnTo>
                <a:lnTo>
                  <a:pt x="3087698" y="270609"/>
                </a:lnTo>
                <a:lnTo>
                  <a:pt x="3091644" y="251064"/>
                </a:lnTo>
                <a:lnTo>
                  <a:pt x="3091644" y="50212"/>
                </a:lnTo>
                <a:lnTo>
                  <a:pt x="3087698" y="30667"/>
                </a:lnTo>
                <a:lnTo>
                  <a:pt x="3076937" y="14706"/>
                </a:lnTo>
                <a:lnTo>
                  <a:pt x="3060977" y="3945"/>
                </a:lnTo>
                <a:lnTo>
                  <a:pt x="3041432" y="0"/>
                </a:lnTo>
                <a:close/>
              </a:path>
            </a:pathLst>
          </a:custGeom>
          <a:solidFill>
            <a:srgbClr val="003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030944" y="5906516"/>
            <a:ext cx="16471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0" b="1">
                <a:solidFill>
                  <a:srgbClr val="FFFFFF"/>
                </a:solidFill>
                <a:latin typeface="Arial"/>
                <a:cs typeface="Arial"/>
              </a:rPr>
              <a:t>Technology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65" b="1">
                <a:solidFill>
                  <a:srgbClr val="FFFFFF"/>
                </a:solidFill>
                <a:latin typeface="Arial"/>
                <a:cs typeface="Arial"/>
              </a:rPr>
              <a:t>Infrastructure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08177" y="5435235"/>
            <a:ext cx="3091815" cy="301625"/>
          </a:xfrm>
          <a:custGeom>
            <a:avLst/>
            <a:gdLst/>
            <a:ahLst/>
            <a:cxnLst/>
            <a:rect l="l" t="t" r="r" b="b"/>
            <a:pathLst>
              <a:path w="3091815" h="301625">
                <a:moveTo>
                  <a:pt x="3041432" y="0"/>
                </a:moveTo>
                <a:lnTo>
                  <a:pt x="50213" y="0"/>
                </a:lnTo>
                <a:lnTo>
                  <a:pt x="30668" y="3946"/>
                </a:lnTo>
                <a:lnTo>
                  <a:pt x="14707" y="14707"/>
                </a:lnTo>
                <a:lnTo>
                  <a:pt x="3946" y="30667"/>
                </a:lnTo>
                <a:lnTo>
                  <a:pt x="0" y="50211"/>
                </a:lnTo>
                <a:lnTo>
                  <a:pt x="0" y="251064"/>
                </a:lnTo>
                <a:lnTo>
                  <a:pt x="3946" y="270609"/>
                </a:lnTo>
                <a:lnTo>
                  <a:pt x="14707" y="286570"/>
                </a:lnTo>
                <a:lnTo>
                  <a:pt x="30668" y="297331"/>
                </a:lnTo>
                <a:lnTo>
                  <a:pt x="50213" y="301277"/>
                </a:lnTo>
                <a:lnTo>
                  <a:pt x="3041432" y="301277"/>
                </a:lnTo>
                <a:lnTo>
                  <a:pt x="3060977" y="297331"/>
                </a:lnTo>
                <a:lnTo>
                  <a:pt x="3076937" y="286570"/>
                </a:lnTo>
                <a:lnTo>
                  <a:pt x="3087698" y="270609"/>
                </a:lnTo>
                <a:lnTo>
                  <a:pt x="3091644" y="251064"/>
                </a:lnTo>
                <a:lnTo>
                  <a:pt x="3091644" y="50211"/>
                </a:lnTo>
                <a:lnTo>
                  <a:pt x="3087698" y="30667"/>
                </a:lnTo>
                <a:lnTo>
                  <a:pt x="3076937" y="14707"/>
                </a:lnTo>
                <a:lnTo>
                  <a:pt x="3060977" y="3946"/>
                </a:lnTo>
                <a:lnTo>
                  <a:pt x="3041432" y="0"/>
                </a:lnTo>
                <a:close/>
              </a:path>
            </a:pathLst>
          </a:custGeom>
          <a:solidFill>
            <a:srgbClr val="003B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015164" y="5467603"/>
            <a:ext cx="1677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 b="1">
                <a:solidFill>
                  <a:srgbClr val="FFFFFF"/>
                </a:solidFill>
                <a:latin typeface="Arial"/>
                <a:cs typeface="Arial"/>
              </a:rPr>
              <a:t>Enterprise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FFFFFF"/>
                </a:solidFill>
                <a:latin typeface="Arial"/>
                <a:cs typeface="Arial"/>
              </a:rPr>
              <a:t>Transformation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037528" y="1084087"/>
            <a:ext cx="1321435" cy="1213485"/>
            <a:chOff x="8037528" y="1084087"/>
            <a:chExt cx="1321435" cy="1213485"/>
          </a:xfrm>
        </p:grpSpPr>
        <p:sp>
          <p:nvSpPr>
            <p:cNvPr id="16" name="object 16"/>
            <p:cNvSpPr/>
            <p:nvPr/>
          </p:nvSpPr>
          <p:spPr>
            <a:xfrm>
              <a:off x="8047053" y="1093612"/>
              <a:ext cx="1302385" cy="1194435"/>
            </a:xfrm>
            <a:custGeom>
              <a:avLst/>
              <a:gdLst/>
              <a:ahLst/>
              <a:cxnLst/>
              <a:rect l="l" t="t" r="r" b="b"/>
              <a:pathLst>
                <a:path w="1302384" h="1194435">
                  <a:moveTo>
                    <a:pt x="650919" y="0"/>
                  </a:moveTo>
                  <a:lnTo>
                    <a:pt x="600050" y="1796"/>
                  </a:lnTo>
                  <a:lnTo>
                    <a:pt x="550252" y="7095"/>
                  </a:lnTo>
                  <a:lnTo>
                    <a:pt x="501669" y="15766"/>
                  </a:lnTo>
                  <a:lnTo>
                    <a:pt x="454447" y="27676"/>
                  </a:lnTo>
                  <a:lnTo>
                    <a:pt x="408729" y="42690"/>
                  </a:lnTo>
                  <a:lnTo>
                    <a:pt x="364661" y="60678"/>
                  </a:lnTo>
                  <a:lnTo>
                    <a:pt x="322388" y="81506"/>
                  </a:lnTo>
                  <a:lnTo>
                    <a:pt x="282053" y="105041"/>
                  </a:lnTo>
                  <a:lnTo>
                    <a:pt x="243802" y="131151"/>
                  </a:lnTo>
                  <a:lnTo>
                    <a:pt x="207780" y="159703"/>
                  </a:lnTo>
                  <a:lnTo>
                    <a:pt x="174131" y="190564"/>
                  </a:lnTo>
                  <a:lnTo>
                    <a:pt x="142999" y="223602"/>
                  </a:lnTo>
                  <a:lnTo>
                    <a:pt x="114531" y="258683"/>
                  </a:lnTo>
                  <a:lnTo>
                    <a:pt x="88869" y="295676"/>
                  </a:lnTo>
                  <a:lnTo>
                    <a:pt x="66160" y="334447"/>
                  </a:lnTo>
                  <a:lnTo>
                    <a:pt x="46547" y="374864"/>
                  </a:lnTo>
                  <a:lnTo>
                    <a:pt x="30176" y="416793"/>
                  </a:lnTo>
                  <a:lnTo>
                    <a:pt x="17191" y="460103"/>
                  </a:lnTo>
                  <a:lnTo>
                    <a:pt x="7737" y="504661"/>
                  </a:lnTo>
                  <a:lnTo>
                    <a:pt x="1958" y="550333"/>
                  </a:lnTo>
                  <a:lnTo>
                    <a:pt x="0" y="596987"/>
                  </a:lnTo>
                  <a:lnTo>
                    <a:pt x="1958" y="643641"/>
                  </a:lnTo>
                  <a:lnTo>
                    <a:pt x="7737" y="689314"/>
                  </a:lnTo>
                  <a:lnTo>
                    <a:pt x="17191" y="733871"/>
                  </a:lnTo>
                  <a:lnTo>
                    <a:pt x="30176" y="777181"/>
                  </a:lnTo>
                  <a:lnTo>
                    <a:pt x="46547" y="819110"/>
                  </a:lnTo>
                  <a:lnTo>
                    <a:pt x="66160" y="859527"/>
                  </a:lnTo>
                  <a:lnTo>
                    <a:pt x="88869" y="898298"/>
                  </a:lnTo>
                  <a:lnTo>
                    <a:pt x="114531" y="935291"/>
                  </a:lnTo>
                  <a:lnTo>
                    <a:pt x="142999" y="970372"/>
                  </a:lnTo>
                  <a:lnTo>
                    <a:pt x="174131" y="1003410"/>
                  </a:lnTo>
                  <a:lnTo>
                    <a:pt x="207780" y="1034271"/>
                  </a:lnTo>
                  <a:lnTo>
                    <a:pt x="243802" y="1062823"/>
                  </a:lnTo>
                  <a:lnTo>
                    <a:pt x="282053" y="1088933"/>
                  </a:lnTo>
                  <a:lnTo>
                    <a:pt x="322388" y="1112468"/>
                  </a:lnTo>
                  <a:lnTo>
                    <a:pt x="364661" y="1133296"/>
                  </a:lnTo>
                  <a:lnTo>
                    <a:pt x="408729" y="1151284"/>
                  </a:lnTo>
                  <a:lnTo>
                    <a:pt x="454447" y="1166299"/>
                  </a:lnTo>
                  <a:lnTo>
                    <a:pt x="501669" y="1178208"/>
                  </a:lnTo>
                  <a:lnTo>
                    <a:pt x="550252" y="1186879"/>
                  </a:lnTo>
                  <a:lnTo>
                    <a:pt x="600050" y="1192179"/>
                  </a:lnTo>
                  <a:lnTo>
                    <a:pt x="650919" y="1193975"/>
                  </a:lnTo>
                  <a:lnTo>
                    <a:pt x="701788" y="1192179"/>
                  </a:lnTo>
                  <a:lnTo>
                    <a:pt x="751586" y="1186879"/>
                  </a:lnTo>
                  <a:lnTo>
                    <a:pt x="800169" y="1178208"/>
                  </a:lnTo>
                  <a:lnTo>
                    <a:pt x="847391" y="1166299"/>
                  </a:lnTo>
                  <a:lnTo>
                    <a:pt x="893109" y="1151284"/>
                  </a:lnTo>
                  <a:lnTo>
                    <a:pt x="937177" y="1133296"/>
                  </a:lnTo>
                  <a:lnTo>
                    <a:pt x="979450" y="1112468"/>
                  </a:lnTo>
                  <a:lnTo>
                    <a:pt x="1019785" y="1088933"/>
                  </a:lnTo>
                  <a:lnTo>
                    <a:pt x="1058036" y="1062823"/>
                  </a:lnTo>
                  <a:lnTo>
                    <a:pt x="1094058" y="1034271"/>
                  </a:lnTo>
                  <a:lnTo>
                    <a:pt x="1127707" y="1003410"/>
                  </a:lnTo>
                  <a:lnTo>
                    <a:pt x="1158839" y="970372"/>
                  </a:lnTo>
                  <a:lnTo>
                    <a:pt x="1187307" y="935291"/>
                  </a:lnTo>
                  <a:lnTo>
                    <a:pt x="1212969" y="898298"/>
                  </a:lnTo>
                  <a:lnTo>
                    <a:pt x="1235678" y="859527"/>
                  </a:lnTo>
                  <a:lnTo>
                    <a:pt x="1255291" y="819110"/>
                  </a:lnTo>
                  <a:lnTo>
                    <a:pt x="1271662" y="777181"/>
                  </a:lnTo>
                  <a:lnTo>
                    <a:pt x="1284647" y="733871"/>
                  </a:lnTo>
                  <a:lnTo>
                    <a:pt x="1294101" y="689314"/>
                  </a:lnTo>
                  <a:lnTo>
                    <a:pt x="1299880" y="643641"/>
                  </a:lnTo>
                  <a:lnTo>
                    <a:pt x="1301838" y="596987"/>
                  </a:lnTo>
                  <a:lnTo>
                    <a:pt x="1299880" y="550333"/>
                  </a:lnTo>
                  <a:lnTo>
                    <a:pt x="1294101" y="504661"/>
                  </a:lnTo>
                  <a:lnTo>
                    <a:pt x="1284647" y="460103"/>
                  </a:lnTo>
                  <a:lnTo>
                    <a:pt x="1271662" y="416793"/>
                  </a:lnTo>
                  <a:lnTo>
                    <a:pt x="1255291" y="374864"/>
                  </a:lnTo>
                  <a:lnTo>
                    <a:pt x="1235678" y="334447"/>
                  </a:lnTo>
                  <a:lnTo>
                    <a:pt x="1212969" y="295676"/>
                  </a:lnTo>
                  <a:lnTo>
                    <a:pt x="1187307" y="258683"/>
                  </a:lnTo>
                  <a:lnTo>
                    <a:pt x="1158839" y="223602"/>
                  </a:lnTo>
                  <a:lnTo>
                    <a:pt x="1127707" y="190564"/>
                  </a:lnTo>
                  <a:lnTo>
                    <a:pt x="1094058" y="159703"/>
                  </a:lnTo>
                  <a:lnTo>
                    <a:pt x="1058036" y="131151"/>
                  </a:lnTo>
                  <a:lnTo>
                    <a:pt x="1019785" y="105041"/>
                  </a:lnTo>
                  <a:lnTo>
                    <a:pt x="979450" y="81506"/>
                  </a:lnTo>
                  <a:lnTo>
                    <a:pt x="937177" y="60678"/>
                  </a:lnTo>
                  <a:lnTo>
                    <a:pt x="893109" y="42690"/>
                  </a:lnTo>
                  <a:lnTo>
                    <a:pt x="847391" y="27676"/>
                  </a:lnTo>
                  <a:lnTo>
                    <a:pt x="800169" y="15766"/>
                  </a:lnTo>
                  <a:lnTo>
                    <a:pt x="751586" y="7095"/>
                  </a:lnTo>
                  <a:lnTo>
                    <a:pt x="701788" y="1796"/>
                  </a:lnTo>
                  <a:lnTo>
                    <a:pt x="650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047053" y="1093612"/>
              <a:ext cx="1302385" cy="1194435"/>
            </a:xfrm>
            <a:custGeom>
              <a:avLst/>
              <a:gdLst/>
              <a:ahLst/>
              <a:cxnLst/>
              <a:rect l="l" t="t" r="r" b="b"/>
              <a:pathLst>
                <a:path w="1302384" h="1194435">
                  <a:moveTo>
                    <a:pt x="0" y="596988"/>
                  </a:moveTo>
                  <a:lnTo>
                    <a:pt x="1958" y="550333"/>
                  </a:lnTo>
                  <a:lnTo>
                    <a:pt x="7737" y="504661"/>
                  </a:lnTo>
                  <a:lnTo>
                    <a:pt x="17191" y="460104"/>
                  </a:lnTo>
                  <a:lnTo>
                    <a:pt x="30176" y="416794"/>
                  </a:lnTo>
                  <a:lnTo>
                    <a:pt x="46547" y="374864"/>
                  </a:lnTo>
                  <a:lnTo>
                    <a:pt x="66160" y="334447"/>
                  </a:lnTo>
                  <a:lnTo>
                    <a:pt x="88869" y="295676"/>
                  </a:lnTo>
                  <a:lnTo>
                    <a:pt x="114531" y="258684"/>
                  </a:lnTo>
                  <a:lnTo>
                    <a:pt x="142999" y="223602"/>
                  </a:lnTo>
                  <a:lnTo>
                    <a:pt x="174131" y="190564"/>
                  </a:lnTo>
                  <a:lnTo>
                    <a:pt x="207780" y="159703"/>
                  </a:lnTo>
                  <a:lnTo>
                    <a:pt x="243802" y="131151"/>
                  </a:lnTo>
                  <a:lnTo>
                    <a:pt x="282053" y="105041"/>
                  </a:lnTo>
                  <a:lnTo>
                    <a:pt x="322387" y="81506"/>
                  </a:lnTo>
                  <a:lnTo>
                    <a:pt x="364661" y="60678"/>
                  </a:lnTo>
                  <a:lnTo>
                    <a:pt x="408729" y="42690"/>
                  </a:lnTo>
                  <a:lnTo>
                    <a:pt x="454447" y="27676"/>
                  </a:lnTo>
                  <a:lnTo>
                    <a:pt x="501669" y="15766"/>
                  </a:lnTo>
                  <a:lnTo>
                    <a:pt x="550252" y="7095"/>
                  </a:lnTo>
                  <a:lnTo>
                    <a:pt x="600050" y="1796"/>
                  </a:lnTo>
                  <a:lnTo>
                    <a:pt x="650919" y="0"/>
                  </a:lnTo>
                  <a:lnTo>
                    <a:pt x="701788" y="1796"/>
                  </a:lnTo>
                  <a:lnTo>
                    <a:pt x="751586" y="7095"/>
                  </a:lnTo>
                  <a:lnTo>
                    <a:pt x="800169" y="15766"/>
                  </a:lnTo>
                  <a:lnTo>
                    <a:pt x="847391" y="27676"/>
                  </a:lnTo>
                  <a:lnTo>
                    <a:pt x="893109" y="42690"/>
                  </a:lnTo>
                  <a:lnTo>
                    <a:pt x="937177" y="60678"/>
                  </a:lnTo>
                  <a:lnTo>
                    <a:pt x="979450" y="81506"/>
                  </a:lnTo>
                  <a:lnTo>
                    <a:pt x="1019785" y="105041"/>
                  </a:lnTo>
                  <a:lnTo>
                    <a:pt x="1058036" y="131151"/>
                  </a:lnTo>
                  <a:lnTo>
                    <a:pt x="1094058" y="159703"/>
                  </a:lnTo>
                  <a:lnTo>
                    <a:pt x="1127707" y="190564"/>
                  </a:lnTo>
                  <a:lnTo>
                    <a:pt x="1158839" y="223602"/>
                  </a:lnTo>
                  <a:lnTo>
                    <a:pt x="1187307" y="258684"/>
                  </a:lnTo>
                  <a:lnTo>
                    <a:pt x="1212969" y="295676"/>
                  </a:lnTo>
                  <a:lnTo>
                    <a:pt x="1235678" y="334447"/>
                  </a:lnTo>
                  <a:lnTo>
                    <a:pt x="1255291" y="374864"/>
                  </a:lnTo>
                  <a:lnTo>
                    <a:pt x="1271662" y="416794"/>
                  </a:lnTo>
                  <a:lnTo>
                    <a:pt x="1284647" y="460104"/>
                  </a:lnTo>
                  <a:lnTo>
                    <a:pt x="1294101" y="504661"/>
                  </a:lnTo>
                  <a:lnTo>
                    <a:pt x="1299880" y="550333"/>
                  </a:lnTo>
                  <a:lnTo>
                    <a:pt x="1301839" y="596988"/>
                  </a:lnTo>
                  <a:lnTo>
                    <a:pt x="1299880" y="643642"/>
                  </a:lnTo>
                  <a:lnTo>
                    <a:pt x="1294101" y="689314"/>
                  </a:lnTo>
                  <a:lnTo>
                    <a:pt x="1284647" y="733871"/>
                  </a:lnTo>
                  <a:lnTo>
                    <a:pt x="1271662" y="777181"/>
                  </a:lnTo>
                  <a:lnTo>
                    <a:pt x="1255291" y="819111"/>
                  </a:lnTo>
                  <a:lnTo>
                    <a:pt x="1235678" y="859528"/>
                  </a:lnTo>
                  <a:lnTo>
                    <a:pt x="1212969" y="898299"/>
                  </a:lnTo>
                  <a:lnTo>
                    <a:pt x="1187307" y="935291"/>
                  </a:lnTo>
                  <a:lnTo>
                    <a:pt x="1158839" y="970373"/>
                  </a:lnTo>
                  <a:lnTo>
                    <a:pt x="1127707" y="1003411"/>
                  </a:lnTo>
                  <a:lnTo>
                    <a:pt x="1094058" y="1034272"/>
                  </a:lnTo>
                  <a:lnTo>
                    <a:pt x="1058036" y="1062824"/>
                  </a:lnTo>
                  <a:lnTo>
                    <a:pt x="1019785" y="1088934"/>
                  </a:lnTo>
                  <a:lnTo>
                    <a:pt x="979450" y="1112469"/>
                  </a:lnTo>
                  <a:lnTo>
                    <a:pt x="937177" y="1133297"/>
                  </a:lnTo>
                  <a:lnTo>
                    <a:pt x="893109" y="1151285"/>
                  </a:lnTo>
                  <a:lnTo>
                    <a:pt x="847391" y="1166299"/>
                  </a:lnTo>
                  <a:lnTo>
                    <a:pt x="800169" y="1178209"/>
                  </a:lnTo>
                  <a:lnTo>
                    <a:pt x="751586" y="1186880"/>
                  </a:lnTo>
                  <a:lnTo>
                    <a:pt x="701788" y="1192179"/>
                  </a:lnTo>
                  <a:lnTo>
                    <a:pt x="650919" y="1193976"/>
                  </a:lnTo>
                  <a:lnTo>
                    <a:pt x="600050" y="1192179"/>
                  </a:lnTo>
                  <a:lnTo>
                    <a:pt x="550252" y="1186880"/>
                  </a:lnTo>
                  <a:lnTo>
                    <a:pt x="501669" y="1178209"/>
                  </a:lnTo>
                  <a:lnTo>
                    <a:pt x="454447" y="1166299"/>
                  </a:lnTo>
                  <a:lnTo>
                    <a:pt x="408729" y="1151285"/>
                  </a:lnTo>
                  <a:lnTo>
                    <a:pt x="364661" y="1133297"/>
                  </a:lnTo>
                  <a:lnTo>
                    <a:pt x="322387" y="1112469"/>
                  </a:lnTo>
                  <a:lnTo>
                    <a:pt x="282053" y="1088934"/>
                  </a:lnTo>
                  <a:lnTo>
                    <a:pt x="243802" y="1062824"/>
                  </a:lnTo>
                  <a:lnTo>
                    <a:pt x="207780" y="1034272"/>
                  </a:lnTo>
                  <a:lnTo>
                    <a:pt x="174131" y="1003411"/>
                  </a:lnTo>
                  <a:lnTo>
                    <a:pt x="142999" y="970373"/>
                  </a:lnTo>
                  <a:lnTo>
                    <a:pt x="114531" y="935291"/>
                  </a:lnTo>
                  <a:lnTo>
                    <a:pt x="88869" y="898299"/>
                  </a:lnTo>
                  <a:lnTo>
                    <a:pt x="66160" y="859528"/>
                  </a:lnTo>
                  <a:lnTo>
                    <a:pt x="46547" y="819111"/>
                  </a:lnTo>
                  <a:lnTo>
                    <a:pt x="30176" y="777181"/>
                  </a:lnTo>
                  <a:lnTo>
                    <a:pt x="17191" y="733871"/>
                  </a:lnTo>
                  <a:lnTo>
                    <a:pt x="7737" y="689314"/>
                  </a:lnTo>
                  <a:lnTo>
                    <a:pt x="1958" y="643642"/>
                  </a:lnTo>
                  <a:lnTo>
                    <a:pt x="0" y="596988"/>
                  </a:lnTo>
                  <a:close/>
                </a:path>
              </a:pathLst>
            </a:custGeom>
            <a:ln w="19050">
              <a:solidFill>
                <a:srgbClr val="0070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208929" y="1242075"/>
              <a:ext cx="978535" cy="897255"/>
            </a:xfrm>
            <a:custGeom>
              <a:avLst/>
              <a:gdLst/>
              <a:ahLst/>
              <a:cxnLst/>
              <a:rect l="l" t="t" r="r" b="b"/>
              <a:pathLst>
                <a:path w="978534" h="897255">
                  <a:moveTo>
                    <a:pt x="489045" y="0"/>
                  </a:moveTo>
                  <a:lnTo>
                    <a:pt x="439043" y="2315"/>
                  </a:lnTo>
                  <a:lnTo>
                    <a:pt x="390485" y="9112"/>
                  </a:lnTo>
                  <a:lnTo>
                    <a:pt x="343618" y="20164"/>
                  </a:lnTo>
                  <a:lnTo>
                    <a:pt x="298686" y="35247"/>
                  </a:lnTo>
                  <a:lnTo>
                    <a:pt x="255937" y="54134"/>
                  </a:lnTo>
                  <a:lnTo>
                    <a:pt x="215615" y="76600"/>
                  </a:lnTo>
                  <a:lnTo>
                    <a:pt x="177967" y="102421"/>
                  </a:lnTo>
                  <a:lnTo>
                    <a:pt x="143238" y="131369"/>
                  </a:lnTo>
                  <a:lnTo>
                    <a:pt x="111674" y="163221"/>
                  </a:lnTo>
                  <a:lnTo>
                    <a:pt x="83521" y="197750"/>
                  </a:lnTo>
                  <a:lnTo>
                    <a:pt x="59025" y="234731"/>
                  </a:lnTo>
                  <a:lnTo>
                    <a:pt x="38431" y="273938"/>
                  </a:lnTo>
                  <a:lnTo>
                    <a:pt x="21986" y="315147"/>
                  </a:lnTo>
                  <a:lnTo>
                    <a:pt x="9935" y="358131"/>
                  </a:lnTo>
                  <a:lnTo>
                    <a:pt x="2524" y="402665"/>
                  </a:lnTo>
                  <a:lnTo>
                    <a:pt x="0" y="448524"/>
                  </a:lnTo>
                  <a:lnTo>
                    <a:pt x="2524" y="494383"/>
                  </a:lnTo>
                  <a:lnTo>
                    <a:pt x="9935" y="538918"/>
                  </a:lnTo>
                  <a:lnTo>
                    <a:pt x="21986" y="581902"/>
                  </a:lnTo>
                  <a:lnTo>
                    <a:pt x="38431" y="623111"/>
                  </a:lnTo>
                  <a:lnTo>
                    <a:pt x="59025" y="662319"/>
                  </a:lnTo>
                  <a:lnTo>
                    <a:pt x="83521" y="699300"/>
                  </a:lnTo>
                  <a:lnTo>
                    <a:pt x="111674" y="733829"/>
                  </a:lnTo>
                  <a:lnTo>
                    <a:pt x="143238" y="765680"/>
                  </a:lnTo>
                  <a:lnTo>
                    <a:pt x="177967" y="794629"/>
                  </a:lnTo>
                  <a:lnTo>
                    <a:pt x="215615" y="820449"/>
                  </a:lnTo>
                  <a:lnTo>
                    <a:pt x="255937" y="842916"/>
                  </a:lnTo>
                  <a:lnTo>
                    <a:pt x="298686" y="861803"/>
                  </a:lnTo>
                  <a:lnTo>
                    <a:pt x="343618" y="876885"/>
                  </a:lnTo>
                  <a:lnTo>
                    <a:pt x="390485" y="887938"/>
                  </a:lnTo>
                  <a:lnTo>
                    <a:pt x="439043" y="894734"/>
                  </a:lnTo>
                  <a:lnTo>
                    <a:pt x="489045" y="897050"/>
                  </a:lnTo>
                  <a:lnTo>
                    <a:pt x="539047" y="894734"/>
                  </a:lnTo>
                  <a:lnTo>
                    <a:pt x="587604" y="887938"/>
                  </a:lnTo>
                  <a:lnTo>
                    <a:pt x="634472" y="876885"/>
                  </a:lnTo>
                  <a:lnTo>
                    <a:pt x="679403" y="861803"/>
                  </a:lnTo>
                  <a:lnTo>
                    <a:pt x="722153" y="842916"/>
                  </a:lnTo>
                  <a:lnTo>
                    <a:pt x="762475" y="820449"/>
                  </a:lnTo>
                  <a:lnTo>
                    <a:pt x="800123" y="794629"/>
                  </a:lnTo>
                  <a:lnTo>
                    <a:pt x="834852" y="765680"/>
                  </a:lnTo>
                  <a:lnTo>
                    <a:pt x="866416" y="733829"/>
                  </a:lnTo>
                  <a:lnTo>
                    <a:pt x="894569" y="699300"/>
                  </a:lnTo>
                  <a:lnTo>
                    <a:pt x="919065" y="662319"/>
                  </a:lnTo>
                  <a:lnTo>
                    <a:pt x="939658" y="623111"/>
                  </a:lnTo>
                  <a:lnTo>
                    <a:pt x="956103" y="581902"/>
                  </a:lnTo>
                  <a:lnTo>
                    <a:pt x="968154" y="538918"/>
                  </a:lnTo>
                  <a:lnTo>
                    <a:pt x="975565" y="494383"/>
                  </a:lnTo>
                  <a:lnTo>
                    <a:pt x="978090" y="448524"/>
                  </a:lnTo>
                  <a:lnTo>
                    <a:pt x="975565" y="402665"/>
                  </a:lnTo>
                  <a:lnTo>
                    <a:pt x="968154" y="358131"/>
                  </a:lnTo>
                  <a:lnTo>
                    <a:pt x="956103" y="315147"/>
                  </a:lnTo>
                  <a:lnTo>
                    <a:pt x="939658" y="273938"/>
                  </a:lnTo>
                  <a:lnTo>
                    <a:pt x="919065" y="234731"/>
                  </a:lnTo>
                  <a:lnTo>
                    <a:pt x="894569" y="197750"/>
                  </a:lnTo>
                  <a:lnTo>
                    <a:pt x="866416" y="163221"/>
                  </a:lnTo>
                  <a:lnTo>
                    <a:pt x="834852" y="131369"/>
                  </a:lnTo>
                  <a:lnTo>
                    <a:pt x="800123" y="102421"/>
                  </a:lnTo>
                  <a:lnTo>
                    <a:pt x="762475" y="76600"/>
                  </a:lnTo>
                  <a:lnTo>
                    <a:pt x="722153" y="54134"/>
                  </a:lnTo>
                  <a:lnTo>
                    <a:pt x="679403" y="35247"/>
                  </a:lnTo>
                  <a:lnTo>
                    <a:pt x="634472" y="20164"/>
                  </a:lnTo>
                  <a:lnTo>
                    <a:pt x="587604" y="9112"/>
                  </a:lnTo>
                  <a:lnTo>
                    <a:pt x="539047" y="2315"/>
                  </a:lnTo>
                  <a:lnTo>
                    <a:pt x="489045" y="0"/>
                  </a:lnTo>
                  <a:close/>
                </a:path>
              </a:pathLst>
            </a:custGeom>
            <a:solidFill>
              <a:srgbClr val="0070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208929" y="1242075"/>
              <a:ext cx="978535" cy="897255"/>
            </a:xfrm>
            <a:custGeom>
              <a:avLst/>
              <a:gdLst/>
              <a:ahLst/>
              <a:cxnLst/>
              <a:rect l="l" t="t" r="r" b="b"/>
              <a:pathLst>
                <a:path w="978534" h="897255">
                  <a:moveTo>
                    <a:pt x="0" y="448525"/>
                  </a:moveTo>
                  <a:lnTo>
                    <a:pt x="2524" y="402666"/>
                  </a:lnTo>
                  <a:lnTo>
                    <a:pt x="9935" y="358131"/>
                  </a:lnTo>
                  <a:lnTo>
                    <a:pt x="21986" y="315147"/>
                  </a:lnTo>
                  <a:lnTo>
                    <a:pt x="38431" y="273939"/>
                  </a:lnTo>
                  <a:lnTo>
                    <a:pt x="59025" y="234731"/>
                  </a:lnTo>
                  <a:lnTo>
                    <a:pt x="83521" y="197750"/>
                  </a:lnTo>
                  <a:lnTo>
                    <a:pt x="111674" y="163221"/>
                  </a:lnTo>
                  <a:lnTo>
                    <a:pt x="143238" y="131370"/>
                  </a:lnTo>
                  <a:lnTo>
                    <a:pt x="177967" y="102421"/>
                  </a:lnTo>
                  <a:lnTo>
                    <a:pt x="215615" y="76601"/>
                  </a:lnTo>
                  <a:lnTo>
                    <a:pt x="255937" y="54134"/>
                  </a:lnTo>
                  <a:lnTo>
                    <a:pt x="298686" y="35247"/>
                  </a:lnTo>
                  <a:lnTo>
                    <a:pt x="343618" y="20164"/>
                  </a:lnTo>
                  <a:lnTo>
                    <a:pt x="390485" y="9112"/>
                  </a:lnTo>
                  <a:lnTo>
                    <a:pt x="439043" y="2315"/>
                  </a:lnTo>
                  <a:lnTo>
                    <a:pt x="489045" y="0"/>
                  </a:lnTo>
                  <a:lnTo>
                    <a:pt x="539047" y="2315"/>
                  </a:lnTo>
                  <a:lnTo>
                    <a:pt x="587605" y="9112"/>
                  </a:lnTo>
                  <a:lnTo>
                    <a:pt x="634472" y="20164"/>
                  </a:lnTo>
                  <a:lnTo>
                    <a:pt x="679404" y="35247"/>
                  </a:lnTo>
                  <a:lnTo>
                    <a:pt x="722153" y="54134"/>
                  </a:lnTo>
                  <a:lnTo>
                    <a:pt x="762475" y="76601"/>
                  </a:lnTo>
                  <a:lnTo>
                    <a:pt x="800123" y="102421"/>
                  </a:lnTo>
                  <a:lnTo>
                    <a:pt x="834852" y="131370"/>
                  </a:lnTo>
                  <a:lnTo>
                    <a:pt x="866416" y="163221"/>
                  </a:lnTo>
                  <a:lnTo>
                    <a:pt x="894569" y="197750"/>
                  </a:lnTo>
                  <a:lnTo>
                    <a:pt x="919065" y="234731"/>
                  </a:lnTo>
                  <a:lnTo>
                    <a:pt x="939659" y="273939"/>
                  </a:lnTo>
                  <a:lnTo>
                    <a:pt x="956104" y="315147"/>
                  </a:lnTo>
                  <a:lnTo>
                    <a:pt x="968155" y="358131"/>
                  </a:lnTo>
                  <a:lnTo>
                    <a:pt x="975566" y="402666"/>
                  </a:lnTo>
                  <a:lnTo>
                    <a:pt x="978091" y="448525"/>
                  </a:lnTo>
                  <a:lnTo>
                    <a:pt x="975566" y="494384"/>
                  </a:lnTo>
                  <a:lnTo>
                    <a:pt x="968155" y="538919"/>
                  </a:lnTo>
                  <a:lnTo>
                    <a:pt x="956104" y="581903"/>
                  </a:lnTo>
                  <a:lnTo>
                    <a:pt x="939659" y="623111"/>
                  </a:lnTo>
                  <a:lnTo>
                    <a:pt x="919065" y="662319"/>
                  </a:lnTo>
                  <a:lnTo>
                    <a:pt x="894569" y="699300"/>
                  </a:lnTo>
                  <a:lnTo>
                    <a:pt x="866416" y="733829"/>
                  </a:lnTo>
                  <a:lnTo>
                    <a:pt x="834852" y="765680"/>
                  </a:lnTo>
                  <a:lnTo>
                    <a:pt x="800123" y="794629"/>
                  </a:lnTo>
                  <a:lnTo>
                    <a:pt x="762475" y="820449"/>
                  </a:lnTo>
                  <a:lnTo>
                    <a:pt x="722153" y="842916"/>
                  </a:lnTo>
                  <a:lnTo>
                    <a:pt x="679404" y="861803"/>
                  </a:lnTo>
                  <a:lnTo>
                    <a:pt x="634472" y="876886"/>
                  </a:lnTo>
                  <a:lnTo>
                    <a:pt x="587605" y="887938"/>
                  </a:lnTo>
                  <a:lnTo>
                    <a:pt x="539047" y="894735"/>
                  </a:lnTo>
                  <a:lnTo>
                    <a:pt x="489045" y="897051"/>
                  </a:lnTo>
                  <a:lnTo>
                    <a:pt x="439043" y="894735"/>
                  </a:lnTo>
                  <a:lnTo>
                    <a:pt x="390485" y="887938"/>
                  </a:lnTo>
                  <a:lnTo>
                    <a:pt x="343618" y="876886"/>
                  </a:lnTo>
                  <a:lnTo>
                    <a:pt x="298686" y="861803"/>
                  </a:lnTo>
                  <a:lnTo>
                    <a:pt x="255937" y="842916"/>
                  </a:lnTo>
                  <a:lnTo>
                    <a:pt x="215615" y="820449"/>
                  </a:lnTo>
                  <a:lnTo>
                    <a:pt x="177967" y="794629"/>
                  </a:lnTo>
                  <a:lnTo>
                    <a:pt x="143238" y="765680"/>
                  </a:lnTo>
                  <a:lnTo>
                    <a:pt x="111674" y="733829"/>
                  </a:lnTo>
                  <a:lnTo>
                    <a:pt x="83521" y="699300"/>
                  </a:lnTo>
                  <a:lnTo>
                    <a:pt x="59025" y="662319"/>
                  </a:lnTo>
                  <a:lnTo>
                    <a:pt x="38431" y="623111"/>
                  </a:lnTo>
                  <a:lnTo>
                    <a:pt x="21986" y="581903"/>
                  </a:lnTo>
                  <a:lnTo>
                    <a:pt x="9935" y="538919"/>
                  </a:lnTo>
                  <a:lnTo>
                    <a:pt x="2524" y="494384"/>
                  </a:lnTo>
                  <a:lnTo>
                    <a:pt x="0" y="448525"/>
                  </a:lnTo>
                  <a:close/>
                </a:path>
              </a:pathLst>
            </a:custGeom>
            <a:ln w="25400">
              <a:solidFill>
                <a:srgbClr val="0070A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8486037" y="1592071"/>
            <a:ext cx="425450" cy="29083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45085" marR="5080" indent="-33020">
              <a:lnSpc>
                <a:spcPts val="1010"/>
              </a:lnSpc>
              <a:spcBef>
                <a:spcPts val="190"/>
              </a:spcBef>
            </a:pPr>
            <a:r>
              <a:rPr dirty="0" sz="900" spc="-100" b="1">
                <a:solidFill>
                  <a:srgbClr val="FFFFFF"/>
                </a:solidFill>
                <a:latin typeface="Arial"/>
                <a:cs typeface="Arial"/>
              </a:rPr>
              <a:t>Payment</a:t>
            </a:r>
            <a:r>
              <a:rPr dirty="0" sz="900" spc="5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0" b="1">
                <a:solidFill>
                  <a:srgbClr val="FFFFFF"/>
                </a:solidFill>
                <a:latin typeface="Arial"/>
                <a:cs typeface="Arial"/>
              </a:rPr>
              <a:t>Models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420711" y="1084087"/>
            <a:ext cx="2443480" cy="1213485"/>
            <a:chOff x="6420711" y="1084087"/>
            <a:chExt cx="2443480" cy="12134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2960" y="1234439"/>
              <a:ext cx="420624" cy="38709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430236" y="1093612"/>
              <a:ext cx="1302385" cy="1194435"/>
            </a:xfrm>
            <a:custGeom>
              <a:avLst/>
              <a:gdLst/>
              <a:ahLst/>
              <a:cxnLst/>
              <a:rect l="l" t="t" r="r" b="b"/>
              <a:pathLst>
                <a:path w="1302384" h="1194435">
                  <a:moveTo>
                    <a:pt x="650919" y="0"/>
                  </a:moveTo>
                  <a:lnTo>
                    <a:pt x="600050" y="1796"/>
                  </a:lnTo>
                  <a:lnTo>
                    <a:pt x="550252" y="7095"/>
                  </a:lnTo>
                  <a:lnTo>
                    <a:pt x="501669" y="15766"/>
                  </a:lnTo>
                  <a:lnTo>
                    <a:pt x="454447" y="27676"/>
                  </a:lnTo>
                  <a:lnTo>
                    <a:pt x="408729" y="42690"/>
                  </a:lnTo>
                  <a:lnTo>
                    <a:pt x="364661" y="60678"/>
                  </a:lnTo>
                  <a:lnTo>
                    <a:pt x="322388" y="81506"/>
                  </a:lnTo>
                  <a:lnTo>
                    <a:pt x="282053" y="105041"/>
                  </a:lnTo>
                  <a:lnTo>
                    <a:pt x="243802" y="131151"/>
                  </a:lnTo>
                  <a:lnTo>
                    <a:pt x="207780" y="159703"/>
                  </a:lnTo>
                  <a:lnTo>
                    <a:pt x="174131" y="190564"/>
                  </a:lnTo>
                  <a:lnTo>
                    <a:pt x="142999" y="223602"/>
                  </a:lnTo>
                  <a:lnTo>
                    <a:pt x="114531" y="258683"/>
                  </a:lnTo>
                  <a:lnTo>
                    <a:pt x="88869" y="295676"/>
                  </a:lnTo>
                  <a:lnTo>
                    <a:pt x="66160" y="334447"/>
                  </a:lnTo>
                  <a:lnTo>
                    <a:pt x="46547" y="374864"/>
                  </a:lnTo>
                  <a:lnTo>
                    <a:pt x="30176" y="416793"/>
                  </a:lnTo>
                  <a:lnTo>
                    <a:pt x="17191" y="460103"/>
                  </a:lnTo>
                  <a:lnTo>
                    <a:pt x="7737" y="504661"/>
                  </a:lnTo>
                  <a:lnTo>
                    <a:pt x="1958" y="550333"/>
                  </a:lnTo>
                  <a:lnTo>
                    <a:pt x="0" y="596987"/>
                  </a:lnTo>
                  <a:lnTo>
                    <a:pt x="1958" y="643641"/>
                  </a:lnTo>
                  <a:lnTo>
                    <a:pt x="7737" y="689314"/>
                  </a:lnTo>
                  <a:lnTo>
                    <a:pt x="17191" y="733871"/>
                  </a:lnTo>
                  <a:lnTo>
                    <a:pt x="30176" y="777181"/>
                  </a:lnTo>
                  <a:lnTo>
                    <a:pt x="46547" y="819110"/>
                  </a:lnTo>
                  <a:lnTo>
                    <a:pt x="66160" y="859527"/>
                  </a:lnTo>
                  <a:lnTo>
                    <a:pt x="88869" y="898298"/>
                  </a:lnTo>
                  <a:lnTo>
                    <a:pt x="114531" y="935291"/>
                  </a:lnTo>
                  <a:lnTo>
                    <a:pt x="142999" y="970372"/>
                  </a:lnTo>
                  <a:lnTo>
                    <a:pt x="174131" y="1003410"/>
                  </a:lnTo>
                  <a:lnTo>
                    <a:pt x="207780" y="1034271"/>
                  </a:lnTo>
                  <a:lnTo>
                    <a:pt x="243802" y="1062823"/>
                  </a:lnTo>
                  <a:lnTo>
                    <a:pt x="282053" y="1088933"/>
                  </a:lnTo>
                  <a:lnTo>
                    <a:pt x="322388" y="1112468"/>
                  </a:lnTo>
                  <a:lnTo>
                    <a:pt x="364661" y="1133296"/>
                  </a:lnTo>
                  <a:lnTo>
                    <a:pt x="408729" y="1151284"/>
                  </a:lnTo>
                  <a:lnTo>
                    <a:pt x="454447" y="1166299"/>
                  </a:lnTo>
                  <a:lnTo>
                    <a:pt x="501669" y="1178208"/>
                  </a:lnTo>
                  <a:lnTo>
                    <a:pt x="550252" y="1186879"/>
                  </a:lnTo>
                  <a:lnTo>
                    <a:pt x="600050" y="1192179"/>
                  </a:lnTo>
                  <a:lnTo>
                    <a:pt x="650919" y="1193975"/>
                  </a:lnTo>
                  <a:lnTo>
                    <a:pt x="701788" y="1192179"/>
                  </a:lnTo>
                  <a:lnTo>
                    <a:pt x="751586" y="1186879"/>
                  </a:lnTo>
                  <a:lnTo>
                    <a:pt x="800169" y="1178208"/>
                  </a:lnTo>
                  <a:lnTo>
                    <a:pt x="847391" y="1166299"/>
                  </a:lnTo>
                  <a:lnTo>
                    <a:pt x="893109" y="1151284"/>
                  </a:lnTo>
                  <a:lnTo>
                    <a:pt x="937177" y="1133296"/>
                  </a:lnTo>
                  <a:lnTo>
                    <a:pt x="979450" y="1112468"/>
                  </a:lnTo>
                  <a:lnTo>
                    <a:pt x="1019785" y="1088933"/>
                  </a:lnTo>
                  <a:lnTo>
                    <a:pt x="1058036" y="1062823"/>
                  </a:lnTo>
                  <a:lnTo>
                    <a:pt x="1094058" y="1034271"/>
                  </a:lnTo>
                  <a:lnTo>
                    <a:pt x="1127707" y="1003410"/>
                  </a:lnTo>
                  <a:lnTo>
                    <a:pt x="1158839" y="970372"/>
                  </a:lnTo>
                  <a:lnTo>
                    <a:pt x="1187307" y="935291"/>
                  </a:lnTo>
                  <a:lnTo>
                    <a:pt x="1212969" y="898298"/>
                  </a:lnTo>
                  <a:lnTo>
                    <a:pt x="1235678" y="859527"/>
                  </a:lnTo>
                  <a:lnTo>
                    <a:pt x="1255291" y="819110"/>
                  </a:lnTo>
                  <a:lnTo>
                    <a:pt x="1271662" y="777181"/>
                  </a:lnTo>
                  <a:lnTo>
                    <a:pt x="1284647" y="733871"/>
                  </a:lnTo>
                  <a:lnTo>
                    <a:pt x="1294101" y="689314"/>
                  </a:lnTo>
                  <a:lnTo>
                    <a:pt x="1299880" y="643641"/>
                  </a:lnTo>
                  <a:lnTo>
                    <a:pt x="1301838" y="596987"/>
                  </a:lnTo>
                  <a:lnTo>
                    <a:pt x="1299880" y="550333"/>
                  </a:lnTo>
                  <a:lnTo>
                    <a:pt x="1294101" y="504661"/>
                  </a:lnTo>
                  <a:lnTo>
                    <a:pt x="1284647" y="460103"/>
                  </a:lnTo>
                  <a:lnTo>
                    <a:pt x="1271662" y="416793"/>
                  </a:lnTo>
                  <a:lnTo>
                    <a:pt x="1255291" y="374864"/>
                  </a:lnTo>
                  <a:lnTo>
                    <a:pt x="1235678" y="334447"/>
                  </a:lnTo>
                  <a:lnTo>
                    <a:pt x="1212969" y="295676"/>
                  </a:lnTo>
                  <a:lnTo>
                    <a:pt x="1187307" y="258683"/>
                  </a:lnTo>
                  <a:lnTo>
                    <a:pt x="1158839" y="223602"/>
                  </a:lnTo>
                  <a:lnTo>
                    <a:pt x="1127707" y="190564"/>
                  </a:lnTo>
                  <a:lnTo>
                    <a:pt x="1094058" y="159703"/>
                  </a:lnTo>
                  <a:lnTo>
                    <a:pt x="1058036" y="131151"/>
                  </a:lnTo>
                  <a:lnTo>
                    <a:pt x="1019785" y="105041"/>
                  </a:lnTo>
                  <a:lnTo>
                    <a:pt x="979450" y="81506"/>
                  </a:lnTo>
                  <a:lnTo>
                    <a:pt x="937177" y="60678"/>
                  </a:lnTo>
                  <a:lnTo>
                    <a:pt x="893109" y="42690"/>
                  </a:lnTo>
                  <a:lnTo>
                    <a:pt x="847391" y="27676"/>
                  </a:lnTo>
                  <a:lnTo>
                    <a:pt x="800169" y="15766"/>
                  </a:lnTo>
                  <a:lnTo>
                    <a:pt x="751586" y="7095"/>
                  </a:lnTo>
                  <a:lnTo>
                    <a:pt x="701788" y="1796"/>
                  </a:lnTo>
                  <a:lnTo>
                    <a:pt x="650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430236" y="1093612"/>
              <a:ext cx="1302385" cy="1194435"/>
            </a:xfrm>
            <a:custGeom>
              <a:avLst/>
              <a:gdLst/>
              <a:ahLst/>
              <a:cxnLst/>
              <a:rect l="l" t="t" r="r" b="b"/>
              <a:pathLst>
                <a:path w="1302384" h="1194435">
                  <a:moveTo>
                    <a:pt x="0" y="596988"/>
                  </a:moveTo>
                  <a:lnTo>
                    <a:pt x="1958" y="550333"/>
                  </a:lnTo>
                  <a:lnTo>
                    <a:pt x="7737" y="504661"/>
                  </a:lnTo>
                  <a:lnTo>
                    <a:pt x="17191" y="460104"/>
                  </a:lnTo>
                  <a:lnTo>
                    <a:pt x="30176" y="416794"/>
                  </a:lnTo>
                  <a:lnTo>
                    <a:pt x="46547" y="374864"/>
                  </a:lnTo>
                  <a:lnTo>
                    <a:pt x="66160" y="334447"/>
                  </a:lnTo>
                  <a:lnTo>
                    <a:pt x="88869" y="295676"/>
                  </a:lnTo>
                  <a:lnTo>
                    <a:pt x="114531" y="258684"/>
                  </a:lnTo>
                  <a:lnTo>
                    <a:pt x="142999" y="223602"/>
                  </a:lnTo>
                  <a:lnTo>
                    <a:pt x="174131" y="190564"/>
                  </a:lnTo>
                  <a:lnTo>
                    <a:pt x="207780" y="159703"/>
                  </a:lnTo>
                  <a:lnTo>
                    <a:pt x="243802" y="131151"/>
                  </a:lnTo>
                  <a:lnTo>
                    <a:pt x="282053" y="105041"/>
                  </a:lnTo>
                  <a:lnTo>
                    <a:pt x="322387" y="81506"/>
                  </a:lnTo>
                  <a:lnTo>
                    <a:pt x="364661" y="60678"/>
                  </a:lnTo>
                  <a:lnTo>
                    <a:pt x="408729" y="42690"/>
                  </a:lnTo>
                  <a:lnTo>
                    <a:pt x="454447" y="27676"/>
                  </a:lnTo>
                  <a:lnTo>
                    <a:pt x="501669" y="15766"/>
                  </a:lnTo>
                  <a:lnTo>
                    <a:pt x="550252" y="7095"/>
                  </a:lnTo>
                  <a:lnTo>
                    <a:pt x="600050" y="1796"/>
                  </a:lnTo>
                  <a:lnTo>
                    <a:pt x="650919" y="0"/>
                  </a:lnTo>
                  <a:lnTo>
                    <a:pt x="701788" y="1796"/>
                  </a:lnTo>
                  <a:lnTo>
                    <a:pt x="751586" y="7095"/>
                  </a:lnTo>
                  <a:lnTo>
                    <a:pt x="800169" y="15766"/>
                  </a:lnTo>
                  <a:lnTo>
                    <a:pt x="847391" y="27676"/>
                  </a:lnTo>
                  <a:lnTo>
                    <a:pt x="893109" y="42690"/>
                  </a:lnTo>
                  <a:lnTo>
                    <a:pt x="937177" y="60678"/>
                  </a:lnTo>
                  <a:lnTo>
                    <a:pt x="979450" y="81506"/>
                  </a:lnTo>
                  <a:lnTo>
                    <a:pt x="1019785" y="105041"/>
                  </a:lnTo>
                  <a:lnTo>
                    <a:pt x="1058036" y="131151"/>
                  </a:lnTo>
                  <a:lnTo>
                    <a:pt x="1094058" y="159703"/>
                  </a:lnTo>
                  <a:lnTo>
                    <a:pt x="1127707" y="190564"/>
                  </a:lnTo>
                  <a:lnTo>
                    <a:pt x="1158839" y="223602"/>
                  </a:lnTo>
                  <a:lnTo>
                    <a:pt x="1187307" y="258684"/>
                  </a:lnTo>
                  <a:lnTo>
                    <a:pt x="1212969" y="295676"/>
                  </a:lnTo>
                  <a:lnTo>
                    <a:pt x="1235678" y="334447"/>
                  </a:lnTo>
                  <a:lnTo>
                    <a:pt x="1255291" y="374864"/>
                  </a:lnTo>
                  <a:lnTo>
                    <a:pt x="1271662" y="416794"/>
                  </a:lnTo>
                  <a:lnTo>
                    <a:pt x="1284647" y="460104"/>
                  </a:lnTo>
                  <a:lnTo>
                    <a:pt x="1294101" y="504661"/>
                  </a:lnTo>
                  <a:lnTo>
                    <a:pt x="1299880" y="550333"/>
                  </a:lnTo>
                  <a:lnTo>
                    <a:pt x="1301839" y="596988"/>
                  </a:lnTo>
                  <a:lnTo>
                    <a:pt x="1299880" y="643642"/>
                  </a:lnTo>
                  <a:lnTo>
                    <a:pt x="1294101" y="689314"/>
                  </a:lnTo>
                  <a:lnTo>
                    <a:pt x="1284647" y="733871"/>
                  </a:lnTo>
                  <a:lnTo>
                    <a:pt x="1271662" y="777181"/>
                  </a:lnTo>
                  <a:lnTo>
                    <a:pt x="1255291" y="819111"/>
                  </a:lnTo>
                  <a:lnTo>
                    <a:pt x="1235678" y="859528"/>
                  </a:lnTo>
                  <a:lnTo>
                    <a:pt x="1212969" y="898299"/>
                  </a:lnTo>
                  <a:lnTo>
                    <a:pt x="1187307" y="935291"/>
                  </a:lnTo>
                  <a:lnTo>
                    <a:pt x="1158839" y="970373"/>
                  </a:lnTo>
                  <a:lnTo>
                    <a:pt x="1127707" y="1003411"/>
                  </a:lnTo>
                  <a:lnTo>
                    <a:pt x="1094058" y="1034272"/>
                  </a:lnTo>
                  <a:lnTo>
                    <a:pt x="1058036" y="1062824"/>
                  </a:lnTo>
                  <a:lnTo>
                    <a:pt x="1019785" y="1088934"/>
                  </a:lnTo>
                  <a:lnTo>
                    <a:pt x="979450" y="1112469"/>
                  </a:lnTo>
                  <a:lnTo>
                    <a:pt x="937177" y="1133297"/>
                  </a:lnTo>
                  <a:lnTo>
                    <a:pt x="893109" y="1151285"/>
                  </a:lnTo>
                  <a:lnTo>
                    <a:pt x="847391" y="1166299"/>
                  </a:lnTo>
                  <a:lnTo>
                    <a:pt x="800169" y="1178209"/>
                  </a:lnTo>
                  <a:lnTo>
                    <a:pt x="751586" y="1186880"/>
                  </a:lnTo>
                  <a:lnTo>
                    <a:pt x="701788" y="1192179"/>
                  </a:lnTo>
                  <a:lnTo>
                    <a:pt x="650919" y="1193976"/>
                  </a:lnTo>
                  <a:lnTo>
                    <a:pt x="600050" y="1192179"/>
                  </a:lnTo>
                  <a:lnTo>
                    <a:pt x="550252" y="1186880"/>
                  </a:lnTo>
                  <a:lnTo>
                    <a:pt x="501669" y="1178209"/>
                  </a:lnTo>
                  <a:lnTo>
                    <a:pt x="454447" y="1166299"/>
                  </a:lnTo>
                  <a:lnTo>
                    <a:pt x="408729" y="1151285"/>
                  </a:lnTo>
                  <a:lnTo>
                    <a:pt x="364661" y="1133297"/>
                  </a:lnTo>
                  <a:lnTo>
                    <a:pt x="322387" y="1112469"/>
                  </a:lnTo>
                  <a:lnTo>
                    <a:pt x="282053" y="1088934"/>
                  </a:lnTo>
                  <a:lnTo>
                    <a:pt x="243802" y="1062824"/>
                  </a:lnTo>
                  <a:lnTo>
                    <a:pt x="207780" y="1034272"/>
                  </a:lnTo>
                  <a:lnTo>
                    <a:pt x="174131" y="1003411"/>
                  </a:lnTo>
                  <a:lnTo>
                    <a:pt x="142999" y="970373"/>
                  </a:lnTo>
                  <a:lnTo>
                    <a:pt x="114531" y="935291"/>
                  </a:lnTo>
                  <a:lnTo>
                    <a:pt x="88869" y="898299"/>
                  </a:lnTo>
                  <a:lnTo>
                    <a:pt x="66160" y="859528"/>
                  </a:lnTo>
                  <a:lnTo>
                    <a:pt x="46547" y="819111"/>
                  </a:lnTo>
                  <a:lnTo>
                    <a:pt x="30176" y="777181"/>
                  </a:lnTo>
                  <a:lnTo>
                    <a:pt x="17191" y="733871"/>
                  </a:lnTo>
                  <a:lnTo>
                    <a:pt x="7737" y="689314"/>
                  </a:lnTo>
                  <a:lnTo>
                    <a:pt x="1958" y="643642"/>
                  </a:lnTo>
                  <a:lnTo>
                    <a:pt x="0" y="596988"/>
                  </a:lnTo>
                  <a:close/>
                </a:path>
              </a:pathLst>
            </a:custGeom>
            <a:ln w="19050">
              <a:solidFill>
                <a:srgbClr val="0070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592111" y="1242075"/>
              <a:ext cx="978535" cy="897255"/>
            </a:xfrm>
            <a:custGeom>
              <a:avLst/>
              <a:gdLst/>
              <a:ahLst/>
              <a:cxnLst/>
              <a:rect l="l" t="t" r="r" b="b"/>
              <a:pathLst>
                <a:path w="978534" h="897255">
                  <a:moveTo>
                    <a:pt x="489045" y="0"/>
                  </a:moveTo>
                  <a:lnTo>
                    <a:pt x="439043" y="2315"/>
                  </a:lnTo>
                  <a:lnTo>
                    <a:pt x="390485" y="9112"/>
                  </a:lnTo>
                  <a:lnTo>
                    <a:pt x="343618" y="20164"/>
                  </a:lnTo>
                  <a:lnTo>
                    <a:pt x="298686" y="35247"/>
                  </a:lnTo>
                  <a:lnTo>
                    <a:pt x="255937" y="54134"/>
                  </a:lnTo>
                  <a:lnTo>
                    <a:pt x="215615" y="76600"/>
                  </a:lnTo>
                  <a:lnTo>
                    <a:pt x="177967" y="102421"/>
                  </a:lnTo>
                  <a:lnTo>
                    <a:pt x="143238" y="131369"/>
                  </a:lnTo>
                  <a:lnTo>
                    <a:pt x="111674" y="163221"/>
                  </a:lnTo>
                  <a:lnTo>
                    <a:pt x="83521" y="197750"/>
                  </a:lnTo>
                  <a:lnTo>
                    <a:pt x="59025" y="234731"/>
                  </a:lnTo>
                  <a:lnTo>
                    <a:pt x="38431" y="273938"/>
                  </a:lnTo>
                  <a:lnTo>
                    <a:pt x="21986" y="315147"/>
                  </a:lnTo>
                  <a:lnTo>
                    <a:pt x="9935" y="358131"/>
                  </a:lnTo>
                  <a:lnTo>
                    <a:pt x="2524" y="402665"/>
                  </a:lnTo>
                  <a:lnTo>
                    <a:pt x="0" y="448524"/>
                  </a:lnTo>
                  <a:lnTo>
                    <a:pt x="2524" y="494383"/>
                  </a:lnTo>
                  <a:lnTo>
                    <a:pt x="9935" y="538918"/>
                  </a:lnTo>
                  <a:lnTo>
                    <a:pt x="21986" y="581902"/>
                  </a:lnTo>
                  <a:lnTo>
                    <a:pt x="38431" y="623111"/>
                  </a:lnTo>
                  <a:lnTo>
                    <a:pt x="59025" y="662319"/>
                  </a:lnTo>
                  <a:lnTo>
                    <a:pt x="83521" y="699300"/>
                  </a:lnTo>
                  <a:lnTo>
                    <a:pt x="111674" y="733829"/>
                  </a:lnTo>
                  <a:lnTo>
                    <a:pt x="143238" y="765680"/>
                  </a:lnTo>
                  <a:lnTo>
                    <a:pt x="177967" y="794629"/>
                  </a:lnTo>
                  <a:lnTo>
                    <a:pt x="215615" y="820449"/>
                  </a:lnTo>
                  <a:lnTo>
                    <a:pt x="255937" y="842916"/>
                  </a:lnTo>
                  <a:lnTo>
                    <a:pt x="298686" y="861803"/>
                  </a:lnTo>
                  <a:lnTo>
                    <a:pt x="343618" y="876885"/>
                  </a:lnTo>
                  <a:lnTo>
                    <a:pt x="390485" y="887938"/>
                  </a:lnTo>
                  <a:lnTo>
                    <a:pt x="439043" y="894734"/>
                  </a:lnTo>
                  <a:lnTo>
                    <a:pt x="489045" y="897050"/>
                  </a:lnTo>
                  <a:lnTo>
                    <a:pt x="539047" y="894734"/>
                  </a:lnTo>
                  <a:lnTo>
                    <a:pt x="587604" y="887938"/>
                  </a:lnTo>
                  <a:lnTo>
                    <a:pt x="634472" y="876885"/>
                  </a:lnTo>
                  <a:lnTo>
                    <a:pt x="679403" y="861803"/>
                  </a:lnTo>
                  <a:lnTo>
                    <a:pt x="722153" y="842916"/>
                  </a:lnTo>
                  <a:lnTo>
                    <a:pt x="762475" y="820449"/>
                  </a:lnTo>
                  <a:lnTo>
                    <a:pt x="800123" y="794629"/>
                  </a:lnTo>
                  <a:lnTo>
                    <a:pt x="834852" y="765680"/>
                  </a:lnTo>
                  <a:lnTo>
                    <a:pt x="866416" y="733829"/>
                  </a:lnTo>
                  <a:lnTo>
                    <a:pt x="894569" y="699300"/>
                  </a:lnTo>
                  <a:lnTo>
                    <a:pt x="919065" y="662319"/>
                  </a:lnTo>
                  <a:lnTo>
                    <a:pt x="939658" y="623111"/>
                  </a:lnTo>
                  <a:lnTo>
                    <a:pt x="956103" y="581902"/>
                  </a:lnTo>
                  <a:lnTo>
                    <a:pt x="968154" y="538918"/>
                  </a:lnTo>
                  <a:lnTo>
                    <a:pt x="975565" y="494383"/>
                  </a:lnTo>
                  <a:lnTo>
                    <a:pt x="978090" y="448524"/>
                  </a:lnTo>
                  <a:lnTo>
                    <a:pt x="975565" y="402665"/>
                  </a:lnTo>
                  <a:lnTo>
                    <a:pt x="968154" y="358131"/>
                  </a:lnTo>
                  <a:lnTo>
                    <a:pt x="956103" y="315147"/>
                  </a:lnTo>
                  <a:lnTo>
                    <a:pt x="939658" y="273938"/>
                  </a:lnTo>
                  <a:lnTo>
                    <a:pt x="919065" y="234731"/>
                  </a:lnTo>
                  <a:lnTo>
                    <a:pt x="894569" y="197750"/>
                  </a:lnTo>
                  <a:lnTo>
                    <a:pt x="866416" y="163221"/>
                  </a:lnTo>
                  <a:lnTo>
                    <a:pt x="834852" y="131369"/>
                  </a:lnTo>
                  <a:lnTo>
                    <a:pt x="800123" y="102421"/>
                  </a:lnTo>
                  <a:lnTo>
                    <a:pt x="762475" y="76600"/>
                  </a:lnTo>
                  <a:lnTo>
                    <a:pt x="722153" y="54134"/>
                  </a:lnTo>
                  <a:lnTo>
                    <a:pt x="679403" y="35247"/>
                  </a:lnTo>
                  <a:lnTo>
                    <a:pt x="634472" y="20164"/>
                  </a:lnTo>
                  <a:lnTo>
                    <a:pt x="587604" y="9112"/>
                  </a:lnTo>
                  <a:lnTo>
                    <a:pt x="539047" y="2315"/>
                  </a:lnTo>
                  <a:lnTo>
                    <a:pt x="489045" y="0"/>
                  </a:lnTo>
                  <a:close/>
                </a:path>
              </a:pathLst>
            </a:custGeom>
            <a:solidFill>
              <a:srgbClr val="0070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592111" y="1242075"/>
              <a:ext cx="978535" cy="897255"/>
            </a:xfrm>
            <a:custGeom>
              <a:avLst/>
              <a:gdLst/>
              <a:ahLst/>
              <a:cxnLst/>
              <a:rect l="l" t="t" r="r" b="b"/>
              <a:pathLst>
                <a:path w="978534" h="897255">
                  <a:moveTo>
                    <a:pt x="0" y="448525"/>
                  </a:moveTo>
                  <a:lnTo>
                    <a:pt x="2524" y="402666"/>
                  </a:lnTo>
                  <a:lnTo>
                    <a:pt x="9935" y="358131"/>
                  </a:lnTo>
                  <a:lnTo>
                    <a:pt x="21986" y="315147"/>
                  </a:lnTo>
                  <a:lnTo>
                    <a:pt x="38431" y="273939"/>
                  </a:lnTo>
                  <a:lnTo>
                    <a:pt x="59025" y="234731"/>
                  </a:lnTo>
                  <a:lnTo>
                    <a:pt x="83521" y="197750"/>
                  </a:lnTo>
                  <a:lnTo>
                    <a:pt x="111674" y="163221"/>
                  </a:lnTo>
                  <a:lnTo>
                    <a:pt x="143238" y="131370"/>
                  </a:lnTo>
                  <a:lnTo>
                    <a:pt x="177967" y="102421"/>
                  </a:lnTo>
                  <a:lnTo>
                    <a:pt x="215615" y="76601"/>
                  </a:lnTo>
                  <a:lnTo>
                    <a:pt x="255937" y="54134"/>
                  </a:lnTo>
                  <a:lnTo>
                    <a:pt x="298686" y="35247"/>
                  </a:lnTo>
                  <a:lnTo>
                    <a:pt x="343618" y="20164"/>
                  </a:lnTo>
                  <a:lnTo>
                    <a:pt x="390485" y="9112"/>
                  </a:lnTo>
                  <a:lnTo>
                    <a:pt x="439043" y="2315"/>
                  </a:lnTo>
                  <a:lnTo>
                    <a:pt x="489045" y="0"/>
                  </a:lnTo>
                  <a:lnTo>
                    <a:pt x="539047" y="2315"/>
                  </a:lnTo>
                  <a:lnTo>
                    <a:pt x="587605" y="9112"/>
                  </a:lnTo>
                  <a:lnTo>
                    <a:pt x="634472" y="20164"/>
                  </a:lnTo>
                  <a:lnTo>
                    <a:pt x="679404" y="35247"/>
                  </a:lnTo>
                  <a:lnTo>
                    <a:pt x="722153" y="54134"/>
                  </a:lnTo>
                  <a:lnTo>
                    <a:pt x="762475" y="76601"/>
                  </a:lnTo>
                  <a:lnTo>
                    <a:pt x="800123" y="102421"/>
                  </a:lnTo>
                  <a:lnTo>
                    <a:pt x="834852" y="131370"/>
                  </a:lnTo>
                  <a:lnTo>
                    <a:pt x="866416" y="163221"/>
                  </a:lnTo>
                  <a:lnTo>
                    <a:pt x="894569" y="197750"/>
                  </a:lnTo>
                  <a:lnTo>
                    <a:pt x="919065" y="234731"/>
                  </a:lnTo>
                  <a:lnTo>
                    <a:pt x="939659" y="273939"/>
                  </a:lnTo>
                  <a:lnTo>
                    <a:pt x="956104" y="315147"/>
                  </a:lnTo>
                  <a:lnTo>
                    <a:pt x="968155" y="358131"/>
                  </a:lnTo>
                  <a:lnTo>
                    <a:pt x="975566" y="402666"/>
                  </a:lnTo>
                  <a:lnTo>
                    <a:pt x="978091" y="448525"/>
                  </a:lnTo>
                  <a:lnTo>
                    <a:pt x="975566" y="494384"/>
                  </a:lnTo>
                  <a:lnTo>
                    <a:pt x="968155" y="538919"/>
                  </a:lnTo>
                  <a:lnTo>
                    <a:pt x="956104" y="581903"/>
                  </a:lnTo>
                  <a:lnTo>
                    <a:pt x="939659" y="623111"/>
                  </a:lnTo>
                  <a:lnTo>
                    <a:pt x="919065" y="662319"/>
                  </a:lnTo>
                  <a:lnTo>
                    <a:pt x="894569" y="699300"/>
                  </a:lnTo>
                  <a:lnTo>
                    <a:pt x="866416" y="733829"/>
                  </a:lnTo>
                  <a:lnTo>
                    <a:pt x="834852" y="765680"/>
                  </a:lnTo>
                  <a:lnTo>
                    <a:pt x="800123" y="794629"/>
                  </a:lnTo>
                  <a:lnTo>
                    <a:pt x="762475" y="820449"/>
                  </a:lnTo>
                  <a:lnTo>
                    <a:pt x="722153" y="842916"/>
                  </a:lnTo>
                  <a:lnTo>
                    <a:pt x="679404" y="861803"/>
                  </a:lnTo>
                  <a:lnTo>
                    <a:pt x="634472" y="876886"/>
                  </a:lnTo>
                  <a:lnTo>
                    <a:pt x="587605" y="887938"/>
                  </a:lnTo>
                  <a:lnTo>
                    <a:pt x="539047" y="894735"/>
                  </a:lnTo>
                  <a:lnTo>
                    <a:pt x="489045" y="897051"/>
                  </a:lnTo>
                  <a:lnTo>
                    <a:pt x="439043" y="894735"/>
                  </a:lnTo>
                  <a:lnTo>
                    <a:pt x="390485" y="887938"/>
                  </a:lnTo>
                  <a:lnTo>
                    <a:pt x="343618" y="876886"/>
                  </a:lnTo>
                  <a:lnTo>
                    <a:pt x="298686" y="861803"/>
                  </a:lnTo>
                  <a:lnTo>
                    <a:pt x="255937" y="842916"/>
                  </a:lnTo>
                  <a:lnTo>
                    <a:pt x="215615" y="820449"/>
                  </a:lnTo>
                  <a:lnTo>
                    <a:pt x="177967" y="794629"/>
                  </a:lnTo>
                  <a:lnTo>
                    <a:pt x="143238" y="765680"/>
                  </a:lnTo>
                  <a:lnTo>
                    <a:pt x="111674" y="733829"/>
                  </a:lnTo>
                  <a:lnTo>
                    <a:pt x="83521" y="699300"/>
                  </a:lnTo>
                  <a:lnTo>
                    <a:pt x="59025" y="662319"/>
                  </a:lnTo>
                  <a:lnTo>
                    <a:pt x="38431" y="623111"/>
                  </a:lnTo>
                  <a:lnTo>
                    <a:pt x="21986" y="581903"/>
                  </a:lnTo>
                  <a:lnTo>
                    <a:pt x="9935" y="538919"/>
                  </a:lnTo>
                  <a:lnTo>
                    <a:pt x="2524" y="494384"/>
                  </a:lnTo>
                  <a:lnTo>
                    <a:pt x="0" y="448525"/>
                  </a:lnTo>
                  <a:close/>
                </a:path>
              </a:pathLst>
            </a:custGeom>
            <a:ln w="25400">
              <a:solidFill>
                <a:srgbClr val="0070A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6719048" y="1592071"/>
            <a:ext cx="744855" cy="29083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201930" marR="5080" indent="-189865">
              <a:lnSpc>
                <a:spcPts val="1010"/>
              </a:lnSpc>
              <a:spcBef>
                <a:spcPts val="190"/>
              </a:spcBef>
            </a:pPr>
            <a:r>
              <a:rPr dirty="0" sz="900" spc="-110" b="1">
                <a:solidFill>
                  <a:srgbClr val="FFFFFF"/>
                </a:solidFill>
                <a:latin typeface="Arial"/>
                <a:cs typeface="Arial"/>
              </a:rPr>
              <a:t>Shared</a:t>
            </a:r>
            <a:r>
              <a:rPr dirty="0" sz="9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95" b="1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 Making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888480" y="1244673"/>
            <a:ext cx="1662430" cy="4065270"/>
            <a:chOff x="6888480" y="1244673"/>
            <a:chExt cx="1662430" cy="4065270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88480" y="1344167"/>
              <a:ext cx="259079" cy="23774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50024" y="1274063"/>
              <a:ext cx="262127" cy="23774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79532" y="1244673"/>
              <a:ext cx="167608" cy="8675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23769" y="1494254"/>
              <a:ext cx="114604" cy="7553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239343" y="4105951"/>
              <a:ext cx="1302385" cy="1194435"/>
            </a:xfrm>
            <a:custGeom>
              <a:avLst/>
              <a:gdLst/>
              <a:ahLst/>
              <a:cxnLst/>
              <a:rect l="l" t="t" r="r" b="b"/>
              <a:pathLst>
                <a:path w="1302384" h="1194435">
                  <a:moveTo>
                    <a:pt x="650919" y="0"/>
                  </a:moveTo>
                  <a:lnTo>
                    <a:pt x="600050" y="1796"/>
                  </a:lnTo>
                  <a:lnTo>
                    <a:pt x="550252" y="7095"/>
                  </a:lnTo>
                  <a:lnTo>
                    <a:pt x="501669" y="15766"/>
                  </a:lnTo>
                  <a:lnTo>
                    <a:pt x="454447" y="27676"/>
                  </a:lnTo>
                  <a:lnTo>
                    <a:pt x="408729" y="42690"/>
                  </a:lnTo>
                  <a:lnTo>
                    <a:pt x="364661" y="60678"/>
                  </a:lnTo>
                  <a:lnTo>
                    <a:pt x="322388" y="81506"/>
                  </a:lnTo>
                  <a:lnTo>
                    <a:pt x="282053" y="105041"/>
                  </a:lnTo>
                  <a:lnTo>
                    <a:pt x="243802" y="131151"/>
                  </a:lnTo>
                  <a:lnTo>
                    <a:pt x="207780" y="159703"/>
                  </a:lnTo>
                  <a:lnTo>
                    <a:pt x="174131" y="190564"/>
                  </a:lnTo>
                  <a:lnTo>
                    <a:pt x="142999" y="223602"/>
                  </a:lnTo>
                  <a:lnTo>
                    <a:pt x="114531" y="258683"/>
                  </a:lnTo>
                  <a:lnTo>
                    <a:pt x="88869" y="295676"/>
                  </a:lnTo>
                  <a:lnTo>
                    <a:pt x="66160" y="334447"/>
                  </a:lnTo>
                  <a:lnTo>
                    <a:pt x="46547" y="374864"/>
                  </a:lnTo>
                  <a:lnTo>
                    <a:pt x="30176" y="416793"/>
                  </a:lnTo>
                  <a:lnTo>
                    <a:pt x="17191" y="460103"/>
                  </a:lnTo>
                  <a:lnTo>
                    <a:pt x="7737" y="504661"/>
                  </a:lnTo>
                  <a:lnTo>
                    <a:pt x="1958" y="550333"/>
                  </a:lnTo>
                  <a:lnTo>
                    <a:pt x="0" y="596987"/>
                  </a:lnTo>
                  <a:lnTo>
                    <a:pt x="1958" y="643641"/>
                  </a:lnTo>
                  <a:lnTo>
                    <a:pt x="7737" y="689314"/>
                  </a:lnTo>
                  <a:lnTo>
                    <a:pt x="17191" y="733871"/>
                  </a:lnTo>
                  <a:lnTo>
                    <a:pt x="30176" y="777181"/>
                  </a:lnTo>
                  <a:lnTo>
                    <a:pt x="46547" y="819111"/>
                  </a:lnTo>
                  <a:lnTo>
                    <a:pt x="66160" y="859527"/>
                  </a:lnTo>
                  <a:lnTo>
                    <a:pt x="88869" y="898299"/>
                  </a:lnTo>
                  <a:lnTo>
                    <a:pt x="114531" y="935291"/>
                  </a:lnTo>
                  <a:lnTo>
                    <a:pt x="142999" y="970373"/>
                  </a:lnTo>
                  <a:lnTo>
                    <a:pt x="174131" y="1003411"/>
                  </a:lnTo>
                  <a:lnTo>
                    <a:pt x="207780" y="1034272"/>
                  </a:lnTo>
                  <a:lnTo>
                    <a:pt x="243802" y="1062824"/>
                  </a:lnTo>
                  <a:lnTo>
                    <a:pt x="282053" y="1088934"/>
                  </a:lnTo>
                  <a:lnTo>
                    <a:pt x="322388" y="1112469"/>
                  </a:lnTo>
                  <a:lnTo>
                    <a:pt x="364661" y="1133297"/>
                  </a:lnTo>
                  <a:lnTo>
                    <a:pt x="408729" y="1151285"/>
                  </a:lnTo>
                  <a:lnTo>
                    <a:pt x="454447" y="1166300"/>
                  </a:lnTo>
                  <a:lnTo>
                    <a:pt x="501669" y="1178209"/>
                  </a:lnTo>
                  <a:lnTo>
                    <a:pt x="550252" y="1186880"/>
                  </a:lnTo>
                  <a:lnTo>
                    <a:pt x="600050" y="1192180"/>
                  </a:lnTo>
                  <a:lnTo>
                    <a:pt x="650919" y="1193976"/>
                  </a:lnTo>
                  <a:lnTo>
                    <a:pt x="701788" y="1192180"/>
                  </a:lnTo>
                  <a:lnTo>
                    <a:pt x="751586" y="1186880"/>
                  </a:lnTo>
                  <a:lnTo>
                    <a:pt x="800169" y="1178209"/>
                  </a:lnTo>
                  <a:lnTo>
                    <a:pt x="847391" y="1166300"/>
                  </a:lnTo>
                  <a:lnTo>
                    <a:pt x="893109" y="1151285"/>
                  </a:lnTo>
                  <a:lnTo>
                    <a:pt x="937177" y="1133297"/>
                  </a:lnTo>
                  <a:lnTo>
                    <a:pt x="979450" y="1112469"/>
                  </a:lnTo>
                  <a:lnTo>
                    <a:pt x="1019785" y="1088934"/>
                  </a:lnTo>
                  <a:lnTo>
                    <a:pt x="1058036" y="1062824"/>
                  </a:lnTo>
                  <a:lnTo>
                    <a:pt x="1094058" y="1034272"/>
                  </a:lnTo>
                  <a:lnTo>
                    <a:pt x="1127707" y="1003411"/>
                  </a:lnTo>
                  <a:lnTo>
                    <a:pt x="1158839" y="970373"/>
                  </a:lnTo>
                  <a:lnTo>
                    <a:pt x="1187307" y="935291"/>
                  </a:lnTo>
                  <a:lnTo>
                    <a:pt x="1212969" y="898299"/>
                  </a:lnTo>
                  <a:lnTo>
                    <a:pt x="1235678" y="859527"/>
                  </a:lnTo>
                  <a:lnTo>
                    <a:pt x="1255291" y="819111"/>
                  </a:lnTo>
                  <a:lnTo>
                    <a:pt x="1271662" y="777181"/>
                  </a:lnTo>
                  <a:lnTo>
                    <a:pt x="1284647" y="733871"/>
                  </a:lnTo>
                  <a:lnTo>
                    <a:pt x="1294101" y="689314"/>
                  </a:lnTo>
                  <a:lnTo>
                    <a:pt x="1299880" y="643641"/>
                  </a:lnTo>
                  <a:lnTo>
                    <a:pt x="1301838" y="596987"/>
                  </a:lnTo>
                  <a:lnTo>
                    <a:pt x="1299880" y="550333"/>
                  </a:lnTo>
                  <a:lnTo>
                    <a:pt x="1294101" y="504661"/>
                  </a:lnTo>
                  <a:lnTo>
                    <a:pt x="1284647" y="460103"/>
                  </a:lnTo>
                  <a:lnTo>
                    <a:pt x="1271662" y="416793"/>
                  </a:lnTo>
                  <a:lnTo>
                    <a:pt x="1255291" y="374864"/>
                  </a:lnTo>
                  <a:lnTo>
                    <a:pt x="1235678" y="334447"/>
                  </a:lnTo>
                  <a:lnTo>
                    <a:pt x="1212969" y="295676"/>
                  </a:lnTo>
                  <a:lnTo>
                    <a:pt x="1187307" y="258683"/>
                  </a:lnTo>
                  <a:lnTo>
                    <a:pt x="1158839" y="223602"/>
                  </a:lnTo>
                  <a:lnTo>
                    <a:pt x="1127707" y="190564"/>
                  </a:lnTo>
                  <a:lnTo>
                    <a:pt x="1094058" y="159703"/>
                  </a:lnTo>
                  <a:lnTo>
                    <a:pt x="1058036" y="131151"/>
                  </a:lnTo>
                  <a:lnTo>
                    <a:pt x="1019785" y="105041"/>
                  </a:lnTo>
                  <a:lnTo>
                    <a:pt x="979450" y="81506"/>
                  </a:lnTo>
                  <a:lnTo>
                    <a:pt x="937177" y="60678"/>
                  </a:lnTo>
                  <a:lnTo>
                    <a:pt x="893109" y="42690"/>
                  </a:lnTo>
                  <a:lnTo>
                    <a:pt x="847391" y="27676"/>
                  </a:lnTo>
                  <a:lnTo>
                    <a:pt x="800169" y="15766"/>
                  </a:lnTo>
                  <a:lnTo>
                    <a:pt x="751586" y="7095"/>
                  </a:lnTo>
                  <a:lnTo>
                    <a:pt x="701788" y="1796"/>
                  </a:lnTo>
                  <a:lnTo>
                    <a:pt x="650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239343" y="4105951"/>
              <a:ext cx="1302385" cy="1194435"/>
            </a:xfrm>
            <a:custGeom>
              <a:avLst/>
              <a:gdLst/>
              <a:ahLst/>
              <a:cxnLst/>
              <a:rect l="l" t="t" r="r" b="b"/>
              <a:pathLst>
                <a:path w="1302384" h="1194435">
                  <a:moveTo>
                    <a:pt x="0" y="596988"/>
                  </a:moveTo>
                  <a:lnTo>
                    <a:pt x="1958" y="550333"/>
                  </a:lnTo>
                  <a:lnTo>
                    <a:pt x="7737" y="504661"/>
                  </a:lnTo>
                  <a:lnTo>
                    <a:pt x="17191" y="460104"/>
                  </a:lnTo>
                  <a:lnTo>
                    <a:pt x="30176" y="416794"/>
                  </a:lnTo>
                  <a:lnTo>
                    <a:pt x="46547" y="374864"/>
                  </a:lnTo>
                  <a:lnTo>
                    <a:pt x="66160" y="334447"/>
                  </a:lnTo>
                  <a:lnTo>
                    <a:pt x="88869" y="295676"/>
                  </a:lnTo>
                  <a:lnTo>
                    <a:pt x="114531" y="258684"/>
                  </a:lnTo>
                  <a:lnTo>
                    <a:pt x="142999" y="223602"/>
                  </a:lnTo>
                  <a:lnTo>
                    <a:pt x="174131" y="190564"/>
                  </a:lnTo>
                  <a:lnTo>
                    <a:pt x="207780" y="159703"/>
                  </a:lnTo>
                  <a:lnTo>
                    <a:pt x="243802" y="131151"/>
                  </a:lnTo>
                  <a:lnTo>
                    <a:pt x="282053" y="105041"/>
                  </a:lnTo>
                  <a:lnTo>
                    <a:pt x="322387" y="81506"/>
                  </a:lnTo>
                  <a:lnTo>
                    <a:pt x="364661" y="60678"/>
                  </a:lnTo>
                  <a:lnTo>
                    <a:pt x="408729" y="42690"/>
                  </a:lnTo>
                  <a:lnTo>
                    <a:pt x="454447" y="27676"/>
                  </a:lnTo>
                  <a:lnTo>
                    <a:pt x="501669" y="15766"/>
                  </a:lnTo>
                  <a:lnTo>
                    <a:pt x="550252" y="7095"/>
                  </a:lnTo>
                  <a:lnTo>
                    <a:pt x="600050" y="1796"/>
                  </a:lnTo>
                  <a:lnTo>
                    <a:pt x="650919" y="0"/>
                  </a:lnTo>
                  <a:lnTo>
                    <a:pt x="701788" y="1796"/>
                  </a:lnTo>
                  <a:lnTo>
                    <a:pt x="751586" y="7095"/>
                  </a:lnTo>
                  <a:lnTo>
                    <a:pt x="800169" y="15766"/>
                  </a:lnTo>
                  <a:lnTo>
                    <a:pt x="847391" y="27676"/>
                  </a:lnTo>
                  <a:lnTo>
                    <a:pt x="893109" y="42690"/>
                  </a:lnTo>
                  <a:lnTo>
                    <a:pt x="937177" y="60678"/>
                  </a:lnTo>
                  <a:lnTo>
                    <a:pt x="979450" y="81506"/>
                  </a:lnTo>
                  <a:lnTo>
                    <a:pt x="1019785" y="105041"/>
                  </a:lnTo>
                  <a:lnTo>
                    <a:pt x="1058036" y="131151"/>
                  </a:lnTo>
                  <a:lnTo>
                    <a:pt x="1094058" y="159703"/>
                  </a:lnTo>
                  <a:lnTo>
                    <a:pt x="1127707" y="190564"/>
                  </a:lnTo>
                  <a:lnTo>
                    <a:pt x="1158839" y="223602"/>
                  </a:lnTo>
                  <a:lnTo>
                    <a:pt x="1187307" y="258684"/>
                  </a:lnTo>
                  <a:lnTo>
                    <a:pt x="1212969" y="295676"/>
                  </a:lnTo>
                  <a:lnTo>
                    <a:pt x="1235678" y="334447"/>
                  </a:lnTo>
                  <a:lnTo>
                    <a:pt x="1255291" y="374864"/>
                  </a:lnTo>
                  <a:lnTo>
                    <a:pt x="1271662" y="416794"/>
                  </a:lnTo>
                  <a:lnTo>
                    <a:pt x="1284647" y="460104"/>
                  </a:lnTo>
                  <a:lnTo>
                    <a:pt x="1294101" y="504661"/>
                  </a:lnTo>
                  <a:lnTo>
                    <a:pt x="1299880" y="550333"/>
                  </a:lnTo>
                  <a:lnTo>
                    <a:pt x="1301839" y="596988"/>
                  </a:lnTo>
                  <a:lnTo>
                    <a:pt x="1299880" y="643642"/>
                  </a:lnTo>
                  <a:lnTo>
                    <a:pt x="1294101" y="689314"/>
                  </a:lnTo>
                  <a:lnTo>
                    <a:pt x="1284647" y="733871"/>
                  </a:lnTo>
                  <a:lnTo>
                    <a:pt x="1271662" y="777181"/>
                  </a:lnTo>
                  <a:lnTo>
                    <a:pt x="1255291" y="819111"/>
                  </a:lnTo>
                  <a:lnTo>
                    <a:pt x="1235678" y="859528"/>
                  </a:lnTo>
                  <a:lnTo>
                    <a:pt x="1212969" y="898299"/>
                  </a:lnTo>
                  <a:lnTo>
                    <a:pt x="1187307" y="935291"/>
                  </a:lnTo>
                  <a:lnTo>
                    <a:pt x="1158839" y="970373"/>
                  </a:lnTo>
                  <a:lnTo>
                    <a:pt x="1127707" y="1003411"/>
                  </a:lnTo>
                  <a:lnTo>
                    <a:pt x="1094058" y="1034272"/>
                  </a:lnTo>
                  <a:lnTo>
                    <a:pt x="1058036" y="1062824"/>
                  </a:lnTo>
                  <a:lnTo>
                    <a:pt x="1019785" y="1088934"/>
                  </a:lnTo>
                  <a:lnTo>
                    <a:pt x="979450" y="1112469"/>
                  </a:lnTo>
                  <a:lnTo>
                    <a:pt x="937177" y="1133297"/>
                  </a:lnTo>
                  <a:lnTo>
                    <a:pt x="893109" y="1151285"/>
                  </a:lnTo>
                  <a:lnTo>
                    <a:pt x="847391" y="1166299"/>
                  </a:lnTo>
                  <a:lnTo>
                    <a:pt x="800169" y="1178209"/>
                  </a:lnTo>
                  <a:lnTo>
                    <a:pt x="751586" y="1186880"/>
                  </a:lnTo>
                  <a:lnTo>
                    <a:pt x="701788" y="1192179"/>
                  </a:lnTo>
                  <a:lnTo>
                    <a:pt x="650919" y="1193976"/>
                  </a:lnTo>
                  <a:lnTo>
                    <a:pt x="600050" y="1192179"/>
                  </a:lnTo>
                  <a:lnTo>
                    <a:pt x="550252" y="1186880"/>
                  </a:lnTo>
                  <a:lnTo>
                    <a:pt x="501669" y="1178209"/>
                  </a:lnTo>
                  <a:lnTo>
                    <a:pt x="454447" y="1166299"/>
                  </a:lnTo>
                  <a:lnTo>
                    <a:pt x="408729" y="1151285"/>
                  </a:lnTo>
                  <a:lnTo>
                    <a:pt x="364661" y="1133297"/>
                  </a:lnTo>
                  <a:lnTo>
                    <a:pt x="322387" y="1112469"/>
                  </a:lnTo>
                  <a:lnTo>
                    <a:pt x="282053" y="1088934"/>
                  </a:lnTo>
                  <a:lnTo>
                    <a:pt x="243802" y="1062824"/>
                  </a:lnTo>
                  <a:lnTo>
                    <a:pt x="207780" y="1034272"/>
                  </a:lnTo>
                  <a:lnTo>
                    <a:pt x="174131" y="1003411"/>
                  </a:lnTo>
                  <a:lnTo>
                    <a:pt x="142999" y="970373"/>
                  </a:lnTo>
                  <a:lnTo>
                    <a:pt x="114531" y="935291"/>
                  </a:lnTo>
                  <a:lnTo>
                    <a:pt x="88869" y="898299"/>
                  </a:lnTo>
                  <a:lnTo>
                    <a:pt x="66160" y="859528"/>
                  </a:lnTo>
                  <a:lnTo>
                    <a:pt x="46547" y="819111"/>
                  </a:lnTo>
                  <a:lnTo>
                    <a:pt x="30176" y="777181"/>
                  </a:lnTo>
                  <a:lnTo>
                    <a:pt x="17191" y="733871"/>
                  </a:lnTo>
                  <a:lnTo>
                    <a:pt x="7737" y="689314"/>
                  </a:lnTo>
                  <a:lnTo>
                    <a:pt x="1958" y="643642"/>
                  </a:lnTo>
                  <a:lnTo>
                    <a:pt x="0" y="596988"/>
                  </a:lnTo>
                  <a:close/>
                </a:path>
              </a:pathLst>
            </a:custGeom>
            <a:ln w="19050">
              <a:solidFill>
                <a:srgbClr val="8ADA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401218" y="4254413"/>
              <a:ext cx="978535" cy="897255"/>
            </a:xfrm>
            <a:custGeom>
              <a:avLst/>
              <a:gdLst/>
              <a:ahLst/>
              <a:cxnLst/>
              <a:rect l="l" t="t" r="r" b="b"/>
              <a:pathLst>
                <a:path w="978534" h="897254">
                  <a:moveTo>
                    <a:pt x="489045" y="0"/>
                  </a:moveTo>
                  <a:lnTo>
                    <a:pt x="439043" y="2315"/>
                  </a:lnTo>
                  <a:lnTo>
                    <a:pt x="390485" y="9112"/>
                  </a:lnTo>
                  <a:lnTo>
                    <a:pt x="343618" y="20164"/>
                  </a:lnTo>
                  <a:lnTo>
                    <a:pt x="298686" y="35247"/>
                  </a:lnTo>
                  <a:lnTo>
                    <a:pt x="255937" y="54134"/>
                  </a:lnTo>
                  <a:lnTo>
                    <a:pt x="215615" y="76601"/>
                  </a:lnTo>
                  <a:lnTo>
                    <a:pt x="177967" y="102421"/>
                  </a:lnTo>
                  <a:lnTo>
                    <a:pt x="143238" y="131370"/>
                  </a:lnTo>
                  <a:lnTo>
                    <a:pt x="111674" y="163221"/>
                  </a:lnTo>
                  <a:lnTo>
                    <a:pt x="83521" y="197751"/>
                  </a:lnTo>
                  <a:lnTo>
                    <a:pt x="59025" y="234732"/>
                  </a:lnTo>
                  <a:lnTo>
                    <a:pt x="38431" y="273939"/>
                  </a:lnTo>
                  <a:lnTo>
                    <a:pt x="21986" y="315148"/>
                  </a:lnTo>
                  <a:lnTo>
                    <a:pt x="9935" y="358132"/>
                  </a:lnTo>
                  <a:lnTo>
                    <a:pt x="2524" y="402666"/>
                  </a:lnTo>
                  <a:lnTo>
                    <a:pt x="0" y="448525"/>
                  </a:lnTo>
                  <a:lnTo>
                    <a:pt x="2524" y="494384"/>
                  </a:lnTo>
                  <a:lnTo>
                    <a:pt x="9935" y="538919"/>
                  </a:lnTo>
                  <a:lnTo>
                    <a:pt x="21986" y="581903"/>
                  </a:lnTo>
                  <a:lnTo>
                    <a:pt x="38431" y="623112"/>
                  </a:lnTo>
                  <a:lnTo>
                    <a:pt x="59025" y="662319"/>
                  </a:lnTo>
                  <a:lnTo>
                    <a:pt x="83521" y="699300"/>
                  </a:lnTo>
                  <a:lnTo>
                    <a:pt x="111674" y="733829"/>
                  </a:lnTo>
                  <a:lnTo>
                    <a:pt x="143238" y="765681"/>
                  </a:lnTo>
                  <a:lnTo>
                    <a:pt x="177967" y="794630"/>
                  </a:lnTo>
                  <a:lnTo>
                    <a:pt x="215615" y="820450"/>
                  </a:lnTo>
                  <a:lnTo>
                    <a:pt x="255937" y="842917"/>
                  </a:lnTo>
                  <a:lnTo>
                    <a:pt x="298686" y="861804"/>
                  </a:lnTo>
                  <a:lnTo>
                    <a:pt x="343618" y="876886"/>
                  </a:lnTo>
                  <a:lnTo>
                    <a:pt x="390485" y="887939"/>
                  </a:lnTo>
                  <a:lnTo>
                    <a:pt x="439043" y="894736"/>
                  </a:lnTo>
                  <a:lnTo>
                    <a:pt x="489045" y="897051"/>
                  </a:lnTo>
                  <a:lnTo>
                    <a:pt x="539047" y="894736"/>
                  </a:lnTo>
                  <a:lnTo>
                    <a:pt x="587604" y="887939"/>
                  </a:lnTo>
                  <a:lnTo>
                    <a:pt x="634472" y="876886"/>
                  </a:lnTo>
                  <a:lnTo>
                    <a:pt x="679403" y="861804"/>
                  </a:lnTo>
                  <a:lnTo>
                    <a:pt x="722153" y="842917"/>
                  </a:lnTo>
                  <a:lnTo>
                    <a:pt x="762475" y="820450"/>
                  </a:lnTo>
                  <a:lnTo>
                    <a:pt x="800123" y="794630"/>
                  </a:lnTo>
                  <a:lnTo>
                    <a:pt x="834852" y="765681"/>
                  </a:lnTo>
                  <a:lnTo>
                    <a:pt x="866416" y="733829"/>
                  </a:lnTo>
                  <a:lnTo>
                    <a:pt x="894569" y="699300"/>
                  </a:lnTo>
                  <a:lnTo>
                    <a:pt x="919065" y="662319"/>
                  </a:lnTo>
                  <a:lnTo>
                    <a:pt x="939658" y="623112"/>
                  </a:lnTo>
                  <a:lnTo>
                    <a:pt x="956103" y="581903"/>
                  </a:lnTo>
                  <a:lnTo>
                    <a:pt x="968154" y="538919"/>
                  </a:lnTo>
                  <a:lnTo>
                    <a:pt x="975565" y="494384"/>
                  </a:lnTo>
                  <a:lnTo>
                    <a:pt x="978090" y="448525"/>
                  </a:lnTo>
                  <a:lnTo>
                    <a:pt x="975565" y="402666"/>
                  </a:lnTo>
                  <a:lnTo>
                    <a:pt x="968154" y="358132"/>
                  </a:lnTo>
                  <a:lnTo>
                    <a:pt x="956103" y="315148"/>
                  </a:lnTo>
                  <a:lnTo>
                    <a:pt x="939658" y="273939"/>
                  </a:lnTo>
                  <a:lnTo>
                    <a:pt x="919065" y="234732"/>
                  </a:lnTo>
                  <a:lnTo>
                    <a:pt x="894569" y="197751"/>
                  </a:lnTo>
                  <a:lnTo>
                    <a:pt x="866416" y="163221"/>
                  </a:lnTo>
                  <a:lnTo>
                    <a:pt x="834852" y="131370"/>
                  </a:lnTo>
                  <a:lnTo>
                    <a:pt x="800123" y="102421"/>
                  </a:lnTo>
                  <a:lnTo>
                    <a:pt x="762475" y="76601"/>
                  </a:lnTo>
                  <a:lnTo>
                    <a:pt x="722153" y="54134"/>
                  </a:lnTo>
                  <a:lnTo>
                    <a:pt x="679403" y="35247"/>
                  </a:lnTo>
                  <a:lnTo>
                    <a:pt x="634472" y="20164"/>
                  </a:lnTo>
                  <a:lnTo>
                    <a:pt x="587604" y="9112"/>
                  </a:lnTo>
                  <a:lnTo>
                    <a:pt x="539047" y="2315"/>
                  </a:lnTo>
                  <a:lnTo>
                    <a:pt x="489045" y="0"/>
                  </a:lnTo>
                  <a:close/>
                </a:path>
              </a:pathLst>
            </a:custGeom>
            <a:solidFill>
              <a:srgbClr val="8AD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401218" y="4254413"/>
              <a:ext cx="978535" cy="897255"/>
            </a:xfrm>
            <a:custGeom>
              <a:avLst/>
              <a:gdLst/>
              <a:ahLst/>
              <a:cxnLst/>
              <a:rect l="l" t="t" r="r" b="b"/>
              <a:pathLst>
                <a:path w="978534" h="897254">
                  <a:moveTo>
                    <a:pt x="0" y="448525"/>
                  </a:moveTo>
                  <a:lnTo>
                    <a:pt x="2524" y="402666"/>
                  </a:lnTo>
                  <a:lnTo>
                    <a:pt x="9935" y="358131"/>
                  </a:lnTo>
                  <a:lnTo>
                    <a:pt x="21986" y="315147"/>
                  </a:lnTo>
                  <a:lnTo>
                    <a:pt x="38431" y="273939"/>
                  </a:lnTo>
                  <a:lnTo>
                    <a:pt x="59025" y="234731"/>
                  </a:lnTo>
                  <a:lnTo>
                    <a:pt x="83521" y="197750"/>
                  </a:lnTo>
                  <a:lnTo>
                    <a:pt x="111674" y="163221"/>
                  </a:lnTo>
                  <a:lnTo>
                    <a:pt x="143238" y="131370"/>
                  </a:lnTo>
                  <a:lnTo>
                    <a:pt x="177967" y="102421"/>
                  </a:lnTo>
                  <a:lnTo>
                    <a:pt x="215615" y="76601"/>
                  </a:lnTo>
                  <a:lnTo>
                    <a:pt x="255937" y="54134"/>
                  </a:lnTo>
                  <a:lnTo>
                    <a:pt x="298686" y="35247"/>
                  </a:lnTo>
                  <a:lnTo>
                    <a:pt x="343618" y="20164"/>
                  </a:lnTo>
                  <a:lnTo>
                    <a:pt x="390485" y="9112"/>
                  </a:lnTo>
                  <a:lnTo>
                    <a:pt x="439043" y="2315"/>
                  </a:lnTo>
                  <a:lnTo>
                    <a:pt x="489045" y="0"/>
                  </a:lnTo>
                  <a:lnTo>
                    <a:pt x="539047" y="2315"/>
                  </a:lnTo>
                  <a:lnTo>
                    <a:pt x="587605" y="9112"/>
                  </a:lnTo>
                  <a:lnTo>
                    <a:pt x="634472" y="20164"/>
                  </a:lnTo>
                  <a:lnTo>
                    <a:pt x="679404" y="35247"/>
                  </a:lnTo>
                  <a:lnTo>
                    <a:pt x="722153" y="54134"/>
                  </a:lnTo>
                  <a:lnTo>
                    <a:pt x="762475" y="76601"/>
                  </a:lnTo>
                  <a:lnTo>
                    <a:pt x="800123" y="102421"/>
                  </a:lnTo>
                  <a:lnTo>
                    <a:pt x="834852" y="131370"/>
                  </a:lnTo>
                  <a:lnTo>
                    <a:pt x="866416" y="163221"/>
                  </a:lnTo>
                  <a:lnTo>
                    <a:pt x="894569" y="197750"/>
                  </a:lnTo>
                  <a:lnTo>
                    <a:pt x="919065" y="234731"/>
                  </a:lnTo>
                  <a:lnTo>
                    <a:pt x="939659" y="273939"/>
                  </a:lnTo>
                  <a:lnTo>
                    <a:pt x="956104" y="315147"/>
                  </a:lnTo>
                  <a:lnTo>
                    <a:pt x="968155" y="358131"/>
                  </a:lnTo>
                  <a:lnTo>
                    <a:pt x="975566" y="402666"/>
                  </a:lnTo>
                  <a:lnTo>
                    <a:pt x="978091" y="448525"/>
                  </a:lnTo>
                  <a:lnTo>
                    <a:pt x="975566" y="494384"/>
                  </a:lnTo>
                  <a:lnTo>
                    <a:pt x="968155" y="538919"/>
                  </a:lnTo>
                  <a:lnTo>
                    <a:pt x="956104" y="581903"/>
                  </a:lnTo>
                  <a:lnTo>
                    <a:pt x="939659" y="623111"/>
                  </a:lnTo>
                  <a:lnTo>
                    <a:pt x="919065" y="662319"/>
                  </a:lnTo>
                  <a:lnTo>
                    <a:pt x="894569" y="699300"/>
                  </a:lnTo>
                  <a:lnTo>
                    <a:pt x="866416" y="733829"/>
                  </a:lnTo>
                  <a:lnTo>
                    <a:pt x="834852" y="765680"/>
                  </a:lnTo>
                  <a:lnTo>
                    <a:pt x="800123" y="794629"/>
                  </a:lnTo>
                  <a:lnTo>
                    <a:pt x="762475" y="820449"/>
                  </a:lnTo>
                  <a:lnTo>
                    <a:pt x="722153" y="842916"/>
                  </a:lnTo>
                  <a:lnTo>
                    <a:pt x="679404" y="861803"/>
                  </a:lnTo>
                  <a:lnTo>
                    <a:pt x="634472" y="876886"/>
                  </a:lnTo>
                  <a:lnTo>
                    <a:pt x="587605" y="887938"/>
                  </a:lnTo>
                  <a:lnTo>
                    <a:pt x="539047" y="894735"/>
                  </a:lnTo>
                  <a:lnTo>
                    <a:pt x="489045" y="897051"/>
                  </a:lnTo>
                  <a:lnTo>
                    <a:pt x="439043" y="894735"/>
                  </a:lnTo>
                  <a:lnTo>
                    <a:pt x="390485" y="887938"/>
                  </a:lnTo>
                  <a:lnTo>
                    <a:pt x="343618" y="876886"/>
                  </a:lnTo>
                  <a:lnTo>
                    <a:pt x="298686" y="861803"/>
                  </a:lnTo>
                  <a:lnTo>
                    <a:pt x="255937" y="842916"/>
                  </a:lnTo>
                  <a:lnTo>
                    <a:pt x="215615" y="820449"/>
                  </a:lnTo>
                  <a:lnTo>
                    <a:pt x="177967" y="794629"/>
                  </a:lnTo>
                  <a:lnTo>
                    <a:pt x="143238" y="765680"/>
                  </a:lnTo>
                  <a:lnTo>
                    <a:pt x="111674" y="733829"/>
                  </a:lnTo>
                  <a:lnTo>
                    <a:pt x="83521" y="699300"/>
                  </a:lnTo>
                  <a:lnTo>
                    <a:pt x="59025" y="662319"/>
                  </a:lnTo>
                  <a:lnTo>
                    <a:pt x="38431" y="623111"/>
                  </a:lnTo>
                  <a:lnTo>
                    <a:pt x="21986" y="581903"/>
                  </a:lnTo>
                  <a:lnTo>
                    <a:pt x="9935" y="538919"/>
                  </a:lnTo>
                  <a:lnTo>
                    <a:pt x="2524" y="494384"/>
                  </a:lnTo>
                  <a:lnTo>
                    <a:pt x="0" y="448525"/>
                  </a:lnTo>
                  <a:close/>
                </a:path>
              </a:pathLst>
            </a:custGeom>
            <a:ln w="25400">
              <a:solidFill>
                <a:srgbClr val="8ADA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7631932" y="4429759"/>
            <a:ext cx="577215" cy="4311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97155" marR="5080" indent="-85090">
              <a:lnSpc>
                <a:spcPct val="97800"/>
              </a:lnSpc>
              <a:spcBef>
                <a:spcPts val="120"/>
              </a:spcBef>
            </a:pP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Integrated Medical Record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556708" y="2179035"/>
            <a:ext cx="4575175" cy="3027045"/>
            <a:chOff x="5556708" y="2179035"/>
            <a:chExt cx="4575175" cy="3027045"/>
          </a:xfrm>
        </p:grpSpPr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38288" y="4721352"/>
              <a:ext cx="527303" cy="48463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56708" y="2179035"/>
              <a:ext cx="4574827" cy="2558020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9063644" y="3850640"/>
            <a:ext cx="649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5" b="1">
                <a:solidFill>
                  <a:srgbClr val="FFFFFF"/>
                </a:solidFill>
                <a:latin typeface="Arial"/>
                <a:cs typeface="Arial"/>
              </a:rPr>
              <a:t>Virtual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212381" y="3890264"/>
            <a:ext cx="469900" cy="29083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29209" marR="5080" indent="-17145">
              <a:lnSpc>
                <a:spcPts val="1010"/>
              </a:lnSpc>
              <a:spcBef>
                <a:spcPts val="190"/>
              </a:spcBef>
            </a:pPr>
            <a:r>
              <a:rPr dirty="0" sz="900" spc="-110" b="1">
                <a:solidFill>
                  <a:srgbClr val="FFFFFF"/>
                </a:solidFill>
                <a:latin typeface="Arial"/>
                <a:cs typeface="Arial"/>
              </a:rPr>
              <a:t>Advanced</a:t>
            </a:r>
            <a:r>
              <a:rPr dirty="0" sz="900" spc="5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80" b="1">
                <a:solidFill>
                  <a:srgbClr val="FFFFFF"/>
                </a:solidFill>
                <a:latin typeface="Arial"/>
                <a:cs typeface="Arial"/>
              </a:rPr>
              <a:t>Analytics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46631" y="2677159"/>
            <a:ext cx="549910" cy="41592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ctr" marL="12700" marR="5080">
              <a:lnSpc>
                <a:spcPct val="92200"/>
              </a:lnSpc>
              <a:spcBef>
                <a:spcPts val="185"/>
              </a:spcBef>
            </a:pPr>
            <a:r>
              <a:rPr dirty="0" sz="900" spc="-105" b="1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 Health </a:t>
            </a:r>
            <a:r>
              <a:rPr dirty="0" sz="900" spc="-60" b="1">
                <a:solidFill>
                  <a:srgbClr val="FFFFFF"/>
                </a:solidFill>
                <a:latin typeface="Arial"/>
                <a:cs typeface="Arial"/>
              </a:rPr>
              <a:t>Advocates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154179" y="2668015"/>
            <a:ext cx="788670" cy="29083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43510" marR="5080" indent="-131445">
              <a:lnSpc>
                <a:spcPts val="1010"/>
              </a:lnSpc>
              <a:spcBef>
                <a:spcPts val="190"/>
              </a:spcBef>
            </a:pPr>
            <a:r>
              <a:rPr dirty="0" sz="900" spc="-100" b="1">
                <a:solidFill>
                  <a:srgbClr val="FFFFFF"/>
                </a:solidFill>
                <a:latin typeface="Arial"/>
                <a:cs typeface="Arial"/>
              </a:rPr>
              <a:t>Real</a:t>
            </a:r>
            <a:r>
              <a:rPr dirty="0" sz="9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90" b="1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dirty="0" sz="9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5" b="1">
                <a:solidFill>
                  <a:srgbClr val="FFFFFF"/>
                </a:solidFill>
                <a:latin typeface="Arial"/>
                <a:cs typeface="Arial"/>
              </a:rPr>
              <a:t>Claims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 Settlement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638543" y="2020823"/>
            <a:ext cx="2493645" cy="2298700"/>
            <a:chOff x="6638543" y="2020823"/>
            <a:chExt cx="2493645" cy="2298700"/>
          </a:xfrm>
        </p:grpSpPr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38543" y="2020823"/>
              <a:ext cx="2493263" cy="229819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678068" y="2063579"/>
              <a:ext cx="2413000" cy="2212975"/>
            </a:xfrm>
            <a:custGeom>
              <a:avLst/>
              <a:gdLst/>
              <a:ahLst/>
              <a:cxnLst/>
              <a:rect l="l" t="t" r="r" b="b"/>
              <a:pathLst>
                <a:path w="2413000" h="2212975">
                  <a:moveTo>
                    <a:pt x="1206428" y="0"/>
                  </a:moveTo>
                  <a:lnTo>
                    <a:pt x="1156699" y="922"/>
                  </a:lnTo>
                  <a:lnTo>
                    <a:pt x="1107482" y="3667"/>
                  </a:lnTo>
                  <a:lnTo>
                    <a:pt x="1058816" y="8199"/>
                  </a:lnTo>
                  <a:lnTo>
                    <a:pt x="1010739" y="14481"/>
                  </a:lnTo>
                  <a:lnTo>
                    <a:pt x="963291" y="22479"/>
                  </a:lnTo>
                  <a:lnTo>
                    <a:pt x="916509" y="32157"/>
                  </a:lnTo>
                  <a:lnTo>
                    <a:pt x="870434" y="43478"/>
                  </a:lnTo>
                  <a:lnTo>
                    <a:pt x="825103" y="56408"/>
                  </a:lnTo>
                  <a:lnTo>
                    <a:pt x="780556" y="70911"/>
                  </a:lnTo>
                  <a:lnTo>
                    <a:pt x="736832" y="86952"/>
                  </a:lnTo>
                  <a:lnTo>
                    <a:pt x="693968" y="104494"/>
                  </a:lnTo>
                  <a:lnTo>
                    <a:pt x="652005" y="123502"/>
                  </a:lnTo>
                  <a:lnTo>
                    <a:pt x="610980" y="143941"/>
                  </a:lnTo>
                  <a:lnTo>
                    <a:pt x="570933" y="165775"/>
                  </a:lnTo>
                  <a:lnTo>
                    <a:pt x="531902" y="188968"/>
                  </a:lnTo>
                  <a:lnTo>
                    <a:pt x="493927" y="213485"/>
                  </a:lnTo>
                  <a:lnTo>
                    <a:pt x="457046" y="239290"/>
                  </a:lnTo>
                  <a:lnTo>
                    <a:pt x="421297" y="266347"/>
                  </a:lnTo>
                  <a:lnTo>
                    <a:pt x="386720" y="294622"/>
                  </a:lnTo>
                  <a:lnTo>
                    <a:pt x="353354" y="324078"/>
                  </a:lnTo>
                  <a:lnTo>
                    <a:pt x="321237" y="354680"/>
                  </a:lnTo>
                  <a:lnTo>
                    <a:pt x="290408" y="386392"/>
                  </a:lnTo>
                  <a:lnTo>
                    <a:pt x="260906" y="419178"/>
                  </a:lnTo>
                  <a:lnTo>
                    <a:pt x="232770" y="453004"/>
                  </a:lnTo>
                  <a:lnTo>
                    <a:pt x="206038" y="487833"/>
                  </a:lnTo>
                  <a:lnTo>
                    <a:pt x="180750" y="523630"/>
                  </a:lnTo>
                  <a:lnTo>
                    <a:pt x="156944" y="560359"/>
                  </a:lnTo>
                  <a:lnTo>
                    <a:pt x="134659" y="597984"/>
                  </a:lnTo>
                  <a:lnTo>
                    <a:pt x="113933" y="636471"/>
                  </a:lnTo>
                  <a:lnTo>
                    <a:pt x="94807" y="675783"/>
                  </a:lnTo>
                  <a:lnTo>
                    <a:pt x="77317" y="715885"/>
                  </a:lnTo>
                  <a:lnTo>
                    <a:pt x="61504" y="756741"/>
                  </a:lnTo>
                  <a:lnTo>
                    <a:pt x="47406" y="798316"/>
                  </a:lnTo>
                  <a:lnTo>
                    <a:pt x="35062" y="840574"/>
                  </a:lnTo>
                  <a:lnTo>
                    <a:pt x="24510" y="883479"/>
                  </a:lnTo>
                  <a:lnTo>
                    <a:pt x="15790" y="926996"/>
                  </a:lnTo>
                  <a:lnTo>
                    <a:pt x="8940" y="971090"/>
                  </a:lnTo>
                  <a:lnTo>
                    <a:pt x="3999" y="1015724"/>
                  </a:lnTo>
                  <a:lnTo>
                    <a:pt x="1006" y="1060863"/>
                  </a:lnTo>
                  <a:lnTo>
                    <a:pt x="0" y="1106472"/>
                  </a:lnTo>
                  <a:lnTo>
                    <a:pt x="1006" y="1152081"/>
                  </a:lnTo>
                  <a:lnTo>
                    <a:pt x="3999" y="1197220"/>
                  </a:lnTo>
                  <a:lnTo>
                    <a:pt x="8940" y="1241854"/>
                  </a:lnTo>
                  <a:lnTo>
                    <a:pt x="15790" y="1285948"/>
                  </a:lnTo>
                  <a:lnTo>
                    <a:pt x="24510" y="1329465"/>
                  </a:lnTo>
                  <a:lnTo>
                    <a:pt x="35062" y="1372370"/>
                  </a:lnTo>
                  <a:lnTo>
                    <a:pt x="47406" y="1414628"/>
                  </a:lnTo>
                  <a:lnTo>
                    <a:pt x="61504" y="1456203"/>
                  </a:lnTo>
                  <a:lnTo>
                    <a:pt x="77317" y="1497059"/>
                  </a:lnTo>
                  <a:lnTo>
                    <a:pt x="94807" y="1537161"/>
                  </a:lnTo>
                  <a:lnTo>
                    <a:pt x="113933" y="1576473"/>
                  </a:lnTo>
                  <a:lnTo>
                    <a:pt x="134659" y="1614960"/>
                  </a:lnTo>
                  <a:lnTo>
                    <a:pt x="156944" y="1652586"/>
                  </a:lnTo>
                  <a:lnTo>
                    <a:pt x="180750" y="1689315"/>
                  </a:lnTo>
                  <a:lnTo>
                    <a:pt x="206038" y="1725112"/>
                  </a:lnTo>
                  <a:lnTo>
                    <a:pt x="232770" y="1759941"/>
                  </a:lnTo>
                  <a:lnTo>
                    <a:pt x="260906" y="1793766"/>
                  </a:lnTo>
                  <a:lnTo>
                    <a:pt x="290408" y="1826553"/>
                  </a:lnTo>
                  <a:lnTo>
                    <a:pt x="321237" y="1858265"/>
                  </a:lnTo>
                  <a:lnTo>
                    <a:pt x="353354" y="1888867"/>
                  </a:lnTo>
                  <a:lnTo>
                    <a:pt x="386720" y="1918323"/>
                  </a:lnTo>
                  <a:lnTo>
                    <a:pt x="421297" y="1946597"/>
                  </a:lnTo>
                  <a:lnTo>
                    <a:pt x="457046" y="1973655"/>
                  </a:lnTo>
                  <a:lnTo>
                    <a:pt x="493927" y="1999460"/>
                  </a:lnTo>
                  <a:lnTo>
                    <a:pt x="531902" y="2023977"/>
                  </a:lnTo>
                  <a:lnTo>
                    <a:pt x="570933" y="2047170"/>
                  </a:lnTo>
                  <a:lnTo>
                    <a:pt x="610980" y="2069004"/>
                  </a:lnTo>
                  <a:lnTo>
                    <a:pt x="652005" y="2089443"/>
                  </a:lnTo>
                  <a:lnTo>
                    <a:pt x="693968" y="2108451"/>
                  </a:lnTo>
                  <a:lnTo>
                    <a:pt x="736832" y="2125993"/>
                  </a:lnTo>
                  <a:lnTo>
                    <a:pt x="780556" y="2142033"/>
                  </a:lnTo>
                  <a:lnTo>
                    <a:pt x="825103" y="2156537"/>
                  </a:lnTo>
                  <a:lnTo>
                    <a:pt x="870434" y="2169467"/>
                  </a:lnTo>
                  <a:lnTo>
                    <a:pt x="916509" y="2180788"/>
                  </a:lnTo>
                  <a:lnTo>
                    <a:pt x="963291" y="2190466"/>
                  </a:lnTo>
                  <a:lnTo>
                    <a:pt x="1010739" y="2198463"/>
                  </a:lnTo>
                  <a:lnTo>
                    <a:pt x="1058816" y="2204746"/>
                  </a:lnTo>
                  <a:lnTo>
                    <a:pt x="1107482" y="2209277"/>
                  </a:lnTo>
                  <a:lnTo>
                    <a:pt x="1156699" y="2212022"/>
                  </a:lnTo>
                  <a:lnTo>
                    <a:pt x="1206428" y="2212945"/>
                  </a:lnTo>
                  <a:lnTo>
                    <a:pt x="1256157" y="2212022"/>
                  </a:lnTo>
                  <a:lnTo>
                    <a:pt x="1305374" y="2209277"/>
                  </a:lnTo>
                  <a:lnTo>
                    <a:pt x="1354040" y="2204746"/>
                  </a:lnTo>
                  <a:lnTo>
                    <a:pt x="1402117" y="2198463"/>
                  </a:lnTo>
                  <a:lnTo>
                    <a:pt x="1449566" y="2190466"/>
                  </a:lnTo>
                  <a:lnTo>
                    <a:pt x="1496347" y="2180788"/>
                  </a:lnTo>
                  <a:lnTo>
                    <a:pt x="1542422" y="2169467"/>
                  </a:lnTo>
                  <a:lnTo>
                    <a:pt x="1587753" y="2156537"/>
                  </a:lnTo>
                  <a:lnTo>
                    <a:pt x="1632300" y="2142033"/>
                  </a:lnTo>
                  <a:lnTo>
                    <a:pt x="1676024" y="2125993"/>
                  </a:lnTo>
                  <a:lnTo>
                    <a:pt x="1718888" y="2108451"/>
                  </a:lnTo>
                  <a:lnTo>
                    <a:pt x="1760851" y="2089443"/>
                  </a:lnTo>
                  <a:lnTo>
                    <a:pt x="1801876" y="2069004"/>
                  </a:lnTo>
                  <a:lnTo>
                    <a:pt x="1841923" y="2047170"/>
                  </a:lnTo>
                  <a:lnTo>
                    <a:pt x="1880954" y="2023977"/>
                  </a:lnTo>
                  <a:lnTo>
                    <a:pt x="1918929" y="1999460"/>
                  </a:lnTo>
                  <a:lnTo>
                    <a:pt x="1955810" y="1973655"/>
                  </a:lnTo>
                  <a:lnTo>
                    <a:pt x="1991559" y="1946597"/>
                  </a:lnTo>
                  <a:lnTo>
                    <a:pt x="2026135" y="1918323"/>
                  </a:lnTo>
                  <a:lnTo>
                    <a:pt x="2059502" y="1888867"/>
                  </a:lnTo>
                  <a:lnTo>
                    <a:pt x="2091618" y="1858265"/>
                  </a:lnTo>
                  <a:lnTo>
                    <a:pt x="2122447" y="1826553"/>
                  </a:lnTo>
                  <a:lnTo>
                    <a:pt x="2151949" y="1793766"/>
                  </a:lnTo>
                  <a:lnTo>
                    <a:pt x="2180085" y="1759941"/>
                  </a:lnTo>
                  <a:lnTo>
                    <a:pt x="2206817" y="1725112"/>
                  </a:lnTo>
                  <a:lnTo>
                    <a:pt x="2232105" y="1689315"/>
                  </a:lnTo>
                  <a:lnTo>
                    <a:pt x="2255912" y="1652586"/>
                  </a:lnTo>
                  <a:lnTo>
                    <a:pt x="2278197" y="1614960"/>
                  </a:lnTo>
                  <a:lnTo>
                    <a:pt x="2298922" y="1576473"/>
                  </a:lnTo>
                  <a:lnTo>
                    <a:pt x="2318049" y="1537161"/>
                  </a:lnTo>
                  <a:lnTo>
                    <a:pt x="2335538" y="1497059"/>
                  </a:lnTo>
                  <a:lnTo>
                    <a:pt x="2351352" y="1456203"/>
                  </a:lnTo>
                  <a:lnTo>
                    <a:pt x="2365450" y="1414628"/>
                  </a:lnTo>
                  <a:lnTo>
                    <a:pt x="2377794" y="1372370"/>
                  </a:lnTo>
                  <a:lnTo>
                    <a:pt x="2388346" y="1329465"/>
                  </a:lnTo>
                  <a:lnTo>
                    <a:pt x="2397066" y="1285948"/>
                  </a:lnTo>
                  <a:lnTo>
                    <a:pt x="2403916" y="1241854"/>
                  </a:lnTo>
                  <a:lnTo>
                    <a:pt x="2408857" y="1197220"/>
                  </a:lnTo>
                  <a:lnTo>
                    <a:pt x="2411850" y="1152081"/>
                  </a:lnTo>
                  <a:lnTo>
                    <a:pt x="2412856" y="1106472"/>
                  </a:lnTo>
                  <a:lnTo>
                    <a:pt x="2411850" y="1060863"/>
                  </a:lnTo>
                  <a:lnTo>
                    <a:pt x="2408857" y="1015724"/>
                  </a:lnTo>
                  <a:lnTo>
                    <a:pt x="2403916" y="971090"/>
                  </a:lnTo>
                  <a:lnTo>
                    <a:pt x="2397066" y="926996"/>
                  </a:lnTo>
                  <a:lnTo>
                    <a:pt x="2388346" y="883479"/>
                  </a:lnTo>
                  <a:lnTo>
                    <a:pt x="2377794" y="840574"/>
                  </a:lnTo>
                  <a:lnTo>
                    <a:pt x="2365450" y="798316"/>
                  </a:lnTo>
                  <a:lnTo>
                    <a:pt x="2351352" y="756741"/>
                  </a:lnTo>
                  <a:lnTo>
                    <a:pt x="2335538" y="715885"/>
                  </a:lnTo>
                  <a:lnTo>
                    <a:pt x="2318049" y="675783"/>
                  </a:lnTo>
                  <a:lnTo>
                    <a:pt x="2298922" y="636471"/>
                  </a:lnTo>
                  <a:lnTo>
                    <a:pt x="2278197" y="597984"/>
                  </a:lnTo>
                  <a:lnTo>
                    <a:pt x="2255912" y="560359"/>
                  </a:lnTo>
                  <a:lnTo>
                    <a:pt x="2232105" y="523630"/>
                  </a:lnTo>
                  <a:lnTo>
                    <a:pt x="2206817" y="487833"/>
                  </a:lnTo>
                  <a:lnTo>
                    <a:pt x="2180085" y="453004"/>
                  </a:lnTo>
                  <a:lnTo>
                    <a:pt x="2151949" y="419178"/>
                  </a:lnTo>
                  <a:lnTo>
                    <a:pt x="2122447" y="386392"/>
                  </a:lnTo>
                  <a:lnTo>
                    <a:pt x="2091618" y="354680"/>
                  </a:lnTo>
                  <a:lnTo>
                    <a:pt x="2059502" y="324078"/>
                  </a:lnTo>
                  <a:lnTo>
                    <a:pt x="2026135" y="294622"/>
                  </a:lnTo>
                  <a:lnTo>
                    <a:pt x="1991559" y="266347"/>
                  </a:lnTo>
                  <a:lnTo>
                    <a:pt x="1955810" y="239290"/>
                  </a:lnTo>
                  <a:lnTo>
                    <a:pt x="1918929" y="213485"/>
                  </a:lnTo>
                  <a:lnTo>
                    <a:pt x="1880954" y="188968"/>
                  </a:lnTo>
                  <a:lnTo>
                    <a:pt x="1841923" y="165775"/>
                  </a:lnTo>
                  <a:lnTo>
                    <a:pt x="1801876" y="143941"/>
                  </a:lnTo>
                  <a:lnTo>
                    <a:pt x="1760851" y="123502"/>
                  </a:lnTo>
                  <a:lnTo>
                    <a:pt x="1718888" y="104494"/>
                  </a:lnTo>
                  <a:lnTo>
                    <a:pt x="1676024" y="86952"/>
                  </a:lnTo>
                  <a:lnTo>
                    <a:pt x="1632300" y="70911"/>
                  </a:lnTo>
                  <a:lnTo>
                    <a:pt x="1587753" y="56408"/>
                  </a:lnTo>
                  <a:lnTo>
                    <a:pt x="1542422" y="43478"/>
                  </a:lnTo>
                  <a:lnTo>
                    <a:pt x="1496347" y="32157"/>
                  </a:lnTo>
                  <a:lnTo>
                    <a:pt x="1449566" y="22479"/>
                  </a:lnTo>
                  <a:lnTo>
                    <a:pt x="1402117" y="14481"/>
                  </a:lnTo>
                  <a:lnTo>
                    <a:pt x="1354040" y="8199"/>
                  </a:lnTo>
                  <a:lnTo>
                    <a:pt x="1305374" y="3667"/>
                  </a:lnTo>
                  <a:lnTo>
                    <a:pt x="1256157" y="922"/>
                  </a:lnTo>
                  <a:lnTo>
                    <a:pt x="120642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861015" y="2971421"/>
              <a:ext cx="1049655" cy="962660"/>
            </a:xfrm>
            <a:custGeom>
              <a:avLst/>
              <a:gdLst/>
              <a:ahLst/>
              <a:cxnLst/>
              <a:rect l="l" t="t" r="r" b="b"/>
              <a:pathLst>
                <a:path w="1049654" h="962660">
                  <a:moveTo>
                    <a:pt x="524535" y="0"/>
                  </a:moveTo>
                  <a:lnTo>
                    <a:pt x="474019" y="2202"/>
                  </a:lnTo>
                  <a:lnTo>
                    <a:pt x="424861" y="8674"/>
                  </a:lnTo>
                  <a:lnTo>
                    <a:pt x="377282" y="19215"/>
                  </a:lnTo>
                  <a:lnTo>
                    <a:pt x="331500" y="33622"/>
                  </a:lnTo>
                  <a:lnTo>
                    <a:pt x="287737" y="51695"/>
                  </a:lnTo>
                  <a:lnTo>
                    <a:pt x="246212" y="73231"/>
                  </a:lnTo>
                  <a:lnTo>
                    <a:pt x="207145" y="98030"/>
                  </a:lnTo>
                  <a:lnTo>
                    <a:pt x="170754" y="125889"/>
                  </a:lnTo>
                  <a:lnTo>
                    <a:pt x="137262" y="156607"/>
                  </a:lnTo>
                  <a:lnTo>
                    <a:pt x="106886" y="189982"/>
                  </a:lnTo>
                  <a:lnTo>
                    <a:pt x="79847" y="225812"/>
                  </a:lnTo>
                  <a:lnTo>
                    <a:pt x="56365" y="263897"/>
                  </a:lnTo>
                  <a:lnTo>
                    <a:pt x="36660" y="304034"/>
                  </a:lnTo>
                  <a:lnTo>
                    <a:pt x="20951" y="346022"/>
                  </a:lnTo>
                  <a:lnTo>
                    <a:pt x="9458" y="389659"/>
                  </a:lnTo>
                  <a:lnTo>
                    <a:pt x="2401" y="434744"/>
                  </a:lnTo>
                  <a:lnTo>
                    <a:pt x="0" y="481074"/>
                  </a:lnTo>
                  <a:lnTo>
                    <a:pt x="2401" y="527405"/>
                  </a:lnTo>
                  <a:lnTo>
                    <a:pt x="9458" y="572490"/>
                  </a:lnTo>
                  <a:lnTo>
                    <a:pt x="20951" y="616127"/>
                  </a:lnTo>
                  <a:lnTo>
                    <a:pt x="36660" y="658115"/>
                  </a:lnTo>
                  <a:lnTo>
                    <a:pt x="56365" y="698252"/>
                  </a:lnTo>
                  <a:lnTo>
                    <a:pt x="79847" y="736337"/>
                  </a:lnTo>
                  <a:lnTo>
                    <a:pt x="106886" y="772167"/>
                  </a:lnTo>
                  <a:lnTo>
                    <a:pt x="137262" y="805542"/>
                  </a:lnTo>
                  <a:lnTo>
                    <a:pt x="170754" y="836260"/>
                  </a:lnTo>
                  <a:lnTo>
                    <a:pt x="207145" y="864119"/>
                  </a:lnTo>
                  <a:lnTo>
                    <a:pt x="246212" y="888918"/>
                  </a:lnTo>
                  <a:lnTo>
                    <a:pt x="287737" y="910454"/>
                  </a:lnTo>
                  <a:lnTo>
                    <a:pt x="331500" y="928527"/>
                  </a:lnTo>
                  <a:lnTo>
                    <a:pt x="377282" y="942935"/>
                  </a:lnTo>
                  <a:lnTo>
                    <a:pt x="424861" y="953476"/>
                  </a:lnTo>
                  <a:lnTo>
                    <a:pt x="474019" y="959948"/>
                  </a:lnTo>
                  <a:lnTo>
                    <a:pt x="524535" y="962150"/>
                  </a:lnTo>
                  <a:lnTo>
                    <a:pt x="575051" y="959948"/>
                  </a:lnTo>
                  <a:lnTo>
                    <a:pt x="624209" y="953476"/>
                  </a:lnTo>
                  <a:lnTo>
                    <a:pt x="671788" y="942935"/>
                  </a:lnTo>
                  <a:lnTo>
                    <a:pt x="717569" y="928527"/>
                  </a:lnTo>
                  <a:lnTo>
                    <a:pt x="761332" y="910454"/>
                  </a:lnTo>
                  <a:lnTo>
                    <a:pt x="802857" y="888918"/>
                  </a:lnTo>
                  <a:lnTo>
                    <a:pt x="841924" y="864119"/>
                  </a:lnTo>
                  <a:lnTo>
                    <a:pt x="878314" y="836260"/>
                  </a:lnTo>
                  <a:lnTo>
                    <a:pt x="911807" y="805542"/>
                  </a:lnTo>
                  <a:lnTo>
                    <a:pt x="942183" y="772167"/>
                  </a:lnTo>
                  <a:lnTo>
                    <a:pt x="969221" y="736337"/>
                  </a:lnTo>
                  <a:lnTo>
                    <a:pt x="992703" y="698252"/>
                  </a:lnTo>
                  <a:lnTo>
                    <a:pt x="1012409" y="658115"/>
                  </a:lnTo>
                  <a:lnTo>
                    <a:pt x="1028118" y="616127"/>
                  </a:lnTo>
                  <a:lnTo>
                    <a:pt x="1039611" y="572490"/>
                  </a:lnTo>
                  <a:lnTo>
                    <a:pt x="1046668" y="527405"/>
                  </a:lnTo>
                  <a:lnTo>
                    <a:pt x="1049069" y="481074"/>
                  </a:lnTo>
                  <a:lnTo>
                    <a:pt x="1046668" y="434744"/>
                  </a:lnTo>
                  <a:lnTo>
                    <a:pt x="1039611" y="389659"/>
                  </a:lnTo>
                  <a:lnTo>
                    <a:pt x="1028118" y="346022"/>
                  </a:lnTo>
                  <a:lnTo>
                    <a:pt x="1012409" y="304034"/>
                  </a:lnTo>
                  <a:lnTo>
                    <a:pt x="992703" y="263897"/>
                  </a:lnTo>
                  <a:lnTo>
                    <a:pt x="969221" y="225812"/>
                  </a:lnTo>
                  <a:lnTo>
                    <a:pt x="942183" y="189982"/>
                  </a:lnTo>
                  <a:lnTo>
                    <a:pt x="911807" y="156607"/>
                  </a:lnTo>
                  <a:lnTo>
                    <a:pt x="878314" y="125889"/>
                  </a:lnTo>
                  <a:lnTo>
                    <a:pt x="841924" y="98030"/>
                  </a:lnTo>
                  <a:lnTo>
                    <a:pt x="802857" y="73231"/>
                  </a:lnTo>
                  <a:lnTo>
                    <a:pt x="761332" y="51695"/>
                  </a:lnTo>
                  <a:lnTo>
                    <a:pt x="717569" y="33622"/>
                  </a:lnTo>
                  <a:lnTo>
                    <a:pt x="671788" y="19215"/>
                  </a:lnTo>
                  <a:lnTo>
                    <a:pt x="624209" y="8674"/>
                  </a:lnTo>
                  <a:lnTo>
                    <a:pt x="575051" y="2202"/>
                  </a:lnTo>
                  <a:lnTo>
                    <a:pt x="5245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6861015" y="2971421"/>
              <a:ext cx="1049655" cy="962660"/>
            </a:xfrm>
            <a:custGeom>
              <a:avLst/>
              <a:gdLst/>
              <a:ahLst/>
              <a:cxnLst/>
              <a:rect l="l" t="t" r="r" b="b"/>
              <a:pathLst>
                <a:path w="1049654" h="962660">
                  <a:moveTo>
                    <a:pt x="0" y="481075"/>
                  </a:moveTo>
                  <a:lnTo>
                    <a:pt x="2401" y="434744"/>
                  </a:lnTo>
                  <a:lnTo>
                    <a:pt x="9458" y="389659"/>
                  </a:lnTo>
                  <a:lnTo>
                    <a:pt x="20951" y="346022"/>
                  </a:lnTo>
                  <a:lnTo>
                    <a:pt x="36660" y="304034"/>
                  </a:lnTo>
                  <a:lnTo>
                    <a:pt x="56365" y="263897"/>
                  </a:lnTo>
                  <a:lnTo>
                    <a:pt x="79847" y="225812"/>
                  </a:lnTo>
                  <a:lnTo>
                    <a:pt x="106886" y="189982"/>
                  </a:lnTo>
                  <a:lnTo>
                    <a:pt x="137262" y="156607"/>
                  </a:lnTo>
                  <a:lnTo>
                    <a:pt x="170754" y="125889"/>
                  </a:lnTo>
                  <a:lnTo>
                    <a:pt x="207144" y="98030"/>
                  </a:lnTo>
                  <a:lnTo>
                    <a:pt x="246212" y="73232"/>
                  </a:lnTo>
                  <a:lnTo>
                    <a:pt x="287737" y="51695"/>
                  </a:lnTo>
                  <a:lnTo>
                    <a:pt x="331500" y="33622"/>
                  </a:lnTo>
                  <a:lnTo>
                    <a:pt x="377281" y="19215"/>
                  </a:lnTo>
                  <a:lnTo>
                    <a:pt x="424860" y="8674"/>
                  </a:lnTo>
                  <a:lnTo>
                    <a:pt x="474018" y="2202"/>
                  </a:lnTo>
                  <a:lnTo>
                    <a:pt x="524534" y="0"/>
                  </a:lnTo>
                  <a:lnTo>
                    <a:pt x="575050" y="2202"/>
                  </a:lnTo>
                  <a:lnTo>
                    <a:pt x="624208" y="8674"/>
                  </a:lnTo>
                  <a:lnTo>
                    <a:pt x="671787" y="19215"/>
                  </a:lnTo>
                  <a:lnTo>
                    <a:pt x="717568" y="33622"/>
                  </a:lnTo>
                  <a:lnTo>
                    <a:pt x="761331" y="51695"/>
                  </a:lnTo>
                  <a:lnTo>
                    <a:pt x="802856" y="73232"/>
                  </a:lnTo>
                  <a:lnTo>
                    <a:pt x="841924" y="98030"/>
                  </a:lnTo>
                  <a:lnTo>
                    <a:pt x="878314" y="125889"/>
                  </a:lnTo>
                  <a:lnTo>
                    <a:pt x="911806" y="156607"/>
                  </a:lnTo>
                  <a:lnTo>
                    <a:pt x="942182" y="189982"/>
                  </a:lnTo>
                  <a:lnTo>
                    <a:pt x="969221" y="225812"/>
                  </a:lnTo>
                  <a:lnTo>
                    <a:pt x="992703" y="263897"/>
                  </a:lnTo>
                  <a:lnTo>
                    <a:pt x="1012408" y="304034"/>
                  </a:lnTo>
                  <a:lnTo>
                    <a:pt x="1028117" y="346022"/>
                  </a:lnTo>
                  <a:lnTo>
                    <a:pt x="1039610" y="389659"/>
                  </a:lnTo>
                  <a:lnTo>
                    <a:pt x="1046667" y="434744"/>
                  </a:lnTo>
                  <a:lnTo>
                    <a:pt x="1049069" y="481075"/>
                  </a:lnTo>
                  <a:lnTo>
                    <a:pt x="1046667" y="527405"/>
                  </a:lnTo>
                  <a:lnTo>
                    <a:pt x="1039610" y="572490"/>
                  </a:lnTo>
                  <a:lnTo>
                    <a:pt x="1028117" y="616127"/>
                  </a:lnTo>
                  <a:lnTo>
                    <a:pt x="1012408" y="658115"/>
                  </a:lnTo>
                  <a:lnTo>
                    <a:pt x="992703" y="698252"/>
                  </a:lnTo>
                  <a:lnTo>
                    <a:pt x="969221" y="736337"/>
                  </a:lnTo>
                  <a:lnTo>
                    <a:pt x="942182" y="772167"/>
                  </a:lnTo>
                  <a:lnTo>
                    <a:pt x="911806" y="805542"/>
                  </a:lnTo>
                  <a:lnTo>
                    <a:pt x="878314" y="836260"/>
                  </a:lnTo>
                  <a:lnTo>
                    <a:pt x="841924" y="864119"/>
                  </a:lnTo>
                  <a:lnTo>
                    <a:pt x="802856" y="888917"/>
                  </a:lnTo>
                  <a:lnTo>
                    <a:pt x="761331" y="910454"/>
                  </a:lnTo>
                  <a:lnTo>
                    <a:pt x="717568" y="928527"/>
                  </a:lnTo>
                  <a:lnTo>
                    <a:pt x="671787" y="942934"/>
                  </a:lnTo>
                  <a:lnTo>
                    <a:pt x="624208" y="953475"/>
                  </a:lnTo>
                  <a:lnTo>
                    <a:pt x="575050" y="959947"/>
                  </a:lnTo>
                  <a:lnTo>
                    <a:pt x="524534" y="962150"/>
                  </a:lnTo>
                  <a:lnTo>
                    <a:pt x="474018" y="959947"/>
                  </a:lnTo>
                  <a:lnTo>
                    <a:pt x="424860" y="953475"/>
                  </a:lnTo>
                  <a:lnTo>
                    <a:pt x="377281" y="942934"/>
                  </a:lnTo>
                  <a:lnTo>
                    <a:pt x="331500" y="928527"/>
                  </a:lnTo>
                  <a:lnTo>
                    <a:pt x="287737" y="910454"/>
                  </a:lnTo>
                  <a:lnTo>
                    <a:pt x="246212" y="888917"/>
                  </a:lnTo>
                  <a:lnTo>
                    <a:pt x="207144" y="864119"/>
                  </a:lnTo>
                  <a:lnTo>
                    <a:pt x="170754" y="836260"/>
                  </a:lnTo>
                  <a:lnTo>
                    <a:pt x="137262" y="805542"/>
                  </a:lnTo>
                  <a:lnTo>
                    <a:pt x="106886" y="772167"/>
                  </a:lnTo>
                  <a:lnTo>
                    <a:pt x="79847" y="736337"/>
                  </a:lnTo>
                  <a:lnTo>
                    <a:pt x="56365" y="698252"/>
                  </a:lnTo>
                  <a:lnTo>
                    <a:pt x="36660" y="658115"/>
                  </a:lnTo>
                  <a:lnTo>
                    <a:pt x="20951" y="616127"/>
                  </a:lnTo>
                  <a:lnTo>
                    <a:pt x="9458" y="572490"/>
                  </a:lnTo>
                  <a:lnTo>
                    <a:pt x="2401" y="527405"/>
                  </a:lnTo>
                  <a:lnTo>
                    <a:pt x="0" y="481075"/>
                  </a:lnTo>
                  <a:close/>
                </a:path>
              </a:pathLst>
            </a:custGeom>
            <a:ln w="25400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68311" y="3066287"/>
              <a:ext cx="633983" cy="579119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7117263" y="3469640"/>
            <a:ext cx="535940" cy="3028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09855" marR="5080" indent="-97790">
              <a:lnSpc>
                <a:spcPct val="102200"/>
              </a:lnSpc>
              <a:spcBef>
                <a:spcPts val="75"/>
              </a:spcBef>
            </a:pPr>
            <a:r>
              <a:rPr dirty="0" sz="900" spc="-70" b="1">
                <a:latin typeface="Arial"/>
                <a:cs typeface="Arial"/>
              </a:rPr>
              <a:t>Behavioral</a:t>
            </a:r>
            <a:r>
              <a:rPr dirty="0" sz="900" spc="-10" b="1">
                <a:latin typeface="Arial"/>
                <a:cs typeface="Arial"/>
              </a:rPr>
              <a:t> Health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7872913" y="2939855"/>
            <a:ext cx="1075055" cy="988060"/>
            <a:chOff x="7872913" y="2939855"/>
            <a:chExt cx="1075055" cy="988060"/>
          </a:xfrm>
        </p:grpSpPr>
        <p:sp>
          <p:nvSpPr>
            <p:cNvPr id="53" name="object 53"/>
            <p:cNvSpPr/>
            <p:nvPr/>
          </p:nvSpPr>
          <p:spPr>
            <a:xfrm>
              <a:off x="7885613" y="2952555"/>
              <a:ext cx="1049655" cy="962660"/>
            </a:xfrm>
            <a:custGeom>
              <a:avLst/>
              <a:gdLst/>
              <a:ahLst/>
              <a:cxnLst/>
              <a:rect l="l" t="t" r="r" b="b"/>
              <a:pathLst>
                <a:path w="1049654" h="962660">
                  <a:moveTo>
                    <a:pt x="524534" y="0"/>
                  </a:moveTo>
                  <a:lnTo>
                    <a:pt x="474018" y="2202"/>
                  </a:lnTo>
                  <a:lnTo>
                    <a:pt x="424860" y="8674"/>
                  </a:lnTo>
                  <a:lnTo>
                    <a:pt x="377281" y="19215"/>
                  </a:lnTo>
                  <a:lnTo>
                    <a:pt x="331500" y="33622"/>
                  </a:lnTo>
                  <a:lnTo>
                    <a:pt x="287737" y="51695"/>
                  </a:lnTo>
                  <a:lnTo>
                    <a:pt x="246212" y="73231"/>
                  </a:lnTo>
                  <a:lnTo>
                    <a:pt x="207144" y="98030"/>
                  </a:lnTo>
                  <a:lnTo>
                    <a:pt x="170754" y="125889"/>
                  </a:lnTo>
                  <a:lnTo>
                    <a:pt x="137262" y="156607"/>
                  </a:lnTo>
                  <a:lnTo>
                    <a:pt x="106886" y="189982"/>
                  </a:lnTo>
                  <a:lnTo>
                    <a:pt x="79847" y="225812"/>
                  </a:lnTo>
                  <a:lnTo>
                    <a:pt x="56365" y="263897"/>
                  </a:lnTo>
                  <a:lnTo>
                    <a:pt x="36660" y="304034"/>
                  </a:lnTo>
                  <a:lnTo>
                    <a:pt x="20951" y="346022"/>
                  </a:lnTo>
                  <a:lnTo>
                    <a:pt x="9458" y="389659"/>
                  </a:lnTo>
                  <a:lnTo>
                    <a:pt x="2401" y="434744"/>
                  </a:lnTo>
                  <a:lnTo>
                    <a:pt x="0" y="481074"/>
                  </a:lnTo>
                  <a:lnTo>
                    <a:pt x="2401" y="527405"/>
                  </a:lnTo>
                  <a:lnTo>
                    <a:pt x="9458" y="572490"/>
                  </a:lnTo>
                  <a:lnTo>
                    <a:pt x="20951" y="616127"/>
                  </a:lnTo>
                  <a:lnTo>
                    <a:pt x="36660" y="658115"/>
                  </a:lnTo>
                  <a:lnTo>
                    <a:pt x="56365" y="698252"/>
                  </a:lnTo>
                  <a:lnTo>
                    <a:pt x="79847" y="736337"/>
                  </a:lnTo>
                  <a:lnTo>
                    <a:pt x="106886" y="772167"/>
                  </a:lnTo>
                  <a:lnTo>
                    <a:pt x="137262" y="805542"/>
                  </a:lnTo>
                  <a:lnTo>
                    <a:pt x="170754" y="836260"/>
                  </a:lnTo>
                  <a:lnTo>
                    <a:pt x="207144" y="864119"/>
                  </a:lnTo>
                  <a:lnTo>
                    <a:pt x="246212" y="888918"/>
                  </a:lnTo>
                  <a:lnTo>
                    <a:pt x="287737" y="910454"/>
                  </a:lnTo>
                  <a:lnTo>
                    <a:pt x="331500" y="928527"/>
                  </a:lnTo>
                  <a:lnTo>
                    <a:pt x="377281" y="942935"/>
                  </a:lnTo>
                  <a:lnTo>
                    <a:pt x="424860" y="953476"/>
                  </a:lnTo>
                  <a:lnTo>
                    <a:pt x="474018" y="959948"/>
                  </a:lnTo>
                  <a:lnTo>
                    <a:pt x="524534" y="962150"/>
                  </a:lnTo>
                  <a:lnTo>
                    <a:pt x="575050" y="959948"/>
                  </a:lnTo>
                  <a:lnTo>
                    <a:pt x="624207" y="953476"/>
                  </a:lnTo>
                  <a:lnTo>
                    <a:pt x="671786" y="942935"/>
                  </a:lnTo>
                  <a:lnTo>
                    <a:pt x="717567" y="928527"/>
                  </a:lnTo>
                  <a:lnTo>
                    <a:pt x="761330" y="910454"/>
                  </a:lnTo>
                  <a:lnTo>
                    <a:pt x="802855" y="888918"/>
                  </a:lnTo>
                  <a:lnTo>
                    <a:pt x="841923" y="864119"/>
                  </a:lnTo>
                  <a:lnTo>
                    <a:pt x="878313" y="836260"/>
                  </a:lnTo>
                  <a:lnTo>
                    <a:pt x="911806" y="805542"/>
                  </a:lnTo>
                  <a:lnTo>
                    <a:pt x="942181" y="772167"/>
                  </a:lnTo>
                  <a:lnTo>
                    <a:pt x="969220" y="736337"/>
                  </a:lnTo>
                  <a:lnTo>
                    <a:pt x="992702" y="698252"/>
                  </a:lnTo>
                  <a:lnTo>
                    <a:pt x="1012408" y="658115"/>
                  </a:lnTo>
                  <a:lnTo>
                    <a:pt x="1028117" y="616127"/>
                  </a:lnTo>
                  <a:lnTo>
                    <a:pt x="1039610" y="572490"/>
                  </a:lnTo>
                  <a:lnTo>
                    <a:pt x="1046667" y="527405"/>
                  </a:lnTo>
                  <a:lnTo>
                    <a:pt x="1049068" y="481074"/>
                  </a:lnTo>
                  <a:lnTo>
                    <a:pt x="1046667" y="434744"/>
                  </a:lnTo>
                  <a:lnTo>
                    <a:pt x="1039610" y="389659"/>
                  </a:lnTo>
                  <a:lnTo>
                    <a:pt x="1028117" y="346022"/>
                  </a:lnTo>
                  <a:lnTo>
                    <a:pt x="1012408" y="304034"/>
                  </a:lnTo>
                  <a:lnTo>
                    <a:pt x="992702" y="263897"/>
                  </a:lnTo>
                  <a:lnTo>
                    <a:pt x="969220" y="225812"/>
                  </a:lnTo>
                  <a:lnTo>
                    <a:pt x="942181" y="189982"/>
                  </a:lnTo>
                  <a:lnTo>
                    <a:pt x="911806" y="156607"/>
                  </a:lnTo>
                  <a:lnTo>
                    <a:pt x="878313" y="125889"/>
                  </a:lnTo>
                  <a:lnTo>
                    <a:pt x="841923" y="98030"/>
                  </a:lnTo>
                  <a:lnTo>
                    <a:pt x="802855" y="73231"/>
                  </a:lnTo>
                  <a:lnTo>
                    <a:pt x="761330" y="51695"/>
                  </a:lnTo>
                  <a:lnTo>
                    <a:pt x="717567" y="33622"/>
                  </a:lnTo>
                  <a:lnTo>
                    <a:pt x="671786" y="19215"/>
                  </a:lnTo>
                  <a:lnTo>
                    <a:pt x="624207" y="8674"/>
                  </a:lnTo>
                  <a:lnTo>
                    <a:pt x="575050" y="2202"/>
                  </a:lnTo>
                  <a:lnTo>
                    <a:pt x="524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7885613" y="2952555"/>
              <a:ext cx="1049655" cy="962660"/>
            </a:xfrm>
            <a:custGeom>
              <a:avLst/>
              <a:gdLst/>
              <a:ahLst/>
              <a:cxnLst/>
              <a:rect l="l" t="t" r="r" b="b"/>
              <a:pathLst>
                <a:path w="1049654" h="962660">
                  <a:moveTo>
                    <a:pt x="0" y="481075"/>
                  </a:moveTo>
                  <a:lnTo>
                    <a:pt x="2401" y="434744"/>
                  </a:lnTo>
                  <a:lnTo>
                    <a:pt x="9458" y="389659"/>
                  </a:lnTo>
                  <a:lnTo>
                    <a:pt x="20951" y="346022"/>
                  </a:lnTo>
                  <a:lnTo>
                    <a:pt x="36660" y="304034"/>
                  </a:lnTo>
                  <a:lnTo>
                    <a:pt x="56365" y="263897"/>
                  </a:lnTo>
                  <a:lnTo>
                    <a:pt x="79847" y="225812"/>
                  </a:lnTo>
                  <a:lnTo>
                    <a:pt x="106886" y="189982"/>
                  </a:lnTo>
                  <a:lnTo>
                    <a:pt x="137262" y="156607"/>
                  </a:lnTo>
                  <a:lnTo>
                    <a:pt x="170754" y="125889"/>
                  </a:lnTo>
                  <a:lnTo>
                    <a:pt x="207144" y="98030"/>
                  </a:lnTo>
                  <a:lnTo>
                    <a:pt x="246212" y="73232"/>
                  </a:lnTo>
                  <a:lnTo>
                    <a:pt x="287737" y="51695"/>
                  </a:lnTo>
                  <a:lnTo>
                    <a:pt x="331500" y="33622"/>
                  </a:lnTo>
                  <a:lnTo>
                    <a:pt x="377281" y="19215"/>
                  </a:lnTo>
                  <a:lnTo>
                    <a:pt x="424860" y="8674"/>
                  </a:lnTo>
                  <a:lnTo>
                    <a:pt x="474018" y="2202"/>
                  </a:lnTo>
                  <a:lnTo>
                    <a:pt x="524534" y="0"/>
                  </a:lnTo>
                  <a:lnTo>
                    <a:pt x="575050" y="2202"/>
                  </a:lnTo>
                  <a:lnTo>
                    <a:pt x="624208" y="8674"/>
                  </a:lnTo>
                  <a:lnTo>
                    <a:pt x="671787" y="19215"/>
                  </a:lnTo>
                  <a:lnTo>
                    <a:pt x="717568" y="33622"/>
                  </a:lnTo>
                  <a:lnTo>
                    <a:pt x="761331" y="51695"/>
                  </a:lnTo>
                  <a:lnTo>
                    <a:pt x="802856" y="73232"/>
                  </a:lnTo>
                  <a:lnTo>
                    <a:pt x="841924" y="98030"/>
                  </a:lnTo>
                  <a:lnTo>
                    <a:pt x="878314" y="125889"/>
                  </a:lnTo>
                  <a:lnTo>
                    <a:pt x="911806" y="156607"/>
                  </a:lnTo>
                  <a:lnTo>
                    <a:pt x="942182" y="189982"/>
                  </a:lnTo>
                  <a:lnTo>
                    <a:pt x="969221" y="225812"/>
                  </a:lnTo>
                  <a:lnTo>
                    <a:pt x="992703" y="263897"/>
                  </a:lnTo>
                  <a:lnTo>
                    <a:pt x="1012408" y="304034"/>
                  </a:lnTo>
                  <a:lnTo>
                    <a:pt x="1028117" y="346022"/>
                  </a:lnTo>
                  <a:lnTo>
                    <a:pt x="1039610" y="389659"/>
                  </a:lnTo>
                  <a:lnTo>
                    <a:pt x="1046667" y="434744"/>
                  </a:lnTo>
                  <a:lnTo>
                    <a:pt x="1049069" y="481075"/>
                  </a:lnTo>
                  <a:lnTo>
                    <a:pt x="1046667" y="527405"/>
                  </a:lnTo>
                  <a:lnTo>
                    <a:pt x="1039610" y="572490"/>
                  </a:lnTo>
                  <a:lnTo>
                    <a:pt x="1028117" y="616127"/>
                  </a:lnTo>
                  <a:lnTo>
                    <a:pt x="1012408" y="658115"/>
                  </a:lnTo>
                  <a:lnTo>
                    <a:pt x="992703" y="698252"/>
                  </a:lnTo>
                  <a:lnTo>
                    <a:pt x="969221" y="736337"/>
                  </a:lnTo>
                  <a:lnTo>
                    <a:pt x="942182" y="772167"/>
                  </a:lnTo>
                  <a:lnTo>
                    <a:pt x="911806" y="805542"/>
                  </a:lnTo>
                  <a:lnTo>
                    <a:pt x="878314" y="836260"/>
                  </a:lnTo>
                  <a:lnTo>
                    <a:pt x="841924" y="864119"/>
                  </a:lnTo>
                  <a:lnTo>
                    <a:pt x="802856" y="888917"/>
                  </a:lnTo>
                  <a:lnTo>
                    <a:pt x="761331" y="910454"/>
                  </a:lnTo>
                  <a:lnTo>
                    <a:pt x="717568" y="928527"/>
                  </a:lnTo>
                  <a:lnTo>
                    <a:pt x="671787" y="942934"/>
                  </a:lnTo>
                  <a:lnTo>
                    <a:pt x="624208" y="953475"/>
                  </a:lnTo>
                  <a:lnTo>
                    <a:pt x="575050" y="959947"/>
                  </a:lnTo>
                  <a:lnTo>
                    <a:pt x="524534" y="962150"/>
                  </a:lnTo>
                  <a:lnTo>
                    <a:pt x="474018" y="959947"/>
                  </a:lnTo>
                  <a:lnTo>
                    <a:pt x="424860" y="953475"/>
                  </a:lnTo>
                  <a:lnTo>
                    <a:pt x="377281" y="942934"/>
                  </a:lnTo>
                  <a:lnTo>
                    <a:pt x="331500" y="928527"/>
                  </a:lnTo>
                  <a:lnTo>
                    <a:pt x="287737" y="910454"/>
                  </a:lnTo>
                  <a:lnTo>
                    <a:pt x="246212" y="888917"/>
                  </a:lnTo>
                  <a:lnTo>
                    <a:pt x="207144" y="864119"/>
                  </a:lnTo>
                  <a:lnTo>
                    <a:pt x="170754" y="836260"/>
                  </a:lnTo>
                  <a:lnTo>
                    <a:pt x="137262" y="805542"/>
                  </a:lnTo>
                  <a:lnTo>
                    <a:pt x="106886" y="772167"/>
                  </a:lnTo>
                  <a:lnTo>
                    <a:pt x="79847" y="736337"/>
                  </a:lnTo>
                  <a:lnTo>
                    <a:pt x="56365" y="698252"/>
                  </a:lnTo>
                  <a:lnTo>
                    <a:pt x="36660" y="658115"/>
                  </a:lnTo>
                  <a:lnTo>
                    <a:pt x="20951" y="616127"/>
                  </a:lnTo>
                  <a:lnTo>
                    <a:pt x="9458" y="572490"/>
                  </a:lnTo>
                  <a:lnTo>
                    <a:pt x="2401" y="527405"/>
                  </a:lnTo>
                  <a:lnTo>
                    <a:pt x="0" y="481075"/>
                  </a:lnTo>
                  <a:close/>
                </a:path>
              </a:pathLst>
            </a:custGeom>
            <a:ln w="25400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13776" y="2953511"/>
              <a:ext cx="633983" cy="57912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02752" y="3148583"/>
              <a:ext cx="252983" cy="234696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8014792" y="3463544"/>
            <a:ext cx="832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 b="1">
                <a:latin typeface="Arial"/>
                <a:cs typeface="Arial"/>
              </a:rPr>
              <a:t>Health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spc="-70" b="1">
                <a:latin typeface="Arial"/>
                <a:cs typeface="Arial"/>
              </a:rPr>
              <a:t>@</a:t>
            </a:r>
            <a:r>
              <a:rPr dirty="0" sz="900" spc="-35" b="1">
                <a:latin typeface="Arial"/>
                <a:cs typeface="Arial"/>
              </a:rPr>
              <a:t> ‘home’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7326970" y="2255491"/>
            <a:ext cx="1075055" cy="988060"/>
            <a:chOff x="7326970" y="2255491"/>
            <a:chExt cx="1075055" cy="988060"/>
          </a:xfrm>
        </p:grpSpPr>
        <p:sp>
          <p:nvSpPr>
            <p:cNvPr id="59" name="object 59"/>
            <p:cNvSpPr/>
            <p:nvPr/>
          </p:nvSpPr>
          <p:spPr>
            <a:xfrm>
              <a:off x="7339670" y="2268191"/>
              <a:ext cx="1049655" cy="962660"/>
            </a:xfrm>
            <a:custGeom>
              <a:avLst/>
              <a:gdLst/>
              <a:ahLst/>
              <a:cxnLst/>
              <a:rect l="l" t="t" r="r" b="b"/>
              <a:pathLst>
                <a:path w="1049654" h="962660">
                  <a:moveTo>
                    <a:pt x="524534" y="0"/>
                  </a:moveTo>
                  <a:lnTo>
                    <a:pt x="474018" y="2202"/>
                  </a:lnTo>
                  <a:lnTo>
                    <a:pt x="424860" y="8674"/>
                  </a:lnTo>
                  <a:lnTo>
                    <a:pt x="377281" y="19215"/>
                  </a:lnTo>
                  <a:lnTo>
                    <a:pt x="331500" y="33622"/>
                  </a:lnTo>
                  <a:lnTo>
                    <a:pt x="287737" y="51695"/>
                  </a:lnTo>
                  <a:lnTo>
                    <a:pt x="246212" y="73231"/>
                  </a:lnTo>
                  <a:lnTo>
                    <a:pt x="207144" y="98030"/>
                  </a:lnTo>
                  <a:lnTo>
                    <a:pt x="170754" y="125889"/>
                  </a:lnTo>
                  <a:lnTo>
                    <a:pt x="137262" y="156607"/>
                  </a:lnTo>
                  <a:lnTo>
                    <a:pt x="106886" y="189982"/>
                  </a:lnTo>
                  <a:lnTo>
                    <a:pt x="79847" y="225812"/>
                  </a:lnTo>
                  <a:lnTo>
                    <a:pt x="56365" y="263897"/>
                  </a:lnTo>
                  <a:lnTo>
                    <a:pt x="36660" y="304034"/>
                  </a:lnTo>
                  <a:lnTo>
                    <a:pt x="20951" y="346022"/>
                  </a:lnTo>
                  <a:lnTo>
                    <a:pt x="9458" y="389659"/>
                  </a:lnTo>
                  <a:lnTo>
                    <a:pt x="2401" y="434744"/>
                  </a:lnTo>
                  <a:lnTo>
                    <a:pt x="0" y="481074"/>
                  </a:lnTo>
                  <a:lnTo>
                    <a:pt x="2401" y="527405"/>
                  </a:lnTo>
                  <a:lnTo>
                    <a:pt x="9458" y="572490"/>
                  </a:lnTo>
                  <a:lnTo>
                    <a:pt x="20951" y="616127"/>
                  </a:lnTo>
                  <a:lnTo>
                    <a:pt x="36660" y="658115"/>
                  </a:lnTo>
                  <a:lnTo>
                    <a:pt x="56365" y="698252"/>
                  </a:lnTo>
                  <a:lnTo>
                    <a:pt x="79847" y="736336"/>
                  </a:lnTo>
                  <a:lnTo>
                    <a:pt x="106886" y="772167"/>
                  </a:lnTo>
                  <a:lnTo>
                    <a:pt x="137262" y="805542"/>
                  </a:lnTo>
                  <a:lnTo>
                    <a:pt x="170754" y="836260"/>
                  </a:lnTo>
                  <a:lnTo>
                    <a:pt x="207144" y="864118"/>
                  </a:lnTo>
                  <a:lnTo>
                    <a:pt x="246212" y="888917"/>
                  </a:lnTo>
                  <a:lnTo>
                    <a:pt x="287737" y="910453"/>
                  </a:lnTo>
                  <a:lnTo>
                    <a:pt x="331500" y="928526"/>
                  </a:lnTo>
                  <a:lnTo>
                    <a:pt x="377281" y="942934"/>
                  </a:lnTo>
                  <a:lnTo>
                    <a:pt x="424860" y="953474"/>
                  </a:lnTo>
                  <a:lnTo>
                    <a:pt x="474018" y="959947"/>
                  </a:lnTo>
                  <a:lnTo>
                    <a:pt x="524534" y="962149"/>
                  </a:lnTo>
                  <a:lnTo>
                    <a:pt x="575050" y="959947"/>
                  </a:lnTo>
                  <a:lnTo>
                    <a:pt x="624207" y="953474"/>
                  </a:lnTo>
                  <a:lnTo>
                    <a:pt x="671786" y="942934"/>
                  </a:lnTo>
                  <a:lnTo>
                    <a:pt x="717567" y="928526"/>
                  </a:lnTo>
                  <a:lnTo>
                    <a:pt x="761330" y="910453"/>
                  </a:lnTo>
                  <a:lnTo>
                    <a:pt x="802855" y="888917"/>
                  </a:lnTo>
                  <a:lnTo>
                    <a:pt x="841923" y="864118"/>
                  </a:lnTo>
                  <a:lnTo>
                    <a:pt x="878313" y="836260"/>
                  </a:lnTo>
                  <a:lnTo>
                    <a:pt x="911806" y="805542"/>
                  </a:lnTo>
                  <a:lnTo>
                    <a:pt x="942181" y="772167"/>
                  </a:lnTo>
                  <a:lnTo>
                    <a:pt x="969220" y="736336"/>
                  </a:lnTo>
                  <a:lnTo>
                    <a:pt x="992702" y="698252"/>
                  </a:lnTo>
                  <a:lnTo>
                    <a:pt x="1012408" y="658115"/>
                  </a:lnTo>
                  <a:lnTo>
                    <a:pt x="1028117" y="616127"/>
                  </a:lnTo>
                  <a:lnTo>
                    <a:pt x="1039610" y="572490"/>
                  </a:lnTo>
                  <a:lnTo>
                    <a:pt x="1046667" y="527405"/>
                  </a:lnTo>
                  <a:lnTo>
                    <a:pt x="1049068" y="481074"/>
                  </a:lnTo>
                  <a:lnTo>
                    <a:pt x="1046667" y="434744"/>
                  </a:lnTo>
                  <a:lnTo>
                    <a:pt x="1039610" y="389659"/>
                  </a:lnTo>
                  <a:lnTo>
                    <a:pt x="1028117" y="346022"/>
                  </a:lnTo>
                  <a:lnTo>
                    <a:pt x="1012408" y="304034"/>
                  </a:lnTo>
                  <a:lnTo>
                    <a:pt x="992702" y="263897"/>
                  </a:lnTo>
                  <a:lnTo>
                    <a:pt x="969220" y="225812"/>
                  </a:lnTo>
                  <a:lnTo>
                    <a:pt x="942181" y="189982"/>
                  </a:lnTo>
                  <a:lnTo>
                    <a:pt x="911806" y="156607"/>
                  </a:lnTo>
                  <a:lnTo>
                    <a:pt x="878313" y="125889"/>
                  </a:lnTo>
                  <a:lnTo>
                    <a:pt x="841923" y="98030"/>
                  </a:lnTo>
                  <a:lnTo>
                    <a:pt x="802855" y="73231"/>
                  </a:lnTo>
                  <a:lnTo>
                    <a:pt x="761330" y="51695"/>
                  </a:lnTo>
                  <a:lnTo>
                    <a:pt x="717567" y="33622"/>
                  </a:lnTo>
                  <a:lnTo>
                    <a:pt x="671786" y="19215"/>
                  </a:lnTo>
                  <a:lnTo>
                    <a:pt x="624207" y="8674"/>
                  </a:lnTo>
                  <a:lnTo>
                    <a:pt x="575050" y="2202"/>
                  </a:lnTo>
                  <a:lnTo>
                    <a:pt x="524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7339670" y="2268191"/>
              <a:ext cx="1049655" cy="962660"/>
            </a:xfrm>
            <a:custGeom>
              <a:avLst/>
              <a:gdLst/>
              <a:ahLst/>
              <a:cxnLst/>
              <a:rect l="l" t="t" r="r" b="b"/>
              <a:pathLst>
                <a:path w="1049654" h="962660">
                  <a:moveTo>
                    <a:pt x="0" y="481075"/>
                  </a:moveTo>
                  <a:lnTo>
                    <a:pt x="2401" y="434744"/>
                  </a:lnTo>
                  <a:lnTo>
                    <a:pt x="9458" y="389659"/>
                  </a:lnTo>
                  <a:lnTo>
                    <a:pt x="20951" y="346022"/>
                  </a:lnTo>
                  <a:lnTo>
                    <a:pt x="36660" y="304034"/>
                  </a:lnTo>
                  <a:lnTo>
                    <a:pt x="56365" y="263897"/>
                  </a:lnTo>
                  <a:lnTo>
                    <a:pt x="79847" y="225812"/>
                  </a:lnTo>
                  <a:lnTo>
                    <a:pt x="106886" y="189982"/>
                  </a:lnTo>
                  <a:lnTo>
                    <a:pt x="137262" y="156607"/>
                  </a:lnTo>
                  <a:lnTo>
                    <a:pt x="170754" y="125889"/>
                  </a:lnTo>
                  <a:lnTo>
                    <a:pt x="207144" y="98030"/>
                  </a:lnTo>
                  <a:lnTo>
                    <a:pt x="246212" y="73232"/>
                  </a:lnTo>
                  <a:lnTo>
                    <a:pt x="287737" y="51695"/>
                  </a:lnTo>
                  <a:lnTo>
                    <a:pt x="331500" y="33622"/>
                  </a:lnTo>
                  <a:lnTo>
                    <a:pt x="377281" y="19215"/>
                  </a:lnTo>
                  <a:lnTo>
                    <a:pt x="424860" y="8674"/>
                  </a:lnTo>
                  <a:lnTo>
                    <a:pt x="474018" y="2202"/>
                  </a:lnTo>
                  <a:lnTo>
                    <a:pt x="524534" y="0"/>
                  </a:lnTo>
                  <a:lnTo>
                    <a:pt x="575050" y="2202"/>
                  </a:lnTo>
                  <a:lnTo>
                    <a:pt x="624208" y="8674"/>
                  </a:lnTo>
                  <a:lnTo>
                    <a:pt x="671787" y="19215"/>
                  </a:lnTo>
                  <a:lnTo>
                    <a:pt x="717568" y="33622"/>
                  </a:lnTo>
                  <a:lnTo>
                    <a:pt x="761331" y="51695"/>
                  </a:lnTo>
                  <a:lnTo>
                    <a:pt x="802856" y="73232"/>
                  </a:lnTo>
                  <a:lnTo>
                    <a:pt x="841924" y="98030"/>
                  </a:lnTo>
                  <a:lnTo>
                    <a:pt x="878314" y="125889"/>
                  </a:lnTo>
                  <a:lnTo>
                    <a:pt x="911806" y="156607"/>
                  </a:lnTo>
                  <a:lnTo>
                    <a:pt x="942182" y="189982"/>
                  </a:lnTo>
                  <a:lnTo>
                    <a:pt x="969221" y="225812"/>
                  </a:lnTo>
                  <a:lnTo>
                    <a:pt x="992703" y="263897"/>
                  </a:lnTo>
                  <a:lnTo>
                    <a:pt x="1012408" y="304034"/>
                  </a:lnTo>
                  <a:lnTo>
                    <a:pt x="1028117" y="346022"/>
                  </a:lnTo>
                  <a:lnTo>
                    <a:pt x="1039610" y="389659"/>
                  </a:lnTo>
                  <a:lnTo>
                    <a:pt x="1046667" y="434744"/>
                  </a:lnTo>
                  <a:lnTo>
                    <a:pt x="1049069" y="481075"/>
                  </a:lnTo>
                  <a:lnTo>
                    <a:pt x="1046667" y="527405"/>
                  </a:lnTo>
                  <a:lnTo>
                    <a:pt x="1039610" y="572490"/>
                  </a:lnTo>
                  <a:lnTo>
                    <a:pt x="1028117" y="616127"/>
                  </a:lnTo>
                  <a:lnTo>
                    <a:pt x="1012408" y="658115"/>
                  </a:lnTo>
                  <a:lnTo>
                    <a:pt x="992703" y="698252"/>
                  </a:lnTo>
                  <a:lnTo>
                    <a:pt x="969221" y="736337"/>
                  </a:lnTo>
                  <a:lnTo>
                    <a:pt x="942182" y="772167"/>
                  </a:lnTo>
                  <a:lnTo>
                    <a:pt x="911806" y="805542"/>
                  </a:lnTo>
                  <a:lnTo>
                    <a:pt x="878314" y="836260"/>
                  </a:lnTo>
                  <a:lnTo>
                    <a:pt x="841924" y="864119"/>
                  </a:lnTo>
                  <a:lnTo>
                    <a:pt x="802856" y="888917"/>
                  </a:lnTo>
                  <a:lnTo>
                    <a:pt x="761331" y="910454"/>
                  </a:lnTo>
                  <a:lnTo>
                    <a:pt x="717568" y="928527"/>
                  </a:lnTo>
                  <a:lnTo>
                    <a:pt x="671787" y="942934"/>
                  </a:lnTo>
                  <a:lnTo>
                    <a:pt x="624208" y="953475"/>
                  </a:lnTo>
                  <a:lnTo>
                    <a:pt x="575050" y="959947"/>
                  </a:lnTo>
                  <a:lnTo>
                    <a:pt x="524534" y="962150"/>
                  </a:lnTo>
                  <a:lnTo>
                    <a:pt x="474018" y="959947"/>
                  </a:lnTo>
                  <a:lnTo>
                    <a:pt x="424860" y="953475"/>
                  </a:lnTo>
                  <a:lnTo>
                    <a:pt x="377281" y="942934"/>
                  </a:lnTo>
                  <a:lnTo>
                    <a:pt x="331500" y="928527"/>
                  </a:lnTo>
                  <a:lnTo>
                    <a:pt x="287737" y="910454"/>
                  </a:lnTo>
                  <a:lnTo>
                    <a:pt x="246212" y="888917"/>
                  </a:lnTo>
                  <a:lnTo>
                    <a:pt x="207144" y="864119"/>
                  </a:lnTo>
                  <a:lnTo>
                    <a:pt x="170754" y="836260"/>
                  </a:lnTo>
                  <a:lnTo>
                    <a:pt x="137262" y="805542"/>
                  </a:lnTo>
                  <a:lnTo>
                    <a:pt x="106886" y="772167"/>
                  </a:lnTo>
                  <a:lnTo>
                    <a:pt x="79847" y="736337"/>
                  </a:lnTo>
                  <a:lnTo>
                    <a:pt x="56365" y="698252"/>
                  </a:lnTo>
                  <a:lnTo>
                    <a:pt x="36660" y="658115"/>
                  </a:lnTo>
                  <a:lnTo>
                    <a:pt x="20951" y="616127"/>
                  </a:lnTo>
                  <a:lnTo>
                    <a:pt x="9458" y="572490"/>
                  </a:lnTo>
                  <a:lnTo>
                    <a:pt x="2401" y="527405"/>
                  </a:lnTo>
                  <a:lnTo>
                    <a:pt x="0" y="481075"/>
                  </a:lnTo>
                  <a:close/>
                </a:path>
              </a:pathLst>
            </a:custGeom>
            <a:ln w="25400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01712" y="2362199"/>
              <a:ext cx="527303" cy="484632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7494315" y="2765552"/>
            <a:ext cx="7404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85" b="1">
                <a:latin typeface="Arial"/>
                <a:cs typeface="Arial"/>
              </a:rPr>
              <a:t>Pharmacy</a:t>
            </a:r>
            <a:r>
              <a:rPr dirty="0" sz="900" spc="10" b="1">
                <a:latin typeface="Arial"/>
                <a:cs typeface="Arial"/>
              </a:rPr>
              <a:t> </a:t>
            </a:r>
            <a:r>
              <a:rPr dirty="0" sz="900" spc="-60" b="1">
                <a:latin typeface="Arial"/>
                <a:cs typeface="Arial"/>
              </a:rPr>
              <a:t>Care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2785663" y="1837944"/>
            <a:ext cx="6904355" cy="2731135"/>
            <a:chOff x="2785663" y="1837944"/>
            <a:chExt cx="6904355" cy="2731135"/>
          </a:xfrm>
        </p:grpSpPr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56576" y="4108704"/>
              <a:ext cx="490727" cy="460248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7721260" y="4136241"/>
              <a:ext cx="360045" cy="330200"/>
            </a:xfrm>
            <a:custGeom>
              <a:avLst/>
              <a:gdLst/>
              <a:ahLst/>
              <a:cxnLst/>
              <a:rect l="l" t="t" r="r" b="b"/>
              <a:pathLst>
                <a:path w="360045" h="330200">
                  <a:moveTo>
                    <a:pt x="179876" y="0"/>
                  </a:moveTo>
                  <a:lnTo>
                    <a:pt x="132058" y="5892"/>
                  </a:lnTo>
                  <a:lnTo>
                    <a:pt x="89089" y="22523"/>
                  </a:lnTo>
                  <a:lnTo>
                    <a:pt x="52684" y="48319"/>
                  </a:lnTo>
                  <a:lnTo>
                    <a:pt x="24558" y="81707"/>
                  </a:lnTo>
                  <a:lnTo>
                    <a:pt x="6425" y="121116"/>
                  </a:lnTo>
                  <a:lnTo>
                    <a:pt x="0" y="164972"/>
                  </a:lnTo>
                  <a:lnTo>
                    <a:pt x="6425" y="208829"/>
                  </a:lnTo>
                  <a:lnTo>
                    <a:pt x="24558" y="248237"/>
                  </a:lnTo>
                  <a:lnTo>
                    <a:pt x="52684" y="281626"/>
                  </a:lnTo>
                  <a:lnTo>
                    <a:pt x="89089" y="307422"/>
                  </a:lnTo>
                  <a:lnTo>
                    <a:pt x="132058" y="324052"/>
                  </a:lnTo>
                  <a:lnTo>
                    <a:pt x="179876" y="329945"/>
                  </a:lnTo>
                  <a:lnTo>
                    <a:pt x="227694" y="324052"/>
                  </a:lnTo>
                  <a:lnTo>
                    <a:pt x="270662" y="307422"/>
                  </a:lnTo>
                  <a:lnTo>
                    <a:pt x="307067" y="281626"/>
                  </a:lnTo>
                  <a:lnTo>
                    <a:pt x="335193" y="248237"/>
                  </a:lnTo>
                  <a:lnTo>
                    <a:pt x="353326" y="208829"/>
                  </a:lnTo>
                  <a:lnTo>
                    <a:pt x="359751" y="164972"/>
                  </a:lnTo>
                  <a:lnTo>
                    <a:pt x="353326" y="121116"/>
                  </a:lnTo>
                  <a:lnTo>
                    <a:pt x="335193" y="81707"/>
                  </a:lnTo>
                  <a:lnTo>
                    <a:pt x="307067" y="48319"/>
                  </a:lnTo>
                  <a:lnTo>
                    <a:pt x="270662" y="22523"/>
                  </a:lnTo>
                  <a:lnTo>
                    <a:pt x="227694" y="5892"/>
                  </a:lnTo>
                  <a:lnTo>
                    <a:pt x="179876" y="0"/>
                  </a:lnTo>
                  <a:close/>
                </a:path>
              </a:pathLst>
            </a:custGeom>
            <a:solidFill>
              <a:srgbClr val="8AD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7721260" y="4136241"/>
              <a:ext cx="360045" cy="330200"/>
            </a:xfrm>
            <a:custGeom>
              <a:avLst/>
              <a:gdLst/>
              <a:ahLst/>
              <a:cxnLst/>
              <a:rect l="l" t="t" r="r" b="b"/>
              <a:pathLst>
                <a:path w="360045" h="330200">
                  <a:moveTo>
                    <a:pt x="0" y="164973"/>
                  </a:moveTo>
                  <a:lnTo>
                    <a:pt x="6425" y="121116"/>
                  </a:lnTo>
                  <a:lnTo>
                    <a:pt x="24558" y="81707"/>
                  </a:lnTo>
                  <a:lnTo>
                    <a:pt x="52684" y="48319"/>
                  </a:lnTo>
                  <a:lnTo>
                    <a:pt x="89089" y="22523"/>
                  </a:lnTo>
                  <a:lnTo>
                    <a:pt x="132057" y="5892"/>
                  </a:lnTo>
                  <a:lnTo>
                    <a:pt x="179876" y="0"/>
                  </a:lnTo>
                  <a:lnTo>
                    <a:pt x="227694" y="5892"/>
                  </a:lnTo>
                  <a:lnTo>
                    <a:pt x="270662" y="22523"/>
                  </a:lnTo>
                  <a:lnTo>
                    <a:pt x="307067" y="48319"/>
                  </a:lnTo>
                  <a:lnTo>
                    <a:pt x="335193" y="81707"/>
                  </a:lnTo>
                  <a:lnTo>
                    <a:pt x="353326" y="121116"/>
                  </a:lnTo>
                  <a:lnTo>
                    <a:pt x="359752" y="164973"/>
                  </a:lnTo>
                  <a:lnTo>
                    <a:pt x="353326" y="208829"/>
                  </a:lnTo>
                  <a:lnTo>
                    <a:pt x="335193" y="248238"/>
                  </a:lnTo>
                  <a:lnTo>
                    <a:pt x="307067" y="281626"/>
                  </a:lnTo>
                  <a:lnTo>
                    <a:pt x="270662" y="307422"/>
                  </a:lnTo>
                  <a:lnTo>
                    <a:pt x="227694" y="324053"/>
                  </a:lnTo>
                  <a:lnTo>
                    <a:pt x="179876" y="329946"/>
                  </a:lnTo>
                  <a:lnTo>
                    <a:pt x="132057" y="324053"/>
                  </a:lnTo>
                  <a:lnTo>
                    <a:pt x="89089" y="307422"/>
                  </a:lnTo>
                  <a:lnTo>
                    <a:pt x="52684" y="281626"/>
                  </a:lnTo>
                  <a:lnTo>
                    <a:pt x="24558" y="248238"/>
                  </a:lnTo>
                  <a:lnTo>
                    <a:pt x="6425" y="208829"/>
                  </a:lnTo>
                  <a:lnTo>
                    <a:pt x="0" y="164973"/>
                  </a:lnTo>
                  <a:close/>
                </a:path>
              </a:pathLst>
            </a:custGeom>
            <a:ln w="25400">
              <a:solidFill>
                <a:srgbClr val="8ADA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98991" y="2645663"/>
              <a:ext cx="490727" cy="460248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8803255" y="2709876"/>
              <a:ext cx="360045" cy="330200"/>
            </a:xfrm>
            <a:custGeom>
              <a:avLst/>
              <a:gdLst/>
              <a:ahLst/>
              <a:cxnLst/>
              <a:rect l="l" t="t" r="r" b="b"/>
              <a:pathLst>
                <a:path w="360045" h="330200">
                  <a:moveTo>
                    <a:pt x="179876" y="0"/>
                  </a:moveTo>
                  <a:lnTo>
                    <a:pt x="132058" y="5893"/>
                  </a:lnTo>
                  <a:lnTo>
                    <a:pt x="89089" y="22523"/>
                  </a:lnTo>
                  <a:lnTo>
                    <a:pt x="52684" y="48319"/>
                  </a:lnTo>
                  <a:lnTo>
                    <a:pt x="24558" y="81708"/>
                  </a:lnTo>
                  <a:lnTo>
                    <a:pt x="6425" y="121116"/>
                  </a:lnTo>
                  <a:lnTo>
                    <a:pt x="0" y="164973"/>
                  </a:lnTo>
                  <a:lnTo>
                    <a:pt x="6425" y="208829"/>
                  </a:lnTo>
                  <a:lnTo>
                    <a:pt x="24558" y="248238"/>
                  </a:lnTo>
                  <a:lnTo>
                    <a:pt x="52684" y="281626"/>
                  </a:lnTo>
                  <a:lnTo>
                    <a:pt x="89089" y="307422"/>
                  </a:lnTo>
                  <a:lnTo>
                    <a:pt x="132058" y="324053"/>
                  </a:lnTo>
                  <a:lnTo>
                    <a:pt x="179876" y="329946"/>
                  </a:lnTo>
                  <a:lnTo>
                    <a:pt x="227694" y="324053"/>
                  </a:lnTo>
                  <a:lnTo>
                    <a:pt x="270663" y="307422"/>
                  </a:lnTo>
                  <a:lnTo>
                    <a:pt x="307068" y="281626"/>
                  </a:lnTo>
                  <a:lnTo>
                    <a:pt x="335194" y="248238"/>
                  </a:lnTo>
                  <a:lnTo>
                    <a:pt x="353327" y="208829"/>
                  </a:lnTo>
                  <a:lnTo>
                    <a:pt x="359752" y="164973"/>
                  </a:lnTo>
                  <a:lnTo>
                    <a:pt x="353327" y="121116"/>
                  </a:lnTo>
                  <a:lnTo>
                    <a:pt x="335194" y="81708"/>
                  </a:lnTo>
                  <a:lnTo>
                    <a:pt x="307068" y="48319"/>
                  </a:lnTo>
                  <a:lnTo>
                    <a:pt x="270663" y="22523"/>
                  </a:lnTo>
                  <a:lnTo>
                    <a:pt x="227694" y="5893"/>
                  </a:lnTo>
                  <a:lnTo>
                    <a:pt x="179876" y="0"/>
                  </a:lnTo>
                  <a:close/>
                </a:path>
              </a:pathLst>
            </a:custGeom>
            <a:solidFill>
              <a:srgbClr val="0070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8803255" y="2709876"/>
              <a:ext cx="360045" cy="330200"/>
            </a:xfrm>
            <a:custGeom>
              <a:avLst/>
              <a:gdLst/>
              <a:ahLst/>
              <a:cxnLst/>
              <a:rect l="l" t="t" r="r" b="b"/>
              <a:pathLst>
                <a:path w="360045" h="330200">
                  <a:moveTo>
                    <a:pt x="0" y="164973"/>
                  </a:moveTo>
                  <a:lnTo>
                    <a:pt x="6425" y="121116"/>
                  </a:lnTo>
                  <a:lnTo>
                    <a:pt x="24558" y="81707"/>
                  </a:lnTo>
                  <a:lnTo>
                    <a:pt x="52684" y="48319"/>
                  </a:lnTo>
                  <a:lnTo>
                    <a:pt x="89089" y="22523"/>
                  </a:lnTo>
                  <a:lnTo>
                    <a:pt x="132057" y="5892"/>
                  </a:lnTo>
                  <a:lnTo>
                    <a:pt x="179876" y="0"/>
                  </a:lnTo>
                  <a:lnTo>
                    <a:pt x="227694" y="5892"/>
                  </a:lnTo>
                  <a:lnTo>
                    <a:pt x="270662" y="22523"/>
                  </a:lnTo>
                  <a:lnTo>
                    <a:pt x="307067" y="48319"/>
                  </a:lnTo>
                  <a:lnTo>
                    <a:pt x="335193" y="81707"/>
                  </a:lnTo>
                  <a:lnTo>
                    <a:pt x="353326" y="121116"/>
                  </a:lnTo>
                  <a:lnTo>
                    <a:pt x="359752" y="164973"/>
                  </a:lnTo>
                  <a:lnTo>
                    <a:pt x="353326" y="208829"/>
                  </a:lnTo>
                  <a:lnTo>
                    <a:pt x="335193" y="248238"/>
                  </a:lnTo>
                  <a:lnTo>
                    <a:pt x="307067" y="281626"/>
                  </a:lnTo>
                  <a:lnTo>
                    <a:pt x="270662" y="307422"/>
                  </a:lnTo>
                  <a:lnTo>
                    <a:pt x="227694" y="324053"/>
                  </a:lnTo>
                  <a:lnTo>
                    <a:pt x="179876" y="329946"/>
                  </a:lnTo>
                  <a:lnTo>
                    <a:pt x="132057" y="324053"/>
                  </a:lnTo>
                  <a:lnTo>
                    <a:pt x="89089" y="307422"/>
                  </a:lnTo>
                  <a:lnTo>
                    <a:pt x="52684" y="281626"/>
                  </a:lnTo>
                  <a:lnTo>
                    <a:pt x="24558" y="248238"/>
                  </a:lnTo>
                  <a:lnTo>
                    <a:pt x="6425" y="208829"/>
                  </a:lnTo>
                  <a:lnTo>
                    <a:pt x="0" y="164973"/>
                  </a:lnTo>
                  <a:close/>
                </a:path>
              </a:pathLst>
            </a:custGeom>
            <a:ln w="25400">
              <a:solidFill>
                <a:srgbClr val="0070A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80632" y="2685288"/>
              <a:ext cx="466344" cy="432815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6607007" y="2709876"/>
              <a:ext cx="360045" cy="330200"/>
            </a:xfrm>
            <a:custGeom>
              <a:avLst/>
              <a:gdLst/>
              <a:ahLst/>
              <a:cxnLst/>
              <a:rect l="l" t="t" r="r" b="b"/>
              <a:pathLst>
                <a:path w="360045" h="330200">
                  <a:moveTo>
                    <a:pt x="179875" y="0"/>
                  </a:moveTo>
                  <a:lnTo>
                    <a:pt x="132057" y="5893"/>
                  </a:lnTo>
                  <a:lnTo>
                    <a:pt x="89088" y="22523"/>
                  </a:lnTo>
                  <a:lnTo>
                    <a:pt x="52684" y="48319"/>
                  </a:lnTo>
                  <a:lnTo>
                    <a:pt x="24558" y="81708"/>
                  </a:lnTo>
                  <a:lnTo>
                    <a:pt x="6425" y="121116"/>
                  </a:lnTo>
                  <a:lnTo>
                    <a:pt x="0" y="164973"/>
                  </a:lnTo>
                  <a:lnTo>
                    <a:pt x="6425" y="208829"/>
                  </a:lnTo>
                  <a:lnTo>
                    <a:pt x="24558" y="248238"/>
                  </a:lnTo>
                  <a:lnTo>
                    <a:pt x="52684" y="281626"/>
                  </a:lnTo>
                  <a:lnTo>
                    <a:pt x="89088" y="307422"/>
                  </a:lnTo>
                  <a:lnTo>
                    <a:pt x="132057" y="324053"/>
                  </a:lnTo>
                  <a:lnTo>
                    <a:pt x="179875" y="329946"/>
                  </a:lnTo>
                  <a:lnTo>
                    <a:pt x="227693" y="324053"/>
                  </a:lnTo>
                  <a:lnTo>
                    <a:pt x="270662" y="307422"/>
                  </a:lnTo>
                  <a:lnTo>
                    <a:pt x="307067" y="281626"/>
                  </a:lnTo>
                  <a:lnTo>
                    <a:pt x="335193" y="248238"/>
                  </a:lnTo>
                  <a:lnTo>
                    <a:pt x="353326" y="208829"/>
                  </a:lnTo>
                  <a:lnTo>
                    <a:pt x="359751" y="164973"/>
                  </a:lnTo>
                  <a:lnTo>
                    <a:pt x="353326" y="121116"/>
                  </a:lnTo>
                  <a:lnTo>
                    <a:pt x="335193" y="81708"/>
                  </a:lnTo>
                  <a:lnTo>
                    <a:pt x="307067" y="48319"/>
                  </a:lnTo>
                  <a:lnTo>
                    <a:pt x="270662" y="22523"/>
                  </a:lnTo>
                  <a:lnTo>
                    <a:pt x="227693" y="5893"/>
                  </a:lnTo>
                  <a:lnTo>
                    <a:pt x="179875" y="0"/>
                  </a:lnTo>
                  <a:close/>
                </a:path>
              </a:pathLst>
            </a:custGeom>
            <a:solidFill>
              <a:srgbClr val="0070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51320" y="3739895"/>
              <a:ext cx="487679" cy="460248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6788656" y="3832722"/>
              <a:ext cx="360045" cy="330200"/>
            </a:xfrm>
            <a:custGeom>
              <a:avLst/>
              <a:gdLst/>
              <a:ahLst/>
              <a:cxnLst/>
              <a:rect l="l" t="t" r="r" b="b"/>
              <a:pathLst>
                <a:path w="360045" h="330200">
                  <a:moveTo>
                    <a:pt x="179876" y="0"/>
                  </a:moveTo>
                  <a:lnTo>
                    <a:pt x="132058" y="5892"/>
                  </a:lnTo>
                  <a:lnTo>
                    <a:pt x="89089" y="22523"/>
                  </a:lnTo>
                  <a:lnTo>
                    <a:pt x="52684" y="48319"/>
                  </a:lnTo>
                  <a:lnTo>
                    <a:pt x="24558" y="81707"/>
                  </a:lnTo>
                  <a:lnTo>
                    <a:pt x="6425" y="121116"/>
                  </a:lnTo>
                  <a:lnTo>
                    <a:pt x="0" y="164973"/>
                  </a:lnTo>
                  <a:lnTo>
                    <a:pt x="6425" y="208829"/>
                  </a:lnTo>
                  <a:lnTo>
                    <a:pt x="24558" y="248238"/>
                  </a:lnTo>
                  <a:lnTo>
                    <a:pt x="52684" y="281626"/>
                  </a:lnTo>
                  <a:lnTo>
                    <a:pt x="89089" y="307422"/>
                  </a:lnTo>
                  <a:lnTo>
                    <a:pt x="132058" y="324053"/>
                  </a:lnTo>
                  <a:lnTo>
                    <a:pt x="179876" y="329946"/>
                  </a:lnTo>
                  <a:lnTo>
                    <a:pt x="227694" y="324053"/>
                  </a:lnTo>
                  <a:lnTo>
                    <a:pt x="270663" y="307422"/>
                  </a:lnTo>
                  <a:lnTo>
                    <a:pt x="307068" y="281626"/>
                  </a:lnTo>
                  <a:lnTo>
                    <a:pt x="335194" y="248238"/>
                  </a:lnTo>
                  <a:lnTo>
                    <a:pt x="353327" y="208829"/>
                  </a:lnTo>
                  <a:lnTo>
                    <a:pt x="359752" y="164973"/>
                  </a:lnTo>
                  <a:lnTo>
                    <a:pt x="353327" y="121116"/>
                  </a:lnTo>
                  <a:lnTo>
                    <a:pt x="335194" y="81707"/>
                  </a:lnTo>
                  <a:lnTo>
                    <a:pt x="307068" y="48319"/>
                  </a:lnTo>
                  <a:lnTo>
                    <a:pt x="270663" y="22523"/>
                  </a:lnTo>
                  <a:lnTo>
                    <a:pt x="227694" y="5892"/>
                  </a:lnTo>
                  <a:lnTo>
                    <a:pt x="179876" y="0"/>
                  </a:lnTo>
                  <a:close/>
                </a:path>
              </a:pathLst>
            </a:custGeom>
            <a:solidFill>
              <a:srgbClr val="8AD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6788656" y="3832722"/>
              <a:ext cx="360045" cy="330200"/>
            </a:xfrm>
            <a:custGeom>
              <a:avLst/>
              <a:gdLst/>
              <a:ahLst/>
              <a:cxnLst/>
              <a:rect l="l" t="t" r="r" b="b"/>
              <a:pathLst>
                <a:path w="360045" h="330200">
                  <a:moveTo>
                    <a:pt x="0" y="164973"/>
                  </a:moveTo>
                  <a:lnTo>
                    <a:pt x="6425" y="121116"/>
                  </a:lnTo>
                  <a:lnTo>
                    <a:pt x="24558" y="81707"/>
                  </a:lnTo>
                  <a:lnTo>
                    <a:pt x="52684" y="48319"/>
                  </a:lnTo>
                  <a:lnTo>
                    <a:pt x="89089" y="22523"/>
                  </a:lnTo>
                  <a:lnTo>
                    <a:pt x="132057" y="5892"/>
                  </a:lnTo>
                  <a:lnTo>
                    <a:pt x="179876" y="0"/>
                  </a:lnTo>
                  <a:lnTo>
                    <a:pt x="227694" y="5892"/>
                  </a:lnTo>
                  <a:lnTo>
                    <a:pt x="270662" y="22523"/>
                  </a:lnTo>
                  <a:lnTo>
                    <a:pt x="307067" y="48319"/>
                  </a:lnTo>
                  <a:lnTo>
                    <a:pt x="335193" y="81707"/>
                  </a:lnTo>
                  <a:lnTo>
                    <a:pt x="353326" y="121116"/>
                  </a:lnTo>
                  <a:lnTo>
                    <a:pt x="359752" y="164973"/>
                  </a:lnTo>
                  <a:lnTo>
                    <a:pt x="353326" y="208829"/>
                  </a:lnTo>
                  <a:lnTo>
                    <a:pt x="335193" y="248238"/>
                  </a:lnTo>
                  <a:lnTo>
                    <a:pt x="307067" y="281626"/>
                  </a:lnTo>
                  <a:lnTo>
                    <a:pt x="270662" y="307422"/>
                  </a:lnTo>
                  <a:lnTo>
                    <a:pt x="227694" y="324053"/>
                  </a:lnTo>
                  <a:lnTo>
                    <a:pt x="179876" y="329946"/>
                  </a:lnTo>
                  <a:lnTo>
                    <a:pt x="132057" y="324053"/>
                  </a:lnTo>
                  <a:lnTo>
                    <a:pt x="89089" y="307422"/>
                  </a:lnTo>
                  <a:lnTo>
                    <a:pt x="52684" y="281626"/>
                  </a:lnTo>
                  <a:lnTo>
                    <a:pt x="24558" y="248238"/>
                  </a:lnTo>
                  <a:lnTo>
                    <a:pt x="6425" y="208829"/>
                  </a:lnTo>
                  <a:lnTo>
                    <a:pt x="0" y="164973"/>
                  </a:lnTo>
                  <a:close/>
                </a:path>
              </a:pathLst>
            </a:custGeom>
            <a:ln w="25400">
              <a:solidFill>
                <a:srgbClr val="8ADA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74408" y="1837944"/>
              <a:ext cx="490727" cy="46024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7113921" y="1930223"/>
              <a:ext cx="360045" cy="330200"/>
            </a:xfrm>
            <a:custGeom>
              <a:avLst/>
              <a:gdLst/>
              <a:ahLst/>
              <a:cxnLst/>
              <a:rect l="l" t="t" r="r" b="b"/>
              <a:pathLst>
                <a:path w="360045" h="330200">
                  <a:moveTo>
                    <a:pt x="179875" y="0"/>
                  </a:moveTo>
                  <a:lnTo>
                    <a:pt x="132057" y="5893"/>
                  </a:lnTo>
                  <a:lnTo>
                    <a:pt x="89088" y="22523"/>
                  </a:lnTo>
                  <a:lnTo>
                    <a:pt x="52684" y="48319"/>
                  </a:lnTo>
                  <a:lnTo>
                    <a:pt x="24558" y="81708"/>
                  </a:lnTo>
                  <a:lnTo>
                    <a:pt x="6425" y="121116"/>
                  </a:lnTo>
                  <a:lnTo>
                    <a:pt x="0" y="164972"/>
                  </a:lnTo>
                  <a:lnTo>
                    <a:pt x="6425" y="208829"/>
                  </a:lnTo>
                  <a:lnTo>
                    <a:pt x="24558" y="248238"/>
                  </a:lnTo>
                  <a:lnTo>
                    <a:pt x="52684" y="281626"/>
                  </a:lnTo>
                  <a:lnTo>
                    <a:pt x="89088" y="307422"/>
                  </a:lnTo>
                  <a:lnTo>
                    <a:pt x="132057" y="324053"/>
                  </a:lnTo>
                  <a:lnTo>
                    <a:pt x="179875" y="329945"/>
                  </a:lnTo>
                  <a:lnTo>
                    <a:pt x="227693" y="324053"/>
                  </a:lnTo>
                  <a:lnTo>
                    <a:pt x="270662" y="307422"/>
                  </a:lnTo>
                  <a:lnTo>
                    <a:pt x="307067" y="281626"/>
                  </a:lnTo>
                  <a:lnTo>
                    <a:pt x="335193" y="248238"/>
                  </a:lnTo>
                  <a:lnTo>
                    <a:pt x="353326" y="208829"/>
                  </a:lnTo>
                  <a:lnTo>
                    <a:pt x="359751" y="164972"/>
                  </a:lnTo>
                  <a:lnTo>
                    <a:pt x="353326" y="121116"/>
                  </a:lnTo>
                  <a:lnTo>
                    <a:pt x="335193" y="81708"/>
                  </a:lnTo>
                  <a:lnTo>
                    <a:pt x="307067" y="48319"/>
                  </a:lnTo>
                  <a:lnTo>
                    <a:pt x="270662" y="22523"/>
                  </a:lnTo>
                  <a:lnTo>
                    <a:pt x="227693" y="5893"/>
                  </a:lnTo>
                  <a:lnTo>
                    <a:pt x="179875" y="0"/>
                  </a:lnTo>
                  <a:close/>
                </a:path>
              </a:pathLst>
            </a:custGeom>
            <a:solidFill>
              <a:srgbClr val="0070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7113921" y="1930223"/>
              <a:ext cx="360045" cy="330200"/>
            </a:xfrm>
            <a:custGeom>
              <a:avLst/>
              <a:gdLst/>
              <a:ahLst/>
              <a:cxnLst/>
              <a:rect l="l" t="t" r="r" b="b"/>
              <a:pathLst>
                <a:path w="360045" h="330200">
                  <a:moveTo>
                    <a:pt x="0" y="164973"/>
                  </a:moveTo>
                  <a:lnTo>
                    <a:pt x="6425" y="121116"/>
                  </a:lnTo>
                  <a:lnTo>
                    <a:pt x="24558" y="81707"/>
                  </a:lnTo>
                  <a:lnTo>
                    <a:pt x="52684" y="48319"/>
                  </a:lnTo>
                  <a:lnTo>
                    <a:pt x="89089" y="22523"/>
                  </a:lnTo>
                  <a:lnTo>
                    <a:pt x="132057" y="5892"/>
                  </a:lnTo>
                  <a:lnTo>
                    <a:pt x="179876" y="0"/>
                  </a:lnTo>
                  <a:lnTo>
                    <a:pt x="227694" y="5892"/>
                  </a:lnTo>
                  <a:lnTo>
                    <a:pt x="270662" y="22523"/>
                  </a:lnTo>
                  <a:lnTo>
                    <a:pt x="307067" y="48319"/>
                  </a:lnTo>
                  <a:lnTo>
                    <a:pt x="335193" y="81707"/>
                  </a:lnTo>
                  <a:lnTo>
                    <a:pt x="353326" y="121116"/>
                  </a:lnTo>
                  <a:lnTo>
                    <a:pt x="359752" y="164973"/>
                  </a:lnTo>
                  <a:lnTo>
                    <a:pt x="353326" y="208829"/>
                  </a:lnTo>
                  <a:lnTo>
                    <a:pt x="335193" y="248238"/>
                  </a:lnTo>
                  <a:lnTo>
                    <a:pt x="307067" y="281626"/>
                  </a:lnTo>
                  <a:lnTo>
                    <a:pt x="270662" y="307422"/>
                  </a:lnTo>
                  <a:lnTo>
                    <a:pt x="227694" y="324053"/>
                  </a:lnTo>
                  <a:lnTo>
                    <a:pt x="179876" y="329946"/>
                  </a:lnTo>
                  <a:lnTo>
                    <a:pt x="132057" y="324053"/>
                  </a:lnTo>
                  <a:lnTo>
                    <a:pt x="89089" y="307422"/>
                  </a:lnTo>
                  <a:lnTo>
                    <a:pt x="52684" y="281626"/>
                  </a:lnTo>
                  <a:lnTo>
                    <a:pt x="24558" y="248238"/>
                  </a:lnTo>
                  <a:lnTo>
                    <a:pt x="6425" y="208829"/>
                  </a:lnTo>
                  <a:lnTo>
                    <a:pt x="0" y="164973"/>
                  </a:lnTo>
                  <a:close/>
                </a:path>
              </a:pathLst>
            </a:custGeom>
            <a:ln w="25400">
              <a:solidFill>
                <a:srgbClr val="0070A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71688" y="1837944"/>
              <a:ext cx="487679" cy="460248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8262214" y="1930223"/>
              <a:ext cx="360045" cy="330200"/>
            </a:xfrm>
            <a:custGeom>
              <a:avLst/>
              <a:gdLst/>
              <a:ahLst/>
              <a:cxnLst/>
              <a:rect l="l" t="t" r="r" b="b"/>
              <a:pathLst>
                <a:path w="360045" h="330200">
                  <a:moveTo>
                    <a:pt x="179876" y="0"/>
                  </a:moveTo>
                  <a:lnTo>
                    <a:pt x="132058" y="5893"/>
                  </a:lnTo>
                  <a:lnTo>
                    <a:pt x="89089" y="22523"/>
                  </a:lnTo>
                  <a:lnTo>
                    <a:pt x="52684" y="48319"/>
                  </a:lnTo>
                  <a:lnTo>
                    <a:pt x="24558" y="81708"/>
                  </a:lnTo>
                  <a:lnTo>
                    <a:pt x="6425" y="121116"/>
                  </a:lnTo>
                  <a:lnTo>
                    <a:pt x="0" y="164972"/>
                  </a:lnTo>
                  <a:lnTo>
                    <a:pt x="6425" y="208829"/>
                  </a:lnTo>
                  <a:lnTo>
                    <a:pt x="24558" y="248238"/>
                  </a:lnTo>
                  <a:lnTo>
                    <a:pt x="52684" y="281626"/>
                  </a:lnTo>
                  <a:lnTo>
                    <a:pt x="89089" y="307422"/>
                  </a:lnTo>
                  <a:lnTo>
                    <a:pt x="132058" y="324053"/>
                  </a:lnTo>
                  <a:lnTo>
                    <a:pt x="179876" y="329945"/>
                  </a:lnTo>
                  <a:lnTo>
                    <a:pt x="227694" y="324053"/>
                  </a:lnTo>
                  <a:lnTo>
                    <a:pt x="270662" y="307422"/>
                  </a:lnTo>
                  <a:lnTo>
                    <a:pt x="307067" y="281626"/>
                  </a:lnTo>
                  <a:lnTo>
                    <a:pt x="335193" y="248238"/>
                  </a:lnTo>
                  <a:lnTo>
                    <a:pt x="353326" y="208829"/>
                  </a:lnTo>
                  <a:lnTo>
                    <a:pt x="359751" y="164972"/>
                  </a:lnTo>
                  <a:lnTo>
                    <a:pt x="353326" y="121116"/>
                  </a:lnTo>
                  <a:lnTo>
                    <a:pt x="335193" y="81708"/>
                  </a:lnTo>
                  <a:lnTo>
                    <a:pt x="307067" y="48319"/>
                  </a:lnTo>
                  <a:lnTo>
                    <a:pt x="270662" y="22523"/>
                  </a:lnTo>
                  <a:lnTo>
                    <a:pt x="227694" y="5893"/>
                  </a:lnTo>
                  <a:lnTo>
                    <a:pt x="179876" y="0"/>
                  </a:lnTo>
                  <a:close/>
                </a:path>
              </a:pathLst>
            </a:custGeom>
            <a:solidFill>
              <a:srgbClr val="0070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8262214" y="1930223"/>
              <a:ext cx="360045" cy="330200"/>
            </a:xfrm>
            <a:custGeom>
              <a:avLst/>
              <a:gdLst/>
              <a:ahLst/>
              <a:cxnLst/>
              <a:rect l="l" t="t" r="r" b="b"/>
              <a:pathLst>
                <a:path w="360045" h="330200">
                  <a:moveTo>
                    <a:pt x="0" y="164973"/>
                  </a:moveTo>
                  <a:lnTo>
                    <a:pt x="6425" y="121116"/>
                  </a:lnTo>
                  <a:lnTo>
                    <a:pt x="24558" y="81707"/>
                  </a:lnTo>
                  <a:lnTo>
                    <a:pt x="52684" y="48319"/>
                  </a:lnTo>
                  <a:lnTo>
                    <a:pt x="89089" y="22523"/>
                  </a:lnTo>
                  <a:lnTo>
                    <a:pt x="132057" y="5892"/>
                  </a:lnTo>
                  <a:lnTo>
                    <a:pt x="179876" y="0"/>
                  </a:lnTo>
                  <a:lnTo>
                    <a:pt x="227694" y="5892"/>
                  </a:lnTo>
                  <a:lnTo>
                    <a:pt x="270662" y="22523"/>
                  </a:lnTo>
                  <a:lnTo>
                    <a:pt x="307067" y="48319"/>
                  </a:lnTo>
                  <a:lnTo>
                    <a:pt x="335193" y="81707"/>
                  </a:lnTo>
                  <a:lnTo>
                    <a:pt x="353326" y="121116"/>
                  </a:lnTo>
                  <a:lnTo>
                    <a:pt x="359752" y="164973"/>
                  </a:lnTo>
                  <a:lnTo>
                    <a:pt x="353326" y="208829"/>
                  </a:lnTo>
                  <a:lnTo>
                    <a:pt x="335193" y="248238"/>
                  </a:lnTo>
                  <a:lnTo>
                    <a:pt x="307067" y="281626"/>
                  </a:lnTo>
                  <a:lnTo>
                    <a:pt x="270662" y="307422"/>
                  </a:lnTo>
                  <a:lnTo>
                    <a:pt x="227694" y="324053"/>
                  </a:lnTo>
                  <a:lnTo>
                    <a:pt x="179876" y="329946"/>
                  </a:lnTo>
                  <a:lnTo>
                    <a:pt x="132057" y="324053"/>
                  </a:lnTo>
                  <a:lnTo>
                    <a:pt x="89089" y="307422"/>
                  </a:lnTo>
                  <a:lnTo>
                    <a:pt x="52684" y="281626"/>
                  </a:lnTo>
                  <a:lnTo>
                    <a:pt x="24558" y="248238"/>
                  </a:lnTo>
                  <a:lnTo>
                    <a:pt x="6425" y="208829"/>
                  </a:lnTo>
                  <a:lnTo>
                    <a:pt x="0" y="164973"/>
                  </a:lnTo>
                  <a:close/>
                </a:path>
              </a:pathLst>
            </a:custGeom>
            <a:ln w="25400">
              <a:solidFill>
                <a:srgbClr val="0070A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19159" y="3739895"/>
              <a:ext cx="490727" cy="460248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8622977" y="3806295"/>
              <a:ext cx="360045" cy="330200"/>
            </a:xfrm>
            <a:custGeom>
              <a:avLst/>
              <a:gdLst/>
              <a:ahLst/>
              <a:cxnLst/>
              <a:rect l="l" t="t" r="r" b="b"/>
              <a:pathLst>
                <a:path w="360045" h="330200">
                  <a:moveTo>
                    <a:pt x="179875" y="0"/>
                  </a:moveTo>
                  <a:lnTo>
                    <a:pt x="132057" y="5892"/>
                  </a:lnTo>
                  <a:lnTo>
                    <a:pt x="89088" y="22523"/>
                  </a:lnTo>
                  <a:lnTo>
                    <a:pt x="52684" y="48319"/>
                  </a:lnTo>
                  <a:lnTo>
                    <a:pt x="24558" y="81707"/>
                  </a:lnTo>
                  <a:lnTo>
                    <a:pt x="6425" y="121116"/>
                  </a:lnTo>
                  <a:lnTo>
                    <a:pt x="0" y="164972"/>
                  </a:lnTo>
                  <a:lnTo>
                    <a:pt x="6425" y="208829"/>
                  </a:lnTo>
                  <a:lnTo>
                    <a:pt x="24558" y="248237"/>
                  </a:lnTo>
                  <a:lnTo>
                    <a:pt x="52684" y="281626"/>
                  </a:lnTo>
                  <a:lnTo>
                    <a:pt x="89088" y="307422"/>
                  </a:lnTo>
                  <a:lnTo>
                    <a:pt x="132057" y="324052"/>
                  </a:lnTo>
                  <a:lnTo>
                    <a:pt x="179875" y="329945"/>
                  </a:lnTo>
                  <a:lnTo>
                    <a:pt x="227693" y="324052"/>
                  </a:lnTo>
                  <a:lnTo>
                    <a:pt x="270662" y="307422"/>
                  </a:lnTo>
                  <a:lnTo>
                    <a:pt x="307067" y="281626"/>
                  </a:lnTo>
                  <a:lnTo>
                    <a:pt x="335193" y="248237"/>
                  </a:lnTo>
                  <a:lnTo>
                    <a:pt x="353326" y="208829"/>
                  </a:lnTo>
                  <a:lnTo>
                    <a:pt x="359751" y="164972"/>
                  </a:lnTo>
                  <a:lnTo>
                    <a:pt x="353326" y="121116"/>
                  </a:lnTo>
                  <a:lnTo>
                    <a:pt x="335193" y="81707"/>
                  </a:lnTo>
                  <a:lnTo>
                    <a:pt x="307067" y="48319"/>
                  </a:lnTo>
                  <a:lnTo>
                    <a:pt x="270662" y="22523"/>
                  </a:lnTo>
                  <a:lnTo>
                    <a:pt x="227693" y="5892"/>
                  </a:lnTo>
                  <a:lnTo>
                    <a:pt x="179875" y="0"/>
                  </a:lnTo>
                  <a:close/>
                </a:path>
              </a:pathLst>
            </a:custGeom>
            <a:solidFill>
              <a:srgbClr val="8AD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8622977" y="3806295"/>
              <a:ext cx="360045" cy="330200"/>
            </a:xfrm>
            <a:custGeom>
              <a:avLst/>
              <a:gdLst/>
              <a:ahLst/>
              <a:cxnLst/>
              <a:rect l="l" t="t" r="r" b="b"/>
              <a:pathLst>
                <a:path w="360045" h="330200">
                  <a:moveTo>
                    <a:pt x="0" y="164973"/>
                  </a:moveTo>
                  <a:lnTo>
                    <a:pt x="6425" y="121116"/>
                  </a:lnTo>
                  <a:lnTo>
                    <a:pt x="24558" y="81707"/>
                  </a:lnTo>
                  <a:lnTo>
                    <a:pt x="52684" y="48319"/>
                  </a:lnTo>
                  <a:lnTo>
                    <a:pt x="89089" y="22523"/>
                  </a:lnTo>
                  <a:lnTo>
                    <a:pt x="132057" y="5892"/>
                  </a:lnTo>
                  <a:lnTo>
                    <a:pt x="179876" y="0"/>
                  </a:lnTo>
                  <a:lnTo>
                    <a:pt x="227694" y="5892"/>
                  </a:lnTo>
                  <a:lnTo>
                    <a:pt x="270662" y="22523"/>
                  </a:lnTo>
                  <a:lnTo>
                    <a:pt x="307067" y="48319"/>
                  </a:lnTo>
                  <a:lnTo>
                    <a:pt x="335193" y="81707"/>
                  </a:lnTo>
                  <a:lnTo>
                    <a:pt x="353326" y="121116"/>
                  </a:lnTo>
                  <a:lnTo>
                    <a:pt x="359752" y="164973"/>
                  </a:lnTo>
                  <a:lnTo>
                    <a:pt x="353326" y="208829"/>
                  </a:lnTo>
                  <a:lnTo>
                    <a:pt x="335193" y="248238"/>
                  </a:lnTo>
                  <a:lnTo>
                    <a:pt x="307067" y="281626"/>
                  </a:lnTo>
                  <a:lnTo>
                    <a:pt x="270662" y="307422"/>
                  </a:lnTo>
                  <a:lnTo>
                    <a:pt x="227694" y="324053"/>
                  </a:lnTo>
                  <a:lnTo>
                    <a:pt x="179876" y="329946"/>
                  </a:lnTo>
                  <a:lnTo>
                    <a:pt x="132057" y="324053"/>
                  </a:lnTo>
                  <a:lnTo>
                    <a:pt x="89089" y="307422"/>
                  </a:lnTo>
                  <a:lnTo>
                    <a:pt x="52684" y="281626"/>
                  </a:lnTo>
                  <a:lnTo>
                    <a:pt x="24558" y="248238"/>
                  </a:lnTo>
                  <a:lnTo>
                    <a:pt x="6425" y="208829"/>
                  </a:lnTo>
                  <a:lnTo>
                    <a:pt x="0" y="164973"/>
                  </a:lnTo>
                  <a:close/>
                </a:path>
              </a:pathLst>
            </a:custGeom>
            <a:ln w="25400">
              <a:solidFill>
                <a:srgbClr val="8ADA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83808" y="2359152"/>
              <a:ext cx="316991" cy="28956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265920" y="2310384"/>
              <a:ext cx="423672" cy="39014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45935" y="4191000"/>
              <a:ext cx="368808" cy="338327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7498893" y="2125547"/>
              <a:ext cx="529590" cy="165100"/>
            </a:xfrm>
            <a:custGeom>
              <a:avLst/>
              <a:gdLst/>
              <a:ahLst/>
              <a:cxnLst/>
              <a:rect l="l" t="t" r="r" b="b"/>
              <a:pathLst>
                <a:path w="529590" h="165100">
                  <a:moveTo>
                    <a:pt x="85293" y="146545"/>
                  </a:moveTo>
                  <a:lnTo>
                    <a:pt x="78994" y="128866"/>
                  </a:lnTo>
                  <a:lnTo>
                    <a:pt x="45262" y="140893"/>
                  </a:lnTo>
                  <a:lnTo>
                    <a:pt x="36398" y="116027"/>
                  </a:lnTo>
                  <a:lnTo>
                    <a:pt x="70129" y="104000"/>
                  </a:lnTo>
                  <a:lnTo>
                    <a:pt x="63969" y="86715"/>
                  </a:lnTo>
                  <a:lnTo>
                    <a:pt x="30238" y="98742"/>
                  </a:lnTo>
                  <a:lnTo>
                    <a:pt x="24142" y="81661"/>
                  </a:lnTo>
                  <a:lnTo>
                    <a:pt x="57873" y="69634"/>
                  </a:lnTo>
                  <a:lnTo>
                    <a:pt x="51600" y="52019"/>
                  </a:lnTo>
                  <a:lnTo>
                    <a:pt x="0" y="70421"/>
                  </a:lnTo>
                  <a:lnTo>
                    <a:pt x="33705" y="164934"/>
                  </a:lnTo>
                  <a:lnTo>
                    <a:pt x="85293" y="146545"/>
                  </a:lnTo>
                  <a:close/>
                </a:path>
                <a:path w="529590" h="165100">
                  <a:moveTo>
                    <a:pt x="158038" y="126695"/>
                  </a:moveTo>
                  <a:lnTo>
                    <a:pt x="143116" y="71069"/>
                  </a:lnTo>
                  <a:lnTo>
                    <a:pt x="139357" y="65392"/>
                  </a:lnTo>
                  <a:lnTo>
                    <a:pt x="127774" y="58661"/>
                  </a:lnTo>
                  <a:lnTo>
                    <a:pt x="121081" y="57797"/>
                  </a:lnTo>
                  <a:lnTo>
                    <a:pt x="113969" y="59702"/>
                  </a:lnTo>
                  <a:lnTo>
                    <a:pt x="95186" y="74599"/>
                  </a:lnTo>
                  <a:lnTo>
                    <a:pt x="93218" y="67259"/>
                  </a:lnTo>
                  <a:lnTo>
                    <a:pt x="75234" y="72085"/>
                  </a:lnTo>
                  <a:lnTo>
                    <a:pt x="94462" y="143764"/>
                  </a:lnTo>
                  <a:lnTo>
                    <a:pt x="112458" y="138938"/>
                  </a:lnTo>
                  <a:lnTo>
                    <a:pt x="102730" y="102717"/>
                  </a:lnTo>
                  <a:lnTo>
                    <a:pt x="101701" y="97802"/>
                  </a:lnTo>
                  <a:lnTo>
                    <a:pt x="115519" y="76949"/>
                  </a:lnTo>
                  <a:lnTo>
                    <a:pt x="118071" y="77050"/>
                  </a:lnTo>
                  <a:lnTo>
                    <a:pt x="140258" y="131470"/>
                  </a:lnTo>
                  <a:lnTo>
                    <a:pt x="158038" y="126695"/>
                  </a:lnTo>
                  <a:close/>
                </a:path>
                <a:path w="529590" h="165100">
                  <a:moveTo>
                    <a:pt x="239979" y="111569"/>
                  </a:moveTo>
                  <a:lnTo>
                    <a:pt x="239179" y="107162"/>
                  </a:lnTo>
                  <a:lnTo>
                    <a:pt x="238696" y="104457"/>
                  </a:lnTo>
                  <a:lnTo>
                    <a:pt x="230543" y="59321"/>
                  </a:lnTo>
                  <a:lnTo>
                    <a:pt x="228841" y="49898"/>
                  </a:lnTo>
                  <a:lnTo>
                    <a:pt x="226796" y="38544"/>
                  </a:lnTo>
                  <a:lnTo>
                    <a:pt x="217017" y="40309"/>
                  </a:lnTo>
                  <a:lnTo>
                    <a:pt x="217017" y="84569"/>
                  </a:lnTo>
                  <a:lnTo>
                    <a:pt x="216065" y="90170"/>
                  </a:lnTo>
                  <a:lnTo>
                    <a:pt x="209931" y="99542"/>
                  </a:lnTo>
                  <a:lnTo>
                    <a:pt x="205511" y="102412"/>
                  </a:lnTo>
                  <a:lnTo>
                    <a:pt x="194183" y="104457"/>
                  </a:lnTo>
                  <a:lnTo>
                    <a:pt x="189484" y="103352"/>
                  </a:lnTo>
                  <a:lnTo>
                    <a:pt x="189242" y="103352"/>
                  </a:lnTo>
                  <a:lnTo>
                    <a:pt x="180086" y="96545"/>
                  </a:lnTo>
                  <a:lnTo>
                    <a:pt x="177190" y="91655"/>
                  </a:lnTo>
                  <a:lnTo>
                    <a:pt x="174917" y="79070"/>
                  </a:lnTo>
                  <a:lnTo>
                    <a:pt x="175856" y="73596"/>
                  </a:lnTo>
                  <a:lnTo>
                    <a:pt x="181902" y="64236"/>
                  </a:lnTo>
                  <a:lnTo>
                    <a:pt x="186245" y="61391"/>
                  </a:lnTo>
                  <a:lnTo>
                    <a:pt x="197713" y="59321"/>
                  </a:lnTo>
                  <a:lnTo>
                    <a:pt x="202869" y="60413"/>
                  </a:lnTo>
                  <a:lnTo>
                    <a:pt x="211874" y="66929"/>
                  </a:lnTo>
                  <a:lnTo>
                    <a:pt x="214693" y="71729"/>
                  </a:lnTo>
                  <a:lnTo>
                    <a:pt x="217017" y="84569"/>
                  </a:lnTo>
                  <a:lnTo>
                    <a:pt x="217017" y="40309"/>
                  </a:lnTo>
                  <a:lnTo>
                    <a:pt x="208470" y="41846"/>
                  </a:lnTo>
                  <a:lnTo>
                    <a:pt x="209791" y="49212"/>
                  </a:lnTo>
                  <a:lnTo>
                    <a:pt x="209918" y="49898"/>
                  </a:lnTo>
                  <a:lnTo>
                    <a:pt x="206057" y="47180"/>
                  </a:lnTo>
                  <a:lnTo>
                    <a:pt x="202057" y="45339"/>
                  </a:lnTo>
                  <a:lnTo>
                    <a:pt x="193776" y="43421"/>
                  </a:lnTo>
                  <a:lnTo>
                    <a:pt x="189039" y="43421"/>
                  </a:lnTo>
                  <a:lnTo>
                    <a:pt x="157543" y="72999"/>
                  </a:lnTo>
                  <a:lnTo>
                    <a:pt x="156984" y="80645"/>
                  </a:lnTo>
                  <a:lnTo>
                    <a:pt x="157822" y="88836"/>
                  </a:lnTo>
                  <a:lnTo>
                    <a:pt x="185839" y="120459"/>
                  </a:lnTo>
                  <a:lnTo>
                    <a:pt x="192570" y="121361"/>
                  </a:lnTo>
                  <a:lnTo>
                    <a:pt x="199529" y="120815"/>
                  </a:lnTo>
                  <a:lnTo>
                    <a:pt x="220256" y="107162"/>
                  </a:lnTo>
                  <a:lnTo>
                    <a:pt x="221551" y="114312"/>
                  </a:lnTo>
                  <a:lnTo>
                    <a:pt x="221653" y="114884"/>
                  </a:lnTo>
                  <a:lnTo>
                    <a:pt x="239979" y="111569"/>
                  </a:lnTo>
                  <a:close/>
                </a:path>
                <a:path w="529590" h="165100">
                  <a:moveTo>
                    <a:pt x="323176" y="74218"/>
                  </a:moveTo>
                  <a:lnTo>
                    <a:pt x="313677" y="42900"/>
                  </a:lnTo>
                  <a:lnTo>
                    <a:pt x="310311" y="39230"/>
                  </a:lnTo>
                  <a:lnTo>
                    <a:pt x="305193" y="35445"/>
                  </a:lnTo>
                  <a:lnTo>
                    <a:pt x="305193" y="74218"/>
                  </a:lnTo>
                  <a:lnTo>
                    <a:pt x="303771" y="79629"/>
                  </a:lnTo>
                  <a:lnTo>
                    <a:pt x="296824" y="88620"/>
                  </a:lnTo>
                  <a:lnTo>
                    <a:pt x="292252" y="91135"/>
                  </a:lnTo>
                  <a:lnTo>
                    <a:pt x="280758" y="92240"/>
                  </a:lnTo>
                  <a:lnTo>
                    <a:pt x="275717" y="90678"/>
                  </a:lnTo>
                  <a:lnTo>
                    <a:pt x="267246" y="83324"/>
                  </a:lnTo>
                  <a:lnTo>
                    <a:pt x="264807" y="78193"/>
                  </a:lnTo>
                  <a:lnTo>
                    <a:pt x="263652" y="66243"/>
                  </a:lnTo>
                  <a:lnTo>
                    <a:pt x="263550" y="65201"/>
                  </a:lnTo>
                  <a:lnTo>
                    <a:pt x="264972" y="59817"/>
                  </a:lnTo>
                  <a:lnTo>
                    <a:pt x="271907" y="51104"/>
                  </a:lnTo>
                  <a:lnTo>
                    <a:pt x="276555" y="48653"/>
                  </a:lnTo>
                  <a:lnTo>
                    <a:pt x="288188" y="47536"/>
                  </a:lnTo>
                  <a:lnTo>
                    <a:pt x="293179" y="49098"/>
                  </a:lnTo>
                  <a:lnTo>
                    <a:pt x="301574" y="56464"/>
                  </a:lnTo>
                  <a:lnTo>
                    <a:pt x="303974" y="61480"/>
                  </a:lnTo>
                  <a:lnTo>
                    <a:pt x="305193" y="74218"/>
                  </a:lnTo>
                  <a:lnTo>
                    <a:pt x="305193" y="35445"/>
                  </a:lnTo>
                  <a:lnTo>
                    <a:pt x="304457" y="34899"/>
                  </a:lnTo>
                  <a:lnTo>
                    <a:pt x="298259" y="32054"/>
                  </a:lnTo>
                  <a:lnTo>
                    <a:pt x="291642" y="30619"/>
                  </a:lnTo>
                  <a:lnTo>
                    <a:pt x="284480" y="30619"/>
                  </a:lnTo>
                  <a:lnTo>
                    <a:pt x="262229" y="42900"/>
                  </a:lnTo>
                  <a:lnTo>
                    <a:pt x="258699" y="6235"/>
                  </a:lnTo>
                  <a:lnTo>
                    <a:pt x="240296" y="8013"/>
                  </a:lnTo>
                  <a:lnTo>
                    <a:pt x="250151" y="110401"/>
                  </a:lnTo>
                  <a:lnTo>
                    <a:pt x="267360" y="108750"/>
                  </a:lnTo>
                  <a:lnTo>
                    <a:pt x="268566" y="108750"/>
                  </a:lnTo>
                  <a:lnTo>
                    <a:pt x="267804" y="100825"/>
                  </a:lnTo>
                  <a:lnTo>
                    <a:pt x="271754" y="103911"/>
                  </a:lnTo>
                  <a:lnTo>
                    <a:pt x="275640" y="106045"/>
                  </a:lnTo>
                  <a:lnTo>
                    <a:pt x="283260" y="108369"/>
                  </a:lnTo>
                  <a:lnTo>
                    <a:pt x="287299" y="108750"/>
                  </a:lnTo>
                  <a:lnTo>
                    <a:pt x="291211" y="108369"/>
                  </a:lnTo>
                  <a:lnTo>
                    <a:pt x="291388" y="108369"/>
                  </a:lnTo>
                  <a:lnTo>
                    <a:pt x="316915" y="92240"/>
                  </a:lnTo>
                  <a:lnTo>
                    <a:pt x="319214" y="88620"/>
                  </a:lnTo>
                  <a:lnTo>
                    <a:pt x="321906" y="81635"/>
                  </a:lnTo>
                  <a:lnTo>
                    <a:pt x="323176" y="74218"/>
                  </a:lnTo>
                  <a:close/>
                </a:path>
                <a:path w="529590" h="165100">
                  <a:moveTo>
                    <a:pt x="351218" y="102781"/>
                  </a:moveTo>
                  <a:lnTo>
                    <a:pt x="346913" y="0"/>
                  </a:lnTo>
                  <a:lnTo>
                    <a:pt x="328307" y="787"/>
                  </a:lnTo>
                  <a:lnTo>
                    <a:pt x="332613" y="103555"/>
                  </a:lnTo>
                  <a:lnTo>
                    <a:pt x="351218" y="102781"/>
                  </a:lnTo>
                  <a:close/>
                </a:path>
                <a:path w="529590" h="165100">
                  <a:moveTo>
                    <a:pt x="439191" y="67525"/>
                  </a:moveTo>
                  <a:lnTo>
                    <a:pt x="438607" y="58762"/>
                  </a:lnTo>
                  <a:lnTo>
                    <a:pt x="437972" y="56197"/>
                  </a:lnTo>
                  <a:lnTo>
                    <a:pt x="436714" y="51181"/>
                  </a:lnTo>
                  <a:lnTo>
                    <a:pt x="436638" y="50876"/>
                  </a:lnTo>
                  <a:lnTo>
                    <a:pt x="433285" y="43878"/>
                  </a:lnTo>
                  <a:lnTo>
                    <a:pt x="431863" y="42049"/>
                  </a:lnTo>
                  <a:lnTo>
                    <a:pt x="428548" y="37769"/>
                  </a:lnTo>
                  <a:lnTo>
                    <a:pt x="422706" y="32791"/>
                  </a:lnTo>
                  <a:lnTo>
                    <a:pt x="420636" y="31686"/>
                  </a:lnTo>
                  <a:lnTo>
                    <a:pt x="420636" y="56197"/>
                  </a:lnTo>
                  <a:lnTo>
                    <a:pt x="380250" y="55753"/>
                  </a:lnTo>
                  <a:lnTo>
                    <a:pt x="395351" y="42049"/>
                  </a:lnTo>
                  <a:lnTo>
                    <a:pt x="405688" y="42049"/>
                  </a:lnTo>
                  <a:lnTo>
                    <a:pt x="409879" y="43395"/>
                  </a:lnTo>
                  <a:lnTo>
                    <a:pt x="417055" y="48653"/>
                  </a:lnTo>
                  <a:lnTo>
                    <a:pt x="419442" y="52044"/>
                  </a:lnTo>
                  <a:lnTo>
                    <a:pt x="420636" y="56197"/>
                  </a:lnTo>
                  <a:lnTo>
                    <a:pt x="420636" y="31686"/>
                  </a:lnTo>
                  <a:lnTo>
                    <a:pt x="416026" y="29210"/>
                  </a:lnTo>
                  <a:lnTo>
                    <a:pt x="408508" y="27025"/>
                  </a:lnTo>
                  <a:lnTo>
                    <a:pt x="400164" y="26225"/>
                  </a:lnTo>
                  <a:lnTo>
                    <a:pt x="392252" y="26847"/>
                  </a:lnTo>
                  <a:lnTo>
                    <a:pt x="362089" y="57099"/>
                  </a:lnTo>
                  <a:lnTo>
                    <a:pt x="361315" y="65227"/>
                  </a:lnTo>
                  <a:lnTo>
                    <a:pt x="361911" y="73177"/>
                  </a:lnTo>
                  <a:lnTo>
                    <a:pt x="391998" y="103492"/>
                  </a:lnTo>
                  <a:lnTo>
                    <a:pt x="401205" y="104355"/>
                  </a:lnTo>
                  <a:lnTo>
                    <a:pt x="407809" y="104355"/>
                  </a:lnTo>
                  <a:lnTo>
                    <a:pt x="414312" y="103098"/>
                  </a:lnTo>
                  <a:lnTo>
                    <a:pt x="425284" y="97891"/>
                  </a:lnTo>
                  <a:lnTo>
                    <a:pt x="430009" y="93840"/>
                  </a:lnTo>
                  <a:lnTo>
                    <a:pt x="433984" y="88341"/>
                  </a:lnTo>
                  <a:lnTo>
                    <a:pt x="433222" y="87972"/>
                  </a:lnTo>
                  <a:lnTo>
                    <a:pt x="418376" y="80797"/>
                  </a:lnTo>
                  <a:lnTo>
                    <a:pt x="413321" y="85610"/>
                  </a:lnTo>
                  <a:lnTo>
                    <a:pt x="407314" y="87972"/>
                  </a:lnTo>
                  <a:lnTo>
                    <a:pt x="394957" y="87972"/>
                  </a:lnTo>
                  <a:lnTo>
                    <a:pt x="389775" y="86220"/>
                  </a:lnTo>
                  <a:lnTo>
                    <a:pt x="382333" y="79908"/>
                  </a:lnTo>
                  <a:lnTo>
                    <a:pt x="380072" y="75692"/>
                  </a:lnTo>
                  <a:lnTo>
                    <a:pt x="379374" y="71069"/>
                  </a:lnTo>
                  <a:lnTo>
                    <a:pt x="379272" y="70408"/>
                  </a:lnTo>
                  <a:lnTo>
                    <a:pt x="439089" y="71069"/>
                  </a:lnTo>
                  <a:lnTo>
                    <a:pt x="439115" y="70408"/>
                  </a:lnTo>
                  <a:lnTo>
                    <a:pt x="439191" y="67525"/>
                  </a:lnTo>
                  <a:close/>
                </a:path>
                <a:path w="529590" h="165100">
                  <a:moveTo>
                    <a:pt x="528980" y="7581"/>
                  </a:moveTo>
                  <a:lnTo>
                    <a:pt x="510438" y="5918"/>
                  </a:lnTo>
                  <a:lnTo>
                    <a:pt x="507123" y="42595"/>
                  </a:lnTo>
                  <a:lnTo>
                    <a:pt x="505929" y="41148"/>
                  </a:lnTo>
                  <a:lnTo>
                    <a:pt x="505929" y="64909"/>
                  </a:lnTo>
                  <a:lnTo>
                    <a:pt x="504761" y="77914"/>
                  </a:lnTo>
                  <a:lnTo>
                    <a:pt x="502361" y="83045"/>
                  </a:lnTo>
                  <a:lnTo>
                    <a:pt x="493953" y="90462"/>
                  </a:lnTo>
                  <a:lnTo>
                    <a:pt x="488937" y="92049"/>
                  </a:lnTo>
                  <a:lnTo>
                    <a:pt x="477481" y="91008"/>
                  </a:lnTo>
                  <a:lnTo>
                    <a:pt x="472973" y="88557"/>
                  </a:lnTo>
                  <a:lnTo>
                    <a:pt x="465937" y="79578"/>
                  </a:lnTo>
                  <a:lnTo>
                    <a:pt x="464515" y="74282"/>
                  </a:lnTo>
                  <a:lnTo>
                    <a:pt x="465188" y="66306"/>
                  </a:lnTo>
                  <a:lnTo>
                    <a:pt x="504482" y="59524"/>
                  </a:lnTo>
                  <a:lnTo>
                    <a:pt x="505929" y="64909"/>
                  </a:lnTo>
                  <a:lnTo>
                    <a:pt x="505929" y="41148"/>
                  </a:lnTo>
                  <a:lnTo>
                    <a:pt x="485368" y="30492"/>
                  </a:lnTo>
                  <a:lnTo>
                    <a:pt x="477735" y="30492"/>
                  </a:lnTo>
                  <a:lnTo>
                    <a:pt x="470750" y="32054"/>
                  </a:lnTo>
                  <a:lnTo>
                    <a:pt x="470954" y="32054"/>
                  </a:lnTo>
                  <a:lnTo>
                    <a:pt x="464959" y="34861"/>
                  </a:lnTo>
                  <a:lnTo>
                    <a:pt x="446493" y="74282"/>
                  </a:lnTo>
                  <a:lnTo>
                    <a:pt x="447802" y="81699"/>
                  </a:lnTo>
                  <a:lnTo>
                    <a:pt x="478282" y="108204"/>
                  </a:lnTo>
                  <a:lnTo>
                    <a:pt x="482536" y="108597"/>
                  </a:lnTo>
                  <a:lnTo>
                    <a:pt x="486371" y="108204"/>
                  </a:lnTo>
                  <a:lnTo>
                    <a:pt x="494106" y="105816"/>
                  </a:lnTo>
                  <a:lnTo>
                    <a:pt x="497967" y="103657"/>
                  </a:lnTo>
                  <a:lnTo>
                    <a:pt x="501891" y="100545"/>
                  </a:lnTo>
                  <a:lnTo>
                    <a:pt x="501421" y="105816"/>
                  </a:lnTo>
                  <a:lnTo>
                    <a:pt x="501319" y="106895"/>
                  </a:lnTo>
                  <a:lnTo>
                    <a:pt x="501192" y="108204"/>
                  </a:lnTo>
                  <a:lnTo>
                    <a:pt x="501180" y="108356"/>
                  </a:lnTo>
                  <a:lnTo>
                    <a:pt x="519734" y="110032"/>
                  </a:lnTo>
                  <a:lnTo>
                    <a:pt x="520585" y="100545"/>
                  </a:lnTo>
                  <a:lnTo>
                    <a:pt x="521360" y="92049"/>
                  </a:lnTo>
                  <a:lnTo>
                    <a:pt x="525246" y="48983"/>
                  </a:lnTo>
                  <a:lnTo>
                    <a:pt x="525348" y="47904"/>
                  </a:lnTo>
                  <a:lnTo>
                    <a:pt x="525386" y="47383"/>
                  </a:lnTo>
                  <a:lnTo>
                    <a:pt x="525818" y="42595"/>
                  </a:lnTo>
                  <a:lnTo>
                    <a:pt x="528980" y="7581"/>
                  </a:lnTo>
                  <a:close/>
                </a:path>
              </a:pathLst>
            </a:custGeom>
            <a:solidFill>
              <a:srgbClr val="0070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64937" y="2142191"/>
              <a:ext cx="170713" cy="151811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7601305" y="3964901"/>
              <a:ext cx="557530" cy="123825"/>
            </a:xfrm>
            <a:custGeom>
              <a:avLst/>
              <a:gdLst/>
              <a:ahLst/>
              <a:cxnLst/>
              <a:rect l="l" t="t" r="r" b="b"/>
              <a:pathLst>
                <a:path w="557529" h="123825">
                  <a:moveTo>
                    <a:pt x="70396" y="31483"/>
                  </a:moveTo>
                  <a:lnTo>
                    <a:pt x="51765" y="6464"/>
                  </a:lnTo>
                  <a:lnTo>
                    <a:pt x="51765" y="31140"/>
                  </a:lnTo>
                  <a:lnTo>
                    <a:pt x="50863" y="37185"/>
                  </a:lnTo>
                  <a:lnTo>
                    <a:pt x="50050" y="38989"/>
                  </a:lnTo>
                  <a:lnTo>
                    <a:pt x="47472" y="41795"/>
                  </a:lnTo>
                  <a:lnTo>
                    <a:pt x="45859" y="42697"/>
                  </a:lnTo>
                  <a:lnTo>
                    <a:pt x="41960" y="43497"/>
                  </a:lnTo>
                  <a:lnTo>
                    <a:pt x="38633" y="43345"/>
                  </a:lnTo>
                  <a:lnTo>
                    <a:pt x="28206" y="41795"/>
                  </a:lnTo>
                  <a:lnTo>
                    <a:pt x="27901" y="41795"/>
                  </a:lnTo>
                  <a:lnTo>
                    <a:pt x="30937" y="21374"/>
                  </a:lnTo>
                  <a:lnTo>
                    <a:pt x="42113" y="23037"/>
                  </a:lnTo>
                  <a:lnTo>
                    <a:pt x="46024" y="24282"/>
                  </a:lnTo>
                  <a:lnTo>
                    <a:pt x="47993" y="25920"/>
                  </a:lnTo>
                  <a:lnTo>
                    <a:pt x="50698" y="28117"/>
                  </a:lnTo>
                  <a:lnTo>
                    <a:pt x="51765" y="31140"/>
                  </a:lnTo>
                  <a:lnTo>
                    <a:pt x="51765" y="6464"/>
                  </a:lnTo>
                  <a:lnTo>
                    <a:pt x="45669" y="4737"/>
                  </a:lnTo>
                  <a:lnTo>
                    <a:pt x="14795" y="139"/>
                  </a:lnTo>
                  <a:lnTo>
                    <a:pt x="0" y="99377"/>
                  </a:lnTo>
                  <a:lnTo>
                    <a:pt x="18897" y="102196"/>
                  </a:lnTo>
                  <a:lnTo>
                    <a:pt x="25082" y="60706"/>
                  </a:lnTo>
                  <a:lnTo>
                    <a:pt x="25158" y="60159"/>
                  </a:lnTo>
                  <a:lnTo>
                    <a:pt x="34785" y="61595"/>
                  </a:lnTo>
                  <a:lnTo>
                    <a:pt x="41490" y="62077"/>
                  </a:lnTo>
                  <a:lnTo>
                    <a:pt x="51765" y="60706"/>
                  </a:lnTo>
                  <a:lnTo>
                    <a:pt x="52946" y="60159"/>
                  </a:lnTo>
                  <a:lnTo>
                    <a:pt x="57162" y="58242"/>
                  </a:lnTo>
                  <a:lnTo>
                    <a:pt x="65773" y="50152"/>
                  </a:lnTo>
                  <a:lnTo>
                    <a:pt x="68440" y="44665"/>
                  </a:lnTo>
                  <a:lnTo>
                    <a:pt x="68605" y="43497"/>
                  </a:lnTo>
                  <a:lnTo>
                    <a:pt x="70396" y="31483"/>
                  </a:lnTo>
                  <a:close/>
                </a:path>
                <a:path w="557529" h="123825">
                  <a:moveTo>
                    <a:pt x="151117" y="73342"/>
                  </a:moveTo>
                  <a:lnTo>
                    <a:pt x="150063" y="66789"/>
                  </a:lnTo>
                  <a:lnTo>
                    <a:pt x="149021" y="64452"/>
                  </a:lnTo>
                  <a:lnTo>
                    <a:pt x="144538" y="54495"/>
                  </a:lnTo>
                  <a:lnTo>
                    <a:pt x="144360" y="54089"/>
                  </a:lnTo>
                  <a:lnTo>
                    <a:pt x="140042" y="48882"/>
                  </a:lnTo>
                  <a:lnTo>
                    <a:pt x="132384" y="43459"/>
                  </a:lnTo>
                  <a:lnTo>
                    <a:pt x="132384" y="72136"/>
                  </a:lnTo>
                  <a:lnTo>
                    <a:pt x="131127" y="84797"/>
                  </a:lnTo>
                  <a:lnTo>
                    <a:pt x="128676" y="89789"/>
                  </a:lnTo>
                  <a:lnTo>
                    <a:pt x="120167" y="97078"/>
                  </a:lnTo>
                  <a:lnTo>
                    <a:pt x="115150" y="98602"/>
                  </a:lnTo>
                  <a:lnTo>
                    <a:pt x="103543" y="97447"/>
                  </a:lnTo>
                  <a:lnTo>
                    <a:pt x="98945" y="94983"/>
                  </a:lnTo>
                  <a:lnTo>
                    <a:pt x="92176" y="86258"/>
                  </a:lnTo>
                  <a:lnTo>
                    <a:pt x="90805" y="80860"/>
                  </a:lnTo>
                  <a:lnTo>
                    <a:pt x="92062" y="68199"/>
                  </a:lnTo>
                  <a:lnTo>
                    <a:pt x="94488" y="63258"/>
                  </a:lnTo>
                  <a:lnTo>
                    <a:pt x="102946" y="56019"/>
                  </a:lnTo>
                  <a:lnTo>
                    <a:pt x="107937" y="54495"/>
                  </a:lnTo>
                  <a:lnTo>
                    <a:pt x="119595" y="55664"/>
                  </a:lnTo>
                  <a:lnTo>
                    <a:pt x="124231" y="58115"/>
                  </a:lnTo>
                  <a:lnTo>
                    <a:pt x="131013" y="66789"/>
                  </a:lnTo>
                  <a:lnTo>
                    <a:pt x="132384" y="72136"/>
                  </a:lnTo>
                  <a:lnTo>
                    <a:pt x="132384" y="43459"/>
                  </a:lnTo>
                  <a:lnTo>
                    <a:pt x="128485" y="40690"/>
                  </a:lnTo>
                  <a:lnTo>
                    <a:pt x="122110" y="38290"/>
                  </a:lnTo>
                  <a:lnTo>
                    <a:pt x="115138" y="37592"/>
                  </a:lnTo>
                  <a:lnTo>
                    <a:pt x="107645" y="37592"/>
                  </a:lnTo>
                  <a:lnTo>
                    <a:pt x="74587" y="64452"/>
                  </a:lnTo>
                  <a:lnTo>
                    <a:pt x="72961" y="80860"/>
                  </a:lnTo>
                  <a:lnTo>
                    <a:pt x="74168" y="87236"/>
                  </a:lnTo>
                  <a:lnTo>
                    <a:pt x="74282" y="87884"/>
                  </a:lnTo>
                  <a:lnTo>
                    <a:pt x="107454" y="115252"/>
                  </a:lnTo>
                  <a:lnTo>
                    <a:pt x="114642" y="115963"/>
                  </a:lnTo>
                  <a:lnTo>
                    <a:pt x="121399" y="114922"/>
                  </a:lnTo>
                  <a:lnTo>
                    <a:pt x="149733" y="87236"/>
                  </a:lnTo>
                  <a:lnTo>
                    <a:pt x="151117" y="73342"/>
                  </a:lnTo>
                  <a:close/>
                </a:path>
                <a:path w="557529" h="123825">
                  <a:moveTo>
                    <a:pt x="263791" y="48539"/>
                  </a:moveTo>
                  <a:lnTo>
                    <a:pt x="245465" y="47739"/>
                  </a:lnTo>
                  <a:lnTo>
                    <a:pt x="228701" y="88785"/>
                  </a:lnTo>
                  <a:lnTo>
                    <a:pt x="214782" y="46380"/>
                  </a:lnTo>
                  <a:lnTo>
                    <a:pt x="203644" y="45885"/>
                  </a:lnTo>
                  <a:lnTo>
                    <a:pt x="185750" y="87363"/>
                  </a:lnTo>
                  <a:lnTo>
                    <a:pt x="172694" y="44526"/>
                  </a:lnTo>
                  <a:lnTo>
                    <a:pt x="154482" y="43726"/>
                  </a:lnTo>
                  <a:lnTo>
                    <a:pt x="177927" y="119049"/>
                  </a:lnTo>
                  <a:lnTo>
                    <a:pt x="189585" y="119557"/>
                  </a:lnTo>
                  <a:lnTo>
                    <a:pt x="207733" y="78028"/>
                  </a:lnTo>
                  <a:lnTo>
                    <a:pt x="221678" y="120967"/>
                  </a:lnTo>
                  <a:lnTo>
                    <a:pt x="233476" y="121488"/>
                  </a:lnTo>
                  <a:lnTo>
                    <a:pt x="263791" y="48539"/>
                  </a:lnTo>
                  <a:close/>
                </a:path>
                <a:path w="557529" h="123825">
                  <a:moveTo>
                    <a:pt x="341020" y="89738"/>
                  </a:moveTo>
                  <a:lnTo>
                    <a:pt x="340995" y="85483"/>
                  </a:lnTo>
                  <a:lnTo>
                    <a:pt x="340283" y="77431"/>
                  </a:lnTo>
                  <a:lnTo>
                    <a:pt x="339788" y="75615"/>
                  </a:lnTo>
                  <a:lnTo>
                    <a:pt x="338239" y="69913"/>
                  </a:lnTo>
                  <a:lnTo>
                    <a:pt x="338150" y="69596"/>
                  </a:lnTo>
                  <a:lnTo>
                    <a:pt x="334657" y="62661"/>
                  </a:lnTo>
                  <a:lnTo>
                    <a:pt x="333705" y="61493"/>
                  </a:lnTo>
                  <a:lnTo>
                    <a:pt x="329793" y="56654"/>
                  </a:lnTo>
                  <a:lnTo>
                    <a:pt x="323850" y="51803"/>
                  </a:lnTo>
                  <a:lnTo>
                    <a:pt x="322262" y="50990"/>
                  </a:lnTo>
                  <a:lnTo>
                    <a:pt x="322262" y="75234"/>
                  </a:lnTo>
                  <a:lnTo>
                    <a:pt x="281876" y="75615"/>
                  </a:lnTo>
                  <a:lnTo>
                    <a:pt x="297053" y="61493"/>
                  </a:lnTo>
                  <a:lnTo>
                    <a:pt x="307340" y="61493"/>
                  </a:lnTo>
                  <a:lnTo>
                    <a:pt x="311264" y="62661"/>
                  </a:lnTo>
                  <a:lnTo>
                    <a:pt x="318541" y="67779"/>
                  </a:lnTo>
                  <a:lnTo>
                    <a:pt x="320992" y="71120"/>
                  </a:lnTo>
                  <a:lnTo>
                    <a:pt x="322262" y="75234"/>
                  </a:lnTo>
                  <a:lnTo>
                    <a:pt x="322262" y="50990"/>
                  </a:lnTo>
                  <a:lnTo>
                    <a:pt x="317106" y="48348"/>
                  </a:lnTo>
                  <a:lnTo>
                    <a:pt x="309537" y="46316"/>
                  </a:lnTo>
                  <a:lnTo>
                    <a:pt x="301180" y="45694"/>
                  </a:lnTo>
                  <a:lnTo>
                    <a:pt x="293281" y="46469"/>
                  </a:lnTo>
                  <a:lnTo>
                    <a:pt x="263753" y="77431"/>
                  </a:lnTo>
                  <a:lnTo>
                    <a:pt x="263144" y="85483"/>
                  </a:lnTo>
                  <a:lnTo>
                    <a:pt x="263906" y="93408"/>
                  </a:lnTo>
                  <a:lnTo>
                    <a:pt x="294601" y="123113"/>
                  </a:lnTo>
                  <a:lnTo>
                    <a:pt x="302933" y="123723"/>
                  </a:lnTo>
                  <a:lnTo>
                    <a:pt x="310108" y="123723"/>
                  </a:lnTo>
                  <a:lnTo>
                    <a:pt x="336232" y="107162"/>
                  </a:lnTo>
                  <a:lnTo>
                    <a:pt x="336384" y="107162"/>
                  </a:lnTo>
                  <a:lnTo>
                    <a:pt x="320509" y="99885"/>
                  </a:lnTo>
                  <a:lnTo>
                    <a:pt x="315556" y="104800"/>
                  </a:lnTo>
                  <a:lnTo>
                    <a:pt x="309308" y="107403"/>
                  </a:lnTo>
                  <a:lnTo>
                    <a:pt x="296824" y="107403"/>
                  </a:lnTo>
                  <a:lnTo>
                    <a:pt x="292023" y="105892"/>
                  </a:lnTo>
                  <a:lnTo>
                    <a:pt x="284467" y="99733"/>
                  </a:lnTo>
                  <a:lnTo>
                    <a:pt x="282117" y="95554"/>
                  </a:lnTo>
                  <a:lnTo>
                    <a:pt x="281203" y="90284"/>
                  </a:lnTo>
                  <a:lnTo>
                    <a:pt x="341020" y="89738"/>
                  </a:lnTo>
                  <a:close/>
                </a:path>
                <a:path w="557529" h="123825">
                  <a:moveTo>
                    <a:pt x="386054" y="44881"/>
                  </a:moveTo>
                  <a:lnTo>
                    <a:pt x="383362" y="43726"/>
                  </a:lnTo>
                  <a:lnTo>
                    <a:pt x="380822" y="43205"/>
                  </a:lnTo>
                  <a:lnTo>
                    <a:pt x="378409" y="43319"/>
                  </a:lnTo>
                  <a:lnTo>
                    <a:pt x="375005" y="43472"/>
                  </a:lnTo>
                  <a:lnTo>
                    <a:pt x="371906" y="44564"/>
                  </a:lnTo>
                  <a:lnTo>
                    <a:pt x="366356" y="48628"/>
                  </a:lnTo>
                  <a:lnTo>
                    <a:pt x="364185" y="51523"/>
                  </a:lnTo>
                  <a:lnTo>
                    <a:pt x="362623" y="55283"/>
                  </a:lnTo>
                  <a:lnTo>
                    <a:pt x="362204" y="45948"/>
                  </a:lnTo>
                  <a:lnTo>
                    <a:pt x="346265" y="46659"/>
                  </a:lnTo>
                  <a:lnTo>
                    <a:pt x="349554" y="120802"/>
                  </a:lnTo>
                  <a:lnTo>
                    <a:pt x="368020" y="119976"/>
                  </a:lnTo>
                  <a:lnTo>
                    <a:pt x="366001" y="76022"/>
                  </a:lnTo>
                  <a:lnTo>
                    <a:pt x="366674" y="69037"/>
                  </a:lnTo>
                  <a:lnTo>
                    <a:pt x="370319" y="61772"/>
                  </a:lnTo>
                  <a:lnTo>
                    <a:pt x="372656" y="59893"/>
                  </a:lnTo>
                  <a:lnTo>
                    <a:pt x="376923" y="59702"/>
                  </a:lnTo>
                  <a:lnTo>
                    <a:pt x="378752" y="60159"/>
                  </a:lnTo>
                  <a:lnTo>
                    <a:pt x="380974" y="61163"/>
                  </a:lnTo>
                  <a:lnTo>
                    <a:pt x="386054" y="44881"/>
                  </a:lnTo>
                  <a:close/>
                </a:path>
                <a:path w="557529" h="123825">
                  <a:moveTo>
                    <a:pt x="469214" y="81178"/>
                  </a:moveTo>
                  <a:lnTo>
                    <a:pt x="468998" y="77635"/>
                  </a:lnTo>
                  <a:lnTo>
                    <a:pt x="467982" y="71234"/>
                  </a:lnTo>
                  <a:lnTo>
                    <a:pt x="467626" y="68961"/>
                  </a:lnTo>
                  <a:lnTo>
                    <a:pt x="464947" y="61290"/>
                  </a:lnTo>
                  <a:lnTo>
                    <a:pt x="461365" y="55295"/>
                  </a:lnTo>
                  <a:lnTo>
                    <a:pt x="460971" y="54622"/>
                  </a:lnTo>
                  <a:lnTo>
                    <a:pt x="455701" y="48958"/>
                  </a:lnTo>
                  <a:lnTo>
                    <a:pt x="449491" y="44589"/>
                  </a:lnTo>
                  <a:lnTo>
                    <a:pt x="449491" y="68033"/>
                  </a:lnTo>
                  <a:lnTo>
                    <a:pt x="409232" y="71234"/>
                  </a:lnTo>
                  <a:lnTo>
                    <a:pt x="433324" y="55295"/>
                  </a:lnTo>
                  <a:lnTo>
                    <a:pt x="437616" y="56248"/>
                  </a:lnTo>
                  <a:lnTo>
                    <a:pt x="445249" y="60845"/>
                  </a:lnTo>
                  <a:lnTo>
                    <a:pt x="447929" y="64008"/>
                  </a:lnTo>
                  <a:lnTo>
                    <a:pt x="449491" y="68033"/>
                  </a:lnTo>
                  <a:lnTo>
                    <a:pt x="449491" y="44589"/>
                  </a:lnTo>
                  <a:lnTo>
                    <a:pt x="442455" y="41579"/>
                  </a:lnTo>
                  <a:lnTo>
                    <a:pt x="434771" y="40081"/>
                  </a:lnTo>
                  <a:lnTo>
                    <a:pt x="426173" y="40081"/>
                  </a:lnTo>
                  <a:lnTo>
                    <a:pt x="392798" y="66497"/>
                  </a:lnTo>
                  <a:lnTo>
                    <a:pt x="392722" y="66675"/>
                  </a:lnTo>
                  <a:lnTo>
                    <a:pt x="391274" y="74231"/>
                  </a:lnTo>
                  <a:lnTo>
                    <a:pt x="391236" y="82384"/>
                  </a:lnTo>
                  <a:lnTo>
                    <a:pt x="392544" y="90246"/>
                  </a:lnTo>
                  <a:lnTo>
                    <a:pt x="425373" y="117741"/>
                  </a:lnTo>
                  <a:lnTo>
                    <a:pt x="433603" y="117741"/>
                  </a:lnTo>
                  <a:lnTo>
                    <a:pt x="465696" y="98831"/>
                  </a:lnTo>
                  <a:lnTo>
                    <a:pt x="449465" y="92735"/>
                  </a:lnTo>
                  <a:lnTo>
                    <a:pt x="444868" y="97980"/>
                  </a:lnTo>
                  <a:lnTo>
                    <a:pt x="439102" y="100888"/>
                  </a:lnTo>
                  <a:lnTo>
                    <a:pt x="409575" y="85928"/>
                  </a:lnTo>
                  <a:lnTo>
                    <a:pt x="469214" y="81178"/>
                  </a:lnTo>
                  <a:close/>
                </a:path>
                <a:path w="557529" h="123825">
                  <a:moveTo>
                    <a:pt x="556933" y="102031"/>
                  </a:moveTo>
                  <a:lnTo>
                    <a:pt x="556234" y="96621"/>
                  </a:lnTo>
                  <a:lnTo>
                    <a:pt x="555713" y="92570"/>
                  </a:lnTo>
                  <a:lnTo>
                    <a:pt x="550151" y="49161"/>
                  </a:lnTo>
                  <a:lnTo>
                    <a:pt x="550062" y="48425"/>
                  </a:lnTo>
                  <a:lnTo>
                    <a:pt x="549960" y="47675"/>
                  </a:lnTo>
                  <a:lnTo>
                    <a:pt x="548843" y="38900"/>
                  </a:lnTo>
                  <a:lnTo>
                    <a:pt x="543864" y="0"/>
                  </a:lnTo>
                  <a:lnTo>
                    <a:pt x="535381" y="1092"/>
                  </a:lnTo>
                  <a:lnTo>
                    <a:pt x="535381" y="73888"/>
                  </a:lnTo>
                  <a:lnTo>
                    <a:pt x="534250" y="78917"/>
                  </a:lnTo>
                  <a:lnTo>
                    <a:pt x="511568" y="92570"/>
                  </a:lnTo>
                  <a:lnTo>
                    <a:pt x="506564" y="91135"/>
                  </a:lnTo>
                  <a:lnTo>
                    <a:pt x="497827" y="83908"/>
                  </a:lnTo>
                  <a:lnTo>
                    <a:pt x="495236" y="78917"/>
                  </a:lnTo>
                  <a:lnTo>
                    <a:pt x="493699" y="66903"/>
                  </a:lnTo>
                  <a:lnTo>
                    <a:pt x="493610" y="66243"/>
                  </a:lnTo>
                  <a:lnTo>
                    <a:pt x="517398" y="47675"/>
                  </a:lnTo>
                  <a:lnTo>
                    <a:pt x="522909" y="49161"/>
                  </a:lnTo>
                  <a:lnTo>
                    <a:pt x="522630" y="49161"/>
                  </a:lnTo>
                  <a:lnTo>
                    <a:pt x="531139" y="56007"/>
                  </a:lnTo>
                  <a:lnTo>
                    <a:pt x="533717" y="60947"/>
                  </a:lnTo>
                  <a:lnTo>
                    <a:pt x="535381" y="73888"/>
                  </a:lnTo>
                  <a:lnTo>
                    <a:pt x="535381" y="1092"/>
                  </a:lnTo>
                  <a:lnTo>
                    <a:pt x="525386" y="2362"/>
                  </a:lnTo>
                  <a:lnTo>
                    <a:pt x="530072" y="38900"/>
                  </a:lnTo>
                  <a:lnTo>
                    <a:pt x="526351" y="35979"/>
                  </a:lnTo>
                  <a:lnTo>
                    <a:pt x="522452" y="33947"/>
                  </a:lnTo>
                  <a:lnTo>
                    <a:pt x="514273" y="31597"/>
                  </a:lnTo>
                  <a:lnTo>
                    <a:pt x="510019" y="31292"/>
                  </a:lnTo>
                  <a:lnTo>
                    <a:pt x="505612" y="31851"/>
                  </a:lnTo>
                  <a:lnTo>
                    <a:pt x="476580" y="59283"/>
                  </a:lnTo>
                  <a:lnTo>
                    <a:pt x="475716" y="66243"/>
                  </a:lnTo>
                  <a:lnTo>
                    <a:pt x="475627" y="66903"/>
                  </a:lnTo>
                  <a:lnTo>
                    <a:pt x="496049" y="105435"/>
                  </a:lnTo>
                  <a:lnTo>
                    <a:pt x="509079" y="109385"/>
                  </a:lnTo>
                  <a:lnTo>
                    <a:pt x="516064" y="109194"/>
                  </a:lnTo>
                  <a:lnTo>
                    <a:pt x="537464" y="96621"/>
                  </a:lnTo>
                  <a:lnTo>
                    <a:pt x="538340" y="103441"/>
                  </a:lnTo>
                  <a:lnTo>
                    <a:pt x="538454" y="104394"/>
                  </a:lnTo>
                  <a:lnTo>
                    <a:pt x="556933" y="102031"/>
                  </a:lnTo>
                  <a:close/>
                </a:path>
              </a:pathLst>
            </a:custGeom>
            <a:solidFill>
              <a:srgbClr val="8AC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90965" y="3950558"/>
              <a:ext cx="156935" cy="114458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77539" y="3325963"/>
              <a:ext cx="161123" cy="12303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85663" y="1870405"/>
              <a:ext cx="106843" cy="12886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917936" y="1869266"/>
              <a:ext cx="96936" cy="127106"/>
            </a:xfrm>
            <a:prstGeom prst="rect">
              <a:avLst/>
            </a:prstGeom>
          </p:spPr>
        </p:pic>
      </p:grpSp>
      <p:sp>
        <p:nvSpPr>
          <p:cNvPr id="94" name="object 94"/>
          <p:cNvSpPr txBox="1"/>
          <p:nvPr/>
        </p:nvSpPr>
        <p:spPr>
          <a:xfrm>
            <a:off x="2163578" y="3966972"/>
            <a:ext cx="3003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yer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1227333" y="1621468"/>
            <a:ext cx="3378200" cy="3063875"/>
            <a:chOff x="1227333" y="1621468"/>
            <a:chExt cx="3378200" cy="3063875"/>
          </a:xfrm>
        </p:grpSpPr>
        <p:sp>
          <p:nvSpPr>
            <p:cNvPr id="96" name="object 96"/>
            <p:cNvSpPr/>
            <p:nvPr/>
          </p:nvSpPr>
          <p:spPr>
            <a:xfrm>
              <a:off x="1227333" y="2328771"/>
              <a:ext cx="2226310" cy="2356485"/>
            </a:xfrm>
            <a:custGeom>
              <a:avLst/>
              <a:gdLst/>
              <a:ahLst/>
              <a:cxnLst/>
              <a:rect l="l" t="t" r="r" b="b"/>
              <a:pathLst>
                <a:path w="2226310" h="2356485">
                  <a:moveTo>
                    <a:pt x="1113077" y="0"/>
                  </a:moveTo>
                  <a:lnTo>
                    <a:pt x="1066026" y="1033"/>
                  </a:lnTo>
                  <a:lnTo>
                    <a:pt x="1019472" y="4107"/>
                  </a:lnTo>
                  <a:lnTo>
                    <a:pt x="973455" y="9180"/>
                  </a:lnTo>
                  <a:lnTo>
                    <a:pt x="928013" y="16211"/>
                  </a:lnTo>
                  <a:lnTo>
                    <a:pt x="883185" y="25159"/>
                  </a:lnTo>
                  <a:lnTo>
                    <a:pt x="839009" y="35984"/>
                  </a:lnTo>
                  <a:lnTo>
                    <a:pt x="795523" y="48644"/>
                  </a:lnTo>
                  <a:lnTo>
                    <a:pt x="752768" y="63100"/>
                  </a:lnTo>
                  <a:lnTo>
                    <a:pt x="710780" y="79308"/>
                  </a:lnTo>
                  <a:lnTo>
                    <a:pt x="669600" y="97230"/>
                  </a:lnTo>
                  <a:lnTo>
                    <a:pt x="629265" y="116824"/>
                  </a:lnTo>
                  <a:lnTo>
                    <a:pt x="589814" y="138049"/>
                  </a:lnTo>
                  <a:lnTo>
                    <a:pt x="551286" y="160864"/>
                  </a:lnTo>
                  <a:lnTo>
                    <a:pt x="513719" y="185228"/>
                  </a:lnTo>
                  <a:lnTo>
                    <a:pt x="477152" y="211101"/>
                  </a:lnTo>
                  <a:lnTo>
                    <a:pt x="441624" y="238441"/>
                  </a:lnTo>
                  <a:lnTo>
                    <a:pt x="407173" y="267208"/>
                  </a:lnTo>
                  <a:lnTo>
                    <a:pt x="373838" y="297361"/>
                  </a:lnTo>
                  <a:lnTo>
                    <a:pt x="341658" y="328858"/>
                  </a:lnTo>
                  <a:lnTo>
                    <a:pt x="310670" y="361659"/>
                  </a:lnTo>
                  <a:lnTo>
                    <a:pt x="280915" y="395724"/>
                  </a:lnTo>
                  <a:lnTo>
                    <a:pt x="252430" y="431010"/>
                  </a:lnTo>
                  <a:lnTo>
                    <a:pt x="225254" y="467478"/>
                  </a:lnTo>
                  <a:lnTo>
                    <a:pt x="199426" y="505086"/>
                  </a:lnTo>
                  <a:lnTo>
                    <a:pt x="174984" y="543794"/>
                  </a:lnTo>
                  <a:lnTo>
                    <a:pt x="151967" y="583560"/>
                  </a:lnTo>
                  <a:lnTo>
                    <a:pt x="130414" y="624343"/>
                  </a:lnTo>
                  <a:lnTo>
                    <a:pt x="110363" y="666104"/>
                  </a:lnTo>
                  <a:lnTo>
                    <a:pt x="91853" y="708800"/>
                  </a:lnTo>
                  <a:lnTo>
                    <a:pt x="74922" y="752392"/>
                  </a:lnTo>
                  <a:lnTo>
                    <a:pt x="59610" y="796837"/>
                  </a:lnTo>
                  <a:lnTo>
                    <a:pt x="45954" y="842096"/>
                  </a:lnTo>
                  <a:lnTo>
                    <a:pt x="33994" y="888127"/>
                  </a:lnTo>
                  <a:lnTo>
                    <a:pt x="23768" y="934889"/>
                  </a:lnTo>
                  <a:lnTo>
                    <a:pt x="15314" y="982342"/>
                  </a:lnTo>
                  <a:lnTo>
                    <a:pt x="8672" y="1030445"/>
                  </a:lnTo>
                  <a:lnTo>
                    <a:pt x="3880" y="1079156"/>
                  </a:lnTo>
                  <a:lnTo>
                    <a:pt x="976" y="1128435"/>
                  </a:lnTo>
                  <a:lnTo>
                    <a:pt x="0" y="1178241"/>
                  </a:lnTo>
                  <a:lnTo>
                    <a:pt x="976" y="1228047"/>
                  </a:lnTo>
                  <a:lnTo>
                    <a:pt x="3880" y="1277326"/>
                  </a:lnTo>
                  <a:lnTo>
                    <a:pt x="8672" y="1326037"/>
                  </a:lnTo>
                  <a:lnTo>
                    <a:pt x="15314" y="1374139"/>
                  </a:lnTo>
                  <a:lnTo>
                    <a:pt x="23768" y="1421592"/>
                  </a:lnTo>
                  <a:lnTo>
                    <a:pt x="33994" y="1468354"/>
                  </a:lnTo>
                  <a:lnTo>
                    <a:pt x="45954" y="1514385"/>
                  </a:lnTo>
                  <a:lnTo>
                    <a:pt x="59610" y="1559644"/>
                  </a:lnTo>
                  <a:lnTo>
                    <a:pt x="74922" y="1604089"/>
                  </a:lnTo>
                  <a:lnTo>
                    <a:pt x="91853" y="1647680"/>
                  </a:lnTo>
                  <a:lnTo>
                    <a:pt x="110363" y="1690377"/>
                  </a:lnTo>
                  <a:lnTo>
                    <a:pt x="130414" y="1732137"/>
                  </a:lnTo>
                  <a:lnTo>
                    <a:pt x="151967" y="1772921"/>
                  </a:lnTo>
                  <a:lnTo>
                    <a:pt x="174984" y="1812687"/>
                  </a:lnTo>
                  <a:lnTo>
                    <a:pt x="199426" y="1851395"/>
                  </a:lnTo>
                  <a:lnTo>
                    <a:pt x="225254" y="1889003"/>
                  </a:lnTo>
                  <a:lnTo>
                    <a:pt x="252430" y="1925470"/>
                  </a:lnTo>
                  <a:lnTo>
                    <a:pt x="280915" y="1960757"/>
                  </a:lnTo>
                  <a:lnTo>
                    <a:pt x="310670" y="1994821"/>
                  </a:lnTo>
                  <a:lnTo>
                    <a:pt x="341658" y="2027622"/>
                  </a:lnTo>
                  <a:lnTo>
                    <a:pt x="373838" y="2059120"/>
                  </a:lnTo>
                  <a:lnTo>
                    <a:pt x="407173" y="2089272"/>
                  </a:lnTo>
                  <a:lnTo>
                    <a:pt x="441624" y="2118039"/>
                  </a:lnTo>
                  <a:lnTo>
                    <a:pt x="477152" y="2145379"/>
                  </a:lnTo>
                  <a:lnTo>
                    <a:pt x="513719" y="2171252"/>
                  </a:lnTo>
                  <a:lnTo>
                    <a:pt x="551286" y="2195616"/>
                  </a:lnTo>
                  <a:lnTo>
                    <a:pt x="589814" y="2218431"/>
                  </a:lnTo>
                  <a:lnTo>
                    <a:pt x="629265" y="2239656"/>
                  </a:lnTo>
                  <a:lnTo>
                    <a:pt x="669600" y="2259250"/>
                  </a:lnTo>
                  <a:lnTo>
                    <a:pt x="710780" y="2277172"/>
                  </a:lnTo>
                  <a:lnTo>
                    <a:pt x="752768" y="2293381"/>
                  </a:lnTo>
                  <a:lnTo>
                    <a:pt x="795523" y="2307836"/>
                  </a:lnTo>
                  <a:lnTo>
                    <a:pt x="839009" y="2320496"/>
                  </a:lnTo>
                  <a:lnTo>
                    <a:pt x="883185" y="2331321"/>
                  </a:lnTo>
                  <a:lnTo>
                    <a:pt x="928013" y="2340269"/>
                  </a:lnTo>
                  <a:lnTo>
                    <a:pt x="973455" y="2347301"/>
                  </a:lnTo>
                  <a:lnTo>
                    <a:pt x="1019472" y="2352373"/>
                  </a:lnTo>
                  <a:lnTo>
                    <a:pt x="1066026" y="2355447"/>
                  </a:lnTo>
                  <a:lnTo>
                    <a:pt x="1113077" y="2356481"/>
                  </a:lnTo>
                  <a:lnTo>
                    <a:pt x="1160129" y="2355447"/>
                  </a:lnTo>
                  <a:lnTo>
                    <a:pt x="1206682" y="2352373"/>
                  </a:lnTo>
                  <a:lnTo>
                    <a:pt x="1252699" y="2347301"/>
                  </a:lnTo>
                  <a:lnTo>
                    <a:pt x="1298141" y="2340269"/>
                  </a:lnTo>
                  <a:lnTo>
                    <a:pt x="1342970" y="2331321"/>
                  </a:lnTo>
                  <a:lnTo>
                    <a:pt x="1387146" y="2320496"/>
                  </a:lnTo>
                  <a:lnTo>
                    <a:pt x="1430631" y="2307836"/>
                  </a:lnTo>
                  <a:lnTo>
                    <a:pt x="1473386" y="2293381"/>
                  </a:lnTo>
                  <a:lnTo>
                    <a:pt x="1515374" y="2277172"/>
                  </a:lnTo>
                  <a:lnTo>
                    <a:pt x="1556554" y="2259250"/>
                  </a:lnTo>
                  <a:lnTo>
                    <a:pt x="1596889" y="2239656"/>
                  </a:lnTo>
                  <a:lnTo>
                    <a:pt x="1636340" y="2218431"/>
                  </a:lnTo>
                  <a:lnTo>
                    <a:pt x="1674868" y="2195616"/>
                  </a:lnTo>
                  <a:lnTo>
                    <a:pt x="1712435" y="2171252"/>
                  </a:lnTo>
                  <a:lnTo>
                    <a:pt x="1749002" y="2145379"/>
                  </a:lnTo>
                  <a:lnTo>
                    <a:pt x="1784530" y="2118039"/>
                  </a:lnTo>
                  <a:lnTo>
                    <a:pt x="1818981" y="2089272"/>
                  </a:lnTo>
                  <a:lnTo>
                    <a:pt x="1852316" y="2059120"/>
                  </a:lnTo>
                  <a:lnTo>
                    <a:pt x="1884496" y="2027622"/>
                  </a:lnTo>
                  <a:lnTo>
                    <a:pt x="1915484" y="1994821"/>
                  </a:lnTo>
                  <a:lnTo>
                    <a:pt x="1945239" y="1960757"/>
                  </a:lnTo>
                  <a:lnTo>
                    <a:pt x="1973724" y="1925470"/>
                  </a:lnTo>
                  <a:lnTo>
                    <a:pt x="2000900" y="1889003"/>
                  </a:lnTo>
                  <a:lnTo>
                    <a:pt x="2026728" y="1851395"/>
                  </a:lnTo>
                  <a:lnTo>
                    <a:pt x="2051170" y="1812687"/>
                  </a:lnTo>
                  <a:lnTo>
                    <a:pt x="2074187" y="1772921"/>
                  </a:lnTo>
                  <a:lnTo>
                    <a:pt x="2095740" y="1732137"/>
                  </a:lnTo>
                  <a:lnTo>
                    <a:pt x="2115791" y="1690377"/>
                  </a:lnTo>
                  <a:lnTo>
                    <a:pt x="2134301" y="1647680"/>
                  </a:lnTo>
                  <a:lnTo>
                    <a:pt x="2151232" y="1604089"/>
                  </a:lnTo>
                  <a:lnTo>
                    <a:pt x="2166544" y="1559644"/>
                  </a:lnTo>
                  <a:lnTo>
                    <a:pt x="2180200" y="1514385"/>
                  </a:lnTo>
                  <a:lnTo>
                    <a:pt x="2192160" y="1468354"/>
                  </a:lnTo>
                  <a:lnTo>
                    <a:pt x="2202387" y="1421592"/>
                  </a:lnTo>
                  <a:lnTo>
                    <a:pt x="2210840" y="1374139"/>
                  </a:lnTo>
                  <a:lnTo>
                    <a:pt x="2217482" y="1326037"/>
                  </a:lnTo>
                  <a:lnTo>
                    <a:pt x="2222275" y="1277326"/>
                  </a:lnTo>
                  <a:lnTo>
                    <a:pt x="2225178" y="1228047"/>
                  </a:lnTo>
                  <a:lnTo>
                    <a:pt x="2226155" y="1178241"/>
                  </a:lnTo>
                  <a:lnTo>
                    <a:pt x="2225178" y="1128435"/>
                  </a:lnTo>
                  <a:lnTo>
                    <a:pt x="2222275" y="1079156"/>
                  </a:lnTo>
                  <a:lnTo>
                    <a:pt x="2217482" y="1030445"/>
                  </a:lnTo>
                  <a:lnTo>
                    <a:pt x="2210840" y="982342"/>
                  </a:lnTo>
                  <a:lnTo>
                    <a:pt x="2202387" y="934889"/>
                  </a:lnTo>
                  <a:lnTo>
                    <a:pt x="2192160" y="888127"/>
                  </a:lnTo>
                  <a:lnTo>
                    <a:pt x="2180200" y="842096"/>
                  </a:lnTo>
                  <a:lnTo>
                    <a:pt x="2166544" y="796837"/>
                  </a:lnTo>
                  <a:lnTo>
                    <a:pt x="2151232" y="752392"/>
                  </a:lnTo>
                  <a:lnTo>
                    <a:pt x="2134301" y="708800"/>
                  </a:lnTo>
                  <a:lnTo>
                    <a:pt x="2115791" y="666104"/>
                  </a:lnTo>
                  <a:lnTo>
                    <a:pt x="2095740" y="624343"/>
                  </a:lnTo>
                  <a:lnTo>
                    <a:pt x="2074187" y="583560"/>
                  </a:lnTo>
                  <a:lnTo>
                    <a:pt x="2051170" y="543794"/>
                  </a:lnTo>
                  <a:lnTo>
                    <a:pt x="2026728" y="505086"/>
                  </a:lnTo>
                  <a:lnTo>
                    <a:pt x="2000900" y="467478"/>
                  </a:lnTo>
                  <a:lnTo>
                    <a:pt x="1973724" y="431010"/>
                  </a:lnTo>
                  <a:lnTo>
                    <a:pt x="1945239" y="395724"/>
                  </a:lnTo>
                  <a:lnTo>
                    <a:pt x="1915484" y="361659"/>
                  </a:lnTo>
                  <a:lnTo>
                    <a:pt x="1884496" y="328858"/>
                  </a:lnTo>
                  <a:lnTo>
                    <a:pt x="1852316" y="297361"/>
                  </a:lnTo>
                  <a:lnTo>
                    <a:pt x="1818981" y="267208"/>
                  </a:lnTo>
                  <a:lnTo>
                    <a:pt x="1784530" y="238441"/>
                  </a:lnTo>
                  <a:lnTo>
                    <a:pt x="1749002" y="211101"/>
                  </a:lnTo>
                  <a:lnTo>
                    <a:pt x="1712435" y="185228"/>
                  </a:lnTo>
                  <a:lnTo>
                    <a:pt x="1674868" y="160864"/>
                  </a:lnTo>
                  <a:lnTo>
                    <a:pt x="1636340" y="138049"/>
                  </a:lnTo>
                  <a:lnTo>
                    <a:pt x="1596889" y="116824"/>
                  </a:lnTo>
                  <a:lnTo>
                    <a:pt x="1556554" y="97230"/>
                  </a:lnTo>
                  <a:lnTo>
                    <a:pt x="1515374" y="79308"/>
                  </a:lnTo>
                  <a:lnTo>
                    <a:pt x="1473386" y="63100"/>
                  </a:lnTo>
                  <a:lnTo>
                    <a:pt x="1430631" y="48644"/>
                  </a:lnTo>
                  <a:lnTo>
                    <a:pt x="1387146" y="35984"/>
                  </a:lnTo>
                  <a:lnTo>
                    <a:pt x="1342970" y="25159"/>
                  </a:lnTo>
                  <a:lnTo>
                    <a:pt x="1298141" y="16211"/>
                  </a:lnTo>
                  <a:lnTo>
                    <a:pt x="1252699" y="9180"/>
                  </a:lnTo>
                  <a:lnTo>
                    <a:pt x="1206682" y="4107"/>
                  </a:lnTo>
                  <a:lnTo>
                    <a:pt x="1160129" y="1033"/>
                  </a:lnTo>
                  <a:lnTo>
                    <a:pt x="1113077" y="0"/>
                  </a:lnTo>
                  <a:close/>
                </a:path>
              </a:pathLst>
            </a:custGeom>
            <a:solidFill>
              <a:srgbClr val="FF9F00">
                <a:alpha val="7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2363241" y="2320693"/>
              <a:ext cx="2226310" cy="2356485"/>
            </a:xfrm>
            <a:custGeom>
              <a:avLst/>
              <a:gdLst/>
              <a:ahLst/>
              <a:cxnLst/>
              <a:rect l="l" t="t" r="r" b="b"/>
              <a:pathLst>
                <a:path w="2226310" h="2356485">
                  <a:moveTo>
                    <a:pt x="1113077" y="0"/>
                  </a:moveTo>
                  <a:lnTo>
                    <a:pt x="1066026" y="1033"/>
                  </a:lnTo>
                  <a:lnTo>
                    <a:pt x="1019472" y="4107"/>
                  </a:lnTo>
                  <a:lnTo>
                    <a:pt x="973455" y="9180"/>
                  </a:lnTo>
                  <a:lnTo>
                    <a:pt x="928013" y="16211"/>
                  </a:lnTo>
                  <a:lnTo>
                    <a:pt x="883184" y="25159"/>
                  </a:lnTo>
                  <a:lnTo>
                    <a:pt x="839008" y="35984"/>
                  </a:lnTo>
                  <a:lnTo>
                    <a:pt x="795523" y="48644"/>
                  </a:lnTo>
                  <a:lnTo>
                    <a:pt x="752767" y="63100"/>
                  </a:lnTo>
                  <a:lnTo>
                    <a:pt x="710780" y="79308"/>
                  </a:lnTo>
                  <a:lnTo>
                    <a:pt x="669600" y="97230"/>
                  </a:lnTo>
                  <a:lnTo>
                    <a:pt x="629265" y="116824"/>
                  </a:lnTo>
                  <a:lnTo>
                    <a:pt x="589814" y="138049"/>
                  </a:lnTo>
                  <a:lnTo>
                    <a:pt x="551285" y="160864"/>
                  </a:lnTo>
                  <a:lnTo>
                    <a:pt x="513719" y="185228"/>
                  </a:lnTo>
                  <a:lnTo>
                    <a:pt x="477152" y="211101"/>
                  </a:lnTo>
                  <a:lnTo>
                    <a:pt x="441624" y="238441"/>
                  </a:lnTo>
                  <a:lnTo>
                    <a:pt x="407173" y="267208"/>
                  </a:lnTo>
                  <a:lnTo>
                    <a:pt x="373838" y="297361"/>
                  </a:lnTo>
                  <a:lnTo>
                    <a:pt x="341657" y="328858"/>
                  </a:lnTo>
                  <a:lnTo>
                    <a:pt x="310670" y="361659"/>
                  </a:lnTo>
                  <a:lnTo>
                    <a:pt x="280915" y="395724"/>
                  </a:lnTo>
                  <a:lnTo>
                    <a:pt x="252430" y="431010"/>
                  </a:lnTo>
                  <a:lnTo>
                    <a:pt x="225254" y="467478"/>
                  </a:lnTo>
                  <a:lnTo>
                    <a:pt x="199426" y="505086"/>
                  </a:lnTo>
                  <a:lnTo>
                    <a:pt x="174984" y="543794"/>
                  </a:lnTo>
                  <a:lnTo>
                    <a:pt x="151967" y="583560"/>
                  </a:lnTo>
                  <a:lnTo>
                    <a:pt x="130414" y="624343"/>
                  </a:lnTo>
                  <a:lnTo>
                    <a:pt x="110363" y="666104"/>
                  </a:lnTo>
                  <a:lnTo>
                    <a:pt x="91853" y="708800"/>
                  </a:lnTo>
                  <a:lnTo>
                    <a:pt x="74922" y="752392"/>
                  </a:lnTo>
                  <a:lnTo>
                    <a:pt x="59610" y="796837"/>
                  </a:lnTo>
                  <a:lnTo>
                    <a:pt x="45954" y="842096"/>
                  </a:lnTo>
                  <a:lnTo>
                    <a:pt x="33994" y="888127"/>
                  </a:lnTo>
                  <a:lnTo>
                    <a:pt x="23768" y="934889"/>
                  </a:lnTo>
                  <a:lnTo>
                    <a:pt x="15314" y="982342"/>
                  </a:lnTo>
                  <a:lnTo>
                    <a:pt x="8672" y="1030445"/>
                  </a:lnTo>
                  <a:lnTo>
                    <a:pt x="3880" y="1079156"/>
                  </a:lnTo>
                  <a:lnTo>
                    <a:pt x="976" y="1128435"/>
                  </a:lnTo>
                  <a:lnTo>
                    <a:pt x="0" y="1178241"/>
                  </a:lnTo>
                  <a:lnTo>
                    <a:pt x="976" y="1228047"/>
                  </a:lnTo>
                  <a:lnTo>
                    <a:pt x="3880" y="1277326"/>
                  </a:lnTo>
                  <a:lnTo>
                    <a:pt x="8672" y="1326037"/>
                  </a:lnTo>
                  <a:lnTo>
                    <a:pt x="15314" y="1374139"/>
                  </a:lnTo>
                  <a:lnTo>
                    <a:pt x="23768" y="1421592"/>
                  </a:lnTo>
                  <a:lnTo>
                    <a:pt x="33994" y="1468354"/>
                  </a:lnTo>
                  <a:lnTo>
                    <a:pt x="45954" y="1514385"/>
                  </a:lnTo>
                  <a:lnTo>
                    <a:pt x="59610" y="1559644"/>
                  </a:lnTo>
                  <a:lnTo>
                    <a:pt x="74922" y="1604089"/>
                  </a:lnTo>
                  <a:lnTo>
                    <a:pt x="91853" y="1647681"/>
                  </a:lnTo>
                  <a:lnTo>
                    <a:pt x="110363" y="1690377"/>
                  </a:lnTo>
                  <a:lnTo>
                    <a:pt x="130414" y="1732138"/>
                  </a:lnTo>
                  <a:lnTo>
                    <a:pt x="151967" y="1772921"/>
                  </a:lnTo>
                  <a:lnTo>
                    <a:pt x="174984" y="1812687"/>
                  </a:lnTo>
                  <a:lnTo>
                    <a:pt x="199426" y="1851395"/>
                  </a:lnTo>
                  <a:lnTo>
                    <a:pt x="225254" y="1889003"/>
                  </a:lnTo>
                  <a:lnTo>
                    <a:pt x="252430" y="1925471"/>
                  </a:lnTo>
                  <a:lnTo>
                    <a:pt x="280915" y="1960757"/>
                  </a:lnTo>
                  <a:lnTo>
                    <a:pt x="310670" y="1994822"/>
                  </a:lnTo>
                  <a:lnTo>
                    <a:pt x="341657" y="2027623"/>
                  </a:lnTo>
                  <a:lnTo>
                    <a:pt x="373838" y="2059120"/>
                  </a:lnTo>
                  <a:lnTo>
                    <a:pt x="407173" y="2089273"/>
                  </a:lnTo>
                  <a:lnTo>
                    <a:pt x="441624" y="2118040"/>
                  </a:lnTo>
                  <a:lnTo>
                    <a:pt x="477152" y="2145380"/>
                  </a:lnTo>
                  <a:lnTo>
                    <a:pt x="513719" y="2171253"/>
                  </a:lnTo>
                  <a:lnTo>
                    <a:pt x="551285" y="2195617"/>
                  </a:lnTo>
                  <a:lnTo>
                    <a:pt x="589814" y="2218432"/>
                  </a:lnTo>
                  <a:lnTo>
                    <a:pt x="629265" y="2239657"/>
                  </a:lnTo>
                  <a:lnTo>
                    <a:pt x="669600" y="2259251"/>
                  </a:lnTo>
                  <a:lnTo>
                    <a:pt x="710780" y="2277173"/>
                  </a:lnTo>
                  <a:lnTo>
                    <a:pt x="752767" y="2293382"/>
                  </a:lnTo>
                  <a:lnTo>
                    <a:pt x="795523" y="2307837"/>
                  </a:lnTo>
                  <a:lnTo>
                    <a:pt x="839008" y="2320497"/>
                  </a:lnTo>
                  <a:lnTo>
                    <a:pt x="883184" y="2331322"/>
                  </a:lnTo>
                  <a:lnTo>
                    <a:pt x="928013" y="2340271"/>
                  </a:lnTo>
                  <a:lnTo>
                    <a:pt x="973455" y="2347302"/>
                  </a:lnTo>
                  <a:lnTo>
                    <a:pt x="1019472" y="2352375"/>
                  </a:lnTo>
                  <a:lnTo>
                    <a:pt x="1066026" y="2355448"/>
                  </a:lnTo>
                  <a:lnTo>
                    <a:pt x="1113077" y="2356482"/>
                  </a:lnTo>
                  <a:lnTo>
                    <a:pt x="1160128" y="2355448"/>
                  </a:lnTo>
                  <a:lnTo>
                    <a:pt x="1206682" y="2352375"/>
                  </a:lnTo>
                  <a:lnTo>
                    <a:pt x="1252699" y="2347302"/>
                  </a:lnTo>
                  <a:lnTo>
                    <a:pt x="1298141" y="2340271"/>
                  </a:lnTo>
                  <a:lnTo>
                    <a:pt x="1342969" y="2331322"/>
                  </a:lnTo>
                  <a:lnTo>
                    <a:pt x="1387145" y="2320497"/>
                  </a:lnTo>
                  <a:lnTo>
                    <a:pt x="1430631" y="2307837"/>
                  </a:lnTo>
                  <a:lnTo>
                    <a:pt x="1473386" y="2293382"/>
                  </a:lnTo>
                  <a:lnTo>
                    <a:pt x="1515373" y="2277173"/>
                  </a:lnTo>
                  <a:lnTo>
                    <a:pt x="1556554" y="2259251"/>
                  </a:lnTo>
                  <a:lnTo>
                    <a:pt x="1596889" y="2239657"/>
                  </a:lnTo>
                  <a:lnTo>
                    <a:pt x="1636340" y="2218432"/>
                  </a:lnTo>
                  <a:lnTo>
                    <a:pt x="1674868" y="2195617"/>
                  </a:lnTo>
                  <a:lnTo>
                    <a:pt x="1712435" y="2171253"/>
                  </a:lnTo>
                  <a:lnTo>
                    <a:pt x="1749002" y="2145380"/>
                  </a:lnTo>
                  <a:lnTo>
                    <a:pt x="1784530" y="2118040"/>
                  </a:lnTo>
                  <a:lnTo>
                    <a:pt x="1818981" y="2089273"/>
                  </a:lnTo>
                  <a:lnTo>
                    <a:pt x="1852316" y="2059120"/>
                  </a:lnTo>
                  <a:lnTo>
                    <a:pt x="1884496" y="2027623"/>
                  </a:lnTo>
                  <a:lnTo>
                    <a:pt x="1915483" y="1994822"/>
                  </a:lnTo>
                  <a:lnTo>
                    <a:pt x="1945239" y="1960757"/>
                  </a:lnTo>
                  <a:lnTo>
                    <a:pt x="1973724" y="1925471"/>
                  </a:lnTo>
                  <a:lnTo>
                    <a:pt x="2000900" y="1889003"/>
                  </a:lnTo>
                  <a:lnTo>
                    <a:pt x="2026728" y="1851395"/>
                  </a:lnTo>
                  <a:lnTo>
                    <a:pt x="2051170" y="1812687"/>
                  </a:lnTo>
                  <a:lnTo>
                    <a:pt x="2074187" y="1772921"/>
                  </a:lnTo>
                  <a:lnTo>
                    <a:pt x="2095740" y="1732138"/>
                  </a:lnTo>
                  <a:lnTo>
                    <a:pt x="2115791" y="1690377"/>
                  </a:lnTo>
                  <a:lnTo>
                    <a:pt x="2134301" y="1647681"/>
                  </a:lnTo>
                  <a:lnTo>
                    <a:pt x="2151232" y="1604089"/>
                  </a:lnTo>
                  <a:lnTo>
                    <a:pt x="2166544" y="1559644"/>
                  </a:lnTo>
                  <a:lnTo>
                    <a:pt x="2180200" y="1514385"/>
                  </a:lnTo>
                  <a:lnTo>
                    <a:pt x="2192160" y="1468354"/>
                  </a:lnTo>
                  <a:lnTo>
                    <a:pt x="2202386" y="1421592"/>
                  </a:lnTo>
                  <a:lnTo>
                    <a:pt x="2210840" y="1374139"/>
                  </a:lnTo>
                  <a:lnTo>
                    <a:pt x="2217482" y="1326037"/>
                  </a:lnTo>
                  <a:lnTo>
                    <a:pt x="2222274" y="1277326"/>
                  </a:lnTo>
                  <a:lnTo>
                    <a:pt x="2225178" y="1228047"/>
                  </a:lnTo>
                  <a:lnTo>
                    <a:pt x="2226155" y="1178241"/>
                  </a:lnTo>
                  <a:lnTo>
                    <a:pt x="2225178" y="1128435"/>
                  </a:lnTo>
                  <a:lnTo>
                    <a:pt x="2222274" y="1079156"/>
                  </a:lnTo>
                  <a:lnTo>
                    <a:pt x="2217482" y="1030445"/>
                  </a:lnTo>
                  <a:lnTo>
                    <a:pt x="2210840" y="982342"/>
                  </a:lnTo>
                  <a:lnTo>
                    <a:pt x="2202386" y="934889"/>
                  </a:lnTo>
                  <a:lnTo>
                    <a:pt x="2192160" y="888127"/>
                  </a:lnTo>
                  <a:lnTo>
                    <a:pt x="2180200" y="842096"/>
                  </a:lnTo>
                  <a:lnTo>
                    <a:pt x="2166544" y="796837"/>
                  </a:lnTo>
                  <a:lnTo>
                    <a:pt x="2151232" y="752392"/>
                  </a:lnTo>
                  <a:lnTo>
                    <a:pt x="2134301" y="708800"/>
                  </a:lnTo>
                  <a:lnTo>
                    <a:pt x="2115791" y="666104"/>
                  </a:lnTo>
                  <a:lnTo>
                    <a:pt x="2095740" y="624343"/>
                  </a:lnTo>
                  <a:lnTo>
                    <a:pt x="2074187" y="583560"/>
                  </a:lnTo>
                  <a:lnTo>
                    <a:pt x="2051170" y="543794"/>
                  </a:lnTo>
                  <a:lnTo>
                    <a:pt x="2026728" y="505086"/>
                  </a:lnTo>
                  <a:lnTo>
                    <a:pt x="2000900" y="467478"/>
                  </a:lnTo>
                  <a:lnTo>
                    <a:pt x="1973724" y="431010"/>
                  </a:lnTo>
                  <a:lnTo>
                    <a:pt x="1945239" y="395724"/>
                  </a:lnTo>
                  <a:lnTo>
                    <a:pt x="1915483" y="361659"/>
                  </a:lnTo>
                  <a:lnTo>
                    <a:pt x="1884496" y="328858"/>
                  </a:lnTo>
                  <a:lnTo>
                    <a:pt x="1852316" y="297361"/>
                  </a:lnTo>
                  <a:lnTo>
                    <a:pt x="1818981" y="267208"/>
                  </a:lnTo>
                  <a:lnTo>
                    <a:pt x="1784530" y="238441"/>
                  </a:lnTo>
                  <a:lnTo>
                    <a:pt x="1749002" y="211101"/>
                  </a:lnTo>
                  <a:lnTo>
                    <a:pt x="1712435" y="185228"/>
                  </a:lnTo>
                  <a:lnTo>
                    <a:pt x="1674868" y="160864"/>
                  </a:lnTo>
                  <a:lnTo>
                    <a:pt x="1636340" y="138049"/>
                  </a:lnTo>
                  <a:lnTo>
                    <a:pt x="1596889" y="116824"/>
                  </a:lnTo>
                  <a:lnTo>
                    <a:pt x="1556554" y="97230"/>
                  </a:lnTo>
                  <a:lnTo>
                    <a:pt x="1515373" y="79308"/>
                  </a:lnTo>
                  <a:lnTo>
                    <a:pt x="1473386" y="63100"/>
                  </a:lnTo>
                  <a:lnTo>
                    <a:pt x="1430631" y="48644"/>
                  </a:lnTo>
                  <a:lnTo>
                    <a:pt x="1387145" y="35984"/>
                  </a:lnTo>
                  <a:lnTo>
                    <a:pt x="1342969" y="25159"/>
                  </a:lnTo>
                  <a:lnTo>
                    <a:pt x="1298141" y="16211"/>
                  </a:lnTo>
                  <a:lnTo>
                    <a:pt x="1252699" y="9180"/>
                  </a:lnTo>
                  <a:lnTo>
                    <a:pt x="1206682" y="4107"/>
                  </a:lnTo>
                  <a:lnTo>
                    <a:pt x="1160128" y="1033"/>
                  </a:lnTo>
                  <a:lnTo>
                    <a:pt x="1113077" y="0"/>
                  </a:lnTo>
                  <a:close/>
                </a:path>
              </a:pathLst>
            </a:custGeom>
            <a:solidFill>
              <a:srgbClr val="0095DA">
                <a:alpha val="7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1798562" y="1621468"/>
              <a:ext cx="2226310" cy="2356485"/>
            </a:xfrm>
            <a:custGeom>
              <a:avLst/>
              <a:gdLst/>
              <a:ahLst/>
              <a:cxnLst/>
              <a:rect l="l" t="t" r="r" b="b"/>
              <a:pathLst>
                <a:path w="2226310" h="2356485">
                  <a:moveTo>
                    <a:pt x="1113077" y="0"/>
                  </a:moveTo>
                  <a:lnTo>
                    <a:pt x="1066026" y="1033"/>
                  </a:lnTo>
                  <a:lnTo>
                    <a:pt x="1019472" y="4107"/>
                  </a:lnTo>
                  <a:lnTo>
                    <a:pt x="973455" y="9180"/>
                  </a:lnTo>
                  <a:lnTo>
                    <a:pt x="928013" y="16211"/>
                  </a:lnTo>
                  <a:lnTo>
                    <a:pt x="883184" y="25159"/>
                  </a:lnTo>
                  <a:lnTo>
                    <a:pt x="839008" y="35984"/>
                  </a:lnTo>
                  <a:lnTo>
                    <a:pt x="795523" y="48645"/>
                  </a:lnTo>
                  <a:lnTo>
                    <a:pt x="752767" y="63100"/>
                  </a:lnTo>
                  <a:lnTo>
                    <a:pt x="710780" y="79309"/>
                  </a:lnTo>
                  <a:lnTo>
                    <a:pt x="669600" y="97230"/>
                  </a:lnTo>
                  <a:lnTo>
                    <a:pt x="629265" y="116824"/>
                  </a:lnTo>
                  <a:lnTo>
                    <a:pt x="589814" y="138049"/>
                  </a:lnTo>
                  <a:lnTo>
                    <a:pt x="551285" y="160864"/>
                  </a:lnTo>
                  <a:lnTo>
                    <a:pt x="513719" y="185229"/>
                  </a:lnTo>
                  <a:lnTo>
                    <a:pt x="477152" y="211101"/>
                  </a:lnTo>
                  <a:lnTo>
                    <a:pt x="441624" y="238442"/>
                  </a:lnTo>
                  <a:lnTo>
                    <a:pt x="407173" y="267208"/>
                  </a:lnTo>
                  <a:lnTo>
                    <a:pt x="373838" y="297361"/>
                  </a:lnTo>
                  <a:lnTo>
                    <a:pt x="341657" y="328858"/>
                  </a:lnTo>
                  <a:lnTo>
                    <a:pt x="310670" y="361660"/>
                  </a:lnTo>
                  <a:lnTo>
                    <a:pt x="280915" y="395724"/>
                  </a:lnTo>
                  <a:lnTo>
                    <a:pt x="252430" y="431011"/>
                  </a:lnTo>
                  <a:lnTo>
                    <a:pt x="225254" y="467478"/>
                  </a:lnTo>
                  <a:lnTo>
                    <a:pt x="199426" y="505087"/>
                  </a:lnTo>
                  <a:lnTo>
                    <a:pt x="174984" y="543794"/>
                  </a:lnTo>
                  <a:lnTo>
                    <a:pt x="151967" y="583560"/>
                  </a:lnTo>
                  <a:lnTo>
                    <a:pt x="130414" y="624344"/>
                  </a:lnTo>
                  <a:lnTo>
                    <a:pt x="110363" y="666104"/>
                  </a:lnTo>
                  <a:lnTo>
                    <a:pt x="91853" y="708801"/>
                  </a:lnTo>
                  <a:lnTo>
                    <a:pt x="74922" y="752392"/>
                  </a:lnTo>
                  <a:lnTo>
                    <a:pt x="59610" y="796838"/>
                  </a:lnTo>
                  <a:lnTo>
                    <a:pt x="45954" y="842096"/>
                  </a:lnTo>
                  <a:lnTo>
                    <a:pt x="33994" y="888127"/>
                  </a:lnTo>
                  <a:lnTo>
                    <a:pt x="23768" y="934890"/>
                  </a:lnTo>
                  <a:lnTo>
                    <a:pt x="15314" y="982342"/>
                  </a:lnTo>
                  <a:lnTo>
                    <a:pt x="8672" y="1030445"/>
                  </a:lnTo>
                  <a:lnTo>
                    <a:pt x="3880" y="1079156"/>
                  </a:lnTo>
                  <a:lnTo>
                    <a:pt x="976" y="1128435"/>
                  </a:lnTo>
                  <a:lnTo>
                    <a:pt x="0" y="1178241"/>
                  </a:lnTo>
                  <a:lnTo>
                    <a:pt x="976" y="1228047"/>
                  </a:lnTo>
                  <a:lnTo>
                    <a:pt x="3880" y="1277326"/>
                  </a:lnTo>
                  <a:lnTo>
                    <a:pt x="8672" y="1326037"/>
                  </a:lnTo>
                  <a:lnTo>
                    <a:pt x="15314" y="1374139"/>
                  </a:lnTo>
                  <a:lnTo>
                    <a:pt x="23768" y="1421592"/>
                  </a:lnTo>
                  <a:lnTo>
                    <a:pt x="33994" y="1468354"/>
                  </a:lnTo>
                  <a:lnTo>
                    <a:pt x="45954" y="1514385"/>
                  </a:lnTo>
                  <a:lnTo>
                    <a:pt x="59610" y="1559644"/>
                  </a:lnTo>
                  <a:lnTo>
                    <a:pt x="74922" y="1604089"/>
                  </a:lnTo>
                  <a:lnTo>
                    <a:pt x="91853" y="1647681"/>
                  </a:lnTo>
                  <a:lnTo>
                    <a:pt x="110363" y="1690377"/>
                  </a:lnTo>
                  <a:lnTo>
                    <a:pt x="130414" y="1732138"/>
                  </a:lnTo>
                  <a:lnTo>
                    <a:pt x="151967" y="1772921"/>
                  </a:lnTo>
                  <a:lnTo>
                    <a:pt x="174984" y="1812687"/>
                  </a:lnTo>
                  <a:lnTo>
                    <a:pt x="199426" y="1851395"/>
                  </a:lnTo>
                  <a:lnTo>
                    <a:pt x="225254" y="1889003"/>
                  </a:lnTo>
                  <a:lnTo>
                    <a:pt x="252430" y="1925471"/>
                  </a:lnTo>
                  <a:lnTo>
                    <a:pt x="280915" y="1960757"/>
                  </a:lnTo>
                  <a:lnTo>
                    <a:pt x="310670" y="1994822"/>
                  </a:lnTo>
                  <a:lnTo>
                    <a:pt x="341657" y="2027623"/>
                  </a:lnTo>
                  <a:lnTo>
                    <a:pt x="373838" y="2059120"/>
                  </a:lnTo>
                  <a:lnTo>
                    <a:pt x="407173" y="2089273"/>
                  </a:lnTo>
                  <a:lnTo>
                    <a:pt x="441624" y="2118040"/>
                  </a:lnTo>
                  <a:lnTo>
                    <a:pt x="477152" y="2145380"/>
                  </a:lnTo>
                  <a:lnTo>
                    <a:pt x="513719" y="2171253"/>
                  </a:lnTo>
                  <a:lnTo>
                    <a:pt x="551285" y="2195617"/>
                  </a:lnTo>
                  <a:lnTo>
                    <a:pt x="589814" y="2218432"/>
                  </a:lnTo>
                  <a:lnTo>
                    <a:pt x="629265" y="2239657"/>
                  </a:lnTo>
                  <a:lnTo>
                    <a:pt x="669600" y="2259251"/>
                  </a:lnTo>
                  <a:lnTo>
                    <a:pt x="710780" y="2277173"/>
                  </a:lnTo>
                  <a:lnTo>
                    <a:pt x="752767" y="2293382"/>
                  </a:lnTo>
                  <a:lnTo>
                    <a:pt x="795523" y="2307837"/>
                  </a:lnTo>
                  <a:lnTo>
                    <a:pt x="839008" y="2320497"/>
                  </a:lnTo>
                  <a:lnTo>
                    <a:pt x="883184" y="2331322"/>
                  </a:lnTo>
                  <a:lnTo>
                    <a:pt x="928013" y="2340271"/>
                  </a:lnTo>
                  <a:lnTo>
                    <a:pt x="973455" y="2347302"/>
                  </a:lnTo>
                  <a:lnTo>
                    <a:pt x="1019472" y="2352375"/>
                  </a:lnTo>
                  <a:lnTo>
                    <a:pt x="1066026" y="2355448"/>
                  </a:lnTo>
                  <a:lnTo>
                    <a:pt x="1113077" y="2356482"/>
                  </a:lnTo>
                  <a:lnTo>
                    <a:pt x="1160128" y="2355448"/>
                  </a:lnTo>
                  <a:lnTo>
                    <a:pt x="1206682" y="2352375"/>
                  </a:lnTo>
                  <a:lnTo>
                    <a:pt x="1252699" y="2347302"/>
                  </a:lnTo>
                  <a:lnTo>
                    <a:pt x="1298141" y="2340271"/>
                  </a:lnTo>
                  <a:lnTo>
                    <a:pt x="1342970" y="2331322"/>
                  </a:lnTo>
                  <a:lnTo>
                    <a:pt x="1387146" y="2320497"/>
                  </a:lnTo>
                  <a:lnTo>
                    <a:pt x="1430631" y="2307837"/>
                  </a:lnTo>
                  <a:lnTo>
                    <a:pt x="1473387" y="2293382"/>
                  </a:lnTo>
                  <a:lnTo>
                    <a:pt x="1515374" y="2277173"/>
                  </a:lnTo>
                  <a:lnTo>
                    <a:pt x="1556554" y="2259251"/>
                  </a:lnTo>
                  <a:lnTo>
                    <a:pt x="1596890" y="2239657"/>
                  </a:lnTo>
                  <a:lnTo>
                    <a:pt x="1636340" y="2218432"/>
                  </a:lnTo>
                  <a:lnTo>
                    <a:pt x="1674869" y="2195617"/>
                  </a:lnTo>
                  <a:lnTo>
                    <a:pt x="1712435" y="2171253"/>
                  </a:lnTo>
                  <a:lnTo>
                    <a:pt x="1749002" y="2145380"/>
                  </a:lnTo>
                  <a:lnTo>
                    <a:pt x="1784530" y="2118040"/>
                  </a:lnTo>
                  <a:lnTo>
                    <a:pt x="1818981" y="2089273"/>
                  </a:lnTo>
                  <a:lnTo>
                    <a:pt x="1852316" y="2059120"/>
                  </a:lnTo>
                  <a:lnTo>
                    <a:pt x="1884497" y="2027623"/>
                  </a:lnTo>
                  <a:lnTo>
                    <a:pt x="1915484" y="1994822"/>
                  </a:lnTo>
                  <a:lnTo>
                    <a:pt x="1945239" y="1960757"/>
                  </a:lnTo>
                  <a:lnTo>
                    <a:pt x="1973724" y="1925471"/>
                  </a:lnTo>
                  <a:lnTo>
                    <a:pt x="2000900" y="1889003"/>
                  </a:lnTo>
                  <a:lnTo>
                    <a:pt x="2026728" y="1851395"/>
                  </a:lnTo>
                  <a:lnTo>
                    <a:pt x="2051170" y="1812687"/>
                  </a:lnTo>
                  <a:lnTo>
                    <a:pt x="2074187" y="1772921"/>
                  </a:lnTo>
                  <a:lnTo>
                    <a:pt x="2095740" y="1732138"/>
                  </a:lnTo>
                  <a:lnTo>
                    <a:pt x="2115791" y="1690377"/>
                  </a:lnTo>
                  <a:lnTo>
                    <a:pt x="2134301" y="1647681"/>
                  </a:lnTo>
                  <a:lnTo>
                    <a:pt x="2151232" y="1604089"/>
                  </a:lnTo>
                  <a:lnTo>
                    <a:pt x="2166544" y="1559644"/>
                  </a:lnTo>
                  <a:lnTo>
                    <a:pt x="2180200" y="1514385"/>
                  </a:lnTo>
                  <a:lnTo>
                    <a:pt x="2192160" y="1468354"/>
                  </a:lnTo>
                  <a:lnTo>
                    <a:pt x="2202386" y="1421592"/>
                  </a:lnTo>
                  <a:lnTo>
                    <a:pt x="2210840" y="1374139"/>
                  </a:lnTo>
                  <a:lnTo>
                    <a:pt x="2217482" y="1326037"/>
                  </a:lnTo>
                  <a:lnTo>
                    <a:pt x="2222274" y="1277326"/>
                  </a:lnTo>
                  <a:lnTo>
                    <a:pt x="2225178" y="1228047"/>
                  </a:lnTo>
                  <a:lnTo>
                    <a:pt x="2226155" y="1178241"/>
                  </a:lnTo>
                  <a:lnTo>
                    <a:pt x="2225178" y="1128435"/>
                  </a:lnTo>
                  <a:lnTo>
                    <a:pt x="2222274" y="1079156"/>
                  </a:lnTo>
                  <a:lnTo>
                    <a:pt x="2217482" y="1030445"/>
                  </a:lnTo>
                  <a:lnTo>
                    <a:pt x="2210840" y="982342"/>
                  </a:lnTo>
                  <a:lnTo>
                    <a:pt x="2202386" y="934890"/>
                  </a:lnTo>
                  <a:lnTo>
                    <a:pt x="2192160" y="888127"/>
                  </a:lnTo>
                  <a:lnTo>
                    <a:pt x="2180200" y="842096"/>
                  </a:lnTo>
                  <a:lnTo>
                    <a:pt x="2166544" y="796838"/>
                  </a:lnTo>
                  <a:lnTo>
                    <a:pt x="2151232" y="752392"/>
                  </a:lnTo>
                  <a:lnTo>
                    <a:pt x="2134301" y="708801"/>
                  </a:lnTo>
                  <a:lnTo>
                    <a:pt x="2115791" y="666104"/>
                  </a:lnTo>
                  <a:lnTo>
                    <a:pt x="2095740" y="624344"/>
                  </a:lnTo>
                  <a:lnTo>
                    <a:pt x="2074187" y="583560"/>
                  </a:lnTo>
                  <a:lnTo>
                    <a:pt x="2051170" y="543794"/>
                  </a:lnTo>
                  <a:lnTo>
                    <a:pt x="2026728" y="505087"/>
                  </a:lnTo>
                  <a:lnTo>
                    <a:pt x="2000900" y="467478"/>
                  </a:lnTo>
                  <a:lnTo>
                    <a:pt x="1973724" y="431011"/>
                  </a:lnTo>
                  <a:lnTo>
                    <a:pt x="1945239" y="395724"/>
                  </a:lnTo>
                  <a:lnTo>
                    <a:pt x="1915484" y="361660"/>
                  </a:lnTo>
                  <a:lnTo>
                    <a:pt x="1884497" y="328858"/>
                  </a:lnTo>
                  <a:lnTo>
                    <a:pt x="1852316" y="297361"/>
                  </a:lnTo>
                  <a:lnTo>
                    <a:pt x="1818981" y="267208"/>
                  </a:lnTo>
                  <a:lnTo>
                    <a:pt x="1784530" y="238442"/>
                  </a:lnTo>
                  <a:lnTo>
                    <a:pt x="1749002" y="211101"/>
                  </a:lnTo>
                  <a:lnTo>
                    <a:pt x="1712435" y="185229"/>
                  </a:lnTo>
                  <a:lnTo>
                    <a:pt x="1674869" y="160864"/>
                  </a:lnTo>
                  <a:lnTo>
                    <a:pt x="1636340" y="138049"/>
                  </a:lnTo>
                  <a:lnTo>
                    <a:pt x="1596890" y="116824"/>
                  </a:lnTo>
                  <a:lnTo>
                    <a:pt x="1556554" y="97230"/>
                  </a:lnTo>
                  <a:lnTo>
                    <a:pt x="1515374" y="79309"/>
                  </a:lnTo>
                  <a:lnTo>
                    <a:pt x="1473387" y="63100"/>
                  </a:lnTo>
                  <a:lnTo>
                    <a:pt x="1430631" y="48645"/>
                  </a:lnTo>
                  <a:lnTo>
                    <a:pt x="1387146" y="35984"/>
                  </a:lnTo>
                  <a:lnTo>
                    <a:pt x="1342970" y="25159"/>
                  </a:lnTo>
                  <a:lnTo>
                    <a:pt x="1298141" y="16211"/>
                  </a:lnTo>
                  <a:lnTo>
                    <a:pt x="1252699" y="9180"/>
                  </a:lnTo>
                  <a:lnTo>
                    <a:pt x="1206682" y="4107"/>
                  </a:lnTo>
                  <a:lnTo>
                    <a:pt x="1160128" y="1033"/>
                  </a:lnTo>
                  <a:lnTo>
                    <a:pt x="1113077" y="0"/>
                  </a:lnTo>
                  <a:close/>
                </a:path>
              </a:pathLst>
            </a:custGeom>
            <a:solidFill>
              <a:srgbClr val="5CA941">
                <a:alpha val="7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14272" y="3151631"/>
              <a:ext cx="289559" cy="252984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457248" y="3171176"/>
              <a:ext cx="212725" cy="176530"/>
            </a:xfrm>
            <a:custGeom>
              <a:avLst/>
              <a:gdLst/>
              <a:ahLst/>
              <a:cxnLst/>
              <a:rect l="l" t="t" r="r" b="b"/>
              <a:pathLst>
                <a:path w="212725" h="176529">
                  <a:moveTo>
                    <a:pt x="36786" y="0"/>
                  </a:moveTo>
                  <a:lnTo>
                    <a:pt x="29027" y="19527"/>
                  </a:lnTo>
                  <a:lnTo>
                    <a:pt x="29419" y="22308"/>
                  </a:lnTo>
                  <a:lnTo>
                    <a:pt x="30911" y="23712"/>
                  </a:lnTo>
                  <a:lnTo>
                    <a:pt x="110797" y="45839"/>
                  </a:lnTo>
                  <a:lnTo>
                    <a:pt x="88300" y="127057"/>
                  </a:lnTo>
                  <a:lnTo>
                    <a:pt x="9150" y="105133"/>
                  </a:lnTo>
                  <a:lnTo>
                    <a:pt x="7720" y="104935"/>
                  </a:lnTo>
                  <a:lnTo>
                    <a:pt x="6413" y="105365"/>
                  </a:lnTo>
                  <a:lnTo>
                    <a:pt x="0" y="124325"/>
                  </a:lnTo>
                  <a:lnTo>
                    <a:pt x="392" y="127106"/>
                  </a:lnTo>
                  <a:lnTo>
                    <a:pt x="1884" y="128510"/>
                  </a:lnTo>
                  <a:lnTo>
                    <a:pt x="173880" y="176150"/>
                  </a:lnTo>
                  <a:lnTo>
                    <a:pt x="175310" y="176348"/>
                  </a:lnTo>
                  <a:lnTo>
                    <a:pt x="176617" y="175917"/>
                  </a:lnTo>
                  <a:lnTo>
                    <a:pt x="183032" y="156959"/>
                  </a:lnTo>
                  <a:lnTo>
                    <a:pt x="182639" y="154178"/>
                  </a:lnTo>
                  <a:lnTo>
                    <a:pt x="181147" y="152774"/>
                  </a:lnTo>
                  <a:lnTo>
                    <a:pt x="108983" y="132786"/>
                  </a:lnTo>
                  <a:lnTo>
                    <a:pt x="131480" y="51568"/>
                  </a:lnTo>
                  <a:lnTo>
                    <a:pt x="202907" y="71352"/>
                  </a:lnTo>
                  <a:lnTo>
                    <a:pt x="204337" y="71550"/>
                  </a:lnTo>
                  <a:lnTo>
                    <a:pt x="205644" y="71121"/>
                  </a:lnTo>
                  <a:lnTo>
                    <a:pt x="212097" y="52023"/>
                  </a:lnTo>
                  <a:lnTo>
                    <a:pt x="211705" y="49241"/>
                  </a:lnTo>
                  <a:lnTo>
                    <a:pt x="210212" y="47838"/>
                  </a:lnTo>
                  <a:lnTo>
                    <a:pt x="38216" y="198"/>
                  </a:lnTo>
                  <a:lnTo>
                    <a:pt x="367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99032" y="3328416"/>
              <a:ext cx="222503" cy="207263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443650" y="3348507"/>
              <a:ext cx="141605" cy="129539"/>
            </a:xfrm>
            <a:custGeom>
              <a:avLst/>
              <a:gdLst/>
              <a:ahLst/>
              <a:cxnLst/>
              <a:rect l="l" t="t" r="r" b="b"/>
              <a:pathLst>
                <a:path w="141605" h="129539">
                  <a:moveTo>
                    <a:pt x="64596" y="0"/>
                  </a:moveTo>
                  <a:lnTo>
                    <a:pt x="27015" y="8275"/>
                  </a:lnTo>
                  <a:lnTo>
                    <a:pt x="3799" y="38011"/>
                  </a:lnTo>
                  <a:lnTo>
                    <a:pt x="3707" y="38247"/>
                  </a:lnTo>
                  <a:lnTo>
                    <a:pt x="1906" y="44833"/>
                  </a:lnTo>
                  <a:lnTo>
                    <a:pt x="671" y="51958"/>
                  </a:lnTo>
                  <a:lnTo>
                    <a:pt x="0" y="59620"/>
                  </a:lnTo>
                  <a:lnTo>
                    <a:pt x="96" y="69272"/>
                  </a:lnTo>
                  <a:lnTo>
                    <a:pt x="13567" y="105259"/>
                  </a:lnTo>
                  <a:lnTo>
                    <a:pt x="46741" y="125475"/>
                  </a:lnTo>
                  <a:lnTo>
                    <a:pt x="76681" y="129035"/>
                  </a:lnTo>
                  <a:lnTo>
                    <a:pt x="84176" y="128664"/>
                  </a:lnTo>
                  <a:lnTo>
                    <a:pt x="126707" y="110725"/>
                  </a:lnTo>
                  <a:lnTo>
                    <a:pt x="131353" y="104720"/>
                  </a:lnTo>
                  <a:lnTo>
                    <a:pt x="75383" y="104720"/>
                  </a:lnTo>
                  <a:lnTo>
                    <a:pt x="60996" y="104014"/>
                  </a:lnTo>
                  <a:lnTo>
                    <a:pt x="24862" y="85232"/>
                  </a:lnTo>
                  <a:lnTo>
                    <a:pt x="20492" y="74995"/>
                  </a:lnTo>
                  <a:lnTo>
                    <a:pt x="20408" y="74799"/>
                  </a:lnTo>
                  <a:lnTo>
                    <a:pt x="19549" y="69272"/>
                  </a:lnTo>
                  <a:lnTo>
                    <a:pt x="19531" y="67377"/>
                  </a:lnTo>
                  <a:lnTo>
                    <a:pt x="20175" y="54266"/>
                  </a:lnTo>
                  <a:lnTo>
                    <a:pt x="46696" y="26629"/>
                  </a:lnTo>
                  <a:lnTo>
                    <a:pt x="65862" y="24316"/>
                  </a:lnTo>
                  <a:lnTo>
                    <a:pt x="129031" y="24316"/>
                  </a:lnTo>
                  <a:lnTo>
                    <a:pt x="123470" y="19050"/>
                  </a:lnTo>
                  <a:lnTo>
                    <a:pt x="87585" y="1906"/>
                  </a:lnTo>
                  <a:lnTo>
                    <a:pt x="72539" y="147"/>
                  </a:lnTo>
                  <a:lnTo>
                    <a:pt x="64596" y="0"/>
                  </a:lnTo>
                  <a:close/>
                </a:path>
                <a:path w="141605" h="129539">
                  <a:moveTo>
                    <a:pt x="129031" y="24316"/>
                  </a:moveTo>
                  <a:lnTo>
                    <a:pt x="65862" y="24316"/>
                  </a:lnTo>
                  <a:lnTo>
                    <a:pt x="80248" y="25023"/>
                  </a:lnTo>
                  <a:lnTo>
                    <a:pt x="86974" y="26148"/>
                  </a:lnTo>
                  <a:lnTo>
                    <a:pt x="120930" y="54266"/>
                  </a:lnTo>
                  <a:lnTo>
                    <a:pt x="121828" y="61297"/>
                  </a:lnTo>
                  <a:lnTo>
                    <a:pt x="121165" y="74799"/>
                  </a:lnTo>
                  <a:lnTo>
                    <a:pt x="94501" y="102405"/>
                  </a:lnTo>
                  <a:lnTo>
                    <a:pt x="75383" y="104720"/>
                  </a:lnTo>
                  <a:lnTo>
                    <a:pt x="131353" y="104720"/>
                  </a:lnTo>
                  <a:lnTo>
                    <a:pt x="141204" y="69272"/>
                  </a:lnTo>
                  <a:lnTo>
                    <a:pt x="141125" y="59620"/>
                  </a:lnTo>
                  <a:lnTo>
                    <a:pt x="140677" y="54266"/>
                  </a:lnTo>
                  <a:lnTo>
                    <a:pt x="140639" y="53808"/>
                  </a:lnTo>
                  <a:lnTo>
                    <a:pt x="129585" y="24841"/>
                  </a:lnTo>
                  <a:lnTo>
                    <a:pt x="129031" y="243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05128" y="3477767"/>
              <a:ext cx="277367" cy="118872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1447205" y="3498598"/>
              <a:ext cx="200025" cy="39370"/>
            </a:xfrm>
            <a:custGeom>
              <a:avLst/>
              <a:gdLst/>
              <a:ahLst/>
              <a:cxnLst/>
              <a:rect l="l" t="t" r="r" b="b"/>
              <a:pathLst>
                <a:path w="200025" h="39370">
                  <a:moveTo>
                    <a:pt x="194990" y="0"/>
                  </a:moveTo>
                  <a:lnTo>
                    <a:pt x="3709" y="15685"/>
                  </a:lnTo>
                  <a:lnTo>
                    <a:pt x="0" y="23550"/>
                  </a:lnTo>
                  <a:lnTo>
                    <a:pt x="697" y="32058"/>
                  </a:lnTo>
                  <a:lnTo>
                    <a:pt x="1710" y="36235"/>
                  </a:lnTo>
                  <a:lnTo>
                    <a:pt x="3112" y="38464"/>
                  </a:lnTo>
                  <a:lnTo>
                    <a:pt x="4878" y="39277"/>
                  </a:lnTo>
                  <a:lnTo>
                    <a:pt x="196159" y="23591"/>
                  </a:lnTo>
                  <a:lnTo>
                    <a:pt x="197570" y="23284"/>
                  </a:lnTo>
                  <a:lnTo>
                    <a:pt x="199072" y="21774"/>
                  </a:lnTo>
                  <a:lnTo>
                    <a:pt x="199880" y="18788"/>
                  </a:lnTo>
                  <a:lnTo>
                    <a:pt x="199751" y="11381"/>
                  </a:lnTo>
                  <a:lnTo>
                    <a:pt x="199313" y="7205"/>
                  </a:lnTo>
                  <a:lnTo>
                    <a:pt x="198299" y="3006"/>
                  </a:lnTo>
                  <a:lnTo>
                    <a:pt x="196865" y="683"/>
                  </a:lnTo>
                  <a:lnTo>
                    <a:pt x="1949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11224" y="3532632"/>
              <a:ext cx="268224" cy="134111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26464" y="3553211"/>
              <a:ext cx="222504" cy="229356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469351" y="3620659"/>
              <a:ext cx="144145" cy="104139"/>
            </a:xfrm>
            <a:custGeom>
              <a:avLst/>
              <a:gdLst/>
              <a:ahLst/>
              <a:cxnLst/>
              <a:rect l="l" t="t" r="r" b="b"/>
              <a:pathLst>
                <a:path w="144144" h="104139">
                  <a:moveTo>
                    <a:pt x="103219" y="0"/>
                  </a:moveTo>
                  <a:lnTo>
                    <a:pt x="69256" y="21304"/>
                  </a:lnTo>
                  <a:lnTo>
                    <a:pt x="62188" y="59046"/>
                  </a:lnTo>
                  <a:lnTo>
                    <a:pt x="61398" y="62792"/>
                  </a:lnTo>
                  <a:lnTo>
                    <a:pt x="41033" y="80966"/>
                  </a:lnTo>
                  <a:lnTo>
                    <a:pt x="35405" y="79745"/>
                  </a:lnTo>
                  <a:lnTo>
                    <a:pt x="19116" y="49227"/>
                  </a:lnTo>
                  <a:lnTo>
                    <a:pt x="19580" y="40642"/>
                  </a:lnTo>
                  <a:lnTo>
                    <a:pt x="20064" y="36851"/>
                  </a:lnTo>
                  <a:lnTo>
                    <a:pt x="21534" y="30272"/>
                  </a:lnTo>
                  <a:lnTo>
                    <a:pt x="23751" y="22863"/>
                  </a:lnTo>
                  <a:lnTo>
                    <a:pt x="23991" y="21202"/>
                  </a:lnTo>
                  <a:lnTo>
                    <a:pt x="23257" y="19003"/>
                  </a:lnTo>
                  <a:lnTo>
                    <a:pt x="21719" y="17894"/>
                  </a:lnTo>
                  <a:lnTo>
                    <a:pt x="16572" y="17979"/>
                  </a:lnTo>
                  <a:lnTo>
                    <a:pt x="0" y="42420"/>
                  </a:lnTo>
                  <a:lnTo>
                    <a:pt x="43" y="46249"/>
                  </a:lnTo>
                  <a:lnTo>
                    <a:pt x="13568" y="88107"/>
                  </a:lnTo>
                  <a:lnTo>
                    <a:pt x="42783" y="104000"/>
                  </a:lnTo>
                  <a:lnTo>
                    <a:pt x="48769" y="103725"/>
                  </a:lnTo>
                  <a:lnTo>
                    <a:pt x="79982" y="78497"/>
                  </a:lnTo>
                  <a:lnTo>
                    <a:pt x="85363" y="44263"/>
                  </a:lnTo>
                  <a:lnTo>
                    <a:pt x="86164" y="40464"/>
                  </a:lnTo>
                  <a:lnTo>
                    <a:pt x="105347" y="22297"/>
                  </a:lnTo>
                  <a:lnTo>
                    <a:pt x="110280" y="23105"/>
                  </a:lnTo>
                  <a:lnTo>
                    <a:pt x="125793" y="50104"/>
                  </a:lnTo>
                  <a:lnTo>
                    <a:pt x="125147" y="60582"/>
                  </a:lnTo>
                  <a:lnTo>
                    <a:pt x="124112" y="66163"/>
                  </a:lnTo>
                  <a:lnTo>
                    <a:pt x="122314" y="72136"/>
                  </a:lnTo>
                  <a:lnTo>
                    <a:pt x="122114" y="73466"/>
                  </a:lnTo>
                  <a:lnTo>
                    <a:pt x="122759" y="75319"/>
                  </a:lnTo>
                  <a:lnTo>
                    <a:pt x="124274" y="76335"/>
                  </a:lnTo>
                  <a:lnTo>
                    <a:pt x="126925" y="76594"/>
                  </a:lnTo>
                  <a:lnTo>
                    <a:pt x="134966" y="74834"/>
                  </a:lnTo>
                  <a:lnTo>
                    <a:pt x="144035" y="51178"/>
                  </a:lnTo>
                  <a:lnTo>
                    <a:pt x="143443" y="44240"/>
                  </a:lnTo>
                  <a:lnTo>
                    <a:pt x="126489" y="9190"/>
                  </a:lnTo>
                  <a:lnTo>
                    <a:pt x="113153" y="1498"/>
                  </a:lnTo>
                  <a:lnTo>
                    <a:pt x="103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63040" y="3681983"/>
              <a:ext cx="240791" cy="201168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493520" y="3703679"/>
              <a:ext cx="259080" cy="23433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537506" y="3779568"/>
              <a:ext cx="179070" cy="100330"/>
            </a:xfrm>
            <a:custGeom>
              <a:avLst/>
              <a:gdLst/>
              <a:ahLst/>
              <a:cxnLst/>
              <a:rect l="l" t="t" r="r" b="b"/>
              <a:pathLst>
                <a:path w="179069" h="100329">
                  <a:moveTo>
                    <a:pt x="121196" y="23577"/>
                  </a:moveTo>
                  <a:lnTo>
                    <a:pt x="119222" y="23577"/>
                  </a:lnTo>
                  <a:lnTo>
                    <a:pt x="1254" y="78630"/>
                  </a:lnTo>
                  <a:lnTo>
                    <a:pt x="741" y="79054"/>
                  </a:lnTo>
                  <a:lnTo>
                    <a:pt x="73" y="80102"/>
                  </a:lnTo>
                  <a:lnTo>
                    <a:pt x="0" y="82821"/>
                  </a:lnTo>
                  <a:lnTo>
                    <a:pt x="255" y="84044"/>
                  </a:lnTo>
                  <a:lnTo>
                    <a:pt x="9568" y="100023"/>
                  </a:lnTo>
                  <a:lnTo>
                    <a:pt x="11238" y="100023"/>
                  </a:lnTo>
                  <a:lnTo>
                    <a:pt x="129228" y="44960"/>
                  </a:lnTo>
                  <a:lnTo>
                    <a:pt x="129710" y="44526"/>
                  </a:lnTo>
                  <a:lnTo>
                    <a:pt x="130423" y="43350"/>
                  </a:lnTo>
                  <a:lnTo>
                    <a:pt x="130594" y="42586"/>
                  </a:lnTo>
                  <a:lnTo>
                    <a:pt x="130559" y="40708"/>
                  </a:lnTo>
                  <a:lnTo>
                    <a:pt x="121196" y="23577"/>
                  </a:lnTo>
                  <a:close/>
                </a:path>
                <a:path w="179069" h="100329">
                  <a:moveTo>
                    <a:pt x="165458" y="0"/>
                  </a:moveTo>
                  <a:lnTo>
                    <a:pt x="161599" y="642"/>
                  </a:lnTo>
                  <a:lnTo>
                    <a:pt x="151659" y="5281"/>
                  </a:lnTo>
                  <a:lnTo>
                    <a:pt x="148743" y="7774"/>
                  </a:lnTo>
                  <a:lnTo>
                    <a:pt x="146933" y="13145"/>
                  </a:lnTo>
                  <a:lnTo>
                    <a:pt x="147651" y="16995"/>
                  </a:lnTo>
                  <a:lnTo>
                    <a:pt x="152370" y="27108"/>
                  </a:lnTo>
                  <a:lnTo>
                    <a:pt x="154912" y="30185"/>
                  </a:lnTo>
                  <a:lnTo>
                    <a:pt x="160318" y="32294"/>
                  </a:lnTo>
                  <a:lnTo>
                    <a:pt x="164175" y="31652"/>
                  </a:lnTo>
                  <a:lnTo>
                    <a:pt x="173912" y="27108"/>
                  </a:lnTo>
                  <a:lnTo>
                    <a:pt x="177032" y="24519"/>
                  </a:lnTo>
                  <a:lnTo>
                    <a:pt x="178841" y="19149"/>
                  </a:lnTo>
                  <a:lnTo>
                    <a:pt x="178123" y="15299"/>
                  </a:lnTo>
                  <a:lnTo>
                    <a:pt x="173448" y="5281"/>
                  </a:lnTo>
                  <a:lnTo>
                    <a:pt x="170863" y="2109"/>
                  </a:lnTo>
                  <a:lnTo>
                    <a:pt x="1654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1" name="object 11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36192" y="3846576"/>
              <a:ext cx="219456" cy="207263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579575" y="3867906"/>
              <a:ext cx="141605" cy="127000"/>
            </a:xfrm>
            <a:custGeom>
              <a:avLst/>
              <a:gdLst/>
              <a:ahLst/>
              <a:cxnLst/>
              <a:rect l="l" t="t" r="r" b="b"/>
              <a:pathLst>
                <a:path w="141605" h="127000">
                  <a:moveTo>
                    <a:pt x="84256" y="0"/>
                  </a:moveTo>
                  <a:lnTo>
                    <a:pt x="40167" y="13987"/>
                  </a:lnTo>
                  <a:lnTo>
                    <a:pt x="10469" y="38653"/>
                  </a:lnTo>
                  <a:lnTo>
                    <a:pt x="0" y="67111"/>
                  </a:lnTo>
                  <a:lnTo>
                    <a:pt x="1945" y="82546"/>
                  </a:lnTo>
                  <a:lnTo>
                    <a:pt x="22898" y="114964"/>
                  </a:lnTo>
                  <a:lnTo>
                    <a:pt x="44540" y="126958"/>
                  </a:lnTo>
                  <a:lnTo>
                    <a:pt x="48350" y="126389"/>
                  </a:lnTo>
                  <a:lnTo>
                    <a:pt x="54480" y="110877"/>
                  </a:lnTo>
                  <a:lnTo>
                    <a:pt x="45026" y="106512"/>
                  </a:lnTo>
                  <a:lnTo>
                    <a:pt x="23119" y="71089"/>
                  </a:lnTo>
                  <a:lnTo>
                    <a:pt x="23928" y="66280"/>
                  </a:lnTo>
                  <a:lnTo>
                    <a:pt x="53693" y="34589"/>
                  </a:lnTo>
                  <a:lnTo>
                    <a:pt x="91078" y="23274"/>
                  </a:lnTo>
                  <a:lnTo>
                    <a:pt x="98565" y="24736"/>
                  </a:lnTo>
                  <a:lnTo>
                    <a:pt x="121452" y="57120"/>
                  </a:lnTo>
                  <a:lnTo>
                    <a:pt x="121693" y="60984"/>
                  </a:lnTo>
                  <a:lnTo>
                    <a:pt x="121286" y="67851"/>
                  </a:lnTo>
                  <a:lnTo>
                    <a:pt x="120131" y="75567"/>
                  </a:lnTo>
                  <a:lnTo>
                    <a:pt x="120281" y="77384"/>
                  </a:lnTo>
                  <a:lnTo>
                    <a:pt x="121629" y="79691"/>
                  </a:lnTo>
                  <a:lnTo>
                    <a:pt x="122797" y="80224"/>
                  </a:lnTo>
                  <a:lnTo>
                    <a:pt x="126216" y="80215"/>
                  </a:lnTo>
                  <a:lnTo>
                    <a:pt x="141475" y="57687"/>
                  </a:lnTo>
                  <a:lnTo>
                    <a:pt x="141255" y="54474"/>
                  </a:lnTo>
                  <a:lnTo>
                    <a:pt x="123393" y="15998"/>
                  </a:lnTo>
                  <a:lnTo>
                    <a:pt x="90537" y="266"/>
                  </a:lnTo>
                  <a:lnTo>
                    <a:pt x="84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3" name="object 11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633728" y="3947160"/>
              <a:ext cx="304800" cy="298704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1678498" y="3968245"/>
              <a:ext cx="224154" cy="220979"/>
            </a:xfrm>
            <a:custGeom>
              <a:avLst/>
              <a:gdLst/>
              <a:ahLst/>
              <a:cxnLst/>
              <a:rect l="l" t="t" r="r" b="b"/>
              <a:pathLst>
                <a:path w="224155" h="220979">
                  <a:moveTo>
                    <a:pt x="134900" y="0"/>
                  </a:moveTo>
                  <a:lnTo>
                    <a:pt x="132919" y="520"/>
                  </a:lnTo>
                  <a:lnTo>
                    <a:pt x="1256" y="121006"/>
                  </a:lnTo>
                  <a:lnTo>
                    <a:pt x="328" y="122114"/>
                  </a:lnTo>
                  <a:lnTo>
                    <a:pt x="0" y="123449"/>
                  </a:lnTo>
                  <a:lnTo>
                    <a:pt x="116" y="124247"/>
                  </a:lnTo>
                  <a:lnTo>
                    <a:pt x="15326" y="140197"/>
                  </a:lnTo>
                  <a:lnTo>
                    <a:pt x="17307" y="139678"/>
                  </a:lnTo>
                  <a:lnTo>
                    <a:pt x="78459" y="83717"/>
                  </a:lnTo>
                  <a:lnTo>
                    <a:pt x="135354" y="145889"/>
                  </a:lnTo>
                  <a:lnTo>
                    <a:pt x="74764" y="201335"/>
                  </a:lnTo>
                  <a:lnTo>
                    <a:pt x="73837" y="202441"/>
                  </a:lnTo>
                  <a:lnTo>
                    <a:pt x="73508" y="203777"/>
                  </a:lnTo>
                  <a:lnTo>
                    <a:pt x="73625" y="204576"/>
                  </a:lnTo>
                  <a:lnTo>
                    <a:pt x="88738" y="220421"/>
                  </a:lnTo>
                  <a:lnTo>
                    <a:pt x="90719" y="219900"/>
                  </a:lnTo>
                  <a:lnTo>
                    <a:pt x="222383" y="99414"/>
                  </a:lnTo>
                  <a:lnTo>
                    <a:pt x="223310" y="98306"/>
                  </a:lnTo>
                  <a:lnTo>
                    <a:pt x="223639" y="96972"/>
                  </a:lnTo>
                  <a:lnTo>
                    <a:pt x="223523" y="96173"/>
                  </a:lnTo>
                  <a:lnTo>
                    <a:pt x="208409" y="80328"/>
                  </a:lnTo>
                  <a:lnTo>
                    <a:pt x="206429" y="80848"/>
                  </a:lnTo>
                  <a:lnTo>
                    <a:pt x="151188" y="131400"/>
                  </a:lnTo>
                  <a:lnTo>
                    <a:pt x="94293" y="69227"/>
                  </a:lnTo>
                  <a:lnTo>
                    <a:pt x="148970" y="19190"/>
                  </a:lnTo>
                  <a:lnTo>
                    <a:pt x="149898" y="18084"/>
                  </a:lnTo>
                  <a:lnTo>
                    <a:pt x="150227" y="16748"/>
                  </a:lnTo>
                  <a:lnTo>
                    <a:pt x="150111" y="15949"/>
                  </a:lnTo>
                  <a:lnTo>
                    <a:pt x="137466" y="1144"/>
                  </a:lnTo>
                  <a:lnTo>
                    <a:pt x="134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5" name="object 11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80032" y="4114800"/>
              <a:ext cx="213360" cy="225551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1821714" y="4134749"/>
              <a:ext cx="136525" cy="147955"/>
            </a:xfrm>
            <a:custGeom>
              <a:avLst/>
              <a:gdLst/>
              <a:ahLst/>
              <a:cxnLst/>
              <a:rect l="l" t="t" r="r" b="b"/>
              <a:pathLst>
                <a:path w="136525" h="147954">
                  <a:moveTo>
                    <a:pt x="73508" y="0"/>
                  </a:moveTo>
                  <a:lnTo>
                    <a:pt x="36190" y="15799"/>
                  </a:lnTo>
                  <a:lnTo>
                    <a:pt x="10826" y="45965"/>
                  </a:lnTo>
                  <a:lnTo>
                    <a:pt x="0" y="75982"/>
                  </a:lnTo>
                  <a:lnTo>
                    <a:pt x="1281" y="90623"/>
                  </a:lnTo>
                  <a:lnTo>
                    <a:pt x="1389" y="91850"/>
                  </a:lnTo>
                  <a:lnTo>
                    <a:pt x="27588" y="127322"/>
                  </a:lnTo>
                  <a:lnTo>
                    <a:pt x="62393" y="145999"/>
                  </a:lnTo>
                  <a:lnTo>
                    <a:pt x="69109" y="147576"/>
                  </a:lnTo>
                  <a:lnTo>
                    <a:pt x="70948" y="147576"/>
                  </a:lnTo>
                  <a:lnTo>
                    <a:pt x="81982" y="134895"/>
                  </a:lnTo>
                  <a:lnTo>
                    <a:pt x="81970" y="134272"/>
                  </a:lnTo>
                  <a:lnTo>
                    <a:pt x="73318" y="129595"/>
                  </a:lnTo>
                  <a:lnTo>
                    <a:pt x="70363" y="128705"/>
                  </a:lnTo>
                  <a:lnTo>
                    <a:pt x="35031" y="108799"/>
                  </a:lnTo>
                  <a:lnTo>
                    <a:pt x="23182" y="83350"/>
                  </a:lnTo>
                  <a:lnTo>
                    <a:pt x="23069" y="78052"/>
                  </a:lnTo>
                  <a:lnTo>
                    <a:pt x="24211" y="72707"/>
                  </a:lnTo>
                  <a:lnTo>
                    <a:pt x="29002" y="61921"/>
                  </a:lnTo>
                  <a:lnTo>
                    <a:pt x="32406" y="56408"/>
                  </a:lnTo>
                  <a:lnTo>
                    <a:pt x="36816" y="50775"/>
                  </a:lnTo>
                  <a:lnTo>
                    <a:pt x="64901" y="50775"/>
                  </a:lnTo>
                  <a:lnTo>
                    <a:pt x="47489" y="37143"/>
                  </a:lnTo>
                  <a:lnTo>
                    <a:pt x="76772" y="20213"/>
                  </a:lnTo>
                  <a:lnTo>
                    <a:pt x="119486" y="20213"/>
                  </a:lnTo>
                  <a:lnTo>
                    <a:pt x="118354" y="19050"/>
                  </a:lnTo>
                  <a:lnTo>
                    <a:pt x="81545" y="295"/>
                  </a:lnTo>
                  <a:lnTo>
                    <a:pt x="73508" y="0"/>
                  </a:lnTo>
                  <a:close/>
                </a:path>
                <a:path w="136525" h="147954">
                  <a:moveTo>
                    <a:pt x="64901" y="50775"/>
                  </a:moveTo>
                  <a:lnTo>
                    <a:pt x="36816" y="50775"/>
                  </a:lnTo>
                  <a:lnTo>
                    <a:pt x="105479" y="104531"/>
                  </a:lnTo>
                  <a:lnTo>
                    <a:pt x="107643" y="105225"/>
                  </a:lnTo>
                  <a:lnTo>
                    <a:pt x="112252" y="105225"/>
                  </a:lnTo>
                  <a:lnTo>
                    <a:pt x="114894" y="103541"/>
                  </a:lnTo>
                  <a:lnTo>
                    <a:pt x="125007" y="90623"/>
                  </a:lnTo>
                  <a:lnTo>
                    <a:pt x="129028" y="83746"/>
                  </a:lnTo>
                  <a:lnTo>
                    <a:pt x="130351" y="80450"/>
                  </a:lnTo>
                  <a:lnTo>
                    <a:pt x="102806" y="80450"/>
                  </a:lnTo>
                  <a:lnTo>
                    <a:pt x="64901" y="50775"/>
                  </a:lnTo>
                  <a:close/>
                </a:path>
                <a:path w="136525" h="147954">
                  <a:moveTo>
                    <a:pt x="119486" y="20213"/>
                  </a:moveTo>
                  <a:lnTo>
                    <a:pt x="81543" y="20213"/>
                  </a:lnTo>
                  <a:lnTo>
                    <a:pt x="91447" y="22252"/>
                  </a:lnTo>
                  <a:lnTo>
                    <a:pt x="91265" y="22252"/>
                  </a:lnTo>
                  <a:lnTo>
                    <a:pt x="114282" y="52363"/>
                  </a:lnTo>
                  <a:lnTo>
                    <a:pt x="113702" y="59094"/>
                  </a:lnTo>
                  <a:lnTo>
                    <a:pt x="113688" y="59258"/>
                  </a:lnTo>
                  <a:lnTo>
                    <a:pt x="111578" y="66238"/>
                  </a:lnTo>
                  <a:lnTo>
                    <a:pt x="107950" y="73302"/>
                  </a:lnTo>
                  <a:lnTo>
                    <a:pt x="102806" y="80450"/>
                  </a:lnTo>
                  <a:lnTo>
                    <a:pt x="130351" y="80450"/>
                  </a:lnTo>
                  <a:lnTo>
                    <a:pt x="134763" y="69458"/>
                  </a:lnTo>
                  <a:lnTo>
                    <a:pt x="136084" y="62316"/>
                  </a:lnTo>
                  <a:lnTo>
                    <a:pt x="135983" y="59094"/>
                  </a:lnTo>
                  <a:lnTo>
                    <a:pt x="135898" y="56408"/>
                  </a:lnTo>
                  <a:lnTo>
                    <a:pt x="135771" y="52363"/>
                  </a:lnTo>
                  <a:lnTo>
                    <a:pt x="135722" y="50775"/>
                  </a:lnTo>
                  <a:lnTo>
                    <a:pt x="135635" y="48032"/>
                  </a:lnTo>
                  <a:lnTo>
                    <a:pt x="133725" y="40995"/>
                  </a:lnTo>
                  <a:lnTo>
                    <a:pt x="130129" y="34061"/>
                  </a:lnTo>
                  <a:lnTo>
                    <a:pt x="127022" y="28925"/>
                  </a:lnTo>
                  <a:lnTo>
                    <a:pt x="123097" y="23922"/>
                  </a:lnTo>
                  <a:lnTo>
                    <a:pt x="119486" y="202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7" name="object 11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889760" y="4184904"/>
              <a:ext cx="213360" cy="234695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1933709" y="4207035"/>
              <a:ext cx="133985" cy="155575"/>
            </a:xfrm>
            <a:custGeom>
              <a:avLst/>
              <a:gdLst/>
              <a:ahLst/>
              <a:cxnLst/>
              <a:rect l="l" t="t" r="r" b="b"/>
              <a:pathLst>
                <a:path w="133985" h="155575">
                  <a:moveTo>
                    <a:pt x="93735" y="132572"/>
                  </a:moveTo>
                  <a:lnTo>
                    <a:pt x="70432" y="132572"/>
                  </a:lnTo>
                  <a:lnTo>
                    <a:pt x="63567" y="144799"/>
                  </a:lnTo>
                  <a:lnTo>
                    <a:pt x="63439" y="145710"/>
                  </a:lnTo>
                  <a:lnTo>
                    <a:pt x="64042" y="147363"/>
                  </a:lnTo>
                  <a:lnTo>
                    <a:pt x="77965" y="155559"/>
                  </a:lnTo>
                  <a:lnTo>
                    <a:pt x="80195" y="155559"/>
                  </a:lnTo>
                  <a:lnTo>
                    <a:pt x="81283" y="154746"/>
                  </a:lnTo>
                  <a:lnTo>
                    <a:pt x="93735" y="132572"/>
                  </a:lnTo>
                  <a:close/>
                </a:path>
                <a:path w="133985" h="155575">
                  <a:moveTo>
                    <a:pt x="43116" y="53125"/>
                  </a:moveTo>
                  <a:lnTo>
                    <a:pt x="2795" y="78563"/>
                  </a:lnTo>
                  <a:lnTo>
                    <a:pt x="0" y="94498"/>
                  </a:lnTo>
                  <a:lnTo>
                    <a:pt x="612" y="99546"/>
                  </a:lnTo>
                  <a:lnTo>
                    <a:pt x="32296" y="132982"/>
                  </a:lnTo>
                  <a:lnTo>
                    <a:pt x="54827" y="136061"/>
                  </a:lnTo>
                  <a:lnTo>
                    <a:pt x="62162" y="135111"/>
                  </a:lnTo>
                  <a:lnTo>
                    <a:pt x="62411" y="135111"/>
                  </a:lnTo>
                  <a:lnTo>
                    <a:pt x="70432" y="132572"/>
                  </a:lnTo>
                  <a:lnTo>
                    <a:pt x="93735" y="132572"/>
                  </a:lnTo>
                  <a:lnTo>
                    <a:pt x="101130" y="119404"/>
                  </a:lnTo>
                  <a:lnTo>
                    <a:pt x="49028" y="119404"/>
                  </a:lnTo>
                  <a:lnTo>
                    <a:pt x="43247" y="117962"/>
                  </a:lnTo>
                  <a:lnTo>
                    <a:pt x="31187" y="111191"/>
                  </a:lnTo>
                  <a:lnTo>
                    <a:pt x="26978" y="106556"/>
                  </a:lnTo>
                  <a:lnTo>
                    <a:pt x="23453" y="95497"/>
                  </a:lnTo>
                  <a:lnTo>
                    <a:pt x="24206" y="89820"/>
                  </a:lnTo>
                  <a:lnTo>
                    <a:pt x="48117" y="72370"/>
                  </a:lnTo>
                  <a:lnTo>
                    <a:pt x="91805" y="72370"/>
                  </a:lnTo>
                  <a:lnTo>
                    <a:pt x="83044" y="67450"/>
                  </a:lnTo>
                  <a:lnTo>
                    <a:pt x="50318" y="54133"/>
                  </a:lnTo>
                  <a:lnTo>
                    <a:pt x="43116" y="53125"/>
                  </a:lnTo>
                  <a:close/>
                </a:path>
                <a:path w="133985" h="155575">
                  <a:moveTo>
                    <a:pt x="91805" y="72370"/>
                  </a:moveTo>
                  <a:lnTo>
                    <a:pt x="48117" y="72370"/>
                  </a:lnTo>
                  <a:lnTo>
                    <a:pt x="52363" y="72895"/>
                  </a:lnTo>
                  <a:lnTo>
                    <a:pt x="61755" y="75652"/>
                  </a:lnTo>
                  <a:lnTo>
                    <a:pt x="66941" y="77936"/>
                  </a:lnTo>
                  <a:lnTo>
                    <a:pt x="90177" y="90984"/>
                  </a:lnTo>
                  <a:lnTo>
                    <a:pt x="76795" y="114813"/>
                  </a:lnTo>
                  <a:lnTo>
                    <a:pt x="68546" y="117619"/>
                  </a:lnTo>
                  <a:lnTo>
                    <a:pt x="61343" y="119099"/>
                  </a:lnTo>
                  <a:lnTo>
                    <a:pt x="49028" y="119404"/>
                  </a:lnTo>
                  <a:lnTo>
                    <a:pt x="101130" y="119404"/>
                  </a:lnTo>
                  <a:lnTo>
                    <a:pt x="125427" y="76137"/>
                  </a:lnTo>
                  <a:lnTo>
                    <a:pt x="98513" y="76137"/>
                  </a:lnTo>
                  <a:lnTo>
                    <a:pt x="91805" y="72370"/>
                  </a:lnTo>
                  <a:close/>
                </a:path>
                <a:path w="133985" h="155575">
                  <a:moveTo>
                    <a:pt x="68844" y="0"/>
                  </a:moveTo>
                  <a:lnTo>
                    <a:pt x="58973" y="0"/>
                  </a:lnTo>
                  <a:lnTo>
                    <a:pt x="55512" y="900"/>
                  </a:lnTo>
                  <a:lnTo>
                    <a:pt x="54164" y="1647"/>
                  </a:lnTo>
                  <a:lnTo>
                    <a:pt x="52227" y="3732"/>
                  </a:lnTo>
                  <a:lnTo>
                    <a:pt x="51159" y="5293"/>
                  </a:lnTo>
                  <a:lnTo>
                    <a:pt x="49399" y="8427"/>
                  </a:lnTo>
                  <a:lnTo>
                    <a:pt x="49291" y="8620"/>
                  </a:lnTo>
                  <a:lnTo>
                    <a:pt x="48732" y="9810"/>
                  </a:lnTo>
                  <a:lnTo>
                    <a:pt x="47896" y="12076"/>
                  </a:lnTo>
                  <a:lnTo>
                    <a:pt x="47847" y="15576"/>
                  </a:lnTo>
                  <a:lnTo>
                    <a:pt x="48470" y="16802"/>
                  </a:lnTo>
                  <a:lnTo>
                    <a:pt x="48959" y="17296"/>
                  </a:lnTo>
                  <a:lnTo>
                    <a:pt x="50623" y="18229"/>
                  </a:lnTo>
                  <a:lnTo>
                    <a:pt x="52480" y="18479"/>
                  </a:lnTo>
                  <a:lnTo>
                    <a:pt x="61664" y="18479"/>
                  </a:lnTo>
                  <a:lnTo>
                    <a:pt x="68900" y="18948"/>
                  </a:lnTo>
                  <a:lnTo>
                    <a:pt x="106213" y="37877"/>
                  </a:lnTo>
                  <a:lnTo>
                    <a:pt x="109520" y="47721"/>
                  </a:lnTo>
                  <a:lnTo>
                    <a:pt x="109444" y="51315"/>
                  </a:lnTo>
                  <a:lnTo>
                    <a:pt x="107651" y="58542"/>
                  </a:lnTo>
                  <a:lnTo>
                    <a:pt x="107538" y="58996"/>
                  </a:lnTo>
                  <a:lnTo>
                    <a:pt x="105846" y="63079"/>
                  </a:lnTo>
                  <a:lnTo>
                    <a:pt x="98513" y="76137"/>
                  </a:lnTo>
                  <a:lnTo>
                    <a:pt x="125427" y="76137"/>
                  </a:lnTo>
                  <a:lnTo>
                    <a:pt x="128292" y="71034"/>
                  </a:lnTo>
                  <a:lnTo>
                    <a:pt x="130934" y="64477"/>
                  </a:lnTo>
                  <a:lnTo>
                    <a:pt x="133659" y="52222"/>
                  </a:lnTo>
                  <a:lnTo>
                    <a:pt x="133586" y="46410"/>
                  </a:lnTo>
                  <a:lnTo>
                    <a:pt x="99504" y="8427"/>
                  </a:lnTo>
                  <a:lnTo>
                    <a:pt x="72651" y="433"/>
                  </a:lnTo>
                  <a:lnTo>
                    <a:pt x="68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014728" y="4178807"/>
              <a:ext cx="176783" cy="271271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2059202" y="4200648"/>
              <a:ext cx="95885" cy="190500"/>
            </a:xfrm>
            <a:custGeom>
              <a:avLst/>
              <a:gdLst/>
              <a:ahLst/>
              <a:cxnLst/>
              <a:rect l="l" t="t" r="r" b="b"/>
              <a:pathLst>
                <a:path w="95885" h="190500">
                  <a:moveTo>
                    <a:pt x="77873" y="0"/>
                  </a:moveTo>
                  <a:lnTo>
                    <a:pt x="75152" y="217"/>
                  </a:lnTo>
                  <a:lnTo>
                    <a:pt x="73687" y="1573"/>
                  </a:lnTo>
                  <a:lnTo>
                    <a:pt x="383" y="178944"/>
                  </a:lnTo>
                  <a:lnTo>
                    <a:pt x="0" y="180308"/>
                  </a:lnTo>
                  <a:lnTo>
                    <a:pt x="215" y="181533"/>
                  </a:lnTo>
                  <a:lnTo>
                    <a:pt x="17758" y="190098"/>
                  </a:lnTo>
                  <a:lnTo>
                    <a:pt x="20382" y="189867"/>
                  </a:lnTo>
                  <a:lnTo>
                    <a:pt x="21910" y="188667"/>
                  </a:lnTo>
                  <a:lnTo>
                    <a:pt x="95215" y="11295"/>
                  </a:lnTo>
                  <a:lnTo>
                    <a:pt x="95586" y="9900"/>
                  </a:lnTo>
                  <a:lnTo>
                    <a:pt x="94927" y="7874"/>
                  </a:lnTo>
                  <a:lnTo>
                    <a:pt x="92638" y="5792"/>
                  </a:lnTo>
                  <a:lnTo>
                    <a:pt x="85989" y="2528"/>
                  </a:lnTo>
                  <a:lnTo>
                    <a:pt x="82073" y="1013"/>
                  </a:lnTo>
                  <a:lnTo>
                    <a:pt x="778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1" name="object 12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093976" y="4227576"/>
              <a:ext cx="167639" cy="256031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2137956" y="4247761"/>
              <a:ext cx="88265" cy="178435"/>
            </a:xfrm>
            <a:custGeom>
              <a:avLst/>
              <a:gdLst/>
              <a:ahLst/>
              <a:cxnLst/>
              <a:rect l="l" t="t" r="r" b="b"/>
              <a:pathLst>
                <a:path w="88264" h="178435">
                  <a:moveTo>
                    <a:pt x="43897" y="0"/>
                  </a:moveTo>
                  <a:lnTo>
                    <a:pt x="41178" y="607"/>
                  </a:lnTo>
                  <a:lnTo>
                    <a:pt x="39874" y="2058"/>
                  </a:lnTo>
                  <a:lnTo>
                    <a:pt x="30927" y="32039"/>
                  </a:lnTo>
                  <a:lnTo>
                    <a:pt x="13056" y="26706"/>
                  </a:lnTo>
                  <a:lnTo>
                    <a:pt x="5022" y="40784"/>
                  </a:lnTo>
                  <a:lnTo>
                    <a:pt x="5796" y="44201"/>
                  </a:lnTo>
                  <a:lnTo>
                    <a:pt x="6673" y="45258"/>
                  </a:lnTo>
                  <a:lnTo>
                    <a:pt x="25321" y="50824"/>
                  </a:lnTo>
                  <a:lnTo>
                    <a:pt x="1671" y="130072"/>
                  </a:lnTo>
                  <a:lnTo>
                    <a:pt x="486" y="136462"/>
                  </a:lnTo>
                  <a:lnTo>
                    <a:pt x="0" y="147765"/>
                  </a:lnTo>
                  <a:lnTo>
                    <a:pt x="829" y="152741"/>
                  </a:lnTo>
                  <a:lnTo>
                    <a:pt x="35993" y="177345"/>
                  </a:lnTo>
                  <a:lnTo>
                    <a:pt x="43901" y="177864"/>
                  </a:lnTo>
                  <a:lnTo>
                    <a:pt x="48508" y="177098"/>
                  </a:lnTo>
                  <a:lnTo>
                    <a:pt x="55655" y="162159"/>
                  </a:lnTo>
                  <a:lnTo>
                    <a:pt x="55443" y="159284"/>
                  </a:lnTo>
                  <a:lnTo>
                    <a:pt x="54757" y="158582"/>
                  </a:lnTo>
                  <a:lnTo>
                    <a:pt x="53168" y="157982"/>
                  </a:lnTo>
                  <a:lnTo>
                    <a:pt x="46153" y="158478"/>
                  </a:lnTo>
                  <a:lnTo>
                    <a:pt x="39089" y="157962"/>
                  </a:lnTo>
                  <a:lnTo>
                    <a:pt x="30497" y="155398"/>
                  </a:lnTo>
                  <a:lnTo>
                    <a:pt x="26643" y="151884"/>
                  </a:lnTo>
                  <a:lnTo>
                    <a:pt x="24207" y="141700"/>
                  </a:lnTo>
                  <a:lnTo>
                    <a:pt x="24866" y="134904"/>
                  </a:lnTo>
                  <a:lnTo>
                    <a:pt x="47943" y="57575"/>
                  </a:lnTo>
                  <a:lnTo>
                    <a:pt x="80986" y="67435"/>
                  </a:lnTo>
                  <a:lnTo>
                    <a:pt x="82302" y="67031"/>
                  </a:lnTo>
                  <a:lnTo>
                    <a:pt x="84820" y="64598"/>
                  </a:lnTo>
                  <a:lnTo>
                    <a:pt x="85940" y="62344"/>
                  </a:lnTo>
                  <a:lnTo>
                    <a:pt x="87786" y="55826"/>
                  </a:lnTo>
                  <a:lnTo>
                    <a:pt x="88126" y="52270"/>
                  </a:lnTo>
                  <a:lnTo>
                    <a:pt x="87450" y="49778"/>
                  </a:lnTo>
                  <a:lnTo>
                    <a:pt x="85952" y="48460"/>
                  </a:lnTo>
                  <a:lnTo>
                    <a:pt x="53549" y="38790"/>
                  </a:lnTo>
                  <a:lnTo>
                    <a:pt x="62306" y="9450"/>
                  </a:lnTo>
                  <a:lnTo>
                    <a:pt x="48186" y="557"/>
                  </a:lnTo>
                  <a:lnTo>
                    <a:pt x="438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3" name="object 12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182368" y="4218432"/>
              <a:ext cx="201168" cy="289560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2226478" y="4240156"/>
              <a:ext cx="121285" cy="210185"/>
            </a:xfrm>
            <a:custGeom>
              <a:avLst/>
              <a:gdLst/>
              <a:ahLst/>
              <a:cxnLst/>
              <a:rect l="l" t="t" r="r" b="b"/>
              <a:pathLst>
                <a:path w="121285" h="210185">
                  <a:moveTo>
                    <a:pt x="31120" y="0"/>
                  </a:moveTo>
                  <a:lnTo>
                    <a:pt x="3" y="193299"/>
                  </a:lnTo>
                  <a:lnTo>
                    <a:pt x="0" y="194716"/>
                  </a:lnTo>
                  <a:lnTo>
                    <a:pt x="1097" y="196363"/>
                  </a:lnTo>
                  <a:lnTo>
                    <a:pt x="2804" y="197338"/>
                  </a:lnTo>
                  <a:lnTo>
                    <a:pt x="6960" y="198517"/>
                  </a:lnTo>
                  <a:lnTo>
                    <a:pt x="15435" y="199548"/>
                  </a:lnTo>
                  <a:lnTo>
                    <a:pt x="19729" y="199398"/>
                  </a:lnTo>
                  <a:lnTo>
                    <a:pt x="22197" y="198474"/>
                  </a:lnTo>
                  <a:lnTo>
                    <a:pt x="23347" y="196908"/>
                  </a:lnTo>
                  <a:lnTo>
                    <a:pt x="34312" y="106810"/>
                  </a:lnTo>
                  <a:lnTo>
                    <a:pt x="39778" y="101719"/>
                  </a:lnTo>
                  <a:lnTo>
                    <a:pt x="67509" y="85915"/>
                  </a:lnTo>
                  <a:lnTo>
                    <a:pt x="77925" y="87182"/>
                  </a:lnTo>
                  <a:lnTo>
                    <a:pt x="96789" y="115759"/>
                  </a:lnTo>
                  <a:lnTo>
                    <a:pt x="96643" y="121699"/>
                  </a:lnTo>
                  <a:lnTo>
                    <a:pt x="86645" y="203843"/>
                  </a:lnTo>
                  <a:lnTo>
                    <a:pt x="86664" y="205263"/>
                  </a:lnTo>
                  <a:lnTo>
                    <a:pt x="87295" y="206396"/>
                  </a:lnTo>
                  <a:lnTo>
                    <a:pt x="89468" y="207886"/>
                  </a:lnTo>
                  <a:lnTo>
                    <a:pt x="93601" y="209062"/>
                  </a:lnTo>
                  <a:lnTo>
                    <a:pt x="102076" y="210093"/>
                  </a:lnTo>
                  <a:lnTo>
                    <a:pt x="106371" y="209943"/>
                  </a:lnTo>
                  <a:lnTo>
                    <a:pt x="108837" y="209019"/>
                  </a:lnTo>
                  <a:lnTo>
                    <a:pt x="109989" y="207453"/>
                  </a:lnTo>
                  <a:lnTo>
                    <a:pt x="120671" y="119674"/>
                  </a:lnTo>
                  <a:lnTo>
                    <a:pt x="120844" y="111744"/>
                  </a:lnTo>
                  <a:lnTo>
                    <a:pt x="119298" y="98391"/>
                  </a:lnTo>
                  <a:lnTo>
                    <a:pt x="89203" y="67943"/>
                  </a:lnTo>
                  <a:lnTo>
                    <a:pt x="73769" y="66065"/>
                  </a:lnTo>
                  <a:lnTo>
                    <a:pt x="66694" y="66956"/>
                  </a:lnTo>
                  <a:lnTo>
                    <a:pt x="37217" y="82948"/>
                  </a:lnTo>
                  <a:lnTo>
                    <a:pt x="46534" y="6391"/>
                  </a:lnTo>
                  <a:lnTo>
                    <a:pt x="46517" y="4949"/>
                  </a:lnTo>
                  <a:lnTo>
                    <a:pt x="45340" y="3171"/>
                  </a:lnTo>
                  <a:lnTo>
                    <a:pt x="42579" y="1779"/>
                  </a:lnTo>
                  <a:lnTo>
                    <a:pt x="35298" y="412"/>
                  </a:lnTo>
                  <a:lnTo>
                    <a:pt x="31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5" name="object 12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608832" y="4163567"/>
              <a:ext cx="256032" cy="265175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3631731" y="4212736"/>
              <a:ext cx="176530" cy="184150"/>
            </a:xfrm>
            <a:custGeom>
              <a:avLst/>
              <a:gdLst/>
              <a:ahLst/>
              <a:cxnLst/>
              <a:rect l="l" t="t" r="r" b="b"/>
              <a:pathLst>
                <a:path w="176529" h="184150">
                  <a:moveTo>
                    <a:pt x="84020" y="0"/>
                  </a:moveTo>
                  <a:lnTo>
                    <a:pt x="79234" y="2242"/>
                  </a:lnTo>
                  <a:lnTo>
                    <a:pt x="73625" y="6601"/>
                  </a:lnTo>
                  <a:lnTo>
                    <a:pt x="71243" y="9243"/>
                  </a:lnTo>
                  <a:lnTo>
                    <a:pt x="70145" y="11254"/>
                  </a:lnTo>
                  <a:lnTo>
                    <a:pt x="70438" y="12900"/>
                  </a:lnTo>
                  <a:lnTo>
                    <a:pt x="107937" y="61139"/>
                  </a:lnTo>
                  <a:lnTo>
                    <a:pt x="53646" y="103343"/>
                  </a:lnTo>
                  <a:lnTo>
                    <a:pt x="16529" y="55596"/>
                  </a:lnTo>
                  <a:lnTo>
                    <a:pt x="15689" y="54770"/>
                  </a:lnTo>
                  <a:lnTo>
                    <a:pt x="13967" y="54457"/>
                  </a:lnTo>
                  <a:lnTo>
                    <a:pt x="11446" y="55430"/>
                  </a:lnTo>
                  <a:lnTo>
                    <a:pt x="6309" y="58808"/>
                  </a:lnTo>
                  <a:lnTo>
                    <a:pt x="4834" y="59955"/>
                  </a:lnTo>
                  <a:lnTo>
                    <a:pt x="1097" y="63771"/>
                  </a:lnTo>
                  <a:lnTo>
                    <a:pt x="0" y="65783"/>
                  </a:lnTo>
                  <a:lnTo>
                    <a:pt x="293" y="67429"/>
                  </a:lnTo>
                  <a:lnTo>
                    <a:pt x="89669" y="182402"/>
                  </a:lnTo>
                  <a:lnTo>
                    <a:pt x="90509" y="183229"/>
                  </a:lnTo>
                  <a:lnTo>
                    <a:pt x="92231" y="183541"/>
                  </a:lnTo>
                  <a:lnTo>
                    <a:pt x="97095" y="181239"/>
                  </a:lnTo>
                  <a:lnTo>
                    <a:pt x="101426" y="177995"/>
                  </a:lnTo>
                  <a:lnTo>
                    <a:pt x="105101" y="174227"/>
                  </a:lnTo>
                  <a:lnTo>
                    <a:pt x="106198" y="172214"/>
                  </a:lnTo>
                  <a:lnTo>
                    <a:pt x="105905" y="170569"/>
                  </a:lnTo>
                  <a:lnTo>
                    <a:pt x="64394" y="117168"/>
                  </a:lnTo>
                  <a:lnTo>
                    <a:pt x="118685" y="74965"/>
                  </a:lnTo>
                  <a:lnTo>
                    <a:pt x="159815" y="127873"/>
                  </a:lnTo>
                  <a:lnTo>
                    <a:pt x="160654" y="128700"/>
                  </a:lnTo>
                  <a:lnTo>
                    <a:pt x="162375" y="129012"/>
                  </a:lnTo>
                  <a:lnTo>
                    <a:pt x="167087" y="126829"/>
                  </a:lnTo>
                  <a:lnTo>
                    <a:pt x="171509" y="123515"/>
                  </a:lnTo>
                  <a:lnTo>
                    <a:pt x="175154" y="119769"/>
                  </a:lnTo>
                  <a:lnTo>
                    <a:pt x="176251" y="117758"/>
                  </a:lnTo>
                  <a:lnTo>
                    <a:pt x="175959" y="116112"/>
                  </a:lnTo>
                  <a:lnTo>
                    <a:pt x="86582" y="1139"/>
                  </a:lnTo>
                  <a:lnTo>
                    <a:pt x="85742" y="312"/>
                  </a:lnTo>
                  <a:lnTo>
                    <a:pt x="84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706367" y="4130039"/>
              <a:ext cx="201167" cy="198119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3729842" y="4179416"/>
              <a:ext cx="121920" cy="118745"/>
            </a:xfrm>
            <a:custGeom>
              <a:avLst/>
              <a:gdLst/>
              <a:ahLst/>
              <a:cxnLst/>
              <a:rect l="l" t="t" r="r" b="b"/>
              <a:pathLst>
                <a:path w="121920" h="118745">
                  <a:moveTo>
                    <a:pt x="44343" y="30073"/>
                  </a:moveTo>
                  <a:lnTo>
                    <a:pt x="42334" y="30073"/>
                  </a:lnTo>
                  <a:lnTo>
                    <a:pt x="41186" y="30535"/>
                  </a:lnTo>
                  <a:lnTo>
                    <a:pt x="30850" y="42658"/>
                  </a:lnTo>
                  <a:lnTo>
                    <a:pt x="31141" y="43698"/>
                  </a:lnTo>
                  <a:lnTo>
                    <a:pt x="31410" y="44149"/>
                  </a:lnTo>
                  <a:lnTo>
                    <a:pt x="107713" y="118076"/>
                  </a:lnTo>
                  <a:lnTo>
                    <a:pt x="108359" y="118444"/>
                  </a:lnTo>
                  <a:lnTo>
                    <a:pt x="109796" y="118444"/>
                  </a:lnTo>
                  <a:lnTo>
                    <a:pt x="121481" y="106382"/>
                  </a:lnTo>
                  <a:lnTo>
                    <a:pt x="121386" y="104719"/>
                  </a:lnTo>
                  <a:lnTo>
                    <a:pt x="121117" y="104242"/>
                  </a:lnTo>
                  <a:lnTo>
                    <a:pt x="44815" y="30313"/>
                  </a:lnTo>
                  <a:lnTo>
                    <a:pt x="44343" y="30073"/>
                  </a:lnTo>
                  <a:close/>
                </a:path>
                <a:path w="121920" h="118745">
                  <a:moveTo>
                    <a:pt x="15660" y="0"/>
                  </a:moveTo>
                  <a:lnTo>
                    <a:pt x="10704" y="0"/>
                  </a:lnTo>
                  <a:lnTo>
                    <a:pt x="7979" y="1667"/>
                  </a:lnTo>
                  <a:lnTo>
                    <a:pt x="1642" y="8208"/>
                  </a:lnTo>
                  <a:lnTo>
                    <a:pt x="35" y="11040"/>
                  </a:lnTo>
                  <a:lnTo>
                    <a:pt x="0" y="15774"/>
                  </a:lnTo>
                  <a:lnTo>
                    <a:pt x="1612" y="18529"/>
                  </a:lnTo>
                  <a:lnTo>
                    <a:pt x="8041" y="24757"/>
                  </a:lnTo>
                  <a:lnTo>
                    <a:pt x="10789" y="26254"/>
                  </a:lnTo>
                  <a:lnTo>
                    <a:pt x="15111" y="26254"/>
                  </a:lnTo>
                  <a:lnTo>
                    <a:pt x="18135" y="24405"/>
                  </a:lnTo>
                  <a:lnTo>
                    <a:pt x="24472" y="17865"/>
                  </a:lnTo>
                  <a:lnTo>
                    <a:pt x="26079" y="15031"/>
                  </a:lnTo>
                  <a:lnTo>
                    <a:pt x="26115" y="10298"/>
                  </a:lnTo>
                  <a:lnTo>
                    <a:pt x="24502" y="7543"/>
                  </a:lnTo>
                  <a:lnTo>
                    <a:pt x="18073" y="1315"/>
                  </a:lnTo>
                  <a:lnTo>
                    <a:pt x="15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9" name="object 12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779520" y="4072127"/>
              <a:ext cx="228600" cy="240792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3803179" y="4120367"/>
              <a:ext cx="147955" cy="160655"/>
            </a:xfrm>
            <a:custGeom>
              <a:avLst/>
              <a:gdLst/>
              <a:ahLst/>
              <a:cxnLst/>
              <a:rect l="l" t="t" r="r" b="b"/>
              <a:pathLst>
                <a:path w="147954" h="160654">
                  <a:moveTo>
                    <a:pt x="83314" y="126052"/>
                  </a:moveTo>
                  <a:lnTo>
                    <a:pt x="68969" y="126052"/>
                  </a:lnTo>
                  <a:lnTo>
                    <a:pt x="69058" y="132157"/>
                  </a:lnTo>
                  <a:lnTo>
                    <a:pt x="94153" y="160469"/>
                  </a:lnTo>
                  <a:lnTo>
                    <a:pt x="98205" y="160196"/>
                  </a:lnTo>
                  <a:lnTo>
                    <a:pt x="106878" y="157403"/>
                  </a:lnTo>
                  <a:lnTo>
                    <a:pt x="111478" y="154846"/>
                  </a:lnTo>
                  <a:lnTo>
                    <a:pt x="121212" y="147403"/>
                  </a:lnTo>
                  <a:lnTo>
                    <a:pt x="126308" y="142252"/>
                  </a:lnTo>
                  <a:lnTo>
                    <a:pt x="98992" y="142252"/>
                  </a:lnTo>
                  <a:lnTo>
                    <a:pt x="94395" y="141836"/>
                  </a:lnTo>
                  <a:lnTo>
                    <a:pt x="83346" y="126263"/>
                  </a:lnTo>
                  <a:lnTo>
                    <a:pt x="83314" y="126052"/>
                  </a:lnTo>
                  <a:close/>
                </a:path>
                <a:path w="147954" h="160654">
                  <a:moveTo>
                    <a:pt x="145181" y="85318"/>
                  </a:moveTo>
                  <a:lnTo>
                    <a:pt x="117207" y="85318"/>
                  </a:lnTo>
                  <a:lnTo>
                    <a:pt x="121078" y="86074"/>
                  </a:lnTo>
                  <a:lnTo>
                    <a:pt x="126642" y="90580"/>
                  </a:lnTo>
                  <a:lnTo>
                    <a:pt x="128278" y="92580"/>
                  </a:lnTo>
                  <a:lnTo>
                    <a:pt x="130468" y="96795"/>
                  </a:lnTo>
                  <a:lnTo>
                    <a:pt x="130717" y="97309"/>
                  </a:lnTo>
                  <a:lnTo>
                    <a:pt x="131279" y="99943"/>
                  </a:lnTo>
                  <a:lnTo>
                    <a:pt x="131247" y="101385"/>
                  </a:lnTo>
                  <a:lnTo>
                    <a:pt x="131144" y="106044"/>
                  </a:lnTo>
                  <a:lnTo>
                    <a:pt x="130431" y="108967"/>
                  </a:lnTo>
                  <a:lnTo>
                    <a:pt x="130312" y="109453"/>
                  </a:lnTo>
                  <a:lnTo>
                    <a:pt x="98992" y="142252"/>
                  </a:lnTo>
                  <a:lnTo>
                    <a:pt x="126309" y="142252"/>
                  </a:lnTo>
                  <a:lnTo>
                    <a:pt x="146508" y="109453"/>
                  </a:lnTo>
                  <a:lnTo>
                    <a:pt x="147835" y="93445"/>
                  </a:lnTo>
                  <a:lnTo>
                    <a:pt x="146802" y="88629"/>
                  </a:lnTo>
                  <a:lnTo>
                    <a:pt x="145181" y="85318"/>
                  </a:lnTo>
                  <a:close/>
                </a:path>
                <a:path w="147954" h="160654">
                  <a:moveTo>
                    <a:pt x="44632" y="0"/>
                  </a:moveTo>
                  <a:lnTo>
                    <a:pt x="43509" y="367"/>
                  </a:lnTo>
                  <a:lnTo>
                    <a:pt x="22690" y="26073"/>
                  </a:lnTo>
                  <a:lnTo>
                    <a:pt x="20687" y="27556"/>
                  </a:lnTo>
                  <a:lnTo>
                    <a:pt x="0" y="60845"/>
                  </a:lnTo>
                  <a:lnTo>
                    <a:pt x="97" y="67075"/>
                  </a:lnTo>
                  <a:lnTo>
                    <a:pt x="1580" y="75986"/>
                  </a:lnTo>
                  <a:lnTo>
                    <a:pt x="1676" y="76320"/>
                  </a:lnTo>
                  <a:lnTo>
                    <a:pt x="33703" y="101947"/>
                  </a:lnTo>
                  <a:lnTo>
                    <a:pt x="37467" y="101947"/>
                  </a:lnTo>
                  <a:lnTo>
                    <a:pt x="37874" y="105376"/>
                  </a:lnTo>
                  <a:lnTo>
                    <a:pt x="61375" y="128440"/>
                  </a:lnTo>
                  <a:lnTo>
                    <a:pt x="65057" y="127791"/>
                  </a:lnTo>
                  <a:lnTo>
                    <a:pt x="68969" y="126052"/>
                  </a:lnTo>
                  <a:lnTo>
                    <a:pt x="83314" y="126052"/>
                  </a:lnTo>
                  <a:lnTo>
                    <a:pt x="82743" y="122308"/>
                  </a:lnTo>
                  <a:lnTo>
                    <a:pt x="82648" y="116396"/>
                  </a:lnTo>
                  <a:lnTo>
                    <a:pt x="87643" y="110644"/>
                  </a:lnTo>
                  <a:lnTo>
                    <a:pt x="61416" y="110644"/>
                  </a:lnTo>
                  <a:lnTo>
                    <a:pt x="58866" y="110206"/>
                  </a:lnTo>
                  <a:lnTo>
                    <a:pt x="54934" y="107022"/>
                  </a:lnTo>
                  <a:lnTo>
                    <a:pt x="53613" y="105376"/>
                  </a:lnTo>
                  <a:lnTo>
                    <a:pt x="52055" y="101947"/>
                  </a:lnTo>
                  <a:lnTo>
                    <a:pt x="51957" y="101732"/>
                  </a:lnTo>
                  <a:lnTo>
                    <a:pt x="51470" y="99943"/>
                  </a:lnTo>
                  <a:lnTo>
                    <a:pt x="51353" y="99006"/>
                  </a:lnTo>
                  <a:lnTo>
                    <a:pt x="51233" y="97866"/>
                  </a:lnTo>
                  <a:lnTo>
                    <a:pt x="53886" y="97309"/>
                  </a:lnTo>
                  <a:lnTo>
                    <a:pt x="56863" y="95891"/>
                  </a:lnTo>
                  <a:lnTo>
                    <a:pt x="63467" y="91323"/>
                  </a:lnTo>
                  <a:lnTo>
                    <a:pt x="66346" y="88629"/>
                  </a:lnTo>
                  <a:lnTo>
                    <a:pt x="66903" y="87977"/>
                  </a:lnTo>
                  <a:lnTo>
                    <a:pt x="68809" y="85624"/>
                  </a:lnTo>
                  <a:lnTo>
                    <a:pt x="37394" y="85624"/>
                  </a:lnTo>
                  <a:lnTo>
                    <a:pt x="31584" y="83605"/>
                  </a:lnTo>
                  <a:lnTo>
                    <a:pt x="16330" y="62123"/>
                  </a:lnTo>
                  <a:lnTo>
                    <a:pt x="16396" y="59010"/>
                  </a:lnTo>
                  <a:lnTo>
                    <a:pt x="42216" y="37603"/>
                  </a:lnTo>
                  <a:lnTo>
                    <a:pt x="73595" y="37603"/>
                  </a:lnTo>
                  <a:lnTo>
                    <a:pt x="70034" y="33468"/>
                  </a:lnTo>
                  <a:lnTo>
                    <a:pt x="62474" y="27344"/>
                  </a:lnTo>
                  <a:lnTo>
                    <a:pt x="59394" y="25551"/>
                  </a:lnTo>
                  <a:lnTo>
                    <a:pt x="52761" y="22983"/>
                  </a:lnTo>
                  <a:lnTo>
                    <a:pt x="45174" y="22983"/>
                  </a:lnTo>
                  <a:lnTo>
                    <a:pt x="55478" y="10260"/>
                  </a:lnTo>
                  <a:lnTo>
                    <a:pt x="47461" y="588"/>
                  </a:lnTo>
                  <a:lnTo>
                    <a:pt x="44632" y="0"/>
                  </a:lnTo>
                  <a:close/>
                </a:path>
                <a:path w="147954" h="160654">
                  <a:moveTo>
                    <a:pt x="121468" y="67075"/>
                  </a:moveTo>
                  <a:lnTo>
                    <a:pt x="117159" y="67075"/>
                  </a:lnTo>
                  <a:lnTo>
                    <a:pt x="109453" y="69047"/>
                  </a:lnTo>
                  <a:lnTo>
                    <a:pt x="105655" y="70829"/>
                  </a:lnTo>
                  <a:lnTo>
                    <a:pt x="98172" y="75986"/>
                  </a:lnTo>
                  <a:lnTo>
                    <a:pt x="94601" y="79254"/>
                  </a:lnTo>
                  <a:lnTo>
                    <a:pt x="91198" y="83207"/>
                  </a:lnTo>
                  <a:lnTo>
                    <a:pt x="73023" y="103794"/>
                  </a:lnTo>
                  <a:lnTo>
                    <a:pt x="71058" y="106044"/>
                  </a:lnTo>
                  <a:lnTo>
                    <a:pt x="70171" y="107022"/>
                  </a:lnTo>
                  <a:lnTo>
                    <a:pt x="67383" y="108967"/>
                  </a:lnTo>
                  <a:lnTo>
                    <a:pt x="61416" y="110644"/>
                  </a:lnTo>
                  <a:lnTo>
                    <a:pt x="87643" y="110644"/>
                  </a:lnTo>
                  <a:lnTo>
                    <a:pt x="100454" y="95891"/>
                  </a:lnTo>
                  <a:lnTo>
                    <a:pt x="104583" y="91043"/>
                  </a:lnTo>
                  <a:lnTo>
                    <a:pt x="108744" y="87977"/>
                  </a:lnTo>
                  <a:lnTo>
                    <a:pt x="117207" y="85318"/>
                  </a:lnTo>
                  <a:lnTo>
                    <a:pt x="145181" y="85318"/>
                  </a:lnTo>
                  <a:lnTo>
                    <a:pt x="142575" y="79997"/>
                  </a:lnTo>
                  <a:lnTo>
                    <a:pt x="139643" y="76320"/>
                  </a:lnTo>
                  <a:lnTo>
                    <a:pt x="132324" y="70393"/>
                  </a:lnTo>
                  <a:lnTo>
                    <a:pt x="128631" y="68554"/>
                  </a:lnTo>
                  <a:lnTo>
                    <a:pt x="121468" y="67075"/>
                  </a:lnTo>
                  <a:close/>
                </a:path>
                <a:path w="147954" h="160654">
                  <a:moveTo>
                    <a:pt x="73595" y="37603"/>
                  </a:moveTo>
                  <a:lnTo>
                    <a:pt x="42775" y="37603"/>
                  </a:lnTo>
                  <a:lnTo>
                    <a:pt x="48234" y="39549"/>
                  </a:lnTo>
                  <a:lnTo>
                    <a:pt x="56157" y="45966"/>
                  </a:lnTo>
                  <a:lnTo>
                    <a:pt x="58143" y="48150"/>
                  </a:lnTo>
                  <a:lnTo>
                    <a:pt x="61404" y="53148"/>
                  </a:lnTo>
                  <a:lnTo>
                    <a:pt x="62435" y="55681"/>
                  </a:lnTo>
                  <a:lnTo>
                    <a:pt x="63390" y="60845"/>
                  </a:lnTo>
                  <a:lnTo>
                    <a:pt x="63302" y="64072"/>
                  </a:lnTo>
                  <a:lnTo>
                    <a:pt x="35873" y="85624"/>
                  </a:lnTo>
                  <a:lnTo>
                    <a:pt x="68809" y="85624"/>
                  </a:lnTo>
                  <a:lnTo>
                    <a:pt x="72981" y="80473"/>
                  </a:lnTo>
                  <a:lnTo>
                    <a:pt x="75793" y="75639"/>
                  </a:lnTo>
                  <a:lnTo>
                    <a:pt x="79402" y="65742"/>
                  </a:lnTo>
                  <a:lnTo>
                    <a:pt x="79983" y="62123"/>
                  </a:lnTo>
                  <a:lnTo>
                    <a:pt x="79940" y="55681"/>
                  </a:lnTo>
                  <a:lnTo>
                    <a:pt x="79819" y="53148"/>
                  </a:lnTo>
                  <a:lnTo>
                    <a:pt x="79723" y="51154"/>
                  </a:lnTo>
                  <a:lnTo>
                    <a:pt x="78405" y="46506"/>
                  </a:lnTo>
                  <a:lnTo>
                    <a:pt x="73700" y="37797"/>
                  </a:lnTo>
                  <a:lnTo>
                    <a:pt x="73595" y="37603"/>
                  </a:lnTo>
                  <a:close/>
                </a:path>
                <a:path w="147954" h="160654">
                  <a:moveTo>
                    <a:pt x="49156" y="22518"/>
                  </a:moveTo>
                  <a:lnTo>
                    <a:pt x="44032" y="22983"/>
                  </a:lnTo>
                  <a:lnTo>
                    <a:pt x="52761" y="22983"/>
                  </a:lnTo>
                  <a:lnTo>
                    <a:pt x="49156" y="225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1" name="object 13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794760" y="3992879"/>
              <a:ext cx="262127" cy="201168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3816937" y="4041033"/>
              <a:ext cx="182880" cy="123189"/>
            </a:xfrm>
            <a:custGeom>
              <a:avLst/>
              <a:gdLst/>
              <a:ahLst/>
              <a:cxnLst/>
              <a:rect l="l" t="t" r="r" b="b"/>
              <a:pathLst>
                <a:path w="182879" h="123189">
                  <a:moveTo>
                    <a:pt x="100468" y="0"/>
                  </a:moveTo>
                  <a:lnTo>
                    <a:pt x="65430" y="22419"/>
                  </a:lnTo>
                  <a:lnTo>
                    <a:pt x="62147" y="40408"/>
                  </a:lnTo>
                  <a:lnTo>
                    <a:pt x="62731" y="47440"/>
                  </a:lnTo>
                  <a:lnTo>
                    <a:pt x="64590" y="55261"/>
                  </a:lnTo>
                  <a:lnTo>
                    <a:pt x="11931" y="20807"/>
                  </a:lnTo>
                  <a:lnTo>
                    <a:pt x="10869" y="20298"/>
                  </a:lnTo>
                  <a:lnTo>
                    <a:pt x="9145" y="20518"/>
                  </a:lnTo>
                  <a:lnTo>
                    <a:pt x="7128" y="22037"/>
                  </a:lnTo>
                  <a:lnTo>
                    <a:pt x="3500" y="26870"/>
                  </a:lnTo>
                  <a:lnTo>
                    <a:pt x="2477" y="28434"/>
                  </a:lnTo>
                  <a:lnTo>
                    <a:pt x="240" y="32992"/>
                  </a:lnTo>
                  <a:lnTo>
                    <a:pt x="0" y="35206"/>
                  </a:lnTo>
                  <a:lnTo>
                    <a:pt x="863" y="36586"/>
                  </a:lnTo>
                  <a:lnTo>
                    <a:pt x="131908" y="122326"/>
                  </a:lnTo>
                  <a:lnTo>
                    <a:pt x="132943" y="122842"/>
                  </a:lnTo>
                  <a:lnTo>
                    <a:pt x="134545" y="122633"/>
                  </a:lnTo>
                  <a:lnTo>
                    <a:pt x="136613" y="121034"/>
                  </a:lnTo>
                  <a:lnTo>
                    <a:pt x="141244" y="114669"/>
                  </a:lnTo>
                  <a:lnTo>
                    <a:pt x="143492" y="110095"/>
                  </a:lnTo>
                  <a:lnTo>
                    <a:pt x="143706" y="107955"/>
                  </a:lnTo>
                  <a:lnTo>
                    <a:pt x="142976" y="106547"/>
                  </a:lnTo>
                  <a:lnTo>
                    <a:pt x="81004" y="66000"/>
                  </a:lnTo>
                  <a:lnTo>
                    <a:pt x="78365" y="57948"/>
                  </a:lnTo>
                  <a:lnTo>
                    <a:pt x="76934" y="50966"/>
                  </a:lnTo>
                  <a:lnTo>
                    <a:pt x="76487" y="39140"/>
                  </a:lnTo>
                  <a:lnTo>
                    <a:pt x="77696" y="34165"/>
                  </a:lnTo>
                  <a:lnTo>
                    <a:pt x="99576" y="20483"/>
                  </a:lnTo>
                  <a:lnTo>
                    <a:pt x="102960" y="21069"/>
                  </a:lnTo>
                  <a:lnTo>
                    <a:pt x="110105" y="23512"/>
                  </a:lnTo>
                  <a:lnTo>
                    <a:pt x="114399" y="25763"/>
                  </a:lnTo>
                  <a:lnTo>
                    <a:pt x="170900" y="62731"/>
                  </a:lnTo>
                  <a:lnTo>
                    <a:pt x="171946" y="63230"/>
                  </a:lnTo>
                  <a:lnTo>
                    <a:pt x="182698" y="48360"/>
                  </a:lnTo>
                  <a:lnTo>
                    <a:pt x="181968" y="46953"/>
                  </a:lnTo>
                  <a:lnTo>
                    <a:pt x="121592" y="7449"/>
                  </a:lnTo>
                  <a:lnTo>
                    <a:pt x="115850" y="4460"/>
                  </a:lnTo>
                  <a:lnTo>
                    <a:pt x="105521" y="770"/>
                  </a:lnTo>
                  <a:lnTo>
                    <a:pt x="1004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3" name="object 13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947160" y="3947160"/>
              <a:ext cx="94488" cy="109727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3957607" y="3984365"/>
              <a:ext cx="39370" cy="54610"/>
            </a:xfrm>
            <a:custGeom>
              <a:avLst/>
              <a:gdLst/>
              <a:ahLst/>
              <a:cxnLst/>
              <a:rect l="l" t="t" r="r" b="b"/>
              <a:pathLst>
                <a:path w="39370" h="54610">
                  <a:moveTo>
                    <a:pt x="28119" y="31"/>
                  </a:moveTo>
                  <a:lnTo>
                    <a:pt x="684" y="44420"/>
                  </a:lnTo>
                  <a:lnTo>
                    <a:pt x="2" y="45643"/>
                  </a:lnTo>
                  <a:lnTo>
                    <a:pt x="10144" y="54104"/>
                  </a:lnTo>
                  <a:lnTo>
                    <a:pt x="12934" y="54055"/>
                  </a:lnTo>
                  <a:lnTo>
                    <a:pt x="13973" y="53431"/>
                  </a:lnTo>
                  <a:lnTo>
                    <a:pt x="39057" y="8423"/>
                  </a:lnTo>
                  <a:lnTo>
                    <a:pt x="39041" y="7255"/>
                  </a:lnTo>
                  <a:lnTo>
                    <a:pt x="37683" y="4894"/>
                  </a:lnTo>
                  <a:lnTo>
                    <a:pt x="36018" y="3566"/>
                  </a:lnTo>
                  <a:lnTo>
                    <a:pt x="30939" y="847"/>
                  </a:lnTo>
                  <a:lnTo>
                    <a:pt x="28982" y="201"/>
                  </a:lnTo>
                  <a:lnTo>
                    <a:pt x="28119" y="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5" name="object 13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892295" y="3791711"/>
              <a:ext cx="240791" cy="201168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3914152" y="3838604"/>
              <a:ext cx="162560" cy="123825"/>
            </a:xfrm>
            <a:custGeom>
              <a:avLst/>
              <a:gdLst/>
              <a:ahLst/>
              <a:cxnLst/>
              <a:rect l="l" t="t" r="r" b="b"/>
              <a:pathLst>
                <a:path w="162560" h="123825">
                  <a:moveTo>
                    <a:pt x="50255" y="0"/>
                  </a:moveTo>
                  <a:lnTo>
                    <a:pt x="48046" y="176"/>
                  </a:lnTo>
                  <a:lnTo>
                    <a:pt x="46655" y="1252"/>
                  </a:lnTo>
                  <a:lnTo>
                    <a:pt x="273" y="96229"/>
                  </a:lnTo>
                  <a:lnTo>
                    <a:pt x="0" y="96789"/>
                  </a:lnTo>
                  <a:lnTo>
                    <a:pt x="7" y="98546"/>
                  </a:lnTo>
                  <a:lnTo>
                    <a:pt x="1268" y="100309"/>
                  </a:lnTo>
                  <a:lnTo>
                    <a:pt x="3836" y="102279"/>
                  </a:lnTo>
                  <a:lnTo>
                    <a:pt x="7623" y="104236"/>
                  </a:lnTo>
                  <a:lnTo>
                    <a:pt x="11846" y="105476"/>
                  </a:lnTo>
                  <a:lnTo>
                    <a:pt x="13925" y="105343"/>
                  </a:lnTo>
                  <a:lnTo>
                    <a:pt x="15316" y="104268"/>
                  </a:lnTo>
                  <a:lnTo>
                    <a:pt x="34237" y="65521"/>
                  </a:lnTo>
                  <a:lnTo>
                    <a:pt x="151946" y="123004"/>
                  </a:lnTo>
                  <a:lnTo>
                    <a:pt x="162304" y="106582"/>
                  </a:lnTo>
                  <a:lnTo>
                    <a:pt x="161317" y="105233"/>
                  </a:lnTo>
                  <a:lnTo>
                    <a:pt x="43050" y="47477"/>
                  </a:lnTo>
                  <a:lnTo>
                    <a:pt x="61699" y="9291"/>
                  </a:lnTo>
                  <a:lnTo>
                    <a:pt x="62080" y="8155"/>
                  </a:lnTo>
                  <a:lnTo>
                    <a:pt x="61715" y="6375"/>
                  </a:lnTo>
                  <a:lnTo>
                    <a:pt x="60157" y="4554"/>
                  </a:lnTo>
                  <a:lnTo>
                    <a:pt x="54559" y="1386"/>
                  </a:lnTo>
                  <a:lnTo>
                    <a:pt x="50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7" name="object 13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983736" y="3742944"/>
              <a:ext cx="198120" cy="182880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4005120" y="3789470"/>
              <a:ext cx="118745" cy="105410"/>
            </a:xfrm>
            <a:custGeom>
              <a:avLst/>
              <a:gdLst/>
              <a:ahLst/>
              <a:cxnLst/>
              <a:rect l="l" t="t" r="r" b="b"/>
              <a:pathLst>
                <a:path w="118745" h="105410">
                  <a:moveTo>
                    <a:pt x="42655" y="0"/>
                  </a:moveTo>
                  <a:lnTo>
                    <a:pt x="7329" y="21812"/>
                  </a:lnTo>
                  <a:lnTo>
                    <a:pt x="0" y="42814"/>
                  </a:lnTo>
                  <a:lnTo>
                    <a:pt x="89" y="57083"/>
                  </a:lnTo>
                  <a:lnTo>
                    <a:pt x="1563" y="63171"/>
                  </a:lnTo>
                  <a:lnTo>
                    <a:pt x="1633" y="63461"/>
                  </a:lnTo>
                  <a:lnTo>
                    <a:pt x="30551" y="94808"/>
                  </a:lnTo>
                  <a:lnTo>
                    <a:pt x="70778" y="105242"/>
                  </a:lnTo>
                  <a:lnTo>
                    <a:pt x="77557" y="104410"/>
                  </a:lnTo>
                  <a:lnTo>
                    <a:pt x="89714" y="99814"/>
                  </a:lnTo>
                  <a:lnTo>
                    <a:pt x="95104" y="96117"/>
                  </a:lnTo>
                  <a:lnTo>
                    <a:pt x="104337" y="86117"/>
                  </a:lnTo>
                  <a:lnTo>
                    <a:pt x="69635" y="86117"/>
                  </a:lnTo>
                  <a:lnTo>
                    <a:pt x="60105" y="84736"/>
                  </a:lnTo>
                  <a:lnTo>
                    <a:pt x="55138" y="83314"/>
                  </a:lnTo>
                  <a:lnTo>
                    <a:pt x="49622" y="81062"/>
                  </a:lnTo>
                  <a:lnTo>
                    <a:pt x="51830" y="75691"/>
                  </a:lnTo>
                  <a:lnTo>
                    <a:pt x="36557" y="75691"/>
                  </a:lnTo>
                  <a:lnTo>
                    <a:pt x="15166" y="44715"/>
                  </a:lnTo>
                  <a:lnTo>
                    <a:pt x="15931" y="40500"/>
                  </a:lnTo>
                  <a:lnTo>
                    <a:pt x="38695" y="18923"/>
                  </a:lnTo>
                  <a:lnTo>
                    <a:pt x="75165" y="18923"/>
                  </a:lnTo>
                  <a:lnTo>
                    <a:pt x="76675" y="15251"/>
                  </a:lnTo>
                  <a:lnTo>
                    <a:pt x="55146" y="1347"/>
                  </a:lnTo>
                  <a:lnTo>
                    <a:pt x="42655" y="0"/>
                  </a:lnTo>
                  <a:close/>
                </a:path>
                <a:path w="118745" h="105410">
                  <a:moveTo>
                    <a:pt x="107841" y="27151"/>
                  </a:moveTo>
                  <a:lnTo>
                    <a:pt x="105213" y="27151"/>
                  </a:lnTo>
                  <a:lnTo>
                    <a:pt x="104381" y="27739"/>
                  </a:lnTo>
                  <a:lnTo>
                    <a:pt x="103302" y="39931"/>
                  </a:lnTo>
                  <a:lnTo>
                    <a:pt x="103274" y="40500"/>
                  </a:lnTo>
                  <a:lnTo>
                    <a:pt x="103160" y="42814"/>
                  </a:lnTo>
                  <a:lnTo>
                    <a:pt x="103124" y="43543"/>
                  </a:lnTo>
                  <a:lnTo>
                    <a:pt x="102683" y="47020"/>
                  </a:lnTo>
                  <a:lnTo>
                    <a:pt x="82358" y="83314"/>
                  </a:lnTo>
                  <a:lnTo>
                    <a:pt x="73765" y="85930"/>
                  </a:lnTo>
                  <a:lnTo>
                    <a:pt x="72556" y="85930"/>
                  </a:lnTo>
                  <a:lnTo>
                    <a:pt x="69635" y="86117"/>
                  </a:lnTo>
                  <a:lnTo>
                    <a:pt x="104337" y="86117"/>
                  </a:lnTo>
                  <a:lnTo>
                    <a:pt x="104509" y="85930"/>
                  </a:lnTo>
                  <a:lnTo>
                    <a:pt x="117691" y="50303"/>
                  </a:lnTo>
                  <a:lnTo>
                    <a:pt x="117796" y="49715"/>
                  </a:lnTo>
                  <a:lnTo>
                    <a:pt x="118526" y="43543"/>
                  </a:lnTo>
                  <a:lnTo>
                    <a:pt x="118566" y="35304"/>
                  </a:lnTo>
                  <a:lnTo>
                    <a:pt x="118398" y="33868"/>
                  </a:lnTo>
                  <a:lnTo>
                    <a:pt x="108965" y="27462"/>
                  </a:lnTo>
                  <a:lnTo>
                    <a:pt x="107841" y="27151"/>
                  </a:lnTo>
                  <a:close/>
                </a:path>
                <a:path w="118745" h="105410">
                  <a:moveTo>
                    <a:pt x="75165" y="18923"/>
                  </a:moveTo>
                  <a:lnTo>
                    <a:pt x="45248" y="18923"/>
                  </a:lnTo>
                  <a:lnTo>
                    <a:pt x="51598" y="20211"/>
                  </a:lnTo>
                  <a:lnTo>
                    <a:pt x="58350" y="22672"/>
                  </a:lnTo>
                  <a:lnTo>
                    <a:pt x="36671" y="75413"/>
                  </a:lnTo>
                  <a:lnTo>
                    <a:pt x="36557" y="75691"/>
                  </a:lnTo>
                  <a:lnTo>
                    <a:pt x="51830" y="75691"/>
                  </a:lnTo>
                  <a:lnTo>
                    <a:pt x="75165" y="189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9" name="object 13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023360" y="3639311"/>
              <a:ext cx="192024" cy="176783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4045353" y="3687022"/>
              <a:ext cx="114935" cy="97155"/>
            </a:xfrm>
            <a:custGeom>
              <a:avLst/>
              <a:gdLst/>
              <a:ahLst/>
              <a:cxnLst/>
              <a:rect l="l" t="t" r="r" b="b"/>
              <a:pathLst>
                <a:path w="114935" h="97154">
                  <a:moveTo>
                    <a:pt x="28994" y="82"/>
                  </a:moveTo>
                  <a:lnTo>
                    <a:pt x="3199" y="26396"/>
                  </a:lnTo>
                  <a:lnTo>
                    <a:pt x="977" y="32957"/>
                  </a:lnTo>
                  <a:lnTo>
                    <a:pt x="0" y="39427"/>
                  </a:lnTo>
                  <a:lnTo>
                    <a:pt x="530" y="52179"/>
                  </a:lnTo>
                  <a:lnTo>
                    <a:pt x="2207" y="58210"/>
                  </a:lnTo>
                  <a:lnTo>
                    <a:pt x="29954" y="86221"/>
                  </a:lnTo>
                  <a:lnTo>
                    <a:pt x="74409" y="96828"/>
                  </a:lnTo>
                  <a:lnTo>
                    <a:pt x="80935" y="95873"/>
                  </a:lnTo>
                  <a:lnTo>
                    <a:pt x="112919" y="62020"/>
                  </a:lnTo>
                  <a:lnTo>
                    <a:pt x="114743" y="48319"/>
                  </a:lnTo>
                  <a:lnTo>
                    <a:pt x="114476" y="42066"/>
                  </a:lnTo>
                  <a:lnTo>
                    <a:pt x="97373" y="23045"/>
                  </a:lnTo>
                  <a:lnTo>
                    <a:pt x="95194" y="23233"/>
                  </a:lnTo>
                  <a:lnTo>
                    <a:pt x="94057" y="24163"/>
                  </a:lnTo>
                  <a:lnTo>
                    <a:pt x="93583" y="25563"/>
                  </a:lnTo>
                  <a:lnTo>
                    <a:pt x="93811" y="27016"/>
                  </a:lnTo>
                  <a:lnTo>
                    <a:pt x="95317" y="31060"/>
                  </a:lnTo>
                  <a:lnTo>
                    <a:pt x="97692" y="39218"/>
                  </a:lnTo>
                  <a:lnTo>
                    <a:pt x="98217" y="42457"/>
                  </a:lnTo>
                  <a:lnTo>
                    <a:pt x="98725" y="49696"/>
                  </a:lnTo>
                  <a:lnTo>
                    <a:pt x="98141" y="53606"/>
                  </a:lnTo>
                  <a:lnTo>
                    <a:pt x="71488" y="76692"/>
                  </a:lnTo>
                  <a:lnTo>
                    <a:pt x="61006" y="75855"/>
                  </a:lnTo>
                  <a:lnTo>
                    <a:pt x="21781" y="55429"/>
                  </a:lnTo>
                  <a:lnTo>
                    <a:pt x="15525" y="40594"/>
                  </a:lnTo>
                  <a:lnTo>
                    <a:pt x="19942" y="27545"/>
                  </a:lnTo>
                  <a:lnTo>
                    <a:pt x="38426" y="9540"/>
                  </a:lnTo>
                  <a:lnTo>
                    <a:pt x="39465" y="8474"/>
                  </a:lnTo>
                  <a:lnTo>
                    <a:pt x="40163" y="6410"/>
                  </a:lnTo>
                  <a:lnTo>
                    <a:pt x="39866" y="5406"/>
                  </a:lnTo>
                  <a:lnTo>
                    <a:pt x="38030" y="3305"/>
                  </a:lnTo>
                  <a:lnTo>
                    <a:pt x="36134" y="2293"/>
                  </a:lnTo>
                  <a:lnTo>
                    <a:pt x="28994" y="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1" name="object 14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995927" y="3535679"/>
              <a:ext cx="259079" cy="185928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4018898" y="3582941"/>
              <a:ext cx="179070" cy="107950"/>
            </a:xfrm>
            <a:custGeom>
              <a:avLst/>
              <a:gdLst/>
              <a:ahLst/>
              <a:cxnLst/>
              <a:rect l="l" t="t" r="r" b="b"/>
              <a:pathLst>
                <a:path w="179070" h="107950">
                  <a:moveTo>
                    <a:pt x="89899" y="0"/>
                  </a:moveTo>
                  <a:lnTo>
                    <a:pt x="58602" y="33111"/>
                  </a:lnTo>
                  <a:lnTo>
                    <a:pt x="58519" y="38930"/>
                  </a:lnTo>
                  <a:lnTo>
                    <a:pt x="61117" y="51224"/>
                  </a:lnTo>
                  <a:lnTo>
                    <a:pt x="63873" y="57720"/>
                  </a:lnTo>
                  <a:lnTo>
                    <a:pt x="68088" y="64565"/>
                  </a:lnTo>
                  <a:lnTo>
                    <a:pt x="7289" y="48331"/>
                  </a:lnTo>
                  <a:lnTo>
                    <a:pt x="0" y="63564"/>
                  </a:lnTo>
                  <a:lnTo>
                    <a:pt x="464" y="65742"/>
                  </a:lnTo>
                  <a:lnTo>
                    <a:pt x="1718" y="66782"/>
                  </a:lnTo>
                  <a:lnTo>
                    <a:pt x="153018" y="107181"/>
                  </a:lnTo>
                  <a:lnTo>
                    <a:pt x="154162" y="107346"/>
                  </a:lnTo>
                  <a:lnTo>
                    <a:pt x="155618" y="106648"/>
                  </a:lnTo>
                  <a:lnTo>
                    <a:pt x="157083" y="104481"/>
                  </a:lnTo>
                  <a:lnTo>
                    <a:pt x="159487" y="96986"/>
                  </a:lnTo>
                  <a:lnTo>
                    <a:pt x="160191" y="91937"/>
                  </a:lnTo>
                  <a:lnTo>
                    <a:pt x="159724" y="89839"/>
                  </a:lnTo>
                  <a:lnTo>
                    <a:pt x="158589" y="88731"/>
                  </a:lnTo>
                  <a:lnTo>
                    <a:pt x="87038" y="69625"/>
                  </a:lnTo>
                  <a:lnTo>
                    <a:pt x="82011" y="62805"/>
                  </a:lnTo>
                  <a:lnTo>
                    <a:pt x="78466" y="56622"/>
                  </a:lnTo>
                  <a:lnTo>
                    <a:pt x="74339" y="45530"/>
                  </a:lnTo>
                  <a:lnTo>
                    <a:pt x="73929" y="40426"/>
                  </a:lnTo>
                  <a:lnTo>
                    <a:pt x="76137" y="32155"/>
                  </a:lnTo>
                  <a:lnTo>
                    <a:pt x="93822" y="20079"/>
                  </a:lnTo>
                  <a:lnTo>
                    <a:pt x="101373" y="20162"/>
                  </a:lnTo>
                  <a:lnTo>
                    <a:pt x="106156" y="20956"/>
                  </a:lnTo>
                  <a:lnTo>
                    <a:pt x="171391" y="38375"/>
                  </a:lnTo>
                  <a:lnTo>
                    <a:pt x="172540" y="38520"/>
                  </a:lnTo>
                  <a:lnTo>
                    <a:pt x="174016" y="37746"/>
                  </a:lnTo>
                  <a:lnTo>
                    <a:pt x="175455" y="35674"/>
                  </a:lnTo>
                  <a:lnTo>
                    <a:pt x="177869" y="28141"/>
                  </a:lnTo>
                  <a:lnTo>
                    <a:pt x="178563" y="23130"/>
                  </a:lnTo>
                  <a:lnTo>
                    <a:pt x="178097" y="21032"/>
                  </a:lnTo>
                  <a:lnTo>
                    <a:pt x="176963" y="19923"/>
                  </a:lnTo>
                  <a:lnTo>
                    <a:pt x="107252" y="1310"/>
                  </a:lnTo>
                  <a:lnTo>
                    <a:pt x="100864" y="269"/>
                  </a:lnTo>
                  <a:lnTo>
                    <a:pt x="898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3" name="object 14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169664" y="3499104"/>
              <a:ext cx="112775" cy="103632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4182328" y="3538278"/>
              <a:ext cx="55880" cy="48260"/>
            </a:xfrm>
            <a:custGeom>
              <a:avLst/>
              <a:gdLst/>
              <a:ahLst/>
              <a:cxnLst/>
              <a:rect l="l" t="t" r="r" b="b"/>
              <a:pathLst>
                <a:path w="55879" h="48260">
                  <a:moveTo>
                    <a:pt x="8544" y="0"/>
                  </a:moveTo>
                  <a:lnTo>
                    <a:pt x="763" y="9489"/>
                  </a:lnTo>
                  <a:lnTo>
                    <a:pt x="350" y="11470"/>
                  </a:lnTo>
                  <a:lnTo>
                    <a:pt x="114" y="13171"/>
                  </a:lnTo>
                  <a:lnTo>
                    <a:pt x="0" y="16009"/>
                  </a:lnTo>
                  <a:lnTo>
                    <a:pt x="181" y="17238"/>
                  </a:lnTo>
                  <a:lnTo>
                    <a:pt x="22339" y="25554"/>
                  </a:lnTo>
                  <a:lnTo>
                    <a:pt x="51149" y="47738"/>
                  </a:lnTo>
                  <a:lnTo>
                    <a:pt x="51654" y="47981"/>
                  </a:lnTo>
                  <a:lnTo>
                    <a:pt x="52584" y="48096"/>
                  </a:lnTo>
                  <a:lnTo>
                    <a:pt x="52990" y="47962"/>
                  </a:lnTo>
                  <a:lnTo>
                    <a:pt x="55813" y="38036"/>
                  </a:lnTo>
                  <a:lnTo>
                    <a:pt x="55779" y="37155"/>
                  </a:lnTo>
                  <a:lnTo>
                    <a:pt x="27316" y="6536"/>
                  </a:lnTo>
                  <a:lnTo>
                    <a:pt x="10226" y="132"/>
                  </a:lnTo>
                  <a:lnTo>
                    <a:pt x="85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5" name="object 14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053839" y="3276600"/>
              <a:ext cx="240791" cy="204215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062983" y="3227831"/>
              <a:ext cx="234696" cy="103632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4085028" y="3275704"/>
              <a:ext cx="155575" cy="25400"/>
            </a:xfrm>
            <a:custGeom>
              <a:avLst/>
              <a:gdLst/>
              <a:ahLst/>
              <a:cxnLst/>
              <a:rect l="l" t="t" r="r" b="b"/>
              <a:pathLst>
                <a:path w="155575" h="25400">
                  <a:moveTo>
                    <a:pt x="46742" y="3012"/>
                  </a:moveTo>
                  <a:lnTo>
                    <a:pt x="43669" y="8534"/>
                  </a:lnTo>
                  <a:lnTo>
                    <a:pt x="43740" y="18975"/>
                  </a:lnTo>
                  <a:lnTo>
                    <a:pt x="46286" y="22283"/>
                  </a:lnTo>
                  <a:lnTo>
                    <a:pt x="46784" y="22283"/>
                  </a:lnTo>
                  <a:lnTo>
                    <a:pt x="151823" y="25029"/>
                  </a:lnTo>
                  <a:lnTo>
                    <a:pt x="152797" y="25029"/>
                  </a:lnTo>
                  <a:lnTo>
                    <a:pt x="153845" y="24400"/>
                  </a:lnTo>
                  <a:lnTo>
                    <a:pt x="154227" y="23903"/>
                  </a:lnTo>
                  <a:lnTo>
                    <a:pt x="154889" y="22442"/>
                  </a:lnTo>
                  <a:lnTo>
                    <a:pt x="155123" y="21550"/>
                  </a:lnTo>
                  <a:lnTo>
                    <a:pt x="155438" y="19540"/>
                  </a:lnTo>
                  <a:lnTo>
                    <a:pt x="155368" y="9080"/>
                  </a:lnTo>
                  <a:lnTo>
                    <a:pt x="152949" y="5787"/>
                  </a:lnTo>
                  <a:lnTo>
                    <a:pt x="46742" y="3012"/>
                  </a:lnTo>
                  <a:close/>
                </a:path>
                <a:path w="155575" h="25400">
                  <a:moveTo>
                    <a:pt x="16377" y="0"/>
                  </a:moveTo>
                  <a:lnTo>
                    <a:pt x="6492" y="0"/>
                  </a:lnTo>
                  <a:lnTo>
                    <a:pt x="4392" y="523"/>
                  </a:lnTo>
                  <a:lnTo>
                    <a:pt x="1116" y="3785"/>
                  </a:lnTo>
                  <a:lnTo>
                    <a:pt x="237" y="6857"/>
                  </a:lnTo>
                  <a:lnTo>
                    <a:pt x="119" y="11370"/>
                  </a:lnTo>
                  <a:lnTo>
                    <a:pt x="0" y="15961"/>
                  </a:lnTo>
                  <a:lnTo>
                    <a:pt x="734" y="19133"/>
                  </a:lnTo>
                  <a:lnTo>
                    <a:pt x="3912" y="22642"/>
                  </a:lnTo>
                  <a:lnTo>
                    <a:pt x="7725" y="23812"/>
                  </a:lnTo>
                  <a:lnTo>
                    <a:pt x="15911" y="23812"/>
                  </a:lnTo>
                  <a:lnTo>
                    <a:pt x="18948" y="23055"/>
                  </a:lnTo>
                  <a:lnTo>
                    <a:pt x="22226" y="19792"/>
                  </a:lnTo>
                  <a:lnTo>
                    <a:pt x="23103" y="16720"/>
                  </a:lnTo>
                  <a:lnTo>
                    <a:pt x="23221" y="12208"/>
                  </a:lnTo>
                  <a:lnTo>
                    <a:pt x="23342" y="7617"/>
                  </a:lnTo>
                  <a:lnTo>
                    <a:pt x="22607" y="4444"/>
                  </a:lnTo>
                  <a:lnTo>
                    <a:pt x="19429" y="935"/>
                  </a:lnTo>
                  <a:lnTo>
                    <a:pt x="163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8" name="object 14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102608" y="3108959"/>
              <a:ext cx="234696" cy="176784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4126012" y="3156087"/>
              <a:ext cx="156210" cy="98425"/>
            </a:xfrm>
            <a:custGeom>
              <a:avLst/>
              <a:gdLst/>
              <a:ahLst/>
              <a:cxnLst/>
              <a:rect l="l" t="t" r="r" b="b"/>
              <a:pathLst>
                <a:path w="156210" h="98425">
                  <a:moveTo>
                    <a:pt x="150764" y="84165"/>
                  </a:moveTo>
                  <a:lnTo>
                    <a:pt x="102696" y="84165"/>
                  </a:lnTo>
                  <a:lnTo>
                    <a:pt x="104759" y="86559"/>
                  </a:lnTo>
                  <a:lnTo>
                    <a:pt x="125752" y="98176"/>
                  </a:lnTo>
                  <a:lnTo>
                    <a:pt x="132796" y="98176"/>
                  </a:lnTo>
                  <a:lnTo>
                    <a:pt x="137650" y="96822"/>
                  </a:lnTo>
                  <a:lnTo>
                    <a:pt x="144404" y="93068"/>
                  </a:lnTo>
                  <a:lnTo>
                    <a:pt x="147245" y="90166"/>
                  </a:lnTo>
                  <a:lnTo>
                    <a:pt x="150764" y="84165"/>
                  </a:lnTo>
                  <a:close/>
                </a:path>
                <a:path w="156210" h="98425">
                  <a:moveTo>
                    <a:pt x="10407" y="4212"/>
                  </a:moveTo>
                  <a:lnTo>
                    <a:pt x="4701" y="4488"/>
                  </a:lnTo>
                  <a:lnTo>
                    <a:pt x="4967" y="4488"/>
                  </a:lnTo>
                  <a:lnTo>
                    <a:pt x="3096" y="4895"/>
                  </a:lnTo>
                  <a:lnTo>
                    <a:pt x="593" y="6341"/>
                  </a:lnTo>
                  <a:lnTo>
                    <a:pt x="0" y="7363"/>
                  </a:lnTo>
                  <a:lnTo>
                    <a:pt x="962" y="27369"/>
                  </a:lnTo>
                  <a:lnTo>
                    <a:pt x="1053" y="29274"/>
                  </a:lnTo>
                  <a:lnTo>
                    <a:pt x="1133" y="30929"/>
                  </a:lnTo>
                  <a:lnTo>
                    <a:pt x="1195" y="32228"/>
                  </a:lnTo>
                  <a:lnTo>
                    <a:pt x="1318" y="34781"/>
                  </a:lnTo>
                  <a:lnTo>
                    <a:pt x="1444" y="37401"/>
                  </a:lnTo>
                  <a:lnTo>
                    <a:pt x="1507" y="40797"/>
                  </a:lnTo>
                  <a:lnTo>
                    <a:pt x="1083" y="42844"/>
                  </a:lnTo>
                  <a:lnTo>
                    <a:pt x="721" y="45452"/>
                  </a:lnTo>
                  <a:lnTo>
                    <a:pt x="397" y="49588"/>
                  </a:lnTo>
                  <a:lnTo>
                    <a:pt x="451" y="58055"/>
                  </a:lnTo>
                  <a:lnTo>
                    <a:pt x="571" y="60549"/>
                  </a:lnTo>
                  <a:lnTo>
                    <a:pt x="693" y="63084"/>
                  </a:lnTo>
                  <a:lnTo>
                    <a:pt x="1830" y="68503"/>
                  </a:lnTo>
                  <a:lnTo>
                    <a:pt x="5421" y="77398"/>
                  </a:lnTo>
                  <a:lnTo>
                    <a:pt x="5544" y="77702"/>
                  </a:lnTo>
                  <a:lnTo>
                    <a:pt x="19731" y="92105"/>
                  </a:lnTo>
                  <a:lnTo>
                    <a:pt x="19866" y="92105"/>
                  </a:lnTo>
                  <a:lnTo>
                    <a:pt x="29389" y="95633"/>
                  </a:lnTo>
                  <a:lnTo>
                    <a:pt x="29674" y="95633"/>
                  </a:lnTo>
                  <a:lnTo>
                    <a:pt x="35196" y="96401"/>
                  </a:lnTo>
                  <a:lnTo>
                    <a:pt x="32996" y="96401"/>
                  </a:lnTo>
                  <a:lnTo>
                    <a:pt x="45747" y="95787"/>
                  </a:lnTo>
                  <a:lnTo>
                    <a:pt x="49778" y="94942"/>
                  </a:lnTo>
                  <a:lnTo>
                    <a:pt x="49941" y="94942"/>
                  </a:lnTo>
                  <a:lnTo>
                    <a:pt x="57183" y="91730"/>
                  </a:lnTo>
                  <a:lnTo>
                    <a:pt x="60336" y="89670"/>
                  </a:lnTo>
                  <a:lnTo>
                    <a:pt x="63097" y="87121"/>
                  </a:lnTo>
                  <a:lnTo>
                    <a:pt x="101362" y="87121"/>
                  </a:lnTo>
                  <a:lnTo>
                    <a:pt x="102696" y="84165"/>
                  </a:lnTo>
                  <a:lnTo>
                    <a:pt x="150764" y="84165"/>
                  </a:lnTo>
                  <a:lnTo>
                    <a:pt x="151853" y="82307"/>
                  </a:lnTo>
                  <a:lnTo>
                    <a:pt x="152892" y="79317"/>
                  </a:lnTo>
                  <a:lnTo>
                    <a:pt x="79552" y="79317"/>
                  </a:lnTo>
                  <a:lnTo>
                    <a:pt x="78094" y="79074"/>
                  </a:lnTo>
                  <a:lnTo>
                    <a:pt x="77707" y="79074"/>
                  </a:lnTo>
                  <a:lnTo>
                    <a:pt x="75006" y="77881"/>
                  </a:lnTo>
                  <a:lnTo>
                    <a:pt x="36509" y="77881"/>
                  </a:lnTo>
                  <a:lnTo>
                    <a:pt x="34749" y="77702"/>
                  </a:lnTo>
                  <a:lnTo>
                    <a:pt x="33992" y="77702"/>
                  </a:lnTo>
                  <a:lnTo>
                    <a:pt x="27753" y="76061"/>
                  </a:lnTo>
                  <a:lnTo>
                    <a:pt x="14839" y="51005"/>
                  </a:lnTo>
                  <a:lnTo>
                    <a:pt x="14771" y="49588"/>
                  </a:lnTo>
                  <a:lnTo>
                    <a:pt x="16504" y="43914"/>
                  </a:lnTo>
                  <a:lnTo>
                    <a:pt x="24135" y="35676"/>
                  </a:lnTo>
                  <a:lnTo>
                    <a:pt x="29618" y="33445"/>
                  </a:lnTo>
                  <a:lnTo>
                    <a:pt x="39803" y="32955"/>
                  </a:lnTo>
                  <a:lnTo>
                    <a:pt x="70604" y="32955"/>
                  </a:lnTo>
                  <a:lnTo>
                    <a:pt x="70314" y="32228"/>
                  </a:lnTo>
                  <a:lnTo>
                    <a:pt x="67638" y="28051"/>
                  </a:lnTo>
                  <a:lnTo>
                    <a:pt x="62657" y="22981"/>
                  </a:lnTo>
                  <a:lnTo>
                    <a:pt x="16296" y="22981"/>
                  </a:lnTo>
                  <a:lnTo>
                    <a:pt x="15608" y="8684"/>
                  </a:lnTo>
                  <a:lnTo>
                    <a:pt x="15516" y="6772"/>
                  </a:lnTo>
                  <a:lnTo>
                    <a:pt x="14869" y="5849"/>
                  </a:lnTo>
                  <a:lnTo>
                    <a:pt x="12387" y="4488"/>
                  </a:lnTo>
                  <a:lnTo>
                    <a:pt x="10407" y="4212"/>
                  </a:lnTo>
                  <a:close/>
                </a:path>
                <a:path w="156210" h="98425">
                  <a:moveTo>
                    <a:pt x="101362" y="87121"/>
                  </a:moveTo>
                  <a:lnTo>
                    <a:pt x="63097" y="87121"/>
                  </a:lnTo>
                  <a:lnTo>
                    <a:pt x="66189" y="89856"/>
                  </a:lnTo>
                  <a:lnTo>
                    <a:pt x="69649" y="92105"/>
                  </a:lnTo>
                  <a:lnTo>
                    <a:pt x="77298" y="95633"/>
                  </a:lnTo>
                  <a:lnTo>
                    <a:pt x="81583" y="96401"/>
                  </a:lnTo>
                  <a:lnTo>
                    <a:pt x="87236" y="96130"/>
                  </a:lnTo>
                  <a:lnTo>
                    <a:pt x="89390" y="96130"/>
                  </a:lnTo>
                  <a:lnTo>
                    <a:pt x="92889" y="94942"/>
                  </a:lnTo>
                  <a:lnTo>
                    <a:pt x="98621" y="91004"/>
                  </a:lnTo>
                  <a:lnTo>
                    <a:pt x="100935" y="88068"/>
                  </a:lnTo>
                  <a:lnTo>
                    <a:pt x="101362" y="87121"/>
                  </a:lnTo>
                  <a:close/>
                </a:path>
                <a:path w="156210" h="98425">
                  <a:moveTo>
                    <a:pt x="122297" y="0"/>
                  </a:moveTo>
                  <a:lnTo>
                    <a:pt x="91139" y="27369"/>
                  </a:lnTo>
                  <a:lnTo>
                    <a:pt x="90777" y="30929"/>
                  </a:lnTo>
                  <a:lnTo>
                    <a:pt x="90799" y="47185"/>
                  </a:lnTo>
                  <a:lnTo>
                    <a:pt x="90919" y="69166"/>
                  </a:lnTo>
                  <a:lnTo>
                    <a:pt x="90199" y="72199"/>
                  </a:lnTo>
                  <a:lnTo>
                    <a:pt x="90133" y="72477"/>
                  </a:lnTo>
                  <a:lnTo>
                    <a:pt x="86800" y="77702"/>
                  </a:lnTo>
                  <a:lnTo>
                    <a:pt x="84606" y="79074"/>
                  </a:lnTo>
                  <a:lnTo>
                    <a:pt x="79552" y="79317"/>
                  </a:lnTo>
                  <a:lnTo>
                    <a:pt x="124388" y="79317"/>
                  </a:lnTo>
                  <a:lnTo>
                    <a:pt x="106318" y="56818"/>
                  </a:lnTo>
                  <a:lnTo>
                    <a:pt x="106219" y="49588"/>
                  </a:lnTo>
                  <a:lnTo>
                    <a:pt x="106095" y="40637"/>
                  </a:lnTo>
                  <a:lnTo>
                    <a:pt x="105979" y="35676"/>
                  </a:lnTo>
                  <a:lnTo>
                    <a:pt x="105948" y="34331"/>
                  </a:lnTo>
                  <a:lnTo>
                    <a:pt x="107010" y="29274"/>
                  </a:lnTo>
                  <a:lnTo>
                    <a:pt x="111552" y="21653"/>
                  </a:lnTo>
                  <a:lnTo>
                    <a:pt x="114845" y="19698"/>
                  </a:lnTo>
                  <a:lnTo>
                    <a:pt x="113730" y="19698"/>
                  </a:lnTo>
                  <a:lnTo>
                    <a:pt x="122095" y="19296"/>
                  </a:lnTo>
                  <a:lnTo>
                    <a:pt x="149015" y="19296"/>
                  </a:lnTo>
                  <a:lnTo>
                    <a:pt x="146820" y="15321"/>
                  </a:lnTo>
                  <a:lnTo>
                    <a:pt x="139849" y="7363"/>
                  </a:lnTo>
                  <a:lnTo>
                    <a:pt x="135936" y="4488"/>
                  </a:lnTo>
                  <a:lnTo>
                    <a:pt x="135339" y="4212"/>
                  </a:lnTo>
                  <a:lnTo>
                    <a:pt x="126932" y="789"/>
                  </a:lnTo>
                  <a:lnTo>
                    <a:pt x="122297" y="0"/>
                  </a:lnTo>
                  <a:close/>
                </a:path>
                <a:path w="156210" h="98425">
                  <a:moveTo>
                    <a:pt x="149015" y="19296"/>
                  </a:moveTo>
                  <a:lnTo>
                    <a:pt x="122095" y="19296"/>
                  </a:lnTo>
                  <a:lnTo>
                    <a:pt x="124647" y="19698"/>
                  </a:lnTo>
                  <a:lnTo>
                    <a:pt x="128424" y="21131"/>
                  </a:lnTo>
                  <a:lnTo>
                    <a:pt x="140720" y="42844"/>
                  </a:lnTo>
                  <a:lnTo>
                    <a:pt x="140832" y="43525"/>
                  </a:lnTo>
                  <a:lnTo>
                    <a:pt x="141471" y="56818"/>
                  </a:lnTo>
                  <a:lnTo>
                    <a:pt x="141554" y="58529"/>
                  </a:lnTo>
                  <a:lnTo>
                    <a:pt x="140713" y="64862"/>
                  </a:lnTo>
                  <a:lnTo>
                    <a:pt x="140596" y="65744"/>
                  </a:lnTo>
                  <a:lnTo>
                    <a:pt x="135816" y="76401"/>
                  </a:lnTo>
                  <a:lnTo>
                    <a:pt x="135685" y="76401"/>
                  </a:lnTo>
                  <a:lnTo>
                    <a:pt x="132084" y="79074"/>
                  </a:lnTo>
                  <a:lnTo>
                    <a:pt x="130780" y="79074"/>
                  </a:lnTo>
                  <a:lnTo>
                    <a:pt x="125726" y="79317"/>
                  </a:lnTo>
                  <a:lnTo>
                    <a:pt x="152892" y="79317"/>
                  </a:lnTo>
                  <a:lnTo>
                    <a:pt x="153114" y="78680"/>
                  </a:lnTo>
                  <a:lnTo>
                    <a:pt x="153224" y="78364"/>
                  </a:lnTo>
                  <a:lnTo>
                    <a:pt x="153310" y="78115"/>
                  </a:lnTo>
                  <a:lnTo>
                    <a:pt x="153392" y="77881"/>
                  </a:lnTo>
                  <a:lnTo>
                    <a:pt x="153454" y="77702"/>
                  </a:lnTo>
                  <a:lnTo>
                    <a:pt x="153559" y="77398"/>
                  </a:lnTo>
                  <a:lnTo>
                    <a:pt x="156199" y="56818"/>
                  </a:lnTo>
                  <a:lnTo>
                    <a:pt x="155920" y="51005"/>
                  </a:lnTo>
                  <a:lnTo>
                    <a:pt x="155852" y="49588"/>
                  </a:lnTo>
                  <a:lnTo>
                    <a:pt x="155736" y="47185"/>
                  </a:lnTo>
                  <a:lnTo>
                    <a:pt x="155652" y="45452"/>
                  </a:lnTo>
                  <a:lnTo>
                    <a:pt x="155527" y="42844"/>
                  </a:lnTo>
                  <a:lnTo>
                    <a:pt x="155401" y="40637"/>
                  </a:lnTo>
                  <a:lnTo>
                    <a:pt x="154149" y="33445"/>
                  </a:lnTo>
                  <a:lnTo>
                    <a:pt x="154117" y="33262"/>
                  </a:lnTo>
                  <a:lnTo>
                    <a:pt x="149680" y="20501"/>
                  </a:lnTo>
                  <a:lnTo>
                    <a:pt x="149015" y="19296"/>
                  </a:lnTo>
                  <a:close/>
                </a:path>
                <a:path w="156210" h="98425">
                  <a:moveTo>
                    <a:pt x="70604" y="32955"/>
                  </a:moveTo>
                  <a:lnTo>
                    <a:pt x="39803" y="32955"/>
                  </a:lnTo>
                  <a:lnTo>
                    <a:pt x="42740" y="33262"/>
                  </a:lnTo>
                  <a:lnTo>
                    <a:pt x="48423" y="34781"/>
                  </a:lnTo>
                  <a:lnTo>
                    <a:pt x="60997" y="58055"/>
                  </a:lnTo>
                  <a:lnTo>
                    <a:pt x="61117" y="60549"/>
                  </a:lnTo>
                  <a:lnTo>
                    <a:pt x="36509" y="77881"/>
                  </a:lnTo>
                  <a:lnTo>
                    <a:pt x="75006" y="77881"/>
                  </a:lnTo>
                  <a:lnTo>
                    <a:pt x="73913" y="77398"/>
                  </a:lnTo>
                  <a:lnTo>
                    <a:pt x="72344" y="76401"/>
                  </a:lnTo>
                  <a:lnTo>
                    <a:pt x="71916" y="76061"/>
                  </a:lnTo>
                  <a:lnTo>
                    <a:pt x="70693" y="74951"/>
                  </a:lnTo>
                  <a:lnTo>
                    <a:pt x="72303" y="72769"/>
                  </a:lnTo>
                  <a:lnTo>
                    <a:pt x="73578" y="69728"/>
                  </a:lnTo>
                  <a:lnTo>
                    <a:pt x="75463" y="61922"/>
                  </a:lnTo>
                  <a:lnTo>
                    <a:pt x="75769" y="58529"/>
                  </a:lnTo>
                  <a:lnTo>
                    <a:pt x="75782" y="56818"/>
                  </a:lnTo>
                  <a:lnTo>
                    <a:pt x="75502" y="51005"/>
                  </a:lnTo>
                  <a:lnTo>
                    <a:pt x="70726" y="33262"/>
                  </a:lnTo>
                  <a:lnTo>
                    <a:pt x="70604" y="32955"/>
                  </a:lnTo>
                  <a:close/>
                </a:path>
                <a:path w="156210" h="98425">
                  <a:moveTo>
                    <a:pt x="41832" y="14390"/>
                  </a:moveTo>
                  <a:lnTo>
                    <a:pt x="16296" y="22981"/>
                  </a:lnTo>
                  <a:lnTo>
                    <a:pt x="62657" y="22981"/>
                  </a:lnTo>
                  <a:lnTo>
                    <a:pt x="60839" y="21131"/>
                  </a:lnTo>
                  <a:lnTo>
                    <a:pt x="56760" y="18541"/>
                  </a:lnTo>
                  <a:lnTo>
                    <a:pt x="47243" y="15104"/>
                  </a:lnTo>
                  <a:lnTo>
                    <a:pt x="41832" y="143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0" name="object 15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047744" y="2990087"/>
              <a:ext cx="240791" cy="195072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4071047" y="3036854"/>
              <a:ext cx="162560" cy="117475"/>
            </a:xfrm>
            <a:custGeom>
              <a:avLst/>
              <a:gdLst/>
              <a:ahLst/>
              <a:cxnLst/>
              <a:rect l="l" t="t" r="r" b="b"/>
              <a:pathLst>
                <a:path w="162560" h="117475">
                  <a:moveTo>
                    <a:pt x="143809" y="0"/>
                  </a:moveTo>
                  <a:lnTo>
                    <a:pt x="72842" y="13021"/>
                  </a:lnTo>
                  <a:lnTo>
                    <a:pt x="40302" y="44095"/>
                  </a:lnTo>
                  <a:lnTo>
                    <a:pt x="40199" y="50109"/>
                  </a:lnTo>
                  <a:lnTo>
                    <a:pt x="42489" y="62588"/>
                  </a:lnTo>
                  <a:lnTo>
                    <a:pt x="44904" y="67881"/>
                  </a:lnTo>
                  <a:lnTo>
                    <a:pt x="52515" y="77880"/>
                  </a:lnTo>
                  <a:lnTo>
                    <a:pt x="57787" y="82571"/>
                  </a:lnTo>
                  <a:lnTo>
                    <a:pt x="64526" y="86953"/>
                  </a:lnTo>
                  <a:lnTo>
                    <a:pt x="2631" y="98309"/>
                  </a:lnTo>
                  <a:lnTo>
                    <a:pt x="1511" y="98672"/>
                  </a:lnTo>
                  <a:lnTo>
                    <a:pt x="412" y="100021"/>
                  </a:lnTo>
                  <a:lnTo>
                    <a:pt x="0" y="102511"/>
                  </a:lnTo>
                  <a:lnTo>
                    <a:pt x="704" y="108515"/>
                  </a:lnTo>
                  <a:lnTo>
                    <a:pt x="1042" y="110351"/>
                  </a:lnTo>
                  <a:lnTo>
                    <a:pt x="2564" y="115196"/>
                  </a:lnTo>
                  <a:lnTo>
                    <a:pt x="3917" y="116965"/>
                  </a:lnTo>
                  <a:lnTo>
                    <a:pt x="5495" y="117369"/>
                  </a:lnTo>
                  <a:lnTo>
                    <a:pt x="159525" y="89108"/>
                  </a:lnTo>
                  <a:lnTo>
                    <a:pt x="160629" y="88767"/>
                  </a:lnTo>
                  <a:lnTo>
                    <a:pt x="161645" y="87513"/>
                  </a:lnTo>
                  <a:lnTo>
                    <a:pt x="162041" y="84927"/>
                  </a:lnTo>
                  <a:lnTo>
                    <a:pt x="161006" y="77125"/>
                  </a:lnTo>
                  <a:lnTo>
                    <a:pt x="159481" y="72261"/>
                  </a:lnTo>
                  <a:lnTo>
                    <a:pt x="158160" y="70565"/>
                  </a:lnTo>
                  <a:lnTo>
                    <a:pt x="156662" y="70049"/>
                  </a:lnTo>
                  <a:lnTo>
                    <a:pt x="83818" y="83413"/>
                  </a:lnTo>
                  <a:lnTo>
                    <a:pt x="76356" y="79401"/>
                  </a:lnTo>
                  <a:lnTo>
                    <a:pt x="70505" y="75331"/>
                  </a:lnTo>
                  <a:lnTo>
                    <a:pt x="62026" y="67075"/>
                  </a:lnTo>
                  <a:lnTo>
                    <a:pt x="59471" y="62637"/>
                  </a:lnTo>
                  <a:lnTo>
                    <a:pt x="57927" y="54216"/>
                  </a:lnTo>
                  <a:lnTo>
                    <a:pt x="58022" y="50854"/>
                  </a:lnTo>
                  <a:lnTo>
                    <a:pt x="146673" y="19060"/>
                  </a:lnTo>
                  <a:lnTo>
                    <a:pt x="147774" y="18699"/>
                  </a:lnTo>
                  <a:lnTo>
                    <a:pt x="148776" y="17368"/>
                  </a:lnTo>
                  <a:lnTo>
                    <a:pt x="149190" y="14879"/>
                  </a:lnTo>
                  <a:lnTo>
                    <a:pt x="148148" y="7038"/>
                  </a:lnTo>
                  <a:lnTo>
                    <a:pt x="146629" y="2213"/>
                  </a:lnTo>
                  <a:lnTo>
                    <a:pt x="145308" y="516"/>
                  </a:lnTo>
                  <a:lnTo>
                    <a:pt x="1438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2" name="object 15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114800" y="2935223"/>
              <a:ext cx="88391" cy="112775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4127398" y="2970817"/>
              <a:ext cx="32384" cy="57150"/>
            </a:xfrm>
            <a:custGeom>
              <a:avLst/>
              <a:gdLst/>
              <a:ahLst/>
              <a:cxnLst/>
              <a:rect l="l" t="t" r="r" b="b"/>
              <a:pathLst>
                <a:path w="32385" h="57150">
                  <a:moveTo>
                    <a:pt x="11391" y="0"/>
                  </a:moveTo>
                  <a:lnTo>
                    <a:pt x="0" y="6682"/>
                  </a:lnTo>
                  <a:lnTo>
                    <a:pt x="76" y="7254"/>
                  </a:lnTo>
                  <a:lnTo>
                    <a:pt x="16384" y="53910"/>
                  </a:lnTo>
                  <a:lnTo>
                    <a:pt x="16846" y="55232"/>
                  </a:lnTo>
                  <a:lnTo>
                    <a:pt x="17744" y="56032"/>
                  </a:lnTo>
                  <a:lnTo>
                    <a:pt x="20410" y="56583"/>
                  </a:lnTo>
                  <a:lnTo>
                    <a:pt x="22472" y="56234"/>
                  </a:lnTo>
                  <a:lnTo>
                    <a:pt x="28056" y="54282"/>
                  </a:lnTo>
                  <a:lnTo>
                    <a:pt x="29907" y="53265"/>
                  </a:lnTo>
                  <a:lnTo>
                    <a:pt x="31722" y="51145"/>
                  </a:lnTo>
                  <a:lnTo>
                    <a:pt x="31945" y="49955"/>
                  </a:lnTo>
                  <a:lnTo>
                    <a:pt x="14942" y="1314"/>
                  </a:lnTo>
                  <a:lnTo>
                    <a:pt x="14058" y="552"/>
                  </a:lnTo>
                  <a:lnTo>
                    <a:pt x="113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4" name="object 15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959352" y="4200144"/>
              <a:ext cx="234696" cy="225551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3980698" y="4249611"/>
              <a:ext cx="156210" cy="144780"/>
            </a:xfrm>
            <a:custGeom>
              <a:avLst/>
              <a:gdLst/>
              <a:ahLst/>
              <a:cxnLst/>
              <a:rect l="l" t="t" r="r" b="b"/>
              <a:pathLst>
                <a:path w="156210" h="144779">
                  <a:moveTo>
                    <a:pt x="70039" y="0"/>
                  </a:moveTo>
                  <a:lnTo>
                    <a:pt x="68432" y="713"/>
                  </a:lnTo>
                  <a:lnTo>
                    <a:pt x="808" y="81949"/>
                  </a:lnTo>
                  <a:lnTo>
                    <a:pt x="410" y="82428"/>
                  </a:lnTo>
                  <a:lnTo>
                    <a:pt x="11904" y="94046"/>
                  </a:lnTo>
                  <a:lnTo>
                    <a:pt x="13511" y="93333"/>
                  </a:lnTo>
                  <a:lnTo>
                    <a:pt x="41098" y="60192"/>
                  </a:lnTo>
                  <a:lnTo>
                    <a:pt x="141775" y="144000"/>
                  </a:lnTo>
                  <a:lnTo>
                    <a:pt x="142772" y="144627"/>
                  </a:lnTo>
                  <a:lnTo>
                    <a:pt x="144520" y="144564"/>
                  </a:lnTo>
                  <a:lnTo>
                    <a:pt x="148779" y="141273"/>
                  </a:lnTo>
                  <a:lnTo>
                    <a:pt x="152314" y="137177"/>
                  </a:lnTo>
                  <a:lnTo>
                    <a:pt x="155097" y="132709"/>
                  </a:lnTo>
                  <a:lnTo>
                    <a:pt x="155740" y="130509"/>
                  </a:lnTo>
                  <a:lnTo>
                    <a:pt x="155101" y="128964"/>
                  </a:lnTo>
                  <a:lnTo>
                    <a:pt x="53945" y="44759"/>
                  </a:lnTo>
                  <a:lnTo>
                    <a:pt x="81133" y="12098"/>
                  </a:lnTo>
                  <a:lnTo>
                    <a:pt x="81774" y="11085"/>
                  </a:lnTo>
                  <a:lnTo>
                    <a:pt x="81842" y="9269"/>
                  </a:lnTo>
                  <a:lnTo>
                    <a:pt x="80763" y="7129"/>
                  </a:lnTo>
                  <a:lnTo>
                    <a:pt x="76076" y="2722"/>
                  </a:lnTo>
                  <a:lnTo>
                    <a:pt x="72226" y="353"/>
                  </a:lnTo>
                  <a:lnTo>
                    <a:pt x="70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6" name="object 15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069080" y="4169663"/>
              <a:ext cx="192024" cy="192024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4090317" y="4216184"/>
              <a:ext cx="116205" cy="115570"/>
            </a:xfrm>
            <a:custGeom>
              <a:avLst/>
              <a:gdLst/>
              <a:ahLst/>
              <a:cxnLst/>
              <a:rect l="l" t="t" r="r" b="b"/>
              <a:pathLst>
                <a:path w="116204" h="115570">
                  <a:moveTo>
                    <a:pt x="52649" y="0"/>
                  </a:moveTo>
                  <a:lnTo>
                    <a:pt x="16519" y="16390"/>
                  </a:lnTo>
                  <a:lnTo>
                    <a:pt x="20" y="51725"/>
                  </a:lnTo>
                  <a:lnTo>
                    <a:pt x="0" y="59142"/>
                  </a:lnTo>
                  <a:lnTo>
                    <a:pt x="3306" y="72426"/>
                  </a:lnTo>
                  <a:lnTo>
                    <a:pt x="35596" y="106268"/>
                  </a:lnTo>
                  <a:lnTo>
                    <a:pt x="63235" y="115542"/>
                  </a:lnTo>
                  <a:lnTo>
                    <a:pt x="76187" y="114240"/>
                  </a:lnTo>
                  <a:lnTo>
                    <a:pt x="82333" y="112041"/>
                  </a:lnTo>
                  <a:lnTo>
                    <a:pt x="93957" y="104546"/>
                  </a:lnTo>
                  <a:lnTo>
                    <a:pt x="99365" y="99150"/>
                  </a:lnTo>
                  <a:lnTo>
                    <a:pt x="101793" y="95731"/>
                  </a:lnTo>
                  <a:lnTo>
                    <a:pt x="71410" y="95731"/>
                  </a:lnTo>
                  <a:lnTo>
                    <a:pt x="62390" y="95393"/>
                  </a:lnTo>
                  <a:lnTo>
                    <a:pt x="23110" y="68939"/>
                  </a:lnTo>
                  <a:lnTo>
                    <a:pt x="17389" y="51725"/>
                  </a:lnTo>
                  <a:lnTo>
                    <a:pt x="18802" y="43047"/>
                  </a:lnTo>
                  <a:lnTo>
                    <a:pt x="18865" y="42659"/>
                  </a:lnTo>
                  <a:lnTo>
                    <a:pt x="44519" y="19579"/>
                  </a:lnTo>
                  <a:lnTo>
                    <a:pt x="94868" y="19579"/>
                  </a:lnTo>
                  <a:lnTo>
                    <a:pt x="94475" y="19206"/>
                  </a:lnTo>
                  <a:lnTo>
                    <a:pt x="80324" y="9155"/>
                  </a:lnTo>
                  <a:lnTo>
                    <a:pt x="73264" y="5453"/>
                  </a:lnTo>
                  <a:lnTo>
                    <a:pt x="59363" y="830"/>
                  </a:lnTo>
                  <a:lnTo>
                    <a:pt x="52649" y="0"/>
                  </a:lnTo>
                  <a:close/>
                </a:path>
                <a:path w="116204" h="115570">
                  <a:moveTo>
                    <a:pt x="94868" y="19579"/>
                  </a:moveTo>
                  <a:lnTo>
                    <a:pt x="44519" y="19579"/>
                  </a:lnTo>
                  <a:lnTo>
                    <a:pt x="53557" y="20026"/>
                  </a:lnTo>
                  <a:lnTo>
                    <a:pt x="58185" y="21170"/>
                  </a:lnTo>
                  <a:lnTo>
                    <a:pt x="92897" y="46427"/>
                  </a:lnTo>
                  <a:lnTo>
                    <a:pt x="98504" y="63308"/>
                  </a:lnTo>
                  <a:lnTo>
                    <a:pt x="98524" y="63572"/>
                  </a:lnTo>
                  <a:lnTo>
                    <a:pt x="75775" y="94762"/>
                  </a:lnTo>
                  <a:lnTo>
                    <a:pt x="71410" y="95731"/>
                  </a:lnTo>
                  <a:lnTo>
                    <a:pt x="101793" y="95731"/>
                  </a:lnTo>
                  <a:lnTo>
                    <a:pt x="109506" y="84872"/>
                  </a:lnTo>
                  <a:lnTo>
                    <a:pt x="112835" y="77666"/>
                  </a:lnTo>
                  <a:lnTo>
                    <a:pt x="115817" y="63572"/>
                  </a:lnTo>
                  <a:lnTo>
                    <a:pt x="115745" y="56151"/>
                  </a:lnTo>
                  <a:lnTo>
                    <a:pt x="112483" y="43047"/>
                  </a:lnTo>
                  <a:lnTo>
                    <a:pt x="109371" y="36708"/>
                  </a:lnTo>
                  <a:lnTo>
                    <a:pt x="100284" y="24739"/>
                  </a:lnTo>
                  <a:lnTo>
                    <a:pt x="94868" y="19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8" name="object 15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123944" y="4056888"/>
              <a:ext cx="219455" cy="198119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4146298" y="4103828"/>
              <a:ext cx="139700" cy="121920"/>
            </a:xfrm>
            <a:custGeom>
              <a:avLst/>
              <a:gdLst/>
              <a:ahLst/>
              <a:cxnLst/>
              <a:rect l="l" t="t" r="r" b="b"/>
              <a:pathLst>
                <a:path w="139700" h="121920">
                  <a:moveTo>
                    <a:pt x="46765" y="0"/>
                  </a:moveTo>
                  <a:lnTo>
                    <a:pt x="36529" y="15463"/>
                  </a:lnTo>
                  <a:lnTo>
                    <a:pt x="37365" y="16756"/>
                  </a:lnTo>
                  <a:lnTo>
                    <a:pt x="100940" y="54743"/>
                  </a:lnTo>
                  <a:lnTo>
                    <a:pt x="103864" y="62746"/>
                  </a:lnTo>
                  <a:lnTo>
                    <a:pt x="105570" y="69681"/>
                  </a:lnTo>
                  <a:lnTo>
                    <a:pt x="106539" y="81412"/>
                  </a:lnTo>
                  <a:lnTo>
                    <a:pt x="105543" y="86417"/>
                  </a:lnTo>
                  <a:lnTo>
                    <a:pt x="84232" y="100952"/>
                  </a:lnTo>
                  <a:lnTo>
                    <a:pt x="80827" y="100503"/>
                  </a:lnTo>
                  <a:lnTo>
                    <a:pt x="73562" y="98248"/>
                  </a:lnTo>
                  <a:lnTo>
                    <a:pt x="69107" y="96107"/>
                  </a:lnTo>
                  <a:lnTo>
                    <a:pt x="11311" y="61574"/>
                  </a:lnTo>
                  <a:lnTo>
                    <a:pt x="10246" y="61120"/>
                  </a:lnTo>
                  <a:lnTo>
                    <a:pt x="0" y="76598"/>
                  </a:lnTo>
                  <a:lnTo>
                    <a:pt x="836" y="77892"/>
                  </a:lnTo>
                  <a:lnTo>
                    <a:pt x="62640" y="114820"/>
                  </a:lnTo>
                  <a:lnTo>
                    <a:pt x="68533" y="117593"/>
                  </a:lnTo>
                  <a:lnTo>
                    <a:pt x="79004" y="120857"/>
                  </a:lnTo>
                  <a:lnTo>
                    <a:pt x="84100" y="121432"/>
                  </a:lnTo>
                  <a:lnTo>
                    <a:pt x="94016" y="120465"/>
                  </a:lnTo>
                  <a:lnTo>
                    <a:pt x="120069" y="91469"/>
                  </a:lnTo>
                  <a:lnTo>
                    <a:pt x="120845" y="78332"/>
                  </a:lnTo>
                  <a:lnTo>
                    <a:pt x="119738" y="70779"/>
                  </a:lnTo>
                  <a:lnTo>
                    <a:pt x="117132" y="62241"/>
                  </a:lnTo>
                  <a:lnTo>
                    <a:pt x="130103" y="69856"/>
                  </a:lnTo>
                  <a:lnTo>
                    <a:pt x="139412" y="55947"/>
                  </a:lnTo>
                  <a:lnTo>
                    <a:pt x="138576" y="54653"/>
                  </a:lnTo>
                  <a:lnTo>
                    <a:pt x="47840" y="439"/>
                  </a:lnTo>
                  <a:lnTo>
                    <a:pt x="467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0" name="object 16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194048" y="3965448"/>
              <a:ext cx="192024" cy="182880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4216645" y="4014859"/>
              <a:ext cx="114300" cy="102870"/>
            </a:xfrm>
            <a:custGeom>
              <a:avLst/>
              <a:gdLst/>
              <a:ahLst/>
              <a:cxnLst/>
              <a:rect l="l" t="t" r="r" b="b"/>
              <a:pathLst>
                <a:path w="114300" h="102870">
                  <a:moveTo>
                    <a:pt x="32685" y="0"/>
                  </a:moveTo>
                  <a:lnTo>
                    <a:pt x="6389" y="22815"/>
                  </a:lnTo>
                  <a:lnTo>
                    <a:pt x="3237" y="28983"/>
                  </a:lnTo>
                  <a:lnTo>
                    <a:pt x="1329" y="35241"/>
                  </a:lnTo>
                  <a:lnTo>
                    <a:pt x="0" y="47936"/>
                  </a:lnTo>
                  <a:lnTo>
                    <a:pt x="782" y="54147"/>
                  </a:lnTo>
                  <a:lnTo>
                    <a:pt x="24160" y="85894"/>
                  </a:lnTo>
                  <a:lnTo>
                    <a:pt x="66601" y="102853"/>
                  </a:lnTo>
                  <a:lnTo>
                    <a:pt x="73196" y="102858"/>
                  </a:lnTo>
                  <a:lnTo>
                    <a:pt x="85299" y="100213"/>
                  </a:lnTo>
                  <a:lnTo>
                    <a:pt x="111062" y="70700"/>
                  </a:lnTo>
                  <a:lnTo>
                    <a:pt x="114256" y="51574"/>
                  </a:lnTo>
                  <a:lnTo>
                    <a:pt x="113496" y="44084"/>
                  </a:lnTo>
                  <a:lnTo>
                    <a:pt x="96850" y="40824"/>
                  </a:lnTo>
                  <a:lnTo>
                    <a:pt x="98012" y="49240"/>
                  </a:lnTo>
                  <a:lnTo>
                    <a:pt x="71291" y="82764"/>
                  </a:lnTo>
                  <a:lnTo>
                    <a:pt x="66638" y="82506"/>
                  </a:lnTo>
                  <a:lnTo>
                    <a:pt x="29680" y="65148"/>
                  </a:lnTo>
                  <a:lnTo>
                    <a:pt x="16459" y="46600"/>
                  </a:lnTo>
                  <a:lnTo>
                    <a:pt x="16520" y="38654"/>
                  </a:lnTo>
                  <a:lnTo>
                    <a:pt x="43691" y="11261"/>
                  </a:lnTo>
                  <a:lnTo>
                    <a:pt x="44875" y="10358"/>
                  </a:lnTo>
                  <a:lnTo>
                    <a:pt x="45866" y="8417"/>
                  </a:lnTo>
                  <a:lnTo>
                    <a:pt x="45718" y="7379"/>
                  </a:lnTo>
                  <a:lnTo>
                    <a:pt x="44207" y="5034"/>
                  </a:lnTo>
                  <a:lnTo>
                    <a:pt x="42477" y="3757"/>
                  </a:lnTo>
                  <a:lnTo>
                    <a:pt x="35735" y="530"/>
                  </a:lnTo>
                  <a:lnTo>
                    <a:pt x="326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2" name="object 16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181855" y="3870960"/>
              <a:ext cx="262127" cy="192024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4203510" y="3917349"/>
              <a:ext cx="182880" cy="116205"/>
            </a:xfrm>
            <a:custGeom>
              <a:avLst/>
              <a:gdLst/>
              <a:ahLst/>
              <a:cxnLst/>
              <a:rect l="l" t="t" r="r" b="b"/>
              <a:pathLst>
                <a:path w="182879" h="116204">
                  <a:moveTo>
                    <a:pt x="98294" y="0"/>
                  </a:moveTo>
                  <a:lnTo>
                    <a:pt x="62453" y="28130"/>
                  </a:lnTo>
                  <a:lnTo>
                    <a:pt x="61513" y="33873"/>
                  </a:lnTo>
                  <a:lnTo>
                    <a:pt x="62268" y="46417"/>
                  </a:lnTo>
                  <a:lnTo>
                    <a:pt x="64037" y="53248"/>
                  </a:lnTo>
                  <a:lnTo>
                    <a:pt x="67194" y="60639"/>
                  </a:lnTo>
                  <a:lnTo>
                    <a:pt x="9457" y="35613"/>
                  </a:lnTo>
                  <a:lnTo>
                    <a:pt x="0" y="49603"/>
                  </a:lnTo>
                  <a:lnTo>
                    <a:pt x="138" y="51827"/>
                  </a:lnTo>
                  <a:lnTo>
                    <a:pt x="1224" y="53040"/>
                  </a:lnTo>
                  <a:lnTo>
                    <a:pt x="144908" y="115322"/>
                  </a:lnTo>
                  <a:lnTo>
                    <a:pt x="146015" y="115653"/>
                  </a:lnTo>
                  <a:lnTo>
                    <a:pt x="147557" y="115177"/>
                  </a:lnTo>
                  <a:lnTo>
                    <a:pt x="149326" y="113250"/>
                  </a:lnTo>
                  <a:lnTo>
                    <a:pt x="152810" y="106192"/>
                  </a:lnTo>
                  <a:lnTo>
                    <a:pt x="154250" y="101302"/>
                  </a:lnTo>
                  <a:lnTo>
                    <a:pt x="154099" y="99159"/>
                  </a:lnTo>
                  <a:lnTo>
                    <a:pt x="153140" y="97895"/>
                  </a:lnTo>
                  <a:lnTo>
                    <a:pt x="85191" y="68441"/>
                  </a:lnTo>
                  <a:lnTo>
                    <a:pt x="81225" y="60953"/>
                  </a:lnTo>
                  <a:lnTo>
                    <a:pt x="78632" y="54315"/>
                  </a:lnTo>
                  <a:lnTo>
                    <a:pt x="76186" y="42735"/>
                  </a:lnTo>
                  <a:lnTo>
                    <a:pt x="76534" y="37627"/>
                  </a:lnTo>
                  <a:lnTo>
                    <a:pt x="95778" y="20434"/>
                  </a:lnTo>
                  <a:lnTo>
                    <a:pt x="99212" y="20439"/>
                  </a:lnTo>
                  <a:lnTo>
                    <a:pt x="106667" y="21634"/>
                  </a:lnTo>
                  <a:lnTo>
                    <a:pt x="111281" y="23125"/>
                  </a:lnTo>
                  <a:lnTo>
                    <a:pt x="173231" y="49979"/>
                  </a:lnTo>
                  <a:lnTo>
                    <a:pt x="174346" y="50293"/>
                  </a:lnTo>
                  <a:lnTo>
                    <a:pt x="175920" y="49744"/>
                  </a:lnTo>
                  <a:lnTo>
                    <a:pt x="177650" y="47906"/>
                  </a:lnTo>
                  <a:lnTo>
                    <a:pt x="181148" y="40813"/>
                  </a:lnTo>
                  <a:lnTo>
                    <a:pt x="182575" y="35960"/>
                  </a:lnTo>
                  <a:lnTo>
                    <a:pt x="182422" y="33816"/>
                  </a:lnTo>
                  <a:lnTo>
                    <a:pt x="181465" y="32552"/>
                  </a:lnTo>
                  <a:lnTo>
                    <a:pt x="115265" y="3856"/>
                  </a:lnTo>
                  <a:lnTo>
                    <a:pt x="109099" y="1884"/>
                  </a:lnTo>
                  <a:lnTo>
                    <a:pt x="982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4" name="object 16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261104" y="3700272"/>
              <a:ext cx="231648" cy="198119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4282864" y="3749964"/>
              <a:ext cx="152400" cy="119380"/>
            </a:xfrm>
            <a:custGeom>
              <a:avLst/>
              <a:gdLst/>
              <a:ahLst/>
              <a:cxnLst/>
              <a:rect l="l" t="t" r="r" b="b"/>
              <a:pathLst>
                <a:path w="152400" h="119379">
                  <a:moveTo>
                    <a:pt x="24804" y="0"/>
                  </a:moveTo>
                  <a:lnTo>
                    <a:pt x="1229" y="34921"/>
                  </a:lnTo>
                  <a:lnTo>
                    <a:pt x="0" y="52798"/>
                  </a:lnTo>
                  <a:lnTo>
                    <a:pt x="914" y="58214"/>
                  </a:lnTo>
                  <a:lnTo>
                    <a:pt x="32492" y="86511"/>
                  </a:lnTo>
                  <a:lnTo>
                    <a:pt x="37814" y="87204"/>
                  </a:lnTo>
                  <a:lnTo>
                    <a:pt x="47406" y="86159"/>
                  </a:lnTo>
                  <a:lnTo>
                    <a:pt x="90092" y="51948"/>
                  </a:lnTo>
                  <a:lnTo>
                    <a:pt x="93219" y="49141"/>
                  </a:lnTo>
                  <a:lnTo>
                    <a:pt x="99565" y="44498"/>
                  </a:lnTo>
                  <a:lnTo>
                    <a:pt x="102896" y="42884"/>
                  </a:lnTo>
                  <a:lnTo>
                    <a:pt x="109875" y="41067"/>
                  </a:lnTo>
                  <a:lnTo>
                    <a:pt x="113654" y="41277"/>
                  </a:lnTo>
                  <a:lnTo>
                    <a:pt x="134631" y="62675"/>
                  </a:lnTo>
                  <a:lnTo>
                    <a:pt x="134606" y="70281"/>
                  </a:lnTo>
                  <a:lnTo>
                    <a:pt x="113638" y="106053"/>
                  </a:lnTo>
                  <a:lnTo>
                    <a:pt x="109890" y="109006"/>
                  </a:lnTo>
                  <a:lnTo>
                    <a:pt x="108785" y="110262"/>
                  </a:lnTo>
                  <a:lnTo>
                    <a:pt x="122918" y="118826"/>
                  </a:lnTo>
                  <a:lnTo>
                    <a:pt x="124251" y="118564"/>
                  </a:lnTo>
                  <a:lnTo>
                    <a:pt x="150841" y="77730"/>
                  </a:lnTo>
                  <a:lnTo>
                    <a:pt x="152199" y="57889"/>
                  </a:lnTo>
                  <a:lnTo>
                    <a:pt x="151133" y="51809"/>
                  </a:lnTo>
                  <a:lnTo>
                    <a:pt x="116438" y="20079"/>
                  </a:lnTo>
                  <a:lnTo>
                    <a:pt x="111191" y="19411"/>
                  </a:lnTo>
                  <a:lnTo>
                    <a:pt x="101598" y="20455"/>
                  </a:lnTo>
                  <a:lnTo>
                    <a:pt x="58902" y="55134"/>
                  </a:lnTo>
                  <a:lnTo>
                    <a:pt x="55727" y="57966"/>
                  </a:lnTo>
                  <a:lnTo>
                    <a:pt x="49283" y="62659"/>
                  </a:lnTo>
                  <a:lnTo>
                    <a:pt x="45928" y="64287"/>
                  </a:lnTo>
                  <a:lnTo>
                    <a:pt x="38949" y="66103"/>
                  </a:lnTo>
                  <a:lnTo>
                    <a:pt x="35206" y="65905"/>
                  </a:lnTo>
                  <a:lnTo>
                    <a:pt x="17009" y="42199"/>
                  </a:lnTo>
                  <a:lnTo>
                    <a:pt x="17607" y="38547"/>
                  </a:lnTo>
                  <a:lnTo>
                    <a:pt x="37956" y="9061"/>
                  </a:lnTo>
                  <a:lnTo>
                    <a:pt x="38889" y="7954"/>
                  </a:lnTo>
                  <a:lnTo>
                    <a:pt x="39309" y="6104"/>
                  </a:lnTo>
                  <a:lnTo>
                    <a:pt x="38493" y="4589"/>
                  </a:lnTo>
                  <a:lnTo>
                    <a:pt x="36418" y="3237"/>
                  </a:lnTo>
                  <a:lnTo>
                    <a:pt x="29356" y="666"/>
                  </a:lnTo>
                  <a:lnTo>
                    <a:pt x="24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6" name="object 16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325111" y="3593591"/>
              <a:ext cx="207263" cy="185928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4346331" y="3642946"/>
              <a:ext cx="128905" cy="107314"/>
            </a:xfrm>
            <a:custGeom>
              <a:avLst/>
              <a:gdLst/>
              <a:ahLst/>
              <a:cxnLst/>
              <a:rect l="l" t="t" r="r" b="b"/>
              <a:pathLst>
                <a:path w="128904" h="107314">
                  <a:moveTo>
                    <a:pt x="24818" y="115"/>
                  </a:moveTo>
                  <a:lnTo>
                    <a:pt x="17693" y="15444"/>
                  </a:lnTo>
                  <a:lnTo>
                    <a:pt x="18230" y="17731"/>
                  </a:lnTo>
                  <a:lnTo>
                    <a:pt x="19400" y="18733"/>
                  </a:lnTo>
                  <a:lnTo>
                    <a:pt x="91137" y="37132"/>
                  </a:lnTo>
                  <a:lnTo>
                    <a:pt x="96211" y="43978"/>
                  </a:lnTo>
                  <a:lnTo>
                    <a:pt x="99813" y="50144"/>
                  </a:lnTo>
                  <a:lnTo>
                    <a:pt x="104068" y="61120"/>
                  </a:lnTo>
                  <a:lnTo>
                    <a:pt x="104533" y="66201"/>
                  </a:lnTo>
                  <a:lnTo>
                    <a:pt x="102406" y="74494"/>
                  </a:lnTo>
                  <a:lnTo>
                    <a:pt x="84828" y="86719"/>
                  </a:lnTo>
                  <a:lnTo>
                    <a:pt x="77221" y="86616"/>
                  </a:lnTo>
                  <a:lnTo>
                    <a:pt x="72341" y="85826"/>
                  </a:lnTo>
                  <a:lnTo>
                    <a:pt x="7125" y="69100"/>
                  </a:lnTo>
                  <a:lnTo>
                    <a:pt x="5975" y="68966"/>
                  </a:lnTo>
                  <a:lnTo>
                    <a:pt x="0" y="84429"/>
                  </a:lnTo>
                  <a:lnTo>
                    <a:pt x="538" y="86716"/>
                  </a:lnTo>
                  <a:lnTo>
                    <a:pt x="1708" y="87718"/>
                  </a:lnTo>
                  <a:lnTo>
                    <a:pt x="71446" y="105605"/>
                  </a:lnTo>
                  <a:lnTo>
                    <a:pt x="77882" y="106593"/>
                  </a:lnTo>
                  <a:lnTo>
                    <a:pt x="88850" y="106753"/>
                  </a:lnTo>
                  <a:lnTo>
                    <a:pt x="93899" y="105859"/>
                  </a:lnTo>
                  <a:lnTo>
                    <a:pt x="119896" y="73033"/>
                  </a:lnTo>
                  <a:lnTo>
                    <a:pt x="119895" y="66926"/>
                  </a:lnTo>
                  <a:lnTo>
                    <a:pt x="116916" y="54109"/>
                  </a:lnTo>
                  <a:lnTo>
                    <a:pt x="113710" y="47180"/>
                  </a:lnTo>
                  <a:lnTo>
                    <a:pt x="108790" y="39731"/>
                  </a:lnTo>
                  <a:lnTo>
                    <a:pt x="123389" y="43355"/>
                  </a:lnTo>
                  <a:lnTo>
                    <a:pt x="124804" y="42773"/>
                  </a:lnTo>
                  <a:lnTo>
                    <a:pt x="126184" y="40838"/>
                  </a:lnTo>
                  <a:lnTo>
                    <a:pt x="128336" y="34016"/>
                  </a:lnTo>
                  <a:lnTo>
                    <a:pt x="128864" y="29452"/>
                  </a:lnTo>
                  <a:lnTo>
                    <a:pt x="128371" y="27377"/>
                  </a:lnTo>
                  <a:lnTo>
                    <a:pt x="127203" y="26374"/>
                  </a:lnTo>
                  <a:lnTo>
                    <a:pt x="24818" y="1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8" name="object 16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352544" y="3477767"/>
              <a:ext cx="231648" cy="192023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4375073" y="3525433"/>
              <a:ext cx="153035" cy="114300"/>
            </a:xfrm>
            <a:custGeom>
              <a:avLst/>
              <a:gdLst/>
              <a:ahLst/>
              <a:cxnLst/>
              <a:rect l="l" t="t" r="r" b="b"/>
              <a:pathLst>
                <a:path w="153035" h="114300">
                  <a:moveTo>
                    <a:pt x="5664" y="71198"/>
                  </a:moveTo>
                  <a:lnTo>
                    <a:pt x="4164" y="71198"/>
                  </a:lnTo>
                  <a:lnTo>
                    <a:pt x="3455" y="71487"/>
                  </a:lnTo>
                  <a:lnTo>
                    <a:pt x="0" y="84880"/>
                  </a:lnTo>
                  <a:lnTo>
                    <a:pt x="360" y="86370"/>
                  </a:lnTo>
                  <a:lnTo>
                    <a:pt x="640" y="86895"/>
                  </a:lnTo>
                  <a:lnTo>
                    <a:pt x="1398" y="87509"/>
                  </a:lnTo>
                  <a:lnTo>
                    <a:pt x="2242" y="87852"/>
                  </a:lnTo>
                  <a:lnTo>
                    <a:pt x="2622" y="87852"/>
                  </a:lnTo>
                  <a:lnTo>
                    <a:pt x="147398" y="114297"/>
                  </a:lnTo>
                  <a:lnTo>
                    <a:pt x="148162" y="114297"/>
                  </a:lnTo>
                  <a:lnTo>
                    <a:pt x="149178" y="113930"/>
                  </a:lnTo>
                  <a:lnTo>
                    <a:pt x="153029" y="98473"/>
                  </a:lnTo>
                  <a:lnTo>
                    <a:pt x="152669" y="96983"/>
                  </a:lnTo>
                  <a:lnTo>
                    <a:pt x="152377" y="96414"/>
                  </a:lnTo>
                  <a:lnTo>
                    <a:pt x="151570" y="95634"/>
                  </a:lnTo>
                  <a:lnTo>
                    <a:pt x="151062" y="95383"/>
                  </a:lnTo>
                  <a:lnTo>
                    <a:pt x="98767" y="85831"/>
                  </a:lnTo>
                  <a:lnTo>
                    <a:pt x="101950" y="83564"/>
                  </a:lnTo>
                  <a:lnTo>
                    <a:pt x="103791" y="82139"/>
                  </a:lnTo>
                  <a:lnTo>
                    <a:pt x="78554" y="82139"/>
                  </a:lnTo>
                  <a:lnTo>
                    <a:pt x="37437" y="74629"/>
                  </a:lnTo>
                  <a:lnTo>
                    <a:pt x="36663" y="73737"/>
                  </a:lnTo>
                  <a:lnTo>
                    <a:pt x="19560" y="73737"/>
                  </a:lnTo>
                  <a:lnTo>
                    <a:pt x="5664" y="71198"/>
                  </a:lnTo>
                  <a:close/>
                </a:path>
                <a:path w="153035" h="114300">
                  <a:moveTo>
                    <a:pt x="109898" y="20446"/>
                  </a:moveTo>
                  <a:lnTo>
                    <a:pt x="58193" y="20446"/>
                  </a:lnTo>
                  <a:lnTo>
                    <a:pt x="63379" y="20975"/>
                  </a:lnTo>
                  <a:lnTo>
                    <a:pt x="73486" y="22821"/>
                  </a:lnTo>
                  <a:lnTo>
                    <a:pt x="104026" y="46790"/>
                  </a:lnTo>
                  <a:lnTo>
                    <a:pt x="104490" y="51253"/>
                  </a:lnTo>
                  <a:lnTo>
                    <a:pt x="102675" y="61189"/>
                  </a:lnTo>
                  <a:lnTo>
                    <a:pt x="100089" y="65812"/>
                  </a:lnTo>
                  <a:lnTo>
                    <a:pt x="91623" y="73988"/>
                  </a:lnTo>
                  <a:lnTo>
                    <a:pt x="85865" y="78061"/>
                  </a:lnTo>
                  <a:lnTo>
                    <a:pt x="78554" y="82139"/>
                  </a:lnTo>
                  <a:lnTo>
                    <a:pt x="103791" y="82139"/>
                  </a:lnTo>
                  <a:lnTo>
                    <a:pt x="121544" y="50154"/>
                  </a:lnTo>
                  <a:lnTo>
                    <a:pt x="121446" y="46790"/>
                  </a:lnTo>
                  <a:lnTo>
                    <a:pt x="121352" y="43512"/>
                  </a:lnTo>
                  <a:lnTo>
                    <a:pt x="117958" y="31341"/>
                  </a:lnTo>
                  <a:lnTo>
                    <a:pt x="114979" y="25999"/>
                  </a:lnTo>
                  <a:lnTo>
                    <a:pt x="114498" y="25454"/>
                  </a:lnTo>
                  <a:lnTo>
                    <a:pt x="109898" y="20446"/>
                  </a:lnTo>
                  <a:close/>
                </a:path>
                <a:path w="153035" h="114300">
                  <a:moveTo>
                    <a:pt x="55322" y="0"/>
                  </a:moveTo>
                  <a:lnTo>
                    <a:pt x="11202" y="19871"/>
                  </a:lnTo>
                  <a:lnTo>
                    <a:pt x="6383" y="40294"/>
                  </a:lnTo>
                  <a:lnTo>
                    <a:pt x="6859" y="46790"/>
                  </a:lnTo>
                  <a:lnTo>
                    <a:pt x="19560" y="73737"/>
                  </a:lnTo>
                  <a:lnTo>
                    <a:pt x="36663" y="73737"/>
                  </a:lnTo>
                  <a:lnTo>
                    <a:pt x="34234" y="70939"/>
                  </a:lnTo>
                  <a:lnTo>
                    <a:pt x="31596" y="67511"/>
                  </a:lnTo>
                  <a:lnTo>
                    <a:pt x="22330" y="45041"/>
                  </a:lnTo>
                  <a:lnTo>
                    <a:pt x="22409" y="42548"/>
                  </a:lnTo>
                  <a:lnTo>
                    <a:pt x="46542" y="20446"/>
                  </a:lnTo>
                  <a:lnTo>
                    <a:pt x="109898" y="20446"/>
                  </a:lnTo>
                  <a:lnTo>
                    <a:pt x="106302" y="16532"/>
                  </a:lnTo>
                  <a:lnTo>
                    <a:pt x="100721" y="12546"/>
                  </a:lnTo>
                  <a:lnTo>
                    <a:pt x="87039" y="6012"/>
                  </a:lnTo>
                  <a:lnTo>
                    <a:pt x="79101" y="3553"/>
                  </a:lnTo>
                  <a:lnTo>
                    <a:pt x="63022" y="615"/>
                  </a:lnTo>
                  <a:lnTo>
                    <a:pt x="63704" y="615"/>
                  </a:lnTo>
                  <a:lnTo>
                    <a:pt x="55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0" name="object 17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373880" y="3355848"/>
              <a:ext cx="231648" cy="185927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4395372" y="3403301"/>
              <a:ext cx="154305" cy="107314"/>
            </a:xfrm>
            <a:custGeom>
              <a:avLst/>
              <a:gdLst/>
              <a:ahLst/>
              <a:cxnLst/>
              <a:rect l="l" t="t" r="r" b="b"/>
              <a:pathLst>
                <a:path w="154304" h="107314">
                  <a:moveTo>
                    <a:pt x="4687" y="74659"/>
                  </a:moveTo>
                  <a:lnTo>
                    <a:pt x="3403" y="74659"/>
                  </a:lnTo>
                  <a:lnTo>
                    <a:pt x="2494" y="75109"/>
                  </a:lnTo>
                  <a:lnTo>
                    <a:pt x="0" y="84293"/>
                  </a:lnTo>
                  <a:lnTo>
                    <a:pt x="28" y="88082"/>
                  </a:lnTo>
                  <a:lnTo>
                    <a:pt x="2403" y="91490"/>
                  </a:lnTo>
                  <a:lnTo>
                    <a:pt x="2867" y="91490"/>
                  </a:lnTo>
                  <a:lnTo>
                    <a:pt x="148783" y="107168"/>
                  </a:lnTo>
                  <a:lnTo>
                    <a:pt x="149935" y="107168"/>
                  </a:lnTo>
                  <a:lnTo>
                    <a:pt x="150944" y="106716"/>
                  </a:lnTo>
                  <a:lnTo>
                    <a:pt x="153727" y="96114"/>
                  </a:lnTo>
                  <a:lnTo>
                    <a:pt x="153649" y="91018"/>
                  </a:lnTo>
                  <a:lnTo>
                    <a:pt x="98604" y="82402"/>
                  </a:lnTo>
                  <a:lnTo>
                    <a:pt x="101248" y="80208"/>
                  </a:lnTo>
                  <a:lnTo>
                    <a:pt x="78173" y="80208"/>
                  </a:lnTo>
                  <a:lnTo>
                    <a:pt x="40585" y="76168"/>
                  </a:lnTo>
                  <a:lnTo>
                    <a:pt x="18721" y="76168"/>
                  </a:lnTo>
                  <a:lnTo>
                    <a:pt x="4687" y="74659"/>
                  </a:lnTo>
                  <a:close/>
                </a:path>
                <a:path w="154304" h="107314">
                  <a:moveTo>
                    <a:pt x="108941" y="20179"/>
                  </a:moveTo>
                  <a:lnTo>
                    <a:pt x="53329" y="20179"/>
                  </a:lnTo>
                  <a:lnTo>
                    <a:pt x="58539" y="20326"/>
                  </a:lnTo>
                  <a:lnTo>
                    <a:pt x="69358" y="21488"/>
                  </a:lnTo>
                  <a:lnTo>
                    <a:pt x="69057" y="21488"/>
                  </a:lnTo>
                  <a:lnTo>
                    <a:pt x="73536" y="22449"/>
                  </a:lnTo>
                  <a:lnTo>
                    <a:pt x="82915" y="25504"/>
                  </a:lnTo>
                  <a:lnTo>
                    <a:pt x="101767" y="47496"/>
                  </a:lnTo>
                  <a:lnTo>
                    <a:pt x="100688" y="57539"/>
                  </a:lnTo>
                  <a:lnTo>
                    <a:pt x="98450" y="62340"/>
                  </a:lnTo>
                  <a:lnTo>
                    <a:pt x="90619" y="71108"/>
                  </a:lnTo>
                  <a:lnTo>
                    <a:pt x="85164" y="75603"/>
                  </a:lnTo>
                  <a:lnTo>
                    <a:pt x="78173" y="80208"/>
                  </a:lnTo>
                  <a:lnTo>
                    <a:pt x="101248" y="80208"/>
                  </a:lnTo>
                  <a:lnTo>
                    <a:pt x="118692" y="45145"/>
                  </a:lnTo>
                  <a:lnTo>
                    <a:pt x="118014" y="38536"/>
                  </a:lnTo>
                  <a:lnTo>
                    <a:pt x="113733" y="26648"/>
                  </a:lnTo>
                  <a:lnTo>
                    <a:pt x="110453" y="21667"/>
                  </a:lnTo>
                  <a:lnTo>
                    <a:pt x="110335" y="21488"/>
                  </a:lnTo>
                  <a:lnTo>
                    <a:pt x="108941" y="20179"/>
                  </a:lnTo>
                  <a:close/>
                </a:path>
                <a:path w="154304" h="107314">
                  <a:moveTo>
                    <a:pt x="56246" y="0"/>
                  </a:moveTo>
                  <a:lnTo>
                    <a:pt x="48961" y="0"/>
                  </a:lnTo>
                  <a:lnTo>
                    <a:pt x="35086" y="1640"/>
                  </a:lnTo>
                  <a:lnTo>
                    <a:pt x="4258" y="29367"/>
                  </a:lnTo>
                  <a:lnTo>
                    <a:pt x="3069" y="40432"/>
                  </a:lnTo>
                  <a:lnTo>
                    <a:pt x="3120" y="43785"/>
                  </a:lnTo>
                  <a:lnTo>
                    <a:pt x="18721" y="76168"/>
                  </a:lnTo>
                  <a:lnTo>
                    <a:pt x="40585" y="76168"/>
                  </a:lnTo>
                  <a:lnTo>
                    <a:pt x="36615" y="75741"/>
                  </a:lnTo>
                  <a:lnTo>
                    <a:pt x="33149" y="72298"/>
                  </a:lnTo>
                  <a:lnTo>
                    <a:pt x="19401" y="47496"/>
                  </a:lnTo>
                  <a:lnTo>
                    <a:pt x="19443" y="43225"/>
                  </a:lnTo>
                  <a:lnTo>
                    <a:pt x="19946" y="38536"/>
                  </a:lnTo>
                  <a:lnTo>
                    <a:pt x="20071" y="37379"/>
                  </a:lnTo>
                  <a:lnTo>
                    <a:pt x="53329" y="20179"/>
                  </a:lnTo>
                  <a:lnTo>
                    <a:pt x="108941" y="20179"/>
                  </a:lnTo>
                  <a:lnTo>
                    <a:pt x="101020" y="12736"/>
                  </a:lnTo>
                  <a:lnTo>
                    <a:pt x="95159" y="9171"/>
                  </a:lnTo>
                  <a:lnTo>
                    <a:pt x="81034" y="3662"/>
                  </a:lnTo>
                  <a:lnTo>
                    <a:pt x="72938" y="1794"/>
                  </a:lnTo>
                  <a:lnTo>
                    <a:pt x="562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2" name="object 17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383023" y="3230880"/>
              <a:ext cx="195072" cy="185927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4405752" y="3278965"/>
              <a:ext cx="116205" cy="106045"/>
            </a:xfrm>
            <a:custGeom>
              <a:avLst/>
              <a:gdLst/>
              <a:ahLst/>
              <a:cxnLst/>
              <a:rect l="l" t="t" r="r" b="b"/>
              <a:pathLst>
                <a:path w="116204" h="106045">
                  <a:moveTo>
                    <a:pt x="49536" y="0"/>
                  </a:moveTo>
                  <a:lnTo>
                    <a:pt x="11390" y="16040"/>
                  </a:lnTo>
                  <a:lnTo>
                    <a:pt x="57" y="57047"/>
                  </a:lnTo>
                  <a:lnTo>
                    <a:pt x="0" y="59047"/>
                  </a:lnTo>
                  <a:lnTo>
                    <a:pt x="1215" y="66907"/>
                  </a:lnTo>
                  <a:lnTo>
                    <a:pt x="26756" y="98919"/>
                  </a:lnTo>
                  <a:lnTo>
                    <a:pt x="66295" y="105597"/>
                  </a:lnTo>
                  <a:lnTo>
                    <a:pt x="74261" y="104773"/>
                  </a:lnTo>
                  <a:lnTo>
                    <a:pt x="88385" y="100972"/>
                  </a:lnTo>
                  <a:lnTo>
                    <a:pt x="94429" y="97953"/>
                  </a:lnTo>
                  <a:lnTo>
                    <a:pt x="104476" y="89675"/>
                  </a:lnTo>
                  <a:lnTo>
                    <a:pt x="107561" y="85515"/>
                  </a:lnTo>
                  <a:lnTo>
                    <a:pt x="62470" y="85515"/>
                  </a:lnTo>
                  <a:lnTo>
                    <a:pt x="50722" y="85180"/>
                  </a:lnTo>
                  <a:lnTo>
                    <a:pt x="45616" y="84433"/>
                  </a:lnTo>
                  <a:lnTo>
                    <a:pt x="45420" y="84433"/>
                  </a:lnTo>
                  <a:lnTo>
                    <a:pt x="35176" y="81494"/>
                  </a:lnTo>
                  <a:lnTo>
                    <a:pt x="16175" y="57047"/>
                  </a:lnTo>
                  <a:lnTo>
                    <a:pt x="16339" y="51316"/>
                  </a:lnTo>
                  <a:lnTo>
                    <a:pt x="16419" y="48508"/>
                  </a:lnTo>
                  <a:lnTo>
                    <a:pt x="47978" y="20458"/>
                  </a:lnTo>
                  <a:lnTo>
                    <a:pt x="53361" y="20082"/>
                  </a:lnTo>
                  <a:lnTo>
                    <a:pt x="105630" y="20082"/>
                  </a:lnTo>
                  <a:lnTo>
                    <a:pt x="105274" y="19560"/>
                  </a:lnTo>
                  <a:lnTo>
                    <a:pt x="95103" y="10316"/>
                  </a:lnTo>
                  <a:lnTo>
                    <a:pt x="88995" y="6772"/>
                  </a:lnTo>
                  <a:lnTo>
                    <a:pt x="74730" y="1849"/>
                  </a:lnTo>
                  <a:lnTo>
                    <a:pt x="66885" y="496"/>
                  </a:lnTo>
                  <a:lnTo>
                    <a:pt x="49536" y="0"/>
                  </a:lnTo>
                  <a:close/>
                </a:path>
                <a:path w="116204" h="106045">
                  <a:moveTo>
                    <a:pt x="105630" y="20082"/>
                  </a:moveTo>
                  <a:lnTo>
                    <a:pt x="53361" y="20082"/>
                  </a:lnTo>
                  <a:lnTo>
                    <a:pt x="66533" y="20458"/>
                  </a:lnTo>
                  <a:lnTo>
                    <a:pt x="65395" y="20458"/>
                  </a:lnTo>
                  <a:lnTo>
                    <a:pt x="71199" y="21282"/>
                  </a:lnTo>
                  <a:lnTo>
                    <a:pt x="70931" y="21282"/>
                  </a:lnTo>
                  <a:lnTo>
                    <a:pt x="80697" y="24006"/>
                  </a:lnTo>
                  <a:lnTo>
                    <a:pt x="99579" y="48508"/>
                  </a:lnTo>
                  <a:lnTo>
                    <a:pt x="99335" y="57047"/>
                  </a:lnTo>
                  <a:lnTo>
                    <a:pt x="99240" y="60364"/>
                  </a:lnTo>
                  <a:lnTo>
                    <a:pt x="67674" y="85180"/>
                  </a:lnTo>
                  <a:lnTo>
                    <a:pt x="67323" y="85180"/>
                  </a:lnTo>
                  <a:lnTo>
                    <a:pt x="62470" y="85515"/>
                  </a:lnTo>
                  <a:lnTo>
                    <a:pt x="107561" y="85515"/>
                  </a:lnTo>
                  <a:lnTo>
                    <a:pt x="108364" y="84433"/>
                  </a:lnTo>
                  <a:lnTo>
                    <a:pt x="113865" y="71742"/>
                  </a:lnTo>
                  <a:lnTo>
                    <a:pt x="115364" y="64251"/>
                  </a:lnTo>
                  <a:lnTo>
                    <a:pt x="115733" y="51316"/>
                  </a:lnTo>
                  <a:lnTo>
                    <a:pt x="115814" y="48508"/>
                  </a:lnTo>
                  <a:lnTo>
                    <a:pt x="115864" y="46746"/>
                  </a:lnTo>
                  <a:lnTo>
                    <a:pt x="114628" y="38905"/>
                  </a:lnTo>
                  <a:lnTo>
                    <a:pt x="109179" y="25279"/>
                  </a:lnTo>
                  <a:lnTo>
                    <a:pt x="105630" y="200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4" name="object 17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383023" y="3145536"/>
              <a:ext cx="192024" cy="140208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4404441" y="3193307"/>
              <a:ext cx="115570" cy="62230"/>
            </a:xfrm>
            <a:custGeom>
              <a:avLst/>
              <a:gdLst/>
              <a:ahLst/>
              <a:cxnLst/>
              <a:rect l="l" t="t" r="r" b="b"/>
              <a:pathLst>
                <a:path w="115570" h="62229">
                  <a:moveTo>
                    <a:pt x="16979" y="0"/>
                  </a:moveTo>
                  <a:lnTo>
                    <a:pt x="0" y="15828"/>
                  </a:lnTo>
                  <a:lnTo>
                    <a:pt x="95" y="18082"/>
                  </a:lnTo>
                  <a:lnTo>
                    <a:pt x="21737" y="43658"/>
                  </a:lnTo>
                  <a:lnTo>
                    <a:pt x="6456" y="44301"/>
                  </a:lnTo>
                  <a:lnTo>
                    <a:pt x="5314" y="44486"/>
                  </a:lnTo>
                  <a:lnTo>
                    <a:pt x="4112" y="45529"/>
                  </a:lnTo>
                  <a:lnTo>
                    <a:pt x="3268" y="47688"/>
                  </a:lnTo>
                  <a:lnTo>
                    <a:pt x="3279" y="54874"/>
                  </a:lnTo>
                  <a:lnTo>
                    <a:pt x="3992" y="59362"/>
                  </a:lnTo>
                  <a:lnTo>
                    <a:pt x="5160" y="61183"/>
                  </a:lnTo>
                  <a:lnTo>
                    <a:pt x="6564" y="61708"/>
                  </a:lnTo>
                  <a:lnTo>
                    <a:pt x="112792" y="57241"/>
                  </a:lnTo>
                  <a:lnTo>
                    <a:pt x="114143" y="56502"/>
                  </a:lnTo>
                  <a:lnTo>
                    <a:pt x="115051" y="54477"/>
                  </a:lnTo>
                  <a:lnTo>
                    <a:pt x="115449" y="50975"/>
                  </a:lnTo>
                  <a:lnTo>
                    <a:pt x="115157" y="44015"/>
                  </a:lnTo>
                  <a:lnTo>
                    <a:pt x="114467" y="40577"/>
                  </a:lnTo>
                  <a:lnTo>
                    <a:pt x="113395" y="38714"/>
                  </a:lnTo>
                  <a:lnTo>
                    <a:pt x="111982" y="37994"/>
                  </a:lnTo>
                  <a:lnTo>
                    <a:pt x="42304" y="40924"/>
                  </a:lnTo>
                  <a:lnTo>
                    <a:pt x="34193" y="36046"/>
                  </a:lnTo>
                  <a:lnTo>
                    <a:pt x="18274" y="13188"/>
                  </a:lnTo>
                  <a:lnTo>
                    <a:pt x="20736" y="3192"/>
                  </a:lnTo>
                  <a:lnTo>
                    <a:pt x="20488" y="1469"/>
                  </a:lnTo>
                  <a:lnTo>
                    <a:pt x="19241" y="528"/>
                  </a:lnTo>
                  <a:lnTo>
                    <a:pt x="16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6" name="object 17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352544" y="3063239"/>
              <a:ext cx="216408" cy="158496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4374062" y="3111469"/>
              <a:ext cx="139700" cy="78740"/>
            </a:xfrm>
            <a:custGeom>
              <a:avLst/>
              <a:gdLst/>
              <a:ahLst/>
              <a:cxnLst/>
              <a:rect l="l" t="t" r="r" b="b"/>
              <a:pathLst>
                <a:path w="139700" h="78739">
                  <a:moveTo>
                    <a:pt x="126752" y="0"/>
                  </a:moveTo>
                  <a:lnTo>
                    <a:pt x="121960" y="572"/>
                  </a:lnTo>
                  <a:lnTo>
                    <a:pt x="118372" y="1824"/>
                  </a:lnTo>
                  <a:lnTo>
                    <a:pt x="117718" y="2870"/>
                  </a:lnTo>
                  <a:lnTo>
                    <a:pt x="117763" y="4254"/>
                  </a:lnTo>
                  <a:lnTo>
                    <a:pt x="122148" y="14872"/>
                  </a:lnTo>
                  <a:lnTo>
                    <a:pt x="122900" y="22151"/>
                  </a:lnTo>
                  <a:lnTo>
                    <a:pt x="121456" y="26154"/>
                  </a:lnTo>
                  <a:lnTo>
                    <a:pt x="114541" y="31172"/>
                  </a:lnTo>
                  <a:lnTo>
                    <a:pt x="109212" y="32800"/>
                  </a:lnTo>
                  <a:lnTo>
                    <a:pt x="43714" y="39573"/>
                  </a:lnTo>
                  <a:lnTo>
                    <a:pt x="40820" y="11584"/>
                  </a:lnTo>
                  <a:lnTo>
                    <a:pt x="40105" y="10720"/>
                  </a:lnTo>
                  <a:lnTo>
                    <a:pt x="37484" y="9582"/>
                  </a:lnTo>
                  <a:lnTo>
                    <a:pt x="35434" y="9442"/>
                  </a:lnTo>
                  <a:lnTo>
                    <a:pt x="31175" y="9883"/>
                  </a:lnTo>
                  <a:lnTo>
                    <a:pt x="27158" y="10943"/>
                  </a:lnTo>
                  <a:lnTo>
                    <a:pt x="25492" y="12231"/>
                  </a:lnTo>
                  <a:lnTo>
                    <a:pt x="24966" y="13771"/>
                  </a:lnTo>
                  <a:lnTo>
                    <a:pt x="27805" y="41217"/>
                  </a:lnTo>
                  <a:lnTo>
                    <a:pt x="2952" y="43788"/>
                  </a:lnTo>
                  <a:lnTo>
                    <a:pt x="1924" y="44051"/>
                  </a:lnTo>
                  <a:lnTo>
                    <a:pt x="704" y="45311"/>
                  </a:lnTo>
                  <a:lnTo>
                    <a:pt x="0" y="47771"/>
                  </a:lnTo>
                  <a:lnTo>
                    <a:pt x="233" y="53811"/>
                  </a:lnTo>
                  <a:lnTo>
                    <a:pt x="425" y="55669"/>
                  </a:lnTo>
                  <a:lnTo>
                    <a:pt x="1582" y="60615"/>
                  </a:lnTo>
                  <a:lnTo>
                    <a:pt x="2890" y="62476"/>
                  </a:lnTo>
                  <a:lnTo>
                    <a:pt x="4392" y="63005"/>
                  </a:lnTo>
                  <a:lnTo>
                    <a:pt x="29786" y="60379"/>
                  </a:lnTo>
                  <a:lnTo>
                    <a:pt x="31351" y="75515"/>
                  </a:lnTo>
                  <a:lnTo>
                    <a:pt x="32190" y="77012"/>
                  </a:lnTo>
                  <a:lnTo>
                    <a:pt x="34077" y="77854"/>
                  </a:lnTo>
                  <a:lnTo>
                    <a:pt x="36988" y="78198"/>
                  </a:lnTo>
                  <a:lnTo>
                    <a:pt x="42495" y="77727"/>
                  </a:lnTo>
                  <a:lnTo>
                    <a:pt x="44472" y="77171"/>
                  </a:lnTo>
                  <a:lnTo>
                    <a:pt x="46805" y="75521"/>
                  </a:lnTo>
                  <a:lnTo>
                    <a:pt x="47329" y="74528"/>
                  </a:lnTo>
                  <a:lnTo>
                    <a:pt x="45695" y="58734"/>
                  </a:lnTo>
                  <a:lnTo>
                    <a:pt x="112820" y="51793"/>
                  </a:lnTo>
                  <a:lnTo>
                    <a:pt x="139603" y="23632"/>
                  </a:lnTo>
                  <a:lnTo>
                    <a:pt x="138859" y="16431"/>
                  </a:lnTo>
                  <a:lnTo>
                    <a:pt x="131245" y="317"/>
                  </a:lnTo>
                  <a:lnTo>
                    <a:pt x="12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8" name="object 17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161032" y="2017775"/>
              <a:ext cx="210312" cy="246887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2187464" y="2043372"/>
              <a:ext cx="132080" cy="167640"/>
            </a:xfrm>
            <a:custGeom>
              <a:avLst/>
              <a:gdLst/>
              <a:ahLst/>
              <a:cxnLst/>
              <a:rect l="l" t="t" r="r" b="b"/>
              <a:pathLst>
                <a:path w="132080" h="167639">
                  <a:moveTo>
                    <a:pt x="67523" y="0"/>
                  </a:moveTo>
                  <a:lnTo>
                    <a:pt x="31932" y="17895"/>
                  </a:lnTo>
                  <a:lnTo>
                    <a:pt x="1173" y="50571"/>
                  </a:lnTo>
                  <a:lnTo>
                    <a:pt x="0" y="57157"/>
                  </a:lnTo>
                  <a:lnTo>
                    <a:pt x="1226" y="59536"/>
                  </a:lnTo>
                  <a:lnTo>
                    <a:pt x="116263" y="167101"/>
                  </a:lnTo>
                  <a:lnTo>
                    <a:pt x="116897" y="167426"/>
                  </a:lnTo>
                  <a:lnTo>
                    <a:pt x="118744" y="167426"/>
                  </a:lnTo>
                  <a:lnTo>
                    <a:pt x="131780" y="153485"/>
                  </a:lnTo>
                  <a:lnTo>
                    <a:pt x="131667" y="151504"/>
                  </a:lnTo>
                  <a:lnTo>
                    <a:pt x="131361" y="150954"/>
                  </a:lnTo>
                  <a:lnTo>
                    <a:pt x="87114" y="109580"/>
                  </a:lnTo>
                  <a:lnTo>
                    <a:pt x="98687" y="97203"/>
                  </a:lnTo>
                  <a:lnTo>
                    <a:pt x="73877" y="97203"/>
                  </a:lnTo>
                  <a:lnTo>
                    <a:pt x="25154" y="51645"/>
                  </a:lnTo>
                  <a:lnTo>
                    <a:pt x="54538" y="24486"/>
                  </a:lnTo>
                  <a:lnTo>
                    <a:pt x="62787" y="22111"/>
                  </a:lnTo>
                  <a:lnTo>
                    <a:pt x="109993" y="22111"/>
                  </a:lnTo>
                  <a:lnTo>
                    <a:pt x="108160" y="19640"/>
                  </a:lnTo>
                  <a:lnTo>
                    <a:pt x="97522" y="9692"/>
                  </a:lnTo>
                  <a:lnTo>
                    <a:pt x="92744" y="6427"/>
                  </a:lnTo>
                  <a:lnTo>
                    <a:pt x="82772" y="1912"/>
                  </a:lnTo>
                  <a:lnTo>
                    <a:pt x="77727" y="627"/>
                  </a:lnTo>
                  <a:lnTo>
                    <a:pt x="67523" y="0"/>
                  </a:lnTo>
                  <a:close/>
                </a:path>
                <a:path w="132080" h="167639">
                  <a:moveTo>
                    <a:pt x="109993" y="22111"/>
                  </a:moveTo>
                  <a:lnTo>
                    <a:pt x="67491" y="22111"/>
                  </a:lnTo>
                  <a:lnTo>
                    <a:pt x="77579" y="24622"/>
                  </a:lnTo>
                  <a:lnTo>
                    <a:pt x="82572" y="27561"/>
                  </a:lnTo>
                  <a:lnTo>
                    <a:pt x="99529" y="60015"/>
                  </a:lnTo>
                  <a:lnTo>
                    <a:pt x="98734" y="64345"/>
                  </a:lnTo>
                  <a:lnTo>
                    <a:pt x="95210" y="73132"/>
                  </a:lnTo>
                  <a:lnTo>
                    <a:pt x="92047" y="77770"/>
                  </a:lnTo>
                  <a:lnTo>
                    <a:pt x="73877" y="97203"/>
                  </a:lnTo>
                  <a:lnTo>
                    <a:pt x="98687" y="97203"/>
                  </a:lnTo>
                  <a:lnTo>
                    <a:pt x="120014" y="60015"/>
                  </a:lnTo>
                  <a:lnTo>
                    <a:pt x="120204" y="45651"/>
                  </a:lnTo>
                  <a:lnTo>
                    <a:pt x="118805" y="39287"/>
                  </a:lnTo>
                  <a:lnTo>
                    <a:pt x="118719" y="38896"/>
                  </a:lnTo>
                  <a:lnTo>
                    <a:pt x="112701" y="25761"/>
                  </a:lnTo>
                  <a:lnTo>
                    <a:pt x="109993" y="221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0" name="object 18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310384" y="1965959"/>
              <a:ext cx="204216" cy="207263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2337320" y="1992306"/>
              <a:ext cx="125730" cy="128270"/>
            </a:xfrm>
            <a:custGeom>
              <a:avLst/>
              <a:gdLst/>
              <a:ahLst/>
              <a:cxnLst/>
              <a:rect l="l" t="t" r="r" b="b"/>
              <a:pathLst>
                <a:path w="125730" h="128269">
                  <a:moveTo>
                    <a:pt x="56666" y="0"/>
                  </a:moveTo>
                  <a:lnTo>
                    <a:pt x="20201" y="13124"/>
                  </a:lnTo>
                  <a:lnTo>
                    <a:pt x="0" y="51447"/>
                  </a:lnTo>
                  <a:lnTo>
                    <a:pt x="237" y="59122"/>
                  </a:lnTo>
                  <a:lnTo>
                    <a:pt x="16469" y="98696"/>
                  </a:lnTo>
                  <a:lnTo>
                    <a:pt x="56010" y="127342"/>
                  </a:lnTo>
                  <a:lnTo>
                    <a:pt x="63199" y="127668"/>
                  </a:lnTo>
                  <a:lnTo>
                    <a:pt x="78218" y="124950"/>
                  </a:lnTo>
                  <a:lnTo>
                    <a:pt x="86065" y="121847"/>
                  </a:lnTo>
                  <a:lnTo>
                    <a:pt x="98967" y="114208"/>
                  </a:lnTo>
                  <a:lnTo>
                    <a:pt x="103202" y="111227"/>
                  </a:lnTo>
                  <a:lnTo>
                    <a:pt x="106548" y="108403"/>
                  </a:lnTo>
                  <a:lnTo>
                    <a:pt x="65297" y="108403"/>
                  </a:lnTo>
                  <a:lnTo>
                    <a:pt x="60485" y="107966"/>
                  </a:lnTo>
                  <a:lnTo>
                    <a:pt x="33207" y="84286"/>
                  </a:lnTo>
                  <a:lnTo>
                    <a:pt x="55811" y="70904"/>
                  </a:lnTo>
                  <a:lnTo>
                    <a:pt x="25285" y="70904"/>
                  </a:lnTo>
                  <a:lnTo>
                    <a:pt x="23032" y="66761"/>
                  </a:lnTo>
                  <a:lnTo>
                    <a:pt x="21435" y="62454"/>
                  </a:lnTo>
                  <a:lnTo>
                    <a:pt x="19547" y="53515"/>
                  </a:lnTo>
                  <a:lnTo>
                    <a:pt x="19475" y="51447"/>
                  </a:lnTo>
                  <a:lnTo>
                    <a:pt x="19396" y="49198"/>
                  </a:lnTo>
                  <a:lnTo>
                    <a:pt x="47838" y="18792"/>
                  </a:lnTo>
                  <a:lnTo>
                    <a:pt x="53938" y="18635"/>
                  </a:lnTo>
                  <a:lnTo>
                    <a:pt x="91497" y="18635"/>
                  </a:lnTo>
                  <a:lnTo>
                    <a:pt x="90906" y="17889"/>
                  </a:lnTo>
                  <a:lnTo>
                    <a:pt x="80822" y="8425"/>
                  </a:lnTo>
                  <a:lnTo>
                    <a:pt x="75277" y="4987"/>
                  </a:lnTo>
                  <a:lnTo>
                    <a:pt x="63179" y="698"/>
                  </a:lnTo>
                  <a:lnTo>
                    <a:pt x="56666" y="0"/>
                  </a:lnTo>
                  <a:close/>
                </a:path>
                <a:path w="125730" h="128269">
                  <a:moveTo>
                    <a:pt x="118346" y="73958"/>
                  </a:moveTo>
                  <a:lnTo>
                    <a:pt x="115992" y="73958"/>
                  </a:lnTo>
                  <a:lnTo>
                    <a:pt x="114711" y="74728"/>
                  </a:lnTo>
                  <a:lnTo>
                    <a:pt x="113648" y="75868"/>
                  </a:lnTo>
                  <a:lnTo>
                    <a:pt x="111083" y="79477"/>
                  </a:lnTo>
                  <a:lnTo>
                    <a:pt x="109373" y="81661"/>
                  </a:lnTo>
                  <a:lnTo>
                    <a:pt x="75603" y="106881"/>
                  </a:lnTo>
                  <a:lnTo>
                    <a:pt x="65297" y="108403"/>
                  </a:lnTo>
                  <a:lnTo>
                    <a:pt x="106548" y="108403"/>
                  </a:lnTo>
                  <a:lnTo>
                    <a:pt x="125267" y="87111"/>
                  </a:lnTo>
                  <a:lnTo>
                    <a:pt x="125230" y="84693"/>
                  </a:lnTo>
                  <a:lnTo>
                    <a:pt x="119401" y="74728"/>
                  </a:lnTo>
                  <a:lnTo>
                    <a:pt x="118346" y="73958"/>
                  </a:lnTo>
                  <a:close/>
                </a:path>
                <a:path w="125730" h="128269">
                  <a:moveTo>
                    <a:pt x="91497" y="18635"/>
                  </a:moveTo>
                  <a:lnTo>
                    <a:pt x="53938" y="18635"/>
                  </a:lnTo>
                  <a:lnTo>
                    <a:pt x="59830" y="19982"/>
                  </a:lnTo>
                  <a:lnTo>
                    <a:pt x="65406" y="22730"/>
                  </a:lnTo>
                  <a:lnTo>
                    <a:pt x="70558" y="26775"/>
                  </a:lnTo>
                  <a:lnTo>
                    <a:pt x="75284" y="32116"/>
                  </a:lnTo>
                  <a:lnTo>
                    <a:pt x="79587" y="38755"/>
                  </a:lnTo>
                  <a:lnTo>
                    <a:pt x="25285" y="70904"/>
                  </a:lnTo>
                  <a:lnTo>
                    <a:pt x="55811" y="70904"/>
                  </a:lnTo>
                  <a:lnTo>
                    <a:pt x="100610" y="44381"/>
                  </a:lnTo>
                  <a:lnTo>
                    <a:pt x="101898" y="42796"/>
                  </a:lnTo>
                  <a:lnTo>
                    <a:pt x="103310" y="38755"/>
                  </a:lnTo>
                  <a:lnTo>
                    <a:pt x="103019" y="37003"/>
                  </a:lnTo>
                  <a:lnTo>
                    <a:pt x="102856" y="36181"/>
                  </a:lnTo>
                  <a:lnTo>
                    <a:pt x="95422" y="23623"/>
                  </a:lnTo>
                  <a:lnTo>
                    <a:pt x="94740" y="22730"/>
                  </a:lnTo>
                  <a:lnTo>
                    <a:pt x="91622" y="18792"/>
                  </a:lnTo>
                  <a:lnTo>
                    <a:pt x="91497" y="186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2" name="object 18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423160" y="1911095"/>
              <a:ext cx="149351" cy="216408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2450227" y="1936857"/>
              <a:ext cx="68580" cy="136525"/>
            </a:xfrm>
            <a:custGeom>
              <a:avLst/>
              <a:gdLst/>
              <a:ahLst/>
              <a:cxnLst/>
              <a:rect l="l" t="t" r="r" b="b"/>
              <a:pathLst>
                <a:path w="68580" h="136525">
                  <a:moveTo>
                    <a:pt x="58799" y="0"/>
                  </a:moveTo>
                  <a:lnTo>
                    <a:pt x="26877" y="25467"/>
                  </a:lnTo>
                  <a:lnTo>
                    <a:pt x="24300" y="35551"/>
                  </a:lnTo>
                  <a:lnTo>
                    <a:pt x="18026" y="19926"/>
                  </a:lnTo>
                  <a:lnTo>
                    <a:pt x="17416" y="18809"/>
                  </a:lnTo>
                  <a:lnTo>
                    <a:pt x="15892" y="17943"/>
                  </a:lnTo>
                  <a:lnTo>
                    <a:pt x="13342" y="17860"/>
                  </a:lnTo>
                  <a:lnTo>
                    <a:pt x="5887" y="20506"/>
                  </a:lnTo>
                  <a:lnTo>
                    <a:pt x="1490" y="22895"/>
                  </a:lnTo>
                  <a:lnTo>
                    <a:pt x="30" y="24775"/>
                  </a:lnTo>
                  <a:lnTo>
                    <a:pt x="0" y="26426"/>
                  </a:lnTo>
                  <a:lnTo>
                    <a:pt x="43610" y="135040"/>
                  </a:lnTo>
                  <a:lnTo>
                    <a:pt x="44872" y="136171"/>
                  </a:lnTo>
                  <a:lnTo>
                    <a:pt x="47307" y="136371"/>
                  </a:lnTo>
                  <a:lnTo>
                    <a:pt x="51089" y="135498"/>
                  </a:lnTo>
                  <a:lnTo>
                    <a:pt x="58205" y="132642"/>
                  </a:lnTo>
                  <a:lnTo>
                    <a:pt x="61520" y="130665"/>
                  </a:lnTo>
                  <a:lnTo>
                    <a:pt x="63061" y="128869"/>
                  </a:lnTo>
                  <a:lnTo>
                    <a:pt x="63289" y="127138"/>
                  </a:lnTo>
                  <a:lnTo>
                    <a:pt x="34684" y="55895"/>
                  </a:lnTo>
                  <a:lnTo>
                    <a:pt x="36771" y="45685"/>
                  </a:lnTo>
                  <a:lnTo>
                    <a:pt x="65934" y="19664"/>
                  </a:lnTo>
                  <a:lnTo>
                    <a:pt x="67631" y="18775"/>
                  </a:lnTo>
                  <a:lnTo>
                    <a:pt x="68150" y="17136"/>
                  </a:lnTo>
                  <a:lnTo>
                    <a:pt x="67868" y="14594"/>
                  </a:lnTo>
                  <a:lnTo>
                    <a:pt x="63131" y="2739"/>
                  </a:lnTo>
                  <a:lnTo>
                    <a:pt x="61517" y="732"/>
                  </a:lnTo>
                  <a:lnTo>
                    <a:pt x="58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4" name="object 18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511552" y="1886711"/>
              <a:ext cx="173736" cy="210312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2537894" y="1913338"/>
              <a:ext cx="95250" cy="130175"/>
            </a:xfrm>
            <a:custGeom>
              <a:avLst/>
              <a:gdLst/>
              <a:ahLst/>
              <a:cxnLst/>
              <a:rect l="l" t="t" r="r" b="b"/>
              <a:pathLst>
                <a:path w="95250" h="130175">
                  <a:moveTo>
                    <a:pt x="47712" y="0"/>
                  </a:moveTo>
                  <a:lnTo>
                    <a:pt x="11158" y="13404"/>
                  </a:lnTo>
                  <a:lnTo>
                    <a:pt x="0" y="38164"/>
                  </a:lnTo>
                  <a:lnTo>
                    <a:pt x="356" y="42586"/>
                  </a:lnTo>
                  <a:lnTo>
                    <a:pt x="35201" y="71619"/>
                  </a:lnTo>
                  <a:lnTo>
                    <a:pt x="54109" y="73427"/>
                  </a:lnTo>
                  <a:lnTo>
                    <a:pt x="57494" y="74037"/>
                  </a:lnTo>
                  <a:lnTo>
                    <a:pt x="74355" y="91834"/>
                  </a:lnTo>
                  <a:lnTo>
                    <a:pt x="73411" y="96920"/>
                  </a:lnTo>
                  <a:lnTo>
                    <a:pt x="46446" y="112360"/>
                  </a:lnTo>
                  <a:lnTo>
                    <a:pt x="38724" y="112174"/>
                  </a:lnTo>
                  <a:lnTo>
                    <a:pt x="35308" y="111840"/>
                  </a:lnTo>
                  <a:lnTo>
                    <a:pt x="29362" y="110697"/>
                  </a:lnTo>
                  <a:lnTo>
                    <a:pt x="22651" y="108903"/>
                  </a:lnTo>
                  <a:lnTo>
                    <a:pt x="21153" y="108732"/>
                  </a:lnTo>
                  <a:lnTo>
                    <a:pt x="19197" y="109451"/>
                  </a:lnTo>
                  <a:lnTo>
                    <a:pt x="18243" y="110862"/>
                  </a:lnTo>
                  <a:lnTo>
                    <a:pt x="18456" y="115481"/>
                  </a:lnTo>
                  <a:lnTo>
                    <a:pt x="40844" y="129706"/>
                  </a:lnTo>
                  <a:lnTo>
                    <a:pt x="44281" y="129565"/>
                  </a:lnTo>
                  <a:lnTo>
                    <a:pt x="81500" y="116304"/>
                  </a:lnTo>
                  <a:lnTo>
                    <a:pt x="94990" y="89648"/>
                  </a:lnTo>
                  <a:lnTo>
                    <a:pt x="94584" y="84281"/>
                  </a:lnTo>
                  <a:lnTo>
                    <a:pt x="59362" y="54867"/>
                  </a:lnTo>
                  <a:lnTo>
                    <a:pt x="40218" y="53014"/>
                  </a:lnTo>
                  <a:lnTo>
                    <a:pt x="36786" y="52396"/>
                  </a:lnTo>
                  <a:lnTo>
                    <a:pt x="19961" y="35657"/>
                  </a:lnTo>
                  <a:lnTo>
                    <a:pt x="20554" y="31208"/>
                  </a:lnTo>
                  <a:lnTo>
                    <a:pt x="44382" y="16558"/>
                  </a:lnTo>
                  <a:lnTo>
                    <a:pt x="53807" y="16857"/>
                  </a:lnTo>
                  <a:lnTo>
                    <a:pt x="58845" y="17639"/>
                  </a:lnTo>
                  <a:lnTo>
                    <a:pt x="65457" y="19237"/>
                  </a:lnTo>
                  <a:lnTo>
                    <a:pt x="67104" y="18608"/>
                  </a:lnTo>
                  <a:lnTo>
                    <a:pt x="67975" y="17221"/>
                  </a:lnTo>
                  <a:lnTo>
                    <a:pt x="68136" y="14834"/>
                  </a:lnTo>
                  <a:lnTo>
                    <a:pt x="66723" y="8755"/>
                  </a:lnTo>
                  <a:lnTo>
                    <a:pt x="64629" y="4029"/>
                  </a:lnTo>
                  <a:lnTo>
                    <a:pt x="63403" y="2710"/>
                  </a:lnTo>
                  <a:lnTo>
                    <a:pt x="60553" y="1479"/>
                  </a:lnTo>
                  <a:lnTo>
                    <a:pt x="55184" y="326"/>
                  </a:lnTo>
                  <a:lnTo>
                    <a:pt x="47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6" name="object 18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618232" y="1862327"/>
              <a:ext cx="195071" cy="207263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2643411" y="1886967"/>
              <a:ext cx="116839" cy="128270"/>
            </a:xfrm>
            <a:custGeom>
              <a:avLst/>
              <a:gdLst/>
              <a:ahLst/>
              <a:cxnLst/>
              <a:rect l="l" t="t" r="r" b="b"/>
              <a:pathLst>
                <a:path w="116839" h="128269">
                  <a:moveTo>
                    <a:pt x="61801" y="0"/>
                  </a:moveTo>
                  <a:lnTo>
                    <a:pt x="23829" y="10355"/>
                  </a:lnTo>
                  <a:lnTo>
                    <a:pt x="573" y="48773"/>
                  </a:lnTo>
                  <a:lnTo>
                    <a:pt x="0" y="61511"/>
                  </a:lnTo>
                  <a:lnTo>
                    <a:pt x="129" y="63383"/>
                  </a:lnTo>
                  <a:lnTo>
                    <a:pt x="220" y="64685"/>
                  </a:lnTo>
                  <a:lnTo>
                    <a:pt x="344" y="66477"/>
                  </a:lnTo>
                  <a:lnTo>
                    <a:pt x="462" y="68177"/>
                  </a:lnTo>
                  <a:lnTo>
                    <a:pt x="12936" y="107479"/>
                  </a:lnTo>
                  <a:lnTo>
                    <a:pt x="48379" y="127854"/>
                  </a:lnTo>
                  <a:lnTo>
                    <a:pt x="54506" y="128134"/>
                  </a:lnTo>
                  <a:lnTo>
                    <a:pt x="60157" y="127854"/>
                  </a:lnTo>
                  <a:lnTo>
                    <a:pt x="60686" y="127854"/>
                  </a:lnTo>
                  <a:lnTo>
                    <a:pt x="67228" y="126974"/>
                  </a:lnTo>
                  <a:lnTo>
                    <a:pt x="67462" y="126974"/>
                  </a:lnTo>
                  <a:lnTo>
                    <a:pt x="74688" y="125399"/>
                  </a:lnTo>
                  <a:lnTo>
                    <a:pt x="102085" y="110274"/>
                  </a:lnTo>
                  <a:lnTo>
                    <a:pt x="59125" y="110274"/>
                  </a:lnTo>
                  <a:lnTo>
                    <a:pt x="53293" y="110048"/>
                  </a:lnTo>
                  <a:lnTo>
                    <a:pt x="25671" y="82287"/>
                  </a:lnTo>
                  <a:lnTo>
                    <a:pt x="25569" y="82033"/>
                  </a:lnTo>
                  <a:lnTo>
                    <a:pt x="25516" y="81898"/>
                  </a:lnTo>
                  <a:lnTo>
                    <a:pt x="23920" y="76130"/>
                  </a:lnTo>
                  <a:lnTo>
                    <a:pt x="21703" y="63383"/>
                  </a:lnTo>
                  <a:lnTo>
                    <a:pt x="21364" y="57268"/>
                  </a:lnTo>
                  <a:lnTo>
                    <a:pt x="22233" y="46214"/>
                  </a:lnTo>
                  <a:lnTo>
                    <a:pt x="57413" y="17689"/>
                  </a:lnTo>
                  <a:lnTo>
                    <a:pt x="101061" y="17689"/>
                  </a:lnTo>
                  <a:lnTo>
                    <a:pt x="98787" y="14798"/>
                  </a:lnTo>
                  <a:lnTo>
                    <a:pt x="87652" y="5776"/>
                  </a:lnTo>
                  <a:lnTo>
                    <a:pt x="81201" y="2762"/>
                  </a:lnTo>
                  <a:lnTo>
                    <a:pt x="74085" y="1242"/>
                  </a:lnTo>
                  <a:lnTo>
                    <a:pt x="74235" y="1242"/>
                  </a:lnTo>
                  <a:lnTo>
                    <a:pt x="68199" y="321"/>
                  </a:lnTo>
                  <a:lnTo>
                    <a:pt x="68834" y="321"/>
                  </a:lnTo>
                  <a:lnTo>
                    <a:pt x="61801" y="0"/>
                  </a:lnTo>
                  <a:close/>
                </a:path>
                <a:path w="116839" h="128269">
                  <a:moveTo>
                    <a:pt x="101061" y="17689"/>
                  </a:moveTo>
                  <a:lnTo>
                    <a:pt x="57413" y="17689"/>
                  </a:lnTo>
                  <a:lnTo>
                    <a:pt x="63245" y="17914"/>
                  </a:lnTo>
                  <a:lnTo>
                    <a:pt x="73110" y="21156"/>
                  </a:lnTo>
                  <a:lnTo>
                    <a:pt x="90836" y="46008"/>
                  </a:lnTo>
                  <a:lnTo>
                    <a:pt x="90918" y="46214"/>
                  </a:lnTo>
                  <a:lnTo>
                    <a:pt x="92506" y="51939"/>
                  </a:lnTo>
                  <a:lnTo>
                    <a:pt x="94723" y="64685"/>
                  </a:lnTo>
                  <a:lnTo>
                    <a:pt x="95091" y="70840"/>
                  </a:lnTo>
                  <a:lnTo>
                    <a:pt x="94301" y="81898"/>
                  </a:lnTo>
                  <a:lnTo>
                    <a:pt x="94273" y="82287"/>
                  </a:lnTo>
                  <a:lnTo>
                    <a:pt x="59125" y="110274"/>
                  </a:lnTo>
                  <a:lnTo>
                    <a:pt x="102085" y="110274"/>
                  </a:lnTo>
                  <a:lnTo>
                    <a:pt x="116339" y="72948"/>
                  </a:lnTo>
                  <a:lnTo>
                    <a:pt x="116275" y="64685"/>
                  </a:lnTo>
                  <a:lnTo>
                    <a:pt x="116187" y="63383"/>
                  </a:lnTo>
                  <a:lnTo>
                    <a:pt x="116061" y="61511"/>
                  </a:lnTo>
                  <a:lnTo>
                    <a:pt x="115946" y="59808"/>
                  </a:lnTo>
                  <a:lnTo>
                    <a:pt x="103392" y="20650"/>
                  </a:lnTo>
                  <a:lnTo>
                    <a:pt x="101061" y="176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8" name="object 18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758440" y="1844039"/>
              <a:ext cx="185927" cy="207263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892552" y="1844039"/>
              <a:ext cx="176783" cy="204215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020567" y="1795271"/>
              <a:ext cx="118871" cy="259079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3046147" y="1822011"/>
              <a:ext cx="39370" cy="179705"/>
            </a:xfrm>
            <a:custGeom>
              <a:avLst/>
              <a:gdLst/>
              <a:ahLst/>
              <a:cxnLst/>
              <a:rect l="l" t="t" r="r" b="b"/>
              <a:pathLst>
                <a:path w="39369" h="179705">
                  <a:moveTo>
                    <a:pt x="27006" y="0"/>
                  </a:moveTo>
                  <a:lnTo>
                    <a:pt x="21417" y="97"/>
                  </a:lnTo>
                  <a:lnTo>
                    <a:pt x="19127" y="975"/>
                  </a:lnTo>
                  <a:lnTo>
                    <a:pt x="18210" y="2515"/>
                  </a:lnTo>
                  <a:lnTo>
                    <a:pt x="0" y="174633"/>
                  </a:lnTo>
                  <a:lnTo>
                    <a:pt x="585" y="176225"/>
                  </a:lnTo>
                  <a:lnTo>
                    <a:pt x="2644" y="177540"/>
                  </a:lnTo>
                  <a:lnTo>
                    <a:pt x="6393" y="178540"/>
                  </a:lnTo>
                  <a:lnTo>
                    <a:pt x="14019" y="179348"/>
                  </a:lnTo>
                  <a:lnTo>
                    <a:pt x="17873" y="179152"/>
                  </a:lnTo>
                  <a:lnTo>
                    <a:pt x="20077" y="178286"/>
                  </a:lnTo>
                  <a:lnTo>
                    <a:pt x="21089" y="176865"/>
                  </a:lnTo>
                  <a:lnTo>
                    <a:pt x="39227" y="5427"/>
                  </a:lnTo>
                  <a:lnTo>
                    <a:pt x="39192" y="4132"/>
                  </a:lnTo>
                  <a:lnTo>
                    <a:pt x="38110" y="2552"/>
                  </a:lnTo>
                  <a:lnTo>
                    <a:pt x="35610" y="1341"/>
                  </a:lnTo>
                  <a:lnTo>
                    <a:pt x="29051" y="215"/>
                  </a:lnTo>
                  <a:lnTo>
                    <a:pt x="270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2" name="object 19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136392" y="1837943"/>
              <a:ext cx="216407" cy="246887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3164071" y="1863381"/>
              <a:ext cx="136525" cy="170180"/>
            </a:xfrm>
            <a:custGeom>
              <a:avLst/>
              <a:gdLst/>
              <a:ahLst/>
              <a:cxnLst/>
              <a:rect l="l" t="t" r="r" b="b"/>
              <a:pathLst>
                <a:path w="136525" h="170180">
                  <a:moveTo>
                    <a:pt x="79885" y="0"/>
                  </a:moveTo>
                  <a:lnTo>
                    <a:pt x="38631" y="12244"/>
                  </a:lnTo>
                  <a:lnTo>
                    <a:pt x="13395" y="42994"/>
                  </a:lnTo>
                  <a:lnTo>
                    <a:pt x="1783" y="79595"/>
                  </a:lnTo>
                  <a:lnTo>
                    <a:pt x="0" y="97510"/>
                  </a:lnTo>
                  <a:lnTo>
                    <a:pt x="216" y="105831"/>
                  </a:lnTo>
                  <a:lnTo>
                    <a:pt x="15541" y="145829"/>
                  </a:lnTo>
                  <a:lnTo>
                    <a:pt x="52868" y="167277"/>
                  </a:lnTo>
                  <a:lnTo>
                    <a:pt x="75471" y="169765"/>
                  </a:lnTo>
                  <a:lnTo>
                    <a:pt x="80343" y="169487"/>
                  </a:lnTo>
                  <a:lnTo>
                    <a:pt x="108779" y="147094"/>
                  </a:lnTo>
                  <a:lnTo>
                    <a:pt x="108401" y="144996"/>
                  </a:lnTo>
                  <a:lnTo>
                    <a:pt x="107685" y="144295"/>
                  </a:lnTo>
                  <a:lnTo>
                    <a:pt x="105369" y="143603"/>
                  </a:lnTo>
                  <a:lnTo>
                    <a:pt x="103462" y="143979"/>
                  </a:lnTo>
                  <a:lnTo>
                    <a:pt x="98342" y="146092"/>
                  </a:lnTo>
                  <a:lnTo>
                    <a:pt x="87404" y="149465"/>
                  </a:lnTo>
                  <a:lnTo>
                    <a:pt x="82874" y="150244"/>
                  </a:lnTo>
                  <a:lnTo>
                    <a:pt x="72480" y="151082"/>
                  </a:lnTo>
                  <a:lnTo>
                    <a:pt x="66659" y="150512"/>
                  </a:lnTo>
                  <a:lnTo>
                    <a:pt x="31227" y="130557"/>
                  </a:lnTo>
                  <a:lnTo>
                    <a:pt x="23584" y="102221"/>
                  </a:lnTo>
                  <a:lnTo>
                    <a:pt x="23608" y="95744"/>
                  </a:lnTo>
                  <a:lnTo>
                    <a:pt x="33914" y="53411"/>
                  </a:lnTo>
                  <a:lnTo>
                    <a:pt x="63203" y="21884"/>
                  </a:lnTo>
                  <a:lnTo>
                    <a:pt x="76397" y="18989"/>
                  </a:lnTo>
                  <a:lnTo>
                    <a:pt x="83297" y="19136"/>
                  </a:lnTo>
                  <a:lnTo>
                    <a:pt x="122787" y="40909"/>
                  </a:lnTo>
                  <a:lnTo>
                    <a:pt x="126191" y="45170"/>
                  </a:lnTo>
                  <a:lnTo>
                    <a:pt x="127627" y="46377"/>
                  </a:lnTo>
                  <a:lnTo>
                    <a:pt x="135898" y="30415"/>
                  </a:lnTo>
                  <a:lnTo>
                    <a:pt x="135409" y="28335"/>
                  </a:lnTo>
                  <a:lnTo>
                    <a:pt x="104493" y="4887"/>
                  </a:lnTo>
                  <a:lnTo>
                    <a:pt x="87552" y="711"/>
                  </a:lnTo>
                  <a:lnTo>
                    <a:pt x="798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4" name="object 19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258311" y="1914143"/>
              <a:ext cx="195072" cy="216408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3285589" y="1940803"/>
              <a:ext cx="114300" cy="137795"/>
            </a:xfrm>
            <a:custGeom>
              <a:avLst/>
              <a:gdLst/>
              <a:ahLst/>
              <a:cxnLst/>
              <a:rect l="l" t="t" r="r" b="b"/>
              <a:pathLst>
                <a:path w="114300" h="137794">
                  <a:moveTo>
                    <a:pt x="87358" y="117760"/>
                  </a:moveTo>
                  <a:lnTo>
                    <a:pt x="67750" y="117760"/>
                  </a:lnTo>
                  <a:lnTo>
                    <a:pt x="63148" y="129484"/>
                  </a:lnTo>
                  <a:lnTo>
                    <a:pt x="63144" y="130312"/>
                  </a:lnTo>
                  <a:lnTo>
                    <a:pt x="63886" y="131706"/>
                  </a:lnTo>
                  <a:lnTo>
                    <a:pt x="76864" y="137217"/>
                  </a:lnTo>
                  <a:lnTo>
                    <a:pt x="77832" y="137217"/>
                  </a:lnTo>
                  <a:lnTo>
                    <a:pt x="79272" y="136819"/>
                  </a:lnTo>
                  <a:lnTo>
                    <a:pt x="79461" y="136819"/>
                  </a:lnTo>
                  <a:lnTo>
                    <a:pt x="80135" y="136155"/>
                  </a:lnTo>
                  <a:lnTo>
                    <a:pt x="87240" y="118060"/>
                  </a:lnTo>
                  <a:lnTo>
                    <a:pt x="87358" y="117760"/>
                  </a:lnTo>
                  <a:close/>
                </a:path>
                <a:path w="114300" h="137794">
                  <a:moveTo>
                    <a:pt x="40196" y="50444"/>
                  </a:moveTo>
                  <a:lnTo>
                    <a:pt x="33606" y="50444"/>
                  </a:lnTo>
                  <a:lnTo>
                    <a:pt x="21830" y="52754"/>
                  </a:lnTo>
                  <a:lnTo>
                    <a:pt x="21982" y="52754"/>
                  </a:lnTo>
                  <a:lnTo>
                    <a:pt x="17090" y="55017"/>
                  </a:lnTo>
                  <a:lnTo>
                    <a:pt x="0" y="83009"/>
                  </a:lnTo>
                  <a:lnTo>
                    <a:pt x="312" y="90556"/>
                  </a:lnTo>
                  <a:lnTo>
                    <a:pt x="394" y="92553"/>
                  </a:lnTo>
                  <a:lnTo>
                    <a:pt x="33868" y="122820"/>
                  </a:lnTo>
                  <a:lnTo>
                    <a:pt x="40538" y="123827"/>
                  </a:lnTo>
                  <a:lnTo>
                    <a:pt x="53840" y="122820"/>
                  </a:lnTo>
                  <a:lnTo>
                    <a:pt x="54168" y="122820"/>
                  </a:lnTo>
                  <a:lnTo>
                    <a:pt x="61073" y="120937"/>
                  </a:lnTo>
                  <a:lnTo>
                    <a:pt x="67750" y="117760"/>
                  </a:lnTo>
                  <a:lnTo>
                    <a:pt x="87358" y="117760"/>
                  </a:lnTo>
                  <a:lnTo>
                    <a:pt x="90893" y="108757"/>
                  </a:lnTo>
                  <a:lnTo>
                    <a:pt x="47818" y="108757"/>
                  </a:lnTo>
                  <a:lnTo>
                    <a:pt x="41762" y="108107"/>
                  </a:lnTo>
                  <a:lnTo>
                    <a:pt x="30198" y="103567"/>
                  </a:lnTo>
                  <a:lnTo>
                    <a:pt x="25883" y="99962"/>
                  </a:lnTo>
                  <a:lnTo>
                    <a:pt x="21384" y="90556"/>
                  </a:lnTo>
                  <a:lnTo>
                    <a:pt x="21356" y="85412"/>
                  </a:lnTo>
                  <a:lnTo>
                    <a:pt x="24832" y="76559"/>
                  </a:lnTo>
                  <a:lnTo>
                    <a:pt x="26586" y="73911"/>
                  </a:lnTo>
                  <a:lnTo>
                    <a:pt x="31031" y="69857"/>
                  </a:lnTo>
                  <a:lnTo>
                    <a:pt x="33811" y="68464"/>
                  </a:lnTo>
                  <a:lnTo>
                    <a:pt x="40483" y="66941"/>
                  </a:lnTo>
                  <a:lnTo>
                    <a:pt x="107313" y="66941"/>
                  </a:lnTo>
                  <a:lnTo>
                    <a:pt x="108433" y="64089"/>
                  </a:lnTo>
                  <a:lnTo>
                    <a:pt x="85788" y="64089"/>
                  </a:lnTo>
                  <a:lnTo>
                    <a:pt x="62687" y="55017"/>
                  </a:lnTo>
                  <a:lnTo>
                    <a:pt x="54753" y="52754"/>
                  </a:lnTo>
                  <a:lnTo>
                    <a:pt x="40196" y="50444"/>
                  </a:lnTo>
                  <a:close/>
                </a:path>
                <a:path w="114300" h="137794">
                  <a:moveTo>
                    <a:pt x="107313" y="66941"/>
                  </a:moveTo>
                  <a:lnTo>
                    <a:pt x="44699" y="66941"/>
                  </a:lnTo>
                  <a:lnTo>
                    <a:pt x="53021" y="68183"/>
                  </a:lnTo>
                  <a:lnTo>
                    <a:pt x="57906" y="69571"/>
                  </a:lnTo>
                  <a:lnTo>
                    <a:pt x="80197" y="78325"/>
                  </a:lnTo>
                  <a:lnTo>
                    <a:pt x="71226" y="101174"/>
                  </a:lnTo>
                  <a:lnTo>
                    <a:pt x="64231" y="104687"/>
                  </a:lnTo>
                  <a:lnTo>
                    <a:pt x="58004" y="106890"/>
                  </a:lnTo>
                  <a:lnTo>
                    <a:pt x="46604" y="108757"/>
                  </a:lnTo>
                  <a:lnTo>
                    <a:pt x="90893" y="108757"/>
                  </a:lnTo>
                  <a:lnTo>
                    <a:pt x="107313" y="66941"/>
                  </a:lnTo>
                  <a:close/>
                </a:path>
                <a:path w="114300" h="137794">
                  <a:moveTo>
                    <a:pt x="102614" y="16904"/>
                  </a:moveTo>
                  <a:lnTo>
                    <a:pt x="56288" y="16904"/>
                  </a:lnTo>
                  <a:lnTo>
                    <a:pt x="65477" y="17675"/>
                  </a:lnTo>
                  <a:lnTo>
                    <a:pt x="65117" y="17675"/>
                  </a:lnTo>
                  <a:lnTo>
                    <a:pt x="92458" y="40657"/>
                  </a:lnTo>
                  <a:lnTo>
                    <a:pt x="91706" y="47726"/>
                  </a:lnTo>
                  <a:lnTo>
                    <a:pt x="90705" y="51568"/>
                  </a:lnTo>
                  <a:lnTo>
                    <a:pt x="85788" y="64089"/>
                  </a:lnTo>
                  <a:lnTo>
                    <a:pt x="108433" y="64089"/>
                  </a:lnTo>
                  <a:lnTo>
                    <a:pt x="111655" y="55882"/>
                  </a:lnTo>
                  <a:lnTo>
                    <a:pt x="113200" y="49723"/>
                  </a:lnTo>
                  <a:lnTo>
                    <a:pt x="114115" y="38483"/>
                  </a:lnTo>
                  <a:lnTo>
                    <a:pt x="113334" y="33320"/>
                  </a:lnTo>
                  <a:lnTo>
                    <a:pt x="109297" y="23911"/>
                  </a:lnTo>
                  <a:lnTo>
                    <a:pt x="105920" y="19617"/>
                  </a:lnTo>
                  <a:lnTo>
                    <a:pt x="102614" y="16904"/>
                  </a:lnTo>
                  <a:close/>
                </a:path>
                <a:path w="114300" h="137794">
                  <a:moveTo>
                    <a:pt x="55222" y="0"/>
                  </a:moveTo>
                  <a:lnTo>
                    <a:pt x="49924" y="0"/>
                  </a:lnTo>
                  <a:lnTo>
                    <a:pt x="42817" y="808"/>
                  </a:lnTo>
                  <a:lnTo>
                    <a:pt x="43159" y="808"/>
                  </a:lnTo>
                  <a:lnTo>
                    <a:pt x="41233" y="1212"/>
                  </a:lnTo>
                  <a:lnTo>
                    <a:pt x="32865" y="13322"/>
                  </a:lnTo>
                  <a:lnTo>
                    <a:pt x="32910" y="15020"/>
                  </a:lnTo>
                  <a:lnTo>
                    <a:pt x="36047" y="18460"/>
                  </a:lnTo>
                  <a:lnTo>
                    <a:pt x="37691" y="18460"/>
                  </a:lnTo>
                  <a:lnTo>
                    <a:pt x="42546" y="17675"/>
                  </a:lnTo>
                  <a:lnTo>
                    <a:pt x="44552" y="17456"/>
                  </a:lnTo>
                  <a:lnTo>
                    <a:pt x="44085" y="17456"/>
                  </a:lnTo>
                  <a:lnTo>
                    <a:pt x="51648" y="16904"/>
                  </a:lnTo>
                  <a:lnTo>
                    <a:pt x="102614" y="16904"/>
                  </a:lnTo>
                  <a:lnTo>
                    <a:pt x="96452" y="11849"/>
                  </a:lnTo>
                  <a:lnTo>
                    <a:pt x="61222" y="293"/>
                  </a:lnTo>
                  <a:lnTo>
                    <a:pt x="552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6" name="object 19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368039" y="1962911"/>
              <a:ext cx="195072" cy="192024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3393460" y="1988375"/>
              <a:ext cx="116839" cy="114300"/>
            </a:xfrm>
            <a:custGeom>
              <a:avLst/>
              <a:gdLst/>
              <a:ahLst/>
              <a:cxnLst/>
              <a:rect l="l" t="t" r="r" b="b"/>
              <a:pathLst>
                <a:path w="116839" h="114300">
                  <a:moveTo>
                    <a:pt x="62053" y="0"/>
                  </a:moveTo>
                  <a:lnTo>
                    <a:pt x="59673" y="17"/>
                  </a:lnTo>
                  <a:lnTo>
                    <a:pt x="58359" y="1018"/>
                  </a:lnTo>
                  <a:lnTo>
                    <a:pt x="499" y="101968"/>
                  </a:lnTo>
                  <a:lnTo>
                    <a:pt x="0" y="103139"/>
                  </a:lnTo>
                  <a:lnTo>
                    <a:pt x="52" y="104255"/>
                  </a:lnTo>
                  <a:lnTo>
                    <a:pt x="17057" y="114001"/>
                  </a:lnTo>
                  <a:lnTo>
                    <a:pt x="18555" y="113108"/>
                  </a:lnTo>
                  <a:lnTo>
                    <a:pt x="56732" y="46502"/>
                  </a:lnTo>
                  <a:lnTo>
                    <a:pt x="66037" y="41810"/>
                  </a:lnTo>
                  <a:lnTo>
                    <a:pt x="73587" y="38633"/>
                  </a:lnTo>
                  <a:lnTo>
                    <a:pt x="76950" y="37547"/>
                  </a:lnTo>
                  <a:lnTo>
                    <a:pt x="82849" y="36386"/>
                  </a:lnTo>
                  <a:lnTo>
                    <a:pt x="85430" y="36235"/>
                  </a:lnTo>
                  <a:lnTo>
                    <a:pt x="89849" y="36794"/>
                  </a:lnTo>
                  <a:lnTo>
                    <a:pt x="91884" y="37466"/>
                  </a:lnTo>
                  <a:lnTo>
                    <a:pt x="96668" y="40406"/>
                  </a:lnTo>
                  <a:lnTo>
                    <a:pt x="99004" y="42534"/>
                  </a:lnTo>
                  <a:lnTo>
                    <a:pt x="104532" y="48567"/>
                  </a:lnTo>
                  <a:lnTo>
                    <a:pt x="106282" y="49348"/>
                  </a:lnTo>
                  <a:lnTo>
                    <a:pt x="107891" y="48740"/>
                  </a:lnTo>
                  <a:lnTo>
                    <a:pt x="109710" y="46943"/>
                  </a:lnTo>
                  <a:lnTo>
                    <a:pt x="116078" y="35877"/>
                  </a:lnTo>
                  <a:lnTo>
                    <a:pt x="116556" y="32843"/>
                  </a:lnTo>
                  <a:lnTo>
                    <a:pt x="115542" y="30780"/>
                  </a:lnTo>
                  <a:lnTo>
                    <a:pt x="92897" y="18122"/>
                  </a:lnTo>
                  <a:lnTo>
                    <a:pt x="86925" y="18550"/>
                  </a:lnTo>
                  <a:lnTo>
                    <a:pt x="83498" y="19229"/>
                  </a:lnTo>
                  <a:lnTo>
                    <a:pt x="75769" y="21515"/>
                  </a:lnTo>
                  <a:lnTo>
                    <a:pt x="71311" y="23304"/>
                  </a:lnTo>
                  <a:lnTo>
                    <a:pt x="66260" y="25742"/>
                  </a:lnTo>
                  <a:lnTo>
                    <a:pt x="74632" y="11135"/>
                  </a:lnTo>
                  <a:lnTo>
                    <a:pt x="75131" y="9964"/>
                  </a:lnTo>
                  <a:lnTo>
                    <a:pt x="74865" y="8232"/>
                  </a:lnTo>
                  <a:lnTo>
                    <a:pt x="73351" y="6178"/>
                  </a:lnTo>
                  <a:lnTo>
                    <a:pt x="65246" y="1236"/>
                  </a:lnTo>
                  <a:lnTo>
                    <a:pt x="62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8" name="object 198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447288" y="2029967"/>
              <a:ext cx="201167" cy="210312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3473690" y="2056020"/>
              <a:ext cx="123825" cy="132080"/>
            </a:xfrm>
            <a:custGeom>
              <a:avLst/>
              <a:gdLst/>
              <a:ahLst/>
              <a:cxnLst/>
              <a:rect l="l" t="t" r="r" b="b"/>
              <a:pathLst>
                <a:path w="123825" h="132080">
                  <a:moveTo>
                    <a:pt x="70831" y="0"/>
                  </a:moveTo>
                  <a:lnTo>
                    <a:pt x="31097" y="15717"/>
                  </a:lnTo>
                  <a:lnTo>
                    <a:pt x="5138" y="48414"/>
                  </a:lnTo>
                  <a:lnTo>
                    <a:pt x="1772" y="55719"/>
                  </a:lnTo>
                  <a:lnTo>
                    <a:pt x="1678" y="55921"/>
                  </a:lnTo>
                  <a:lnTo>
                    <a:pt x="0" y="63251"/>
                  </a:lnTo>
                  <a:lnTo>
                    <a:pt x="102" y="70403"/>
                  </a:lnTo>
                  <a:lnTo>
                    <a:pt x="204" y="77556"/>
                  </a:lnTo>
                  <a:lnTo>
                    <a:pt x="25410" y="114736"/>
                  </a:lnTo>
                  <a:lnTo>
                    <a:pt x="57720" y="131953"/>
                  </a:lnTo>
                  <a:lnTo>
                    <a:pt x="59132" y="131953"/>
                  </a:lnTo>
                  <a:lnTo>
                    <a:pt x="69613" y="120821"/>
                  </a:lnTo>
                  <a:lnTo>
                    <a:pt x="69316" y="119740"/>
                  </a:lnTo>
                  <a:lnTo>
                    <a:pt x="69018" y="119268"/>
                  </a:lnTo>
                  <a:lnTo>
                    <a:pt x="67807" y="118168"/>
                  </a:lnTo>
                  <a:lnTo>
                    <a:pt x="66374" y="117473"/>
                  </a:lnTo>
                  <a:lnTo>
                    <a:pt x="62167" y="116085"/>
                  </a:lnTo>
                  <a:lnTo>
                    <a:pt x="59578" y="115093"/>
                  </a:lnTo>
                  <a:lnTo>
                    <a:pt x="25528" y="90251"/>
                  </a:lnTo>
                  <a:lnTo>
                    <a:pt x="20039" y="76123"/>
                  </a:lnTo>
                  <a:lnTo>
                    <a:pt x="20463" y="67923"/>
                  </a:lnTo>
                  <a:lnTo>
                    <a:pt x="20530" y="66616"/>
                  </a:lnTo>
                  <a:lnTo>
                    <a:pt x="21903" y="61902"/>
                  </a:lnTo>
                  <a:lnTo>
                    <a:pt x="26903" y="52555"/>
                  </a:lnTo>
                  <a:lnTo>
                    <a:pt x="30313" y="47839"/>
                  </a:lnTo>
                  <a:lnTo>
                    <a:pt x="34634" y="43080"/>
                  </a:lnTo>
                  <a:lnTo>
                    <a:pt x="57766" y="43080"/>
                  </a:lnTo>
                  <a:lnTo>
                    <a:pt x="45088" y="31568"/>
                  </a:lnTo>
                  <a:lnTo>
                    <a:pt x="72431" y="18321"/>
                  </a:lnTo>
                  <a:lnTo>
                    <a:pt x="108311" y="18321"/>
                  </a:lnTo>
                  <a:lnTo>
                    <a:pt x="98807" y="9691"/>
                  </a:lnTo>
                  <a:lnTo>
                    <a:pt x="92135" y="5629"/>
                  </a:lnTo>
                  <a:lnTo>
                    <a:pt x="78012" y="791"/>
                  </a:lnTo>
                  <a:lnTo>
                    <a:pt x="70831" y="0"/>
                  </a:lnTo>
                  <a:close/>
                </a:path>
                <a:path w="123825" h="132080">
                  <a:moveTo>
                    <a:pt x="57766" y="43080"/>
                  </a:moveTo>
                  <a:lnTo>
                    <a:pt x="34634" y="43080"/>
                  </a:lnTo>
                  <a:lnTo>
                    <a:pt x="92622" y="95737"/>
                  </a:lnTo>
                  <a:lnTo>
                    <a:pt x="94921" y="96666"/>
                  </a:lnTo>
                  <a:lnTo>
                    <a:pt x="98901" y="96666"/>
                  </a:lnTo>
                  <a:lnTo>
                    <a:pt x="101121" y="95469"/>
                  </a:lnTo>
                  <a:lnTo>
                    <a:pt x="111028" y="84559"/>
                  </a:lnTo>
                  <a:lnTo>
                    <a:pt x="115081" y="78662"/>
                  </a:lnTo>
                  <a:lnTo>
                    <a:pt x="117364" y="73991"/>
                  </a:lnTo>
                  <a:lnTo>
                    <a:pt x="91807" y="73991"/>
                  </a:lnTo>
                  <a:lnTo>
                    <a:pt x="57766" y="43080"/>
                  </a:lnTo>
                  <a:close/>
                </a:path>
                <a:path w="123825" h="132080">
                  <a:moveTo>
                    <a:pt x="108311" y="18321"/>
                  </a:moveTo>
                  <a:lnTo>
                    <a:pt x="72431" y="18321"/>
                  </a:lnTo>
                  <a:lnTo>
                    <a:pt x="76645" y="18616"/>
                  </a:lnTo>
                  <a:lnTo>
                    <a:pt x="85167" y="21031"/>
                  </a:lnTo>
                  <a:lnTo>
                    <a:pt x="103839" y="48414"/>
                  </a:lnTo>
                  <a:lnTo>
                    <a:pt x="103926" y="49580"/>
                  </a:lnTo>
                  <a:lnTo>
                    <a:pt x="102943" y="55719"/>
                  </a:lnTo>
                  <a:lnTo>
                    <a:pt x="100553" y="61902"/>
                  </a:lnTo>
                  <a:lnTo>
                    <a:pt x="96883" y="67923"/>
                  </a:lnTo>
                  <a:lnTo>
                    <a:pt x="91807" y="73991"/>
                  </a:lnTo>
                  <a:lnTo>
                    <a:pt x="117364" y="73991"/>
                  </a:lnTo>
                  <a:lnTo>
                    <a:pt x="121154" y="66238"/>
                  </a:lnTo>
                  <a:lnTo>
                    <a:pt x="122806" y="59926"/>
                  </a:lnTo>
                  <a:lnTo>
                    <a:pt x="123113" y="52555"/>
                  </a:lnTo>
                  <a:lnTo>
                    <a:pt x="123237" y="49580"/>
                  </a:lnTo>
                  <a:lnTo>
                    <a:pt x="123341" y="47101"/>
                  </a:lnTo>
                  <a:lnTo>
                    <a:pt x="122091" y="40671"/>
                  </a:lnTo>
                  <a:lnTo>
                    <a:pt x="116556" y="27774"/>
                  </a:lnTo>
                  <a:lnTo>
                    <a:pt x="111810" y="21498"/>
                  </a:lnTo>
                  <a:lnTo>
                    <a:pt x="108311" y="183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0" name="object 200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825572" y="2171176"/>
              <a:ext cx="2160446" cy="2160424"/>
            </a:xfrm>
            <a:prstGeom prst="rect">
              <a:avLst/>
            </a:prstGeom>
          </p:spPr>
        </p:pic>
      </p:grpSp>
      <p:pic>
        <p:nvPicPr>
          <p:cNvPr id="201" name="object 201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9031223" y="3874008"/>
            <a:ext cx="670559" cy="6705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509" y="6562852"/>
            <a:ext cx="12357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5">
                <a:solidFill>
                  <a:srgbClr val="7F7F7F"/>
                </a:solidFill>
                <a:latin typeface="Arial"/>
                <a:cs typeface="Arial"/>
              </a:rPr>
              <a:t>Blue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7F7F7F"/>
                </a:solidFill>
                <a:latin typeface="Arial"/>
                <a:cs typeface="Arial"/>
              </a:rPr>
              <a:t>Shield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dirty="0" sz="1000" spc="-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California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67574" y="6575533"/>
            <a:ext cx="64769" cy="155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50"/>
              </a:lnSpc>
            </a:pPr>
            <a:r>
              <a:rPr dirty="0" sz="1000" spc="-90">
                <a:solidFill>
                  <a:srgbClr val="BEC0C2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688340" y="245363"/>
            <a:ext cx="735203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Health</a:t>
            </a:r>
            <a:r>
              <a:rPr dirty="0" spc="-150"/>
              <a:t> </a:t>
            </a:r>
            <a:r>
              <a:rPr dirty="0" spc="-65"/>
              <a:t>equity</a:t>
            </a:r>
            <a:r>
              <a:rPr dirty="0" spc="-150"/>
              <a:t> </a:t>
            </a:r>
            <a:r>
              <a:rPr dirty="0" spc="-175"/>
              <a:t>is</a:t>
            </a:r>
            <a:r>
              <a:rPr dirty="0" spc="-155"/>
              <a:t> </a:t>
            </a:r>
            <a:r>
              <a:rPr dirty="0" spc="-254"/>
              <a:t>a</a:t>
            </a:r>
            <a:r>
              <a:rPr dirty="0" spc="-145"/>
              <a:t> </a:t>
            </a:r>
            <a:r>
              <a:rPr dirty="0" spc="-120"/>
              <a:t>crucial</a:t>
            </a:r>
            <a:r>
              <a:rPr dirty="0" spc="-150"/>
              <a:t> </a:t>
            </a:r>
            <a:r>
              <a:rPr dirty="0" spc="-25"/>
              <a:t>part</a:t>
            </a:r>
            <a:r>
              <a:rPr dirty="0" spc="-150"/>
              <a:t> </a:t>
            </a:r>
            <a:r>
              <a:rPr dirty="0"/>
              <a:t>of</a:t>
            </a:r>
            <a:r>
              <a:rPr dirty="0" spc="-150"/>
              <a:t> </a:t>
            </a:r>
            <a:r>
              <a:rPr dirty="0" spc="-45"/>
              <a:t>our</a:t>
            </a:r>
            <a:r>
              <a:rPr dirty="0" spc="-150"/>
              <a:t> </a:t>
            </a:r>
            <a:r>
              <a:rPr dirty="0" spc="-80"/>
              <a:t>strategy</a:t>
            </a:r>
          </a:p>
        </p:txBody>
      </p:sp>
      <p:sp>
        <p:nvSpPr>
          <p:cNvPr id="5" name="object 5"/>
          <p:cNvSpPr/>
          <p:nvPr/>
        </p:nvSpPr>
        <p:spPr>
          <a:xfrm>
            <a:off x="10932414" y="6253381"/>
            <a:ext cx="1170940" cy="530860"/>
          </a:xfrm>
          <a:custGeom>
            <a:avLst/>
            <a:gdLst/>
            <a:ahLst/>
            <a:cxnLst/>
            <a:rect l="l" t="t" r="r" b="b"/>
            <a:pathLst>
              <a:path w="1170940" h="530859">
                <a:moveTo>
                  <a:pt x="1170431" y="0"/>
                </a:moveTo>
                <a:lnTo>
                  <a:pt x="0" y="0"/>
                </a:lnTo>
                <a:lnTo>
                  <a:pt x="0" y="530352"/>
                </a:lnTo>
                <a:lnTo>
                  <a:pt x="1170431" y="530352"/>
                </a:lnTo>
                <a:lnTo>
                  <a:pt x="11704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050539" y="6423152"/>
            <a:ext cx="4864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Sources: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CDPH,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OHE,WHO,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45">
                <a:latin typeface="Arial"/>
                <a:cs typeface="Arial"/>
              </a:rPr>
              <a:t>Socioecological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50">
                <a:latin typeface="Arial"/>
                <a:cs typeface="Arial"/>
              </a:rPr>
              <a:t>Model,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85">
                <a:latin typeface="Arial"/>
                <a:cs typeface="Arial"/>
              </a:rPr>
              <a:t>and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BAR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HII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70">
                <a:latin typeface="Arial"/>
                <a:cs typeface="Arial"/>
              </a:rPr>
              <a:t>Conceptual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Framework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958595"/>
            <a:ext cx="54006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55" b="1">
                <a:solidFill>
                  <a:srgbClr val="0095DA"/>
                </a:solidFill>
                <a:latin typeface="Arial"/>
                <a:cs typeface="Arial"/>
              </a:rPr>
              <a:t>Drivers</a:t>
            </a:r>
            <a:r>
              <a:rPr dirty="0" sz="2000" spc="-85" b="1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dirty="0" sz="2000" spc="-105" b="1">
                <a:solidFill>
                  <a:srgbClr val="0095DA"/>
                </a:solidFill>
                <a:latin typeface="Arial"/>
                <a:cs typeface="Arial"/>
              </a:rPr>
              <a:t>of</a:t>
            </a:r>
            <a:r>
              <a:rPr dirty="0" sz="2000" spc="-80" b="1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dirty="0" sz="2000" spc="-110" b="1">
                <a:solidFill>
                  <a:srgbClr val="0095DA"/>
                </a:solidFill>
                <a:latin typeface="Arial"/>
                <a:cs typeface="Arial"/>
              </a:rPr>
              <a:t>Health</a:t>
            </a:r>
            <a:r>
              <a:rPr dirty="0" sz="2000" spc="-85" b="1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95DA"/>
                </a:solidFill>
                <a:latin typeface="Arial"/>
                <a:cs typeface="Arial"/>
              </a:rPr>
              <a:t>Equity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75">
                <a:solidFill>
                  <a:srgbClr val="0095DA"/>
                </a:solidFill>
                <a:latin typeface="Arial"/>
                <a:cs typeface="Arial"/>
              </a:rPr>
              <a:t>Historical </a:t>
            </a:r>
            <a:r>
              <a:rPr dirty="0" sz="2000" spc="-55">
                <a:solidFill>
                  <a:srgbClr val="0095DA"/>
                </a:solidFill>
                <a:latin typeface="Arial"/>
                <a:cs typeface="Arial"/>
              </a:rPr>
              <a:t>realities</a:t>
            </a:r>
            <a:r>
              <a:rPr dirty="0" sz="2000" spc="-70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95DA"/>
                </a:solidFill>
                <a:latin typeface="Arial"/>
                <a:cs typeface="Arial"/>
              </a:rPr>
              <a:t>to</a:t>
            </a:r>
            <a:r>
              <a:rPr dirty="0" sz="2000" spc="-80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0095DA"/>
                </a:solidFill>
                <a:latin typeface="Arial"/>
                <a:cs typeface="Arial"/>
              </a:rPr>
              <a:t>contemporary</a:t>
            </a:r>
            <a:r>
              <a:rPr dirty="0" sz="2000" spc="-80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0095DA"/>
                </a:solidFill>
                <a:latin typeface="Arial"/>
                <a:cs typeface="Arial"/>
              </a:rPr>
              <a:t>health</a:t>
            </a:r>
            <a:r>
              <a:rPr dirty="0" sz="2000" spc="-80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0095DA"/>
                </a:solidFill>
                <a:latin typeface="Arial"/>
                <a:cs typeface="Arial"/>
              </a:rPr>
              <a:t>injustices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710150"/>
            <a:ext cx="11366378" cy="50735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979" y="1056816"/>
            <a:ext cx="11162665" cy="1473835"/>
          </a:xfrm>
          <a:custGeom>
            <a:avLst/>
            <a:gdLst/>
            <a:ahLst/>
            <a:cxnLst/>
            <a:rect l="l" t="t" r="r" b="b"/>
            <a:pathLst>
              <a:path w="11162665" h="1473835">
                <a:moveTo>
                  <a:pt x="11162379" y="0"/>
                </a:moveTo>
                <a:lnTo>
                  <a:pt x="0" y="0"/>
                </a:lnTo>
                <a:lnTo>
                  <a:pt x="0" y="1473495"/>
                </a:lnTo>
                <a:lnTo>
                  <a:pt x="11162379" y="1473495"/>
                </a:lnTo>
                <a:lnTo>
                  <a:pt x="11162379" y="0"/>
                </a:lnTo>
                <a:close/>
              </a:path>
            </a:pathLst>
          </a:custGeom>
          <a:solidFill>
            <a:srgbClr val="E5F7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8430" y="1711452"/>
            <a:ext cx="2047875" cy="6718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dirty="0" sz="1400" spc="-175">
                <a:latin typeface="Arial"/>
                <a:cs typeface="Arial"/>
              </a:rPr>
              <a:t>To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90">
                <a:latin typeface="Arial"/>
                <a:cs typeface="Arial"/>
              </a:rPr>
              <a:t>address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35">
                <a:latin typeface="Arial"/>
                <a:cs typeface="Arial"/>
              </a:rPr>
              <a:t>health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inequities </a:t>
            </a:r>
            <a:r>
              <a:rPr dirty="0" sz="1400" spc="-100">
                <a:latin typeface="Arial"/>
                <a:cs typeface="Arial"/>
              </a:rPr>
              <a:t>across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and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within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CA </a:t>
            </a:r>
            <a:r>
              <a:rPr dirty="0" sz="1400" spc="-10">
                <a:latin typeface="Arial"/>
                <a:cs typeface="Arial"/>
              </a:rPr>
              <a:t>communities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5899" y="1711452"/>
            <a:ext cx="3267710" cy="6718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dirty="0" sz="1400" spc="-175">
                <a:latin typeface="Arial"/>
                <a:cs typeface="Arial"/>
              </a:rPr>
              <a:t>To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80">
                <a:latin typeface="Arial"/>
                <a:cs typeface="Arial"/>
              </a:rPr>
              <a:t>measure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80">
                <a:latin typeface="Arial"/>
                <a:cs typeface="Arial"/>
              </a:rPr>
              <a:t>progress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towards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building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health </a:t>
            </a:r>
            <a:r>
              <a:rPr dirty="0" sz="1400" spc="-30">
                <a:latin typeface="Arial"/>
                <a:cs typeface="Arial"/>
              </a:rPr>
              <a:t>equity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into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design,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implementation,</a:t>
            </a:r>
            <a:r>
              <a:rPr dirty="0" sz="1400" spc="-25">
                <a:latin typeface="Arial"/>
                <a:cs typeface="Arial"/>
              </a:rPr>
              <a:t> and </a:t>
            </a:r>
            <a:r>
              <a:rPr dirty="0" sz="1400" spc="-10">
                <a:latin typeface="Arial"/>
                <a:cs typeface="Arial"/>
              </a:rPr>
              <a:t>evaluation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8712" y="1711452"/>
            <a:ext cx="2128520" cy="6718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dirty="0" sz="1400" spc="-175">
                <a:latin typeface="Arial"/>
                <a:cs typeface="Arial"/>
              </a:rPr>
              <a:t>To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track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35">
                <a:latin typeface="Arial"/>
                <a:cs typeface="Arial"/>
              </a:rPr>
              <a:t>health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equity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impact </a:t>
            </a:r>
            <a:r>
              <a:rPr dirty="0" sz="1400" spc="-100">
                <a:latin typeface="Arial"/>
                <a:cs typeface="Arial"/>
              </a:rPr>
              <a:t>across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time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and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broadly </a:t>
            </a:r>
            <a:r>
              <a:rPr dirty="0" sz="1400" spc="-30">
                <a:latin typeface="Arial"/>
                <a:cs typeface="Arial"/>
              </a:rPr>
              <a:t>throughout </a:t>
            </a:r>
            <a:r>
              <a:rPr dirty="0" sz="1400" spc="-20">
                <a:latin typeface="Arial"/>
                <a:cs typeface="Arial"/>
              </a:rPr>
              <a:t>the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organization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6671" y="3701796"/>
            <a:ext cx="32131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5">
                <a:latin typeface="Arial"/>
                <a:cs typeface="Arial"/>
              </a:rPr>
              <a:t>Internal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and</a:t>
            </a:r>
            <a:r>
              <a:rPr dirty="0" sz="1400" spc="-45">
                <a:latin typeface="Arial"/>
                <a:cs typeface="Arial"/>
              </a:rPr>
              <a:t> external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55">
                <a:latin typeface="Arial"/>
                <a:cs typeface="Arial"/>
              </a:rPr>
              <a:t>subject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matter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experts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6671" y="4235196"/>
            <a:ext cx="31070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65">
                <a:latin typeface="Arial"/>
                <a:cs typeface="Arial"/>
              </a:rPr>
              <a:t>Refinement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from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testing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with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stakeholders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127" y="741171"/>
            <a:ext cx="53879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25" b="1">
                <a:latin typeface="Arial"/>
                <a:cs typeface="Arial"/>
              </a:rPr>
              <a:t>Why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did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-95" b="1">
                <a:latin typeface="Arial"/>
                <a:cs typeface="Arial"/>
              </a:rPr>
              <a:t>we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develop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-65" b="1">
                <a:latin typeface="Arial"/>
                <a:cs typeface="Arial"/>
              </a:rPr>
              <a:t>the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spc="-90" b="1">
                <a:latin typeface="Arial"/>
                <a:cs typeface="Arial"/>
              </a:rPr>
              <a:t>Health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spc="-125" b="1">
                <a:latin typeface="Arial"/>
                <a:cs typeface="Arial"/>
              </a:rPr>
              <a:t>Equity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-175" b="1">
                <a:latin typeface="Arial"/>
                <a:cs typeface="Arial"/>
              </a:rPr>
              <a:t>Assessment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spc="-160" b="1">
                <a:latin typeface="Arial"/>
                <a:cs typeface="Arial"/>
              </a:rPr>
              <a:t>Tool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spc="-145" b="1">
                <a:latin typeface="Arial"/>
                <a:cs typeface="Arial"/>
              </a:rPr>
              <a:t>(HEAT)?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2944" y="4773167"/>
            <a:ext cx="11614150" cy="1694180"/>
            <a:chOff x="382944" y="4773167"/>
            <a:chExt cx="11614150" cy="169418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383" y="4773167"/>
              <a:ext cx="11591544" cy="14935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944" y="6162467"/>
              <a:ext cx="11398193" cy="3047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272340" y="5565829"/>
              <a:ext cx="433070" cy="831850"/>
            </a:xfrm>
            <a:custGeom>
              <a:avLst/>
              <a:gdLst/>
              <a:ahLst/>
              <a:cxnLst/>
              <a:rect l="l" t="t" r="r" b="b"/>
              <a:pathLst>
                <a:path w="433070" h="831850">
                  <a:moveTo>
                    <a:pt x="191076" y="0"/>
                  </a:moveTo>
                  <a:lnTo>
                    <a:pt x="144443" y="10090"/>
                  </a:lnTo>
                  <a:lnTo>
                    <a:pt x="100647" y="30598"/>
                  </a:lnTo>
                  <a:lnTo>
                    <a:pt x="61534" y="61535"/>
                  </a:lnTo>
                  <a:lnTo>
                    <a:pt x="30598" y="100647"/>
                  </a:lnTo>
                  <a:lnTo>
                    <a:pt x="10090" y="144443"/>
                  </a:lnTo>
                  <a:lnTo>
                    <a:pt x="0" y="191077"/>
                  </a:lnTo>
                  <a:lnTo>
                    <a:pt x="314" y="238702"/>
                  </a:lnTo>
                  <a:lnTo>
                    <a:pt x="11021" y="285473"/>
                  </a:lnTo>
                  <a:lnTo>
                    <a:pt x="32108" y="329544"/>
                  </a:lnTo>
                  <a:lnTo>
                    <a:pt x="63564" y="369068"/>
                  </a:lnTo>
                  <a:lnTo>
                    <a:pt x="92992" y="401551"/>
                  </a:lnTo>
                  <a:lnTo>
                    <a:pt x="119366" y="437090"/>
                  </a:lnTo>
                  <a:lnTo>
                    <a:pt x="142684" y="475684"/>
                  </a:lnTo>
                  <a:lnTo>
                    <a:pt x="162948" y="517332"/>
                  </a:lnTo>
                  <a:lnTo>
                    <a:pt x="180156" y="562036"/>
                  </a:lnTo>
                  <a:lnTo>
                    <a:pt x="194309" y="609795"/>
                  </a:lnTo>
                  <a:lnTo>
                    <a:pt x="205408" y="660609"/>
                  </a:lnTo>
                  <a:lnTo>
                    <a:pt x="213451" y="714478"/>
                  </a:lnTo>
                  <a:lnTo>
                    <a:pt x="218439" y="771402"/>
                  </a:lnTo>
                  <a:lnTo>
                    <a:pt x="220372" y="831381"/>
                  </a:lnTo>
                  <a:lnTo>
                    <a:pt x="221514" y="771422"/>
                  </a:lnTo>
                  <a:lnTo>
                    <a:pt x="225752" y="714559"/>
                  </a:lnTo>
                  <a:lnTo>
                    <a:pt x="233085" y="660792"/>
                  </a:lnTo>
                  <a:lnTo>
                    <a:pt x="243514" y="610120"/>
                  </a:lnTo>
                  <a:lnTo>
                    <a:pt x="257039" y="562543"/>
                  </a:lnTo>
                  <a:lnTo>
                    <a:pt x="273659" y="518063"/>
                  </a:lnTo>
                  <a:lnTo>
                    <a:pt x="293375" y="476678"/>
                  </a:lnTo>
                  <a:lnTo>
                    <a:pt x="316186" y="438388"/>
                  </a:lnTo>
                  <a:lnTo>
                    <a:pt x="342093" y="403195"/>
                  </a:lnTo>
                  <a:lnTo>
                    <a:pt x="371096" y="371096"/>
                  </a:lnTo>
                  <a:lnTo>
                    <a:pt x="402033" y="331984"/>
                  </a:lnTo>
                  <a:lnTo>
                    <a:pt x="422540" y="288188"/>
                  </a:lnTo>
                  <a:lnTo>
                    <a:pt x="432631" y="241554"/>
                  </a:lnTo>
                  <a:lnTo>
                    <a:pt x="432317" y="193929"/>
                  </a:lnTo>
                  <a:lnTo>
                    <a:pt x="421610" y="147158"/>
                  </a:lnTo>
                  <a:lnTo>
                    <a:pt x="400523" y="103088"/>
                  </a:lnTo>
                  <a:lnTo>
                    <a:pt x="369067" y="63564"/>
                  </a:lnTo>
                  <a:lnTo>
                    <a:pt x="329543" y="32108"/>
                  </a:lnTo>
                  <a:lnTo>
                    <a:pt x="285472" y="11020"/>
                  </a:lnTo>
                  <a:lnTo>
                    <a:pt x="238701" y="314"/>
                  </a:lnTo>
                  <a:lnTo>
                    <a:pt x="191076" y="0"/>
                  </a:lnTo>
                  <a:close/>
                </a:path>
              </a:pathLst>
            </a:custGeom>
            <a:solidFill>
              <a:srgbClr val="1CB9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4876" y="5680199"/>
              <a:ext cx="201216" cy="2038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98931" y="5531625"/>
              <a:ext cx="433070" cy="831850"/>
            </a:xfrm>
            <a:custGeom>
              <a:avLst/>
              <a:gdLst/>
              <a:ahLst/>
              <a:cxnLst/>
              <a:rect l="l" t="t" r="r" b="b"/>
              <a:pathLst>
                <a:path w="433069" h="831850">
                  <a:moveTo>
                    <a:pt x="191077" y="0"/>
                  </a:moveTo>
                  <a:lnTo>
                    <a:pt x="144443" y="10090"/>
                  </a:lnTo>
                  <a:lnTo>
                    <a:pt x="100647" y="30598"/>
                  </a:lnTo>
                  <a:lnTo>
                    <a:pt x="61534" y="61535"/>
                  </a:lnTo>
                  <a:lnTo>
                    <a:pt x="30598" y="100647"/>
                  </a:lnTo>
                  <a:lnTo>
                    <a:pt x="10090" y="144443"/>
                  </a:lnTo>
                  <a:lnTo>
                    <a:pt x="0" y="191077"/>
                  </a:lnTo>
                  <a:lnTo>
                    <a:pt x="314" y="238702"/>
                  </a:lnTo>
                  <a:lnTo>
                    <a:pt x="11021" y="285473"/>
                  </a:lnTo>
                  <a:lnTo>
                    <a:pt x="32108" y="329543"/>
                  </a:lnTo>
                  <a:lnTo>
                    <a:pt x="63563" y="369068"/>
                  </a:lnTo>
                  <a:lnTo>
                    <a:pt x="92992" y="401551"/>
                  </a:lnTo>
                  <a:lnTo>
                    <a:pt x="119366" y="437090"/>
                  </a:lnTo>
                  <a:lnTo>
                    <a:pt x="142684" y="475684"/>
                  </a:lnTo>
                  <a:lnTo>
                    <a:pt x="162948" y="517333"/>
                  </a:lnTo>
                  <a:lnTo>
                    <a:pt x="180157" y="562037"/>
                  </a:lnTo>
                  <a:lnTo>
                    <a:pt x="194310" y="609796"/>
                  </a:lnTo>
                  <a:lnTo>
                    <a:pt x="205408" y="660610"/>
                  </a:lnTo>
                  <a:lnTo>
                    <a:pt x="213452" y="714479"/>
                  </a:lnTo>
                  <a:lnTo>
                    <a:pt x="218440" y="771403"/>
                  </a:lnTo>
                  <a:lnTo>
                    <a:pt x="220374" y="831382"/>
                  </a:lnTo>
                  <a:lnTo>
                    <a:pt x="221516" y="771423"/>
                  </a:lnTo>
                  <a:lnTo>
                    <a:pt x="225753" y="714560"/>
                  </a:lnTo>
                  <a:lnTo>
                    <a:pt x="233086" y="660792"/>
                  </a:lnTo>
                  <a:lnTo>
                    <a:pt x="243515" y="610120"/>
                  </a:lnTo>
                  <a:lnTo>
                    <a:pt x="257040" y="562544"/>
                  </a:lnTo>
                  <a:lnTo>
                    <a:pt x="273660" y="518063"/>
                  </a:lnTo>
                  <a:lnTo>
                    <a:pt x="293376" y="476678"/>
                  </a:lnTo>
                  <a:lnTo>
                    <a:pt x="316187" y="438389"/>
                  </a:lnTo>
                  <a:lnTo>
                    <a:pt x="342094" y="403195"/>
                  </a:lnTo>
                  <a:lnTo>
                    <a:pt x="371097" y="371097"/>
                  </a:lnTo>
                  <a:lnTo>
                    <a:pt x="402033" y="331984"/>
                  </a:lnTo>
                  <a:lnTo>
                    <a:pt x="422541" y="288188"/>
                  </a:lnTo>
                  <a:lnTo>
                    <a:pt x="432631" y="241554"/>
                  </a:lnTo>
                  <a:lnTo>
                    <a:pt x="432317" y="193929"/>
                  </a:lnTo>
                  <a:lnTo>
                    <a:pt x="421610" y="147158"/>
                  </a:lnTo>
                  <a:lnTo>
                    <a:pt x="400523" y="103088"/>
                  </a:lnTo>
                  <a:lnTo>
                    <a:pt x="369068" y="63564"/>
                  </a:lnTo>
                  <a:lnTo>
                    <a:pt x="329543" y="32108"/>
                  </a:lnTo>
                  <a:lnTo>
                    <a:pt x="285473" y="11021"/>
                  </a:lnTo>
                  <a:lnTo>
                    <a:pt x="238702" y="314"/>
                  </a:lnTo>
                  <a:lnTo>
                    <a:pt x="191077" y="0"/>
                  </a:lnTo>
                  <a:close/>
                </a:path>
              </a:pathLst>
            </a:custGeom>
            <a:solidFill>
              <a:srgbClr val="50C8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2723" y="5645996"/>
              <a:ext cx="201216" cy="20388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974885" y="5513185"/>
              <a:ext cx="433070" cy="831850"/>
            </a:xfrm>
            <a:custGeom>
              <a:avLst/>
              <a:gdLst/>
              <a:ahLst/>
              <a:cxnLst/>
              <a:rect l="l" t="t" r="r" b="b"/>
              <a:pathLst>
                <a:path w="433070" h="831850">
                  <a:moveTo>
                    <a:pt x="191077" y="0"/>
                  </a:moveTo>
                  <a:lnTo>
                    <a:pt x="144443" y="10090"/>
                  </a:lnTo>
                  <a:lnTo>
                    <a:pt x="100647" y="30598"/>
                  </a:lnTo>
                  <a:lnTo>
                    <a:pt x="61534" y="61535"/>
                  </a:lnTo>
                  <a:lnTo>
                    <a:pt x="30598" y="100647"/>
                  </a:lnTo>
                  <a:lnTo>
                    <a:pt x="10090" y="144443"/>
                  </a:lnTo>
                  <a:lnTo>
                    <a:pt x="0" y="191077"/>
                  </a:lnTo>
                  <a:lnTo>
                    <a:pt x="314" y="238702"/>
                  </a:lnTo>
                  <a:lnTo>
                    <a:pt x="11021" y="285473"/>
                  </a:lnTo>
                  <a:lnTo>
                    <a:pt x="32108" y="329543"/>
                  </a:lnTo>
                  <a:lnTo>
                    <a:pt x="63564" y="369068"/>
                  </a:lnTo>
                  <a:lnTo>
                    <a:pt x="92992" y="401551"/>
                  </a:lnTo>
                  <a:lnTo>
                    <a:pt x="119366" y="437090"/>
                  </a:lnTo>
                  <a:lnTo>
                    <a:pt x="142685" y="475684"/>
                  </a:lnTo>
                  <a:lnTo>
                    <a:pt x="162948" y="517333"/>
                  </a:lnTo>
                  <a:lnTo>
                    <a:pt x="180157" y="562037"/>
                  </a:lnTo>
                  <a:lnTo>
                    <a:pt x="194310" y="609796"/>
                  </a:lnTo>
                  <a:lnTo>
                    <a:pt x="205408" y="660610"/>
                  </a:lnTo>
                  <a:lnTo>
                    <a:pt x="213452" y="714479"/>
                  </a:lnTo>
                  <a:lnTo>
                    <a:pt x="218440" y="771403"/>
                  </a:lnTo>
                  <a:lnTo>
                    <a:pt x="220373" y="831382"/>
                  </a:lnTo>
                  <a:lnTo>
                    <a:pt x="221515" y="771423"/>
                  </a:lnTo>
                  <a:lnTo>
                    <a:pt x="225753" y="714560"/>
                  </a:lnTo>
                  <a:lnTo>
                    <a:pt x="233086" y="660792"/>
                  </a:lnTo>
                  <a:lnTo>
                    <a:pt x="243515" y="610120"/>
                  </a:lnTo>
                  <a:lnTo>
                    <a:pt x="257040" y="562544"/>
                  </a:lnTo>
                  <a:lnTo>
                    <a:pt x="273660" y="518063"/>
                  </a:lnTo>
                  <a:lnTo>
                    <a:pt x="293376" y="476678"/>
                  </a:lnTo>
                  <a:lnTo>
                    <a:pt x="316187" y="438389"/>
                  </a:lnTo>
                  <a:lnTo>
                    <a:pt x="342094" y="403195"/>
                  </a:lnTo>
                  <a:lnTo>
                    <a:pt x="371097" y="371097"/>
                  </a:lnTo>
                  <a:lnTo>
                    <a:pt x="402033" y="331984"/>
                  </a:lnTo>
                  <a:lnTo>
                    <a:pt x="422541" y="288188"/>
                  </a:lnTo>
                  <a:lnTo>
                    <a:pt x="432632" y="241554"/>
                  </a:lnTo>
                  <a:lnTo>
                    <a:pt x="432317" y="193929"/>
                  </a:lnTo>
                  <a:lnTo>
                    <a:pt x="421610" y="147158"/>
                  </a:lnTo>
                  <a:lnTo>
                    <a:pt x="400523" y="103087"/>
                  </a:lnTo>
                  <a:lnTo>
                    <a:pt x="369067" y="63563"/>
                  </a:lnTo>
                  <a:lnTo>
                    <a:pt x="329543" y="32108"/>
                  </a:lnTo>
                  <a:lnTo>
                    <a:pt x="285473" y="11021"/>
                  </a:lnTo>
                  <a:lnTo>
                    <a:pt x="238702" y="314"/>
                  </a:lnTo>
                  <a:lnTo>
                    <a:pt x="191077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0593" y="5656462"/>
              <a:ext cx="201216" cy="20388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25092" y="4819396"/>
            <a:ext cx="2378075" cy="1323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004A6D"/>
                </a:solidFill>
                <a:latin typeface="Arial"/>
                <a:cs typeface="Arial"/>
              </a:rPr>
              <a:t>Design</a:t>
            </a:r>
            <a:endParaRPr sz="1600">
              <a:latin typeface="Arial"/>
              <a:cs typeface="Arial"/>
            </a:endParaRPr>
          </a:p>
          <a:p>
            <a:pPr marL="73660">
              <a:lnSpc>
                <a:spcPct val="100000"/>
              </a:lnSpc>
              <a:spcBef>
                <a:spcPts val="1070"/>
              </a:spcBef>
            </a:pPr>
            <a:r>
              <a:rPr dirty="0" sz="1200" spc="-45" b="1">
                <a:solidFill>
                  <a:srgbClr val="004A6D"/>
                </a:solidFill>
                <a:latin typeface="Arial"/>
                <a:cs typeface="Arial"/>
              </a:rPr>
              <a:t>Initial</a:t>
            </a:r>
            <a:r>
              <a:rPr dirty="0" sz="1200" spc="-50" b="1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55" b="1">
                <a:solidFill>
                  <a:srgbClr val="004A6D"/>
                </a:solidFill>
                <a:latin typeface="Arial"/>
                <a:cs typeface="Arial"/>
              </a:rPr>
              <a:t>(pre) </a:t>
            </a:r>
            <a:r>
              <a:rPr dirty="0" sz="1200" spc="-20" b="1">
                <a:solidFill>
                  <a:srgbClr val="004A6D"/>
                </a:solidFill>
                <a:latin typeface="Arial"/>
                <a:cs typeface="Arial"/>
              </a:rPr>
              <a:t>HEAT</a:t>
            </a:r>
            <a:endParaRPr sz="1200">
              <a:latin typeface="Arial"/>
              <a:cs typeface="Arial"/>
            </a:endParaRPr>
          </a:p>
          <a:p>
            <a:pPr marL="189865" indent="-116205">
              <a:lnSpc>
                <a:spcPts val="1430"/>
              </a:lnSpc>
              <a:spcBef>
                <a:spcPts val="50"/>
              </a:spcBef>
              <a:buClr>
                <a:srgbClr val="0095DA"/>
              </a:buClr>
              <a:buChar char="•"/>
              <a:tabLst>
                <a:tab pos="189865" algn="l"/>
              </a:tabLst>
            </a:pPr>
            <a:r>
              <a:rPr dirty="0" sz="1200" spc="-85">
                <a:solidFill>
                  <a:srgbClr val="004A6D"/>
                </a:solidFill>
                <a:latin typeface="Arial"/>
                <a:cs typeface="Arial"/>
              </a:rPr>
              <a:t>Target</a:t>
            </a:r>
            <a:r>
              <a:rPr dirty="0" sz="1200" spc="-20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55">
                <a:solidFill>
                  <a:srgbClr val="004A6D"/>
                </a:solidFill>
                <a:latin typeface="Arial"/>
                <a:cs typeface="Arial"/>
              </a:rPr>
              <a:t>audience:</a:t>
            </a:r>
            <a:r>
              <a:rPr dirty="0" sz="1200" spc="-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30">
                <a:solidFill>
                  <a:srgbClr val="004A6D"/>
                </a:solidFill>
                <a:latin typeface="Arial"/>
                <a:cs typeface="Arial"/>
              </a:rPr>
              <a:t>Intervention</a:t>
            </a:r>
            <a:r>
              <a:rPr dirty="0" sz="1200" spc="-1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4A6D"/>
                </a:solidFill>
                <a:latin typeface="Arial"/>
                <a:cs typeface="Arial"/>
              </a:rPr>
              <a:t>team</a:t>
            </a:r>
            <a:endParaRPr sz="1200">
              <a:latin typeface="Arial"/>
              <a:cs typeface="Arial"/>
            </a:endParaRPr>
          </a:p>
          <a:p>
            <a:pPr marL="189865" marR="360045" indent="-116205">
              <a:lnSpc>
                <a:spcPts val="1390"/>
              </a:lnSpc>
              <a:spcBef>
                <a:spcPts val="75"/>
              </a:spcBef>
              <a:buClr>
                <a:srgbClr val="0095DA"/>
              </a:buClr>
              <a:buChar char="•"/>
              <a:tabLst>
                <a:tab pos="189865" algn="l"/>
              </a:tabLst>
            </a:pPr>
            <a:r>
              <a:rPr dirty="0" sz="1200" spc="-45">
                <a:solidFill>
                  <a:srgbClr val="004A6D"/>
                </a:solidFill>
                <a:latin typeface="Arial"/>
                <a:cs typeface="Arial"/>
              </a:rPr>
              <a:t>Content:</a:t>
            </a:r>
            <a:r>
              <a:rPr dirty="0" sz="1200" spc="-3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65">
                <a:solidFill>
                  <a:srgbClr val="004A6D"/>
                </a:solidFill>
                <a:latin typeface="Arial"/>
                <a:cs typeface="Arial"/>
              </a:rPr>
              <a:t>4</a:t>
            </a:r>
            <a:r>
              <a:rPr dirty="0" sz="1200" spc="-3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60">
                <a:solidFill>
                  <a:srgbClr val="004A6D"/>
                </a:solidFill>
                <a:latin typeface="Arial"/>
                <a:cs typeface="Arial"/>
              </a:rPr>
              <a:t>domains,</a:t>
            </a:r>
            <a:r>
              <a:rPr dirty="0" sz="1200" spc="-3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65">
                <a:solidFill>
                  <a:srgbClr val="004A6D"/>
                </a:solidFill>
                <a:latin typeface="Arial"/>
                <a:cs typeface="Arial"/>
              </a:rPr>
              <a:t>11</a:t>
            </a:r>
            <a:r>
              <a:rPr dirty="0" sz="1200" spc="-35">
                <a:solidFill>
                  <a:srgbClr val="004A6D"/>
                </a:solidFill>
                <a:latin typeface="Arial"/>
                <a:cs typeface="Arial"/>
              </a:rPr>
              <a:t> Likert </a:t>
            </a:r>
            <a:r>
              <a:rPr dirty="0" sz="1200" spc="-70">
                <a:solidFill>
                  <a:srgbClr val="004A6D"/>
                </a:solidFill>
                <a:latin typeface="Arial"/>
                <a:cs typeface="Arial"/>
              </a:rPr>
              <a:t>response</a:t>
            </a:r>
            <a:r>
              <a:rPr dirty="0" sz="1200" spc="-1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4A6D"/>
                </a:solidFill>
                <a:latin typeface="Arial"/>
                <a:cs typeface="Arial"/>
              </a:rPr>
              <a:t>questions</a:t>
            </a:r>
            <a:endParaRPr sz="1200">
              <a:latin typeface="Arial"/>
              <a:cs typeface="Arial"/>
            </a:endParaRPr>
          </a:p>
          <a:p>
            <a:pPr marL="189865" indent="-116205">
              <a:lnSpc>
                <a:spcPct val="100000"/>
              </a:lnSpc>
              <a:spcBef>
                <a:spcPts val="10"/>
              </a:spcBef>
              <a:buClr>
                <a:srgbClr val="0095DA"/>
              </a:buClr>
              <a:buChar char="•"/>
              <a:tabLst>
                <a:tab pos="189865" algn="l"/>
              </a:tabLst>
            </a:pPr>
            <a:r>
              <a:rPr dirty="0" sz="1200" spc="-70">
                <a:solidFill>
                  <a:srgbClr val="004A6D"/>
                </a:solidFill>
                <a:latin typeface="Arial"/>
                <a:cs typeface="Arial"/>
              </a:rPr>
              <a:t>Analysis:</a:t>
            </a:r>
            <a:r>
              <a:rPr dirty="0" sz="1200" spc="-40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75">
                <a:solidFill>
                  <a:srgbClr val="004A6D"/>
                </a:solidFill>
                <a:latin typeface="Arial"/>
                <a:cs typeface="Arial"/>
              </a:rPr>
              <a:t>No</a:t>
            </a:r>
            <a:r>
              <a:rPr dirty="0" sz="1200" spc="-3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70">
                <a:solidFill>
                  <a:srgbClr val="004A6D"/>
                </a:solidFill>
                <a:latin typeface="Arial"/>
                <a:cs typeface="Arial"/>
              </a:rPr>
              <a:t>score</a:t>
            </a:r>
            <a:r>
              <a:rPr dirty="0" sz="1200" spc="-3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30">
                <a:solidFill>
                  <a:srgbClr val="004A6D"/>
                </a:solidFill>
                <a:latin typeface="Arial"/>
                <a:cs typeface="Arial"/>
              </a:rPr>
              <a:t>at</a:t>
            </a:r>
            <a:r>
              <a:rPr dirty="0" sz="1200" spc="-50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30">
                <a:solidFill>
                  <a:srgbClr val="004A6D"/>
                </a:solidFill>
                <a:latin typeface="Arial"/>
                <a:cs typeface="Arial"/>
              </a:rPr>
              <a:t>this</a:t>
            </a:r>
            <a:r>
              <a:rPr dirty="0" sz="1200" spc="-3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4A6D"/>
                </a:solidFill>
                <a:latin typeface="Arial"/>
                <a:cs typeface="Arial"/>
              </a:rPr>
              <a:t>phase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60550" y="4676478"/>
            <a:ext cx="2734310" cy="1429385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600" spc="-25" b="1">
                <a:solidFill>
                  <a:srgbClr val="004A6D"/>
                </a:solidFill>
                <a:latin typeface="Arial"/>
                <a:cs typeface="Arial"/>
              </a:rPr>
              <a:t>Implementation</a:t>
            </a:r>
            <a:endParaRPr sz="1600">
              <a:latin typeface="Arial"/>
              <a:cs typeface="Arial"/>
            </a:endParaRPr>
          </a:p>
          <a:p>
            <a:pPr marL="46990">
              <a:lnSpc>
                <a:spcPct val="100000"/>
              </a:lnSpc>
              <a:spcBef>
                <a:spcPts val="810"/>
              </a:spcBef>
            </a:pPr>
            <a:r>
              <a:rPr dirty="0" sz="1200" spc="-90" b="1">
                <a:solidFill>
                  <a:srgbClr val="004A6D"/>
                </a:solidFill>
                <a:latin typeface="Arial"/>
                <a:cs typeface="Arial"/>
              </a:rPr>
              <a:t>Follow-</a:t>
            </a:r>
            <a:r>
              <a:rPr dirty="0" sz="1200" spc="-100" b="1">
                <a:solidFill>
                  <a:srgbClr val="004A6D"/>
                </a:solidFill>
                <a:latin typeface="Arial"/>
                <a:cs typeface="Arial"/>
              </a:rPr>
              <a:t>up</a:t>
            </a:r>
            <a:r>
              <a:rPr dirty="0" sz="1200" spc="-15" b="1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45" b="1">
                <a:solidFill>
                  <a:srgbClr val="004A6D"/>
                </a:solidFill>
                <a:latin typeface="Arial"/>
                <a:cs typeface="Arial"/>
              </a:rPr>
              <a:t>(full)</a:t>
            </a:r>
            <a:r>
              <a:rPr dirty="0" sz="1200" spc="-20" b="1">
                <a:solidFill>
                  <a:srgbClr val="004A6D"/>
                </a:solidFill>
                <a:latin typeface="Arial"/>
                <a:cs typeface="Arial"/>
              </a:rPr>
              <a:t> HEAT</a:t>
            </a:r>
            <a:endParaRPr sz="1200">
              <a:latin typeface="Arial"/>
              <a:cs typeface="Arial"/>
            </a:endParaRPr>
          </a:p>
          <a:p>
            <a:pPr marL="163195" indent="-116205">
              <a:lnSpc>
                <a:spcPts val="1430"/>
              </a:lnSpc>
              <a:spcBef>
                <a:spcPts val="45"/>
              </a:spcBef>
              <a:buClr>
                <a:srgbClr val="0095DA"/>
              </a:buClr>
              <a:buChar char="•"/>
              <a:tabLst>
                <a:tab pos="163195" algn="l"/>
              </a:tabLst>
            </a:pPr>
            <a:r>
              <a:rPr dirty="0" sz="1200" spc="-85">
                <a:solidFill>
                  <a:srgbClr val="004A6D"/>
                </a:solidFill>
                <a:latin typeface="Arial"/>
                <a:cs typeface="Arial"/>
              </a:rPr>
              <a:t>Target</a:t>
            </a:r>
            <a:r>
              <a:rPr dirty="0" sz="1200" spc="-20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55">
                <a:solidFill>
                  <a:srgbClr val="004A6D"/>
                </a:solidFill>
                <a:latin typeface="Arial"/>
                <a:cs typeface="Arial"/>
              </a:rPr>
              <a:t>audience:</a:t>
            </a:r>
            <a:r>
              <a:rPr dirty="0" sz="1200" spc="-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30">
                <a:solidFill>
                  <a:srgbClr val="004A6D"/>
                </a:solidFill>
                <a:latin typeface="Arial"/>
                <a:cs typeface="Arial"/>
              </a:rPr>
              <a:t>Intervention</a:t>
            </a:r>
            <a:r>
              <a:rPr dirty="0" sz="1200" spc="-1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4A6D"/>
                </a:solidFill>
                <a:latin typeface="Arial"/>
                <a:cs typeface="Arial"/>
              </a:rPr>
              <a:t>team</a:t>
            </a:r>
            <a:endParaRPr sz="1200">
              <a:latin typeface="Arial"/>
              <a:cs typeface="Arial"/>
            </a:endParaRPr>
          </a:p>
          <a:p>
            <a:pPr marL="163195" marR="742315" indent="-116205">
              <a:lnSpc>
                <a:spcPts val="1390"/>
              </a:lnSpc>
              <a:spcBef>
                <a:spcPts val="80"/>
              </a:spcBef>
              <a:buClr>
                <a:srgbClr val="0095DA"/>
              </a:buClr>
              <a:buChar char="•"/>
              <a:tabLst>
                <a:tab pos="163195" algn="l"/>
              </a:tabLst>
            </a:pPr>
            <a:r>
              <a:rPr dirty="0" sz="1200" spc="-45">
                <a:solidFill>
                  <a:srgbClr val="004A6D"/>
                </a:solidFill>
                <a:latin typeface="Arial"/>
                <a:cs typeface="Arial"/>
              </a:rPr>
              <a:t>Content:</a:t>
            </a:r>
            <a:r>
              <a:rPr dirty="0" sz="1200" spc="-3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65">
                <a:solidFill>
                  <a:srgbClr val="004A6D"/>
                </a:solidFill>
                <a:latin typeface="Arial"/>
                <a:cs typeface="Arial"/>
              </a:rPr>
              <a:t>6</a:t>
            </a:r>
            <a:r>
              <a:rPr dirty="0" sz="1200" spc="-3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60">
                <a:solidFill>
                  <a:srgbClr val="004A6D"/>
                </a:solidFill>
                <a:latin typeface="Arial"/>
                <a:cs typeface="Arial"/>
              </a:rPr>
              <a:t>domains,</a:t>
            </a:r>
            <a:r>
              <a:rPr dirty="0" sz="1200" spc="-3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65">
                <a:solidFill>
                  <a:srgbClr val="004A6D"/>
                </a:solidFill>
                <a:latin typeface="Arial"/>
                <a:cs typeface="Arial"/>
              </a:rPr>
              <a:t>15</a:t>
            </a:r>
            <a:r>
              <a:rPr dirty="0" sz="1200" spc="-35">
                <a:solidFill>
                  <a:srgbClr val="004A6D"/>
                </a:solidFill>
                <a:latin typeface="Arial"/>
                <a:cs typeface="Arial"/>
              </a:rPr>
              <a:t> Likert </a:t>
            </a:r>
            <a:r>
              <a:rPr dirty="0" sz="1200" spc="-70">
                <a:solidFill>
                  <a:srgbClr val="004A6D"/>
                </a:solidFill>
                <a:latin typeface="Arial"/>
                <a:cs typeface="Arial"/>
              </a:rPr>
              <a:t>response</a:t>
            </a:r>
            <a:r>
              <a:rPr dirty="0" sz="1200" spc="-1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4A6D"/>
                </a:solidFill>
                <a:latin typeface="Arial"/>
                <a:cs typeface="Arial"/>
              </a:rPr>
              <a:t>questions</a:t>
            </a:r>
            <a:endParaRPr sz="1200">
              <a:latin typeface="Arial"/>
              <a:cs typeface="Arial"/>
            </a:endParaRPr>
          </a:p>
          <a:p>
            <a:pPr marL="163195" indent="-116205">
              <a:lnSpc>
                <a:spcPct val="100000"/>
              </a:lnSpc>
              <a:spcBef>
                <a:spcPts val="35"/>
              </a:spcBef>
              <a:buClr>
                <a:srgbClr val="0095DA"/>
              </a:buClr>
              <a:buChar char="•"/>
              <a:tabLst>
                <a:tab pos="163195" algn="l"/>
              </a:tabLst>
            </a:pPr>
            <a:r>
              <a:rPr dirty="0" sz="1200" spc="-70">
                <a:solidFill>
                  <a:srgbClr val="004A6D"/>
                </a:solidFill>
                <a:latin typeface="Arial"/>
                <a:cs typeface="Arial"/>
              </a:rPr>
              <a:t>Analysis:</a:t>
            </a:r>
            <a:r>
              <a:rPr dirty="0" sz="1200" spc="-40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55">
                <a:solidFill>
                  <a:srgbClr val="004A6D"/>
                </a:solidFill>
                <a:latin typeface="Arial"/>
                <a:cs typeface="Arial"/>
              </a:rPr>
              <a:t>Weighted</a:t>
            </a:r>
            <a:r>
              <a:rPr dirty="0" sz="1200" spc="-3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80">
                <a:solidFill>
                  <a:srgbClr val="004A6D"/>
                </a:solidFill>
                <a:latin typeface="Arial"/>
                <a:cs typeface="Arial"/>
              </a:rPr>
              <a:t>average</a:t>
            </a:r>
            <a:r>
              <a:rPr dirty="0" sz="1200" spc="-2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45">
                <a:solidFill>
                  <a:srgbClr val="004A6D"/>
                </a:solidFill>
                <a:latin typeface="Arial"/>
                <a:cs typeface="Arial"/>
              </a:rPr>
              <a:t>domain</a:t>
            </a:r>
            <a:r>
              <a:rPr dirty="0" sz="1200" spc="-3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30">
                <a:solidFill>
                  <a:srgbClr val="004A6D"/>
                </a:solidFill>
                <a:latin typeface="Arial"/>
                <a:cs typeface="Arial"/>
              </a:rPr>
              <a:t>score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48026" y="4816348"/>
            <a:ext cx="2720340" cy="1313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50" b="1">
                <a:solidFill>
                  <a:srgbClr val="004A6D"/>
                </a:solidFill>
                <a:latin typeface="Arial"/>
                <a:cs typeface="Arial"/>
              </a:rPr>
              <a:t>Post-</a:t>
            </a:r>
            <a:r>
              <a:rPr dirty="0" sz="1600" spc="-25" b="1">
                <a:solidFill>
                  <a:srgbClr val="004A6D"/>
                </a:solidFill>
                <a:latin typeface="Arial"/>
                <a:cs typeface="Arial"/>
              </a:rPr>
              <a:t>Implementation</a:t>
            </a:r>
            <a:endParaRPr sz="1600">
              <a:latin typeface="Arial"/>
              <a:cs typeface="Arial"/>
            </a:endParaRPr>
          </a:p>
          <a:p>
            <a:pPr marL="33020">
              <a:lnSpc>
                <a:spcPct val="100000"/>
              </a:lnSpc>
              <a:spcBef>
                <a:spcPts val="975"/>
              </a:spcBef>
            </a:pPr>
            <a:r>
              <a:rPr dirty="0" sz="1200" spc="-90" b="1">
                <a:solidFill>
                  <a:srgbClr val="004A6D"/>
                </a:solidFill>
                <a:latin typeface="Arial"/>
                <a:cs typeface="Arial"/>
              </a:rPr>
              <a:t>Follow-</a:t>
            </a:r>
            <a:r>
              <a:rPr dirty="0" sz="1200" spc="-100" b="1">
                <a:solidFill>
                  <a:srgbClr val="004A6D"/>
                </a:solidFill>
                <a:latin typeface="Arial"/>
                <a:cs typeface="Arial"/>
              </a:rPr>
              <a:t>up</a:t>
            </a:r>
            <a:r>
              <a:rPr dirty="0" sz="1200" spc="-15" b="1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45" b="1">
                <a:solidFill>
                  <a:srgbClr val="004A6D"/>
                </a:solidFill>
                <a:latin typeface="Arial"/>
                <a:cs typeface="Arial"/>
              </a:rPr>
              <a:t>(full)</a:t>
            </a:r>
            <a:r>
              <a:rPr dirty="0" sz="1200" spc="-20" b="1">
                <a:solidFill>
                  <a:srgbClr val="004A6D"/>
                </a:solidFill>
                <a:latin typeface="Arial"/>
                <a:cs typeface="Arial"/>
              </a:rPr>
              <a:t> HEAT</a:t>
            </a:r>
            <a:endParaRPr sz="1200">
              <a:latin typeface="Arial"/>
              <a:cs typeface="Arial"/>
            </a:endParaRPr>
          </a:p>
          <a:p>
            <a:pPr marL="149225" indent="-116205">
              <a:lnSpc>
                <a:spcPts val="1430"/>
              </a:lnSpc>
              <a:spcBef>
                <a:spcPts val="45"/>
              </a:spcBef>
              <a:buClr>
                <a:srgbClr val="0095DA"/>
              </a:buClr>
              <a:buChar char="•"/>
              <a:tabLst>
                <a:tab pos="149225" algn="l"/>
              </a:tabLst>
            </a:pPr>
            <a:r>
              <a:rPr dirty="0" sz="1200" spc="-85">
                <a:solidFill>
                  <a:srgbClr val="004A6D"/>
                </a:solidFill>
                <a:latin typeface="Arial"/>
                <a:cs typeface="Arial"/>
              </a:rPr>
              <a:t>Target</a:t>
            </a:r>
            <a:r>
              <a:rPr dirty="0" sz="1200" spc="-20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55">
                <a:solidFill>
                  <a:srgbClr val="004A6D"/>
                </a:solidFill>
                <a:latin typeface="Arial"/>
                <a:cs typeface="Arial"/>
              </a:rPr>
              <a:t>audience:</a:t>
            </a:r>
            <a:r>
              <a:rPr dirty="0" sz="1200" spc="-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30">
                <a:solidFill>
                  <a:srgbClr val="004A6D"/>
                </a:solidFill>
                <a:latin typeface="Arial"/>
                <a:cs typeface="Arial"/>
              </a:rPr>
              <a:t>Intervention</a:t>
            </a:r>
            <a:r>
              <a:rPr dirty="0" sz="1200" spc="-1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04A6D"/>
                </a:solidFill>
                <a:latin typeface="Arial"/>
                <a:cs typeface="Arial"/>
              </a:rPr>
              <a:t>team</a:t>
            </a:r>
            <a:endParaRPr sz="1200">
              <a:latin typeface="Arial"/>
              <a:cs typeface="Arial"/>
            </a:endParaRPr>
          </a:p>
          <a:p>
            <a:pPr marL="149225" marR="742315" indent="-116205">
              <a:lnSpc>
                <a:spcPts val="1390"/>
              </a:lnSpc>
              <a:spcBef>
                <a:spcPts val="80"/>
              </a:spcBef>
              <a:buClr>
                <a:srgbClr val="0095DA"/>
              </a:buClr>
              <a:buChar char="•"/>
              <a:tabLst>
                <a:tab pos="149225" algn="l"/>
              </a:tabLst>
            </a:pPr>
            <a:r>
              <a:rPr dirty="0" sz="1200" spc="-45">
                <a:solidFill>
                  <a:srgbClr val="004A6D"/>
                </a:solidFill>
                <a:latin typeface="Arial"/>
                <a:cs typeface="Arial"/>
              </a:rPr>
              <a:t>Content:</a:t>
            </a:r>
            <a:r>
              <a:rPr dirty="0" sz="1200" spc="-3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65">
                <a:solidFill>
                  <a:srgbClr val="004A6D"/>
                </a:solidFill>
                <a:latin typeface="Arial"/>
                <a:cs typeface="Arial"/>
              </a:rPr>
              <a:t>6</a:t>
            </a:r>
            <a:r>
              <a:rPr dirty="0" sz="1200" spc="-3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60">
                <a:solidFill>
                  <a:srgbClr val="004A6D"/>
                </a:solidFill>
                <a:latin typeface="Arial"/>
                <a:cs typeface="Arial"/>
              </a:rPr>
              <a:t>domains,</a:t>
            </a:r>
            <a:r>
              <a:rPr dirty="0" sz="1200" spc="-3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65">
                <a:solidFill>
                  <a:srgbClr val="004A6D"/>
                </a:solidFill>
                <a:latin typeface="Arial"/>
                <a:cs typeface="Arial"/>
              </a:rPr>
              <a:t>15</a:t>
            </a:r>
            <a:r>
              <a:rPr dirty="0" sz="1200" spc="-35">
                <a:solidFill>
                  <a:srgbClr val="004A6D"/>
                </a:solidFill>
                <a:latin typeface="Arial"/>
                <a:cs typeface="Arial"/>
              </a:rPr>
              <a:t> Likert </a:t>
            </a:r>
            <a:r>
              <a:rPr dirty="0" sz="1200" spc="-70">
                <a:solidFill>
                  <a:srgbClr val="004A6D"/>
                </a:solidFill>
                <a:latin typeface="Arial"/>
                <a:cs typeface="Arial"/>
              </a:rPr>
              <a:t>response</a:t>
            </a:r>
            <a:r>
              <a:rPr dirty="0" sz="1200" spc="-1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4A6D"/>
                </a:solidFill>
                <a:latin typeface="Arial"/>
                <a:cs typeface="Arial"/>
              </a:rPr>
              <a:t>questions</a:t>
            </a:r>
            <a:endParaRPr sz="1200">
              <a:latin typeface="Arial"/>
              <a:cs typeface="Arial"/>
            </a:endParaRPr>
          </a:p>
          <a:p>
            <a:pPr marL="149225" indent="-116205">
              <a:lnSpc>
                <a:spcPct val="100000"/>
              </a:lnSpc>
              <a:spcBef>
                <a:spcPts val="35"/>
              </a:spcBef>
              <a:buClr>
                <a:srgbClr val="0095DA"/>
              </a:buClr>
              <a:buChar char="•"/>
              <a:tabLst>
                <a:tab pos="149225" algn="l"/>
              </a:tabLst>
            </a:pPr>
            <a:r>
              <a:rPr dirty="0" sz="1200" spc="-70">
                <a:solidFill>
                  <a:srgbClr val="004A6D"/>
                </a:solidFill>
                <a:latin typeface="Arial"/>
                <a:cs typeface="Arial"/>
              </a:rPr>
              <a:t>Analysis:</a:t>
            </a:r>
            <a:r>
              <a:rPr dirty="0" sz="1200" spc="-40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55">
                <a:solidFill>
                  <a:srgbClr val="004A6D"/>
                </a:solidFill>
                <a:latin typeface="Arial"/>
                <a:cs typeface="Arial"/>
              </a:rPr>
              <a:t>Weighted</a:t>
            </a:r>
            <a:r>
              <a:rPr dirty="0" sz="1200" spc="-3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80">
                <a:solidFill>
                  <a:srgbClr val="004A6D"/>
                </a:solidFill>
                <a:latin typeface="Arial"/>
                <a:cs typeface="Arial"/>
              </a:rPr>
              <a:t>average</a:t>
            </a:r>
            <a:r>
              <a:rPr dirty="0" sz="1200" spc="-2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45">
                <a:solidFill>
                  <a:srgbClr val="004A6D"/>
                </a:solidFill>
                <a:latin typeface="Arial"/>
                <a:cs typeface="Arial"/>
              </a:rPr>
              <a:t>domain</a:t>
            </a:r>
            <a:r>
              <a:rPr dirty="0" sz="1200" spc="-35">
                <a:solidFill>
                  <a:srgbClr val="004A6D"/>
                </a:solidFill>
                <a:latin typeface="Arial"/>
                <a:cs typeface="Arial"/>
              </a:rPr>
              <a:t> </a:t>
            </a:r>
            <a:r>
              <a:rPr dirty="0" sz="1200" spc="-30">
                <a:solidFill>
                  <a:srgbClr val="004A6D"/>
                </a:solidFill>
                <a:latin typeface="Arial"/>
                <a:cs typeface="Arial"/>
              </a:rPr>
              <a:t>score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453896" y="1060703"/>
            <a:ext cx="8891270" cy="643255"/>
            <a:chOff x="1453896" y="1060703"/>
            <a:chExt cx="8891270" cy="643255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3896" y="1112519"/>
              <a:ext cx="591312" cy="5913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47503" y="1060703"/>
              <a:ext cx="597407" cy="5974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92496" y="1078991"/>
              <a:ext cx="594360" cy="597408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381000" y="3087623"/>
            <a:ext cx="469900" cy="917575"/>
            <a:chOff x="381000" y="3087623"/>
            <a:chExt cx="469900" cy="917575"/>
          </a:xfrm>
        </p:grpSpPr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7095" y="3087623"/>
              <a:ext cx="463295" cy="46329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1000" y="3541775"/>
              <a:ext cx="463295" cy="463296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08971" y="2725420"/>
            <a:ext cx="3879215" cy="678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80" b="1">
                <a:latin typeface="Arial"/>
                <a:cs typeface="Arial"/>
              </a:rPr>
              <a:t>What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spc="-100" b="1">
                <a:latin typeface="Arial"/>
                <a:cs typeface="Arial"/>
              </a:rPr>
              <a:t>informed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-75" b="1">
                <a:latin typeface="Arial"/>
                <a:cs typeface="Arial"/>
              </a:rPr>
              <a:t>the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spc="-240" b="1">
                <a:latin typeface="Arial"/>
                <a:cs typeface="Arial"/>
              </a:rPr>
              <a:t>HEAT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design?</a:t>
            </a:r>
            <a:endParaRPr sz="1600">
              <a:latin typeface="Arial"/>
              <a:cs typeface="Arial"/>
            </a:endParaRPr>
          </a:p>
          <a:p>
            <a:pPr marL="695960">
              <a:lnSpc>
                <a:spcPct val="100000"/>
              </a:lnSpc>
              <a:spcBef>
                <a:spcPts val="1540"/>
              </a:spcBef>
            </a:pPr>
            <a:r>
              <a:rPr dirty="0" sz="1400" spc="-95">
                <a:latin typeface="Arial"/>
                <a:cs typeface="Arial"/>
              </a:rPr>
              <a:t>Review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peer-</a:t>
            </a:r>
            <a:r>
              <a:rPr dirty="0" sz="1400" spc="-55">
                <a:latin typeface="Arial"/>
                <a:cs typeface="Arial"/>
              </a:rPr>
              <a:t>reviewed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and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70">
                <a:latin typeface="Arial"/>
                <a:cs typeface="Arial"/>
              </a:rPr>
              <a:t>grey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literature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1000" y="4075176"/>
            <a:ext cx="463295" cy="46634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785103" y="3057144"/>
            <a:ext cx="463296" cy="46329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794247" y="3566159"/>
            <a:ext cx="463296" cy="463295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5754466" y="2592323"/>
            <a:ext cx="4964430" cy="1318260"/>
          </a:xfrm>
          <a:prstGeom prst="rect">
            <a:avLst/>
          </a:prstGeom>
        </p:spPr>
        <p:txBody>
          <a:bodyPr wrap="square" lIns="0" tIns="142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dirty="0" sz="1600" spc="-114" b="1">
                <a:latin typeface="Arial"/>
                <a:cs typeface="Arial"/>
              </a:rPr>
              <a:t>How</a:t>
            </a:r>
            <a:r>
              <a:rPr dirty="0" sz="1600" spc="-80" b="1">
                <a:latin typeface="Arial"/>
                <a:cs typeface="Arial"/>
              </a:rPr>
              <a:t> </a:t>
            </a:r>
            <a:r>
              <a:rPr dirty="0" sz="1600" spc="-70" b="1">
                <a:latin typeface="Arial"/>
                <a:cs typeface="Arial"/>
              </a:rPr>
              <a:t>will</a:t>
            </a:r>
            <a:r>
              <a:rPr dirty="0" sz="1600" spc="-75" b="1">
                <a:latin typeface="Arial"/>
                <a:cs typeface="Arial"/>
              </a:rPr>
              <a:t> </a:t>
            </a:r>
            <a:r>
              <a:rPr dirty="0" sz="1600" spc="-95" b="1">
                <a:latin typeface="Arial"/>
                <a:cs typeface="Arial"/>
              </a:rPr>
              <a:t>we</a:t>
            </a:r>
            <a:r>
              <a:rPr dirty="0" sz="1600" spc="-75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administer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-65" b="1">
                <a:latin typeface="Arial"/>
                <a:cs typeface="Arial"/>
              </a:rPr>
              <a:t>the</a:t>
            </a:r>
            <a:r>
              <a:rPr dirty="0" sz="1600" spc="-75" b="1">
                <a:latin typeface="Arial"/>
                <a:cs typeface="Arial"/>
              </a:rPr>
              <a:t> </a:t>
            </a:r>
            <a:r>
              <a:rPr dirty="0" sz="1600" spc="-35" b="1">
                <a:latin typeface="Arial"/>
                <a:cs typeface="Arial"/>
              </a:rPr>
              <a:t>HEAT?</a:t>
            </a:r>
            <a:endParaRPr sz="1600">
              <a:latin typeface="Arial"/>
              <a:cs typeface="Arial"/>
            </a:endParaRPr>
          </a:p>
          <a:p>
            <a:pPr marL="605155" marR="5080">
              <a:lnSpc>
                <a:spcPct val="101400"/>
              </a:lnSpc>
              <a:spcBef>
                <a:spcPts val="869"/>
              </a:spcBef>
            </a:pPr>
            <a:r>
              <a:rPr dirty="0" sz="1400" spc="-60">
                <a:latin typeface="Arial"/>
                <a:cs typeface="Arial"/>
              </a:rPr>
              <a:t>Questionnaire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with</a:t>
            </a:r>
            <a:r>
              <a:rPr dirty="0" sz="1400" spc="-25">
                <a:latin typeface="Arial"/>
                <a:cs typeface="Arial"/>
              </a:rPr>
              <a:t> intervention </a:t>
            </a:r>
            <a:r>
              <a:rPr dirty="0" sz="1400" spc="-35">
                <a:latin typeface="Arial"/>
                <a:cs typeface="Arial"/>
              </a:rPr>
              <a:t>implementation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and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design </a:t>
            </a:r>
            <a:r>
              <a:rPr dirty="0" sz="1400" spc="-10">
                <a:latin typeface="Arial"/>
                <a:cs typeface="Arial"/>
              </a:rPr>
              <a:t>teams</a:t>
            </a:r>
            <a:endParaRPr sz="1400">
              <a:latin typeface="Arial"/>
              <a:cs typeface="Arial"/>
            </a:endParaRPr>
          </a:p>
          <a:p>
            <a:pPr marL="643890">
              <a:lnSpc>
                <a:spcPct val="100000"/>
              </a:lnSpc>
              <a:spcBef>
                <a:spcPts val="1270"/>
              </a:spcBef>
            </a:pPr>
            <a:r>
              <a:rPr dirty="0" sz="1400" spc="-40">
                <a:latin typeface="Arial"/>
                <a:cs typeface="Arial"/>
              </a:rPr>
              <a:t>Additional</a:t>
            </a:r>
            <a:r>
              <a:rPr dirty="0" sz="1400" spc="-55">
                <a:latin typeface="Arial"/>
                <a:cs typeface="Arial"/>
              </a:rPr>
              <a:t> data </a:t>
            </a:r>
            <a:r>
              <a:rPr dirty="0" sz="1400" spc="-40">
                <a:latin typeface="Arial"/>
                <a:cs typeface="Arial"/>
              </a:rPr>
              <a:t>collection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the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HEAT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77233" y="4094988"/>
            <a:ext cx="4778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90">
                <a:latin typeface="Arial"/>
                <a:cs typeface="Arial"/>
              </a:rPr>
              <a:t>Designed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be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implemented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at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60">
                <a:latin typeface="Arial"/>
                <a:cs typeface="Arial"/>
              </a:rPr>
              <a:t>least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twice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during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85">
                <a:latin typeface="Arial"/>
                <a:cs typeface="Arial"/>
              </a:rPr>
              <a:t>an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intervention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 descr="$PPTXTitle"/>
          <p:cNvSpPr txBox="1">
            <a:spLocks noGrp="1"/>
          </p:cNvSpPr>
          <p:nvPr>
            <p:ph type="title"/>
          </p:nvPr>
        </p:nvSpPr>
        <p:spPr>
          <a:xfrm>
            <a:off x="232745" y="120395"/>
            <a:ext cx="765302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0"/>
              <a:t>Developing </a:t>
            </a:r>
            <a:r>
              <a:rPr dirty="0" spc="-25"/>
              <a:t>the</a:t>
            </a:r>
            <a:r>
              <a:rPr dirty="0" spc="-155"/>
              <a:t> </a:t>
            </a:r>
            <a:r>
              <a:rPr dirty="0" spc="-120"/>
              <a:t>Health</a:t>
            </a:r>
            <a:r>
              <a:rPr dirty="0" spc="-145"/>
              <a:t> </a:t>
            </a:r>
            <a:r>
              <a:rPr dirty="0" spc="-135"/>
              <a:t>Equity</a:t>
            </a:r>
            <a:r>
              <a:rPr dirty="0" spc="-150"/>
              <a:t> </a:t>
            </a:r>
            <a:r>
              <a:rPr dirty="0" spc="-220"/>
              <a:t>Assessment</a:t>
            </a:r>
            <a:r>
              <a:rPr dirty="0" spc="-150"/>
              <a:t> </a:t>
            </a:r>
            <a:r>
              <a:rPr dirty="0" spc="-120"/>
              <a:t>Tool</a:t>
            </a:r>
          </a:p>
        </p:txBody>
      </p:sp>
      <p:pic>
        <p:nvPicPr>
          <p:cNvPr id="35" name="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97296" y="4069079"/>
            <a:ext cx="463296" cy="463295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631509" y="6568929"/>
            <a:ext cx="1235710" cy="18097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000" spc="-55">
                <a:solidFill>
                  <a:srgbClr val="7F7F7F"/>
                </a:solidFill>
                <a:latin typeface="Arial"/>
                <a:cs typeface="Arial"/>
              </a:rPr>
              <a:t>Blue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7F7F7F"/>
                </a:solidFill>
                <a:latin typeface="Arial"/>
                <a:cs typeface="Arial"/>
              </a:rPr>
              <a:t>Shield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dirty="0" sz="1000" spc="-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California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0287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73811" y="245363"/>
            <a:ext cx="1007237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0"/>
              <a:t>Domains</a:t>
            </a:r>
            <a:r>
              <a:rPr dirty="0" spc="-160"/>
              <a:t> and</a:t>
            </a:r>
            <a:r>
              <a:rPr dirty="0" spc="-145"/>
              <a:t> </a:t>
            </a:r>
            <a:r>
              <a:rPr dirty="0" spc="-105"/>
              <a:t>indicators</a:t>
            </a:r>
            <a:r>
              <a:rPr dirty="0" spc="-160"/>
              <a:t> </a:t>
            </a:r>
            <a:r>
              <a:rPr dirty="0" spc="-30"/>
              <a:t>in</a:t>
            </a:r>
            <a:r>
              <a:rPr dirty="0" spc="-145"/>
              <a:t> </a:t>
            </a:r>
            <a:r>
              <a:rPr dirty="0" spc="-25"/>
              <a:t>the</a:t>
            </a:r>
            <a:r>
              <a:rPr dirty="0" spc="-160"/>
              <a:t> </a:t>
            </a:r>
            <a:r>
              <a:rPr dirty="0" spc="-120"/>
              <a:t>Health</a:t>
            </a:r>
            <a:r>
              <a:rPr dirty="0" spc="-145"/>
              <a:t> </a:t>
            </a:r>
            <a:r>
              <a:rPr dirty="0" spc="-135"/>
              <a:t>Equity</a:t>
            </a:r>
            <a:r>
              <a:rPr dirty="0" spc="-155"/>
              <a:t> </a:t>
            </a:r>
            <a:r>
              <a:rPr dirty="0" spc="-220"/>
              <a:t>Assessment</a:t>
            </a:r>
            <a:r>
              <a:rPr dirty="0" spc="-150"/>
              <a:t> </a:t>
            </a:r>
            <a:r>
              <a:rPr dirty="0" spc="-95"/>
              <a:t>Tool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23376" y="1000051"/>
            <a:ext cx="10865485" cy="5438775"/>
            <a:chOff x="723376" y="1000051"/>
            <a:chExt cx="10865485" cy="5438775"/>
          </a:xfrm>
        </p:grpSpPr>
        <p:sp>
          <p:nvSpPr>
            <p:cNvPr id="4" name="object 4"/>
            <p:cNvSpPr/>
            <p:nvPr/>
          </p:nvSpPr>
          <p:spPr>
            <a:xfrm>
              <a:off x="736076" y="1012751"/>
              <a:ext cx="1306195" cy="243840"/>
            </a:xfrm>
            <a:custGeom>
              <a:avLst/>
              <a:gdLst/>
              <a:ahLst/>
              <a:cxnLst/>
              <a:rect l="l" t="t" r="r" b="b"/>
              <a:pathLst>
                <a:path w="1306195" h="243840">
                  <a:moveTo>
                    <a:pt x="130557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1305576" y="243839"/>
                  </a:lnTo>
                  <a:lnTo>
                    <a:pt x="130557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41652" y="1012761"/>
              <a:ext cx="9540875" cy="243840"/>
            </a:xfrm>
            <a:custGeom>
              <a:avLst/>
              <a:gdLst/>
              <a:ahLst/>
              <a:cxnLst/>
              <a:rect l="l" t="t" r="r" b="b"/>
              <a:pathLst>
                <a:path w="9540875" h="243840">
                  <a:moveTo>
                    <a:pt x="1897126" y="0"/>
                  </a:moveTo>
                  <a:lnTo>
                    <a:pt x="0" y="0"/>
                  </a:lnTo>
                  <a:lnTo>
                    <a:pt x="0" y="243840"/>
                  </a:lnTo>
                  <a:lnTo>
                    <a:pt x="1897126" y="243840"/>
                  </a:lnTo>
                  <a:lnTo>
                    <a:pt x="1897126" y="0"/>
                  </a:lnTo>
                  <a:close/>
                </a:path>
                <a:path w="9540875" h="243840">
                  <a:moveTo>
                    <a:pt x="9540748" y="0"/>
                  </a:moveTo>
                  <a:lnTo>
                    <a:pt x="8055711" y="0"/>
                  </a:lnTo>
                  <a:lnTo>
                    <a:pt x="5808015" y="0"/>
                  </a:lnTo>
                  <a:lnTo>
                    <a:pt x="3964165" y="0"/>
                  </a:lnTo>
                  <a:lnTo>
                    <a:pt x="1897138" y="0"/>
                  </a:lnTo>
                  <a:lnTo>
                    <a:pt x="1897138" y="243840"/>
                  </a:lnTo>
                  <a:lnTo>
                    <a:pt x="3964165" y="243840"/>
                  </a:lnTo>
                  <a:lnTo>
                    <a:pt x="5808015" y="243840"/>
                  </a:lnTo>
                  <a:lnTo>
                    <a:pt x="8055711" y="243840"/>
                  </a:lnTo>
                  <a:lnTo>
                    <a:pt x="9540748" y="243840"/>
                  </a:lnTo>
                  <a:lnTo>
                    <a:pt x="9540748" y="0"/>
                  </a:lnTo>
                  <a:close/>
                </a:path>
              </a:pathLst>
            </a:custGeom>
            <a:solidFill>
              <a:srgbClr val="F2F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37362" y="1256591"/>
              <a:ext cx="1004569" cy="929640"/>
            </a:xfrm>
            <a:custGeom>
              <a:avLst/>
              <a:gdLst/>
              <a:ahLst/>
              <a:cxnLst/>
              <a:rect l="l" t="t" r="r" b="b"/>
              <a:pathLst>
                <a:path w="1004569" h="929639">
                  <a:moveTo>
                    <a:pt x="1004288" y="0"/>
                  </a:moveTo>
                  <a:lnTo>
                    <a:pt x="0" y="0"/>
                  </a:lnTo>
                  <a:lnTo>
                    <a:pt x="0" y="929639"/>
                  </a:lnTo>
                  <a:lnTo>
                    <a:pt x="1004288" y="929639"/>
                  </a:lnTo>
                  <a:lnTo>
                    <a:pt x="1004288" y="0"/>
                  </a:lnTo>
                  <a:close/>
                </a:path>
              </a:pathLst>
            </a:custGeom>
            <a:solidFill>
              <a:srgbClr val="004A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041652" y="1256591"/>
              <a:ext cx="1897380" cy="929640"/>
            </a:xfrm>
            <a:custGeom>
              <a:avLst/>
              <a:gdLst/>
              <a:ahLst/>
              <a:cxnLst/>
              <a:rect l="l" t="t" r="r" b="b"/>
              <a:pathLst>
                <a:path w="1897379" h="929639">
                  <a:moveTo>
                    <a:pt x="1897138" y="0"/>
                  </a:moveTo>
                  <a:lnTo>
                    <a:pt x="0" y="0"/>
                  </a:lnTo>
                  <a:lnTo>
                    <a:pt x="0" y="929639"/>
                  </a:lnTo>
                  <a:lnTo>
                    <a:pt x="1897138" y="929639"/>
                  </a:lnTo>
                  <a:lnTo>
                    <a:pt x="1897138" y="0"/>
                  </a:lnTo>
                  <a:close/>
                </a:path>
              </a:pathLst>
            </a:custGeom>
            <a:solidFill>
              <a:srgbClr val="A1BF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938790" y="1256601"/>
              <a:ext cx="7644130" cy="929640"/>
            </a:xfrm>
            <a:custGeom>
              <a:avLst/>
              <a:gdLst/>
              <a:ahLst/>
              <a:cxnLst/>
              <a:rect l="l" t="t" r="r" b="b"/>
              <a:pathLst>
                <a:path w="7644130" h="929639">
                  <a:moveTo>
                    <a:pt x="7643609" y="0"/>
                  </a:moveTo>
                  <a:lnTo>
                    <a:pt x="6158573" y="0"/>
                  </a:lnTo>
                  <a:lnTo>
                    <a:pt x="3910876" y="0"/>
                  </a:lnTo>
                  <a:lnTo>
                    <a:pt x="2067026" y="0"/>
                  </a:lnTo>
                  <a:lnTo>
                    <a:pt x="0" y="0"/>
                  </a:lnTo>
                  <a:lnTo>
                    <a:pt x="0" y="929640"/>
                  </a:lnTo>
                  <a:lnTo>
                    <a:pt x="2067026" y="929640"/>
                  </a:lnTo>
                  <a:lnTo>
                    <a:pt x="3910876" y="929640"/>
                  </a:lnTo>
                  <a:lnTo>
                    <a:pt x="6158573" y="929640"/>
                  </a:lnTo>
                  <a:lnTo>
                    <a:pt x="7643609" y="929640"/>
                  </a:lnTo>
                  <a:lnTo>
                    <a:pt x="7643609" y="0"/>
                  </a:lnTo>
                  <a:close/>
                </a:path>
              </a:pathLst>
            </a:custGeom>
            <a:solidFill>
              <a:srgbClr val="CCDC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37362" y="2186231"/>
              <a:ext cx="1004569" cy="1051560"/>
            </a:xfrm>
            <a:custGeom>
              <a:avLst/>
              <a:gdLst/>
              <a:ahLst/>
              <a:cxnLst/>
              <a:rect l="l" t="t" r="r" b="b"/>
              <a:pathLst>
                <a:path w="1004569" h="1051560">
                  <a:moveTo>
                    <a:pt x="1004288" y="0"/>
                  </a:moveTo>
                  <a:lnTo>
                    <a:pt x="0" y="0"/>
                  </a:lnTo>
                  <a:lnTo>
                    <a:pt x="0" y="1051560"/>
                  </a:lnTo>
                  <a:lnTo>
                    <a:pt x="1004288" y="1051560"/>
                  </a:lnTo>
                  <a:lnTo>
                    <a:pt x="1004288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041652" y="2186231"/>
              <a:ext cx="1897380" cy="1051560"/>
            </a:xfrm>
            <a:custGeom>
              <a:avLst/>
              <a:gdLst/>
              <a:ahLst/>
              <a:cxnLst/>
              <a:rect l="l" t="t" r="r" b="b"/>
              <a:pathLst>
                <a:path w="1897379" h="1051560">
                  <a:moveTo>
                    <a:pt x="1897138" y="0"/>
                  </a:moveTo>
                  <a:lnTo>
                    <a:pt x="0" y="0"/>
                  </a:lnTo>
                  <a:lnTo>
                    <a:pt x="0" y="1051560"/>
                  </a:lnTo>
                  <a:lnTo>
                    <a:pt x="1897138" y="1051560"/>
                  </a:lnTo>
                  <a:lnTo>
                    <a:pt x="1897138" y="0"/>
                  </a:lnTo>
                  <a:close/>
                </a:path>
              </a:pathLst>
            </a:custGeom>
            <a:solidFill>
              <a:srgbClr val="8ADA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938790" y="2186241"/>
              <a:ext cx="7644130" cy="1051560"/>
            </a:xfrm>
            <a:custGeom>
              <a:avLst/>
              <a:gdLst/>
              <a:ahLst/>
              <a:cxnLst/>
              <a:rect l="l" t="t" r="r" b="b"/>
              <a:pathLst>
                <a:path w="7644130" h="1051560">
                  <a:moveTo>
                    <a:pt x="7643609" y="0"/>
                  </a:moveTo>
                  <a:lnTo>
                    <a:pt x="6158573" y="0"/>
                  </a:lnTo>
                  <a:lnTo>
                    <a:pt x="3910876" y="0"/>
                  </a:lnTo>
                  <a:lnTo>
                    <a:pt x="2067026" y="0"/>
                  </a:lnTo>
                  <a:lnTo>
                    <a:pt x="0" y="0"/>
                  </a:lnTo>
                  <a:lnTo>
                    <a:pt x="0" y="1051560"/>
                  </a:lnTo>
                  <a:lnTo>
                    <a:pt x="2067026" y="1051560"/>
                  </a:lnTo>
                  <a:lnTo>
                    <a:pt x="3910876" y="1051560"/>
                  </a:lnTo>
                  <a:lnTo>
                    <a:pt x="6158573" y="1051560"/>
                  </a:lnTo>
                  <a:lnTo>
                    <a:pt x="7643609" y="1051560"/>
                  </a:lnTo>
                  <a:lnTo>
                    <a:pt x="7643609" y="0"/>
                  </a:lnTo>
                  <a:close/>
                </a:path>
              </a:pathLst>
            </a:custGeom>
            <a:solidFill>
              <a:srgbClr val="C5E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37362" y="3237791"/>
              <a:ext cx="1004569" cy="891540"/>
            </a:xfrm>
            <a:custGeom>
              <a:avLst/>
              <a:gdLst/>
              <a:ahLst/>
              <a:cxnLst/>
              <a:rect l="l" t="t" r="r" b="b"/>
              <a:pathLst>
                <a:path w="1004569" h="891539">
                  <a:moveTo>
                    <a:pt x="1004288" y="0"/>
                  </a:moveTo>
                  <a:lnTo>
                    <a:pt x="0" y="0"/>
                  </a:lnTo>
                  <a:lnTo>
                    <a:pt x="0" y="891539"/>
                  </a:lnTo>
                  <a:lnTo>
                    <a:pt x="1004288" y="891539"/>
                  </a:lnTo>
                  <a:lnTo>
                    <a:pt x="1004288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041652" y="3237791"/>
              <a:ext cx="1897380" cy="891540"/>
            </a:xfrm>
            <a:custGeom>
              <a:avLst/>
              <a:gdLst/>
              <a:ahLst/>
              <a:cxnLst/>
              <a:rect l="l" t="t" r="r" b="b"/>
              <a:pathLst>
                <a:path w="1897379" h="891539">
                  <a:moveTo>
                    <a:pt x="1897138" y="0"/>
                  </a:moveTo>
                  <a:lnTo>
                    <a:pt x="0" y="0"/>
                  </a:lnTo>
                  <a:lnTo>
                    <a:pt x="0" y="891539"/>
                  </a:lnTo>
                  <a:lnTo>
                    <a:pt x="1897138" y="891539"/>
                  </a:lnTo>
                  <a:lnTo>
                    <a:pt x="1897138" y="0"/>
                  </a:lnTo>
                  <a:close/>
                </a:path>
              </a:pathLst>
            </a:custGeom>
            <a:solidFill>
              <a:srgbClr val="C59E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938790" y="3237801"/>
              <a:ext cx="7644130" cy="891540"/>
            </a:xfrm>
            <a:custGeom>
              <a:avLst/>
              <a:gdLst/>
              <a:ahLst/>
              <a:cxnLst/>
              <a:rect l="l" t="t" r="r" b="b"/>
              <a:pathLst>
                <a:path w="7644130" h="891539">
                  <a:moveTo>
                    <a:pt x="7643609" y="0"/>
                  </a:moveTo>
                  <a:lnTo>
                    <a:pt x="6158573" y="0"/>
                  </a:lnTo>
                  <a:lnTo>
                    <a:pt x="3910876" y="0"/>
                  </a:lnTo>
                  <a:lnTo>
                    <a:pt x="2067026" y="0"/>
                  </a:lnTo>
                  <a:lnTo>
                    <a:pt x="0" y="0"/>
                  </a:lnTo>
                  <a:lnTo>
                    <a:pt x="0" y="891540"/>
                  </a:lnTo>
                  <a:lnTo>
                    <a:pt x="2067026" y="891540"/>
                  </a:lnTo>
                  <a:lnTo>
                    <a:pt x="3910876" y="891540"/>
                  </a:lnTo>
                  <a:lnTo>
                    <a:pt x="6158573" y="891540"/>
                  </a:lnTo>
                  <a:lnTo>
                    <a:pt x="7643609" y="891540"/>
                  </a:lnTo>
                  <a:lnTo>
                    <a:pt x="7643609" y="0"/>
                  </a:lnTo>
                  <a:close/>
                </a:path>
              </a:pathLst>
            </a:custGeom>
            <a:solidFill>
              <a:srgbClr val="E4D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37362" y="4129331"/>
              <a:ext cx="1004569" cy="731520"/>
            </a:xfrm>
            <a:custGeom>
              <a:avLst/>
              <a:gdLst/>
              <a:ahLst/>
              <a:cxnLst/>
              <a:rect l="l" t="t" r="r" b="b"/>
              <a:pathLst>
                <a:path w="1004569" h="731520">
                  <a:moveTo>
                    <a:pt x="1004288" y="0"/>
                  </a:moveTo>
                  <a:lnTo>
                    <a:pt x="0" y="0"/>
                  </a:lnTo>
                  <a:lnTo>
                    <a:pt x="0" y="731519"/>
                  </a:lnTo>
                  <a:lnTo>
                    <a:pt x="1004288" y="731519"/>
                  </a:lnTo>
                  <a:lnTo>
                    <a:pt x="1004288" y="0"/>
                  </a:lnTo>
                  <a:close/>
                </a:path>
              </a:pathLst>
            </a:custGeom>
            <a:solidFill>
              <a:srgbClr val="B42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41652" y="4129331"/>
              <a:ext cx="1897380" cy="731520"/>
            </a:xfrm>
            <a:custGeom>
              <a:avLst/>
              <a:gdLst/>
              <a:ahLst/>
              <a:cxnLst/>
              <a:rect l="l" t="t" r="r" b="b"/>
              <a:pathLst>
                <a:path w="1897379" h="731520">
                  <a:moveTo>
                    <a:pt x="1897138" y="0"/>
                  </a:moveTo>
                  <a:lnTo>
                    <a:pt x="0" y="0"/>
                  </a:lnTo>
                  <a:lnTo>
                    <a:pt x="0" y="731519"/>
                  </a:lnTo>
                  <a:lnTo>
                    <a:pt x="1897138" y="731519"/>
                  </a:lnTo>
                  <a:lnTo>
                    <a:pt x="1897138" y="0"/>
                  </a:lnTo>
                  <a:close/>
                </a:path>
              </a:pathLst>
            </a:custGeom>
            <a:solidFill>
              <a:srgbClr val="E884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938790" y="4129341"/>
              <a:ext cx="7644130" cy="731520"/>
            </a:xfrm>
            <a:custGeom>
              <a:avLst/>
              <a:gdLst/>
              <a:ahLst/>
              <a:cxnLst/>
              <a:rect l="l" t="t" r="r" b="b"/>
              <a:pathLst>
                <a:path w="7644130" h="731520">
                  <a:moveTo>
                    <a:pt x="7643609" y="0"/>
                  </a:moveTo>
                  <a:lnTo>
                    <a:pt x="6158573" y="0"/>
                  </a:lnTo>
                  <a:lnTo>
                    <a:pt x="3910876" y="0"/>
                  </a:lnTo>
                  <a:lnTo>
                    <a:pt x="2067026" y="0"/>
                  </a:lnTo>
                  <a:lnTo>
                    <a:pt x="0" y="0"/>
                  </a:lnTo>
                  <a:lnTo>
                    <a:pt x="0" y="731520"/>
                  </a:lnTo>
                  <a:lnTo>
                    <a:pt x="2067026" y="731520"/>
                  </a:lnTo>
                  <a:lnTo>
                    <a:pt x="3910876" y="731520"/>
                  </a:lnTo>
                  <a:lnTo>
                    <a:pt x="6158573" y="731520"/>
                  </a:lnTo>
                  <a:lnTo>
                    <a:pt x="7643609" y="731520"/>
                  </a:lnTo>
                  <a:lnTo>
                    <a:pt x="7643609" y="0"/>
                  </a:lnTo>
                  <a:close/>
                </a:path>
              </a:pathLst>
            </a:custGeom>
            <a:solidFill>
              <a:srgbClr val="F5CB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37362" y="4860850"/>
              <a:ext cx="1004569" cy="840105"/>
            </a:xfrm>
            <a:custGeom>
              <a:avLst/>
              <a:gdLst/>
              <a:ahLst/>
              <a:cxnLst/>
              <a:rect l="l" t="t" r="r" b="b"/>
              <a:pathLst>
                <a:path w="1004569" h="840104">
                  <a:moveTo>
                    <a:pt x="1004288" y="0"/>
                  </a:moveTo>
                  <a:lnTo>
                    <a:pt x="0" y="0"/>
                  </a:lnTo>
                  <a:lnTo>
                    <a:pt x="0" y="839617"/>
                  </a:lnTo>
                  <a:lnTo>
                    <a:pt x="1004288" y="839617"/>
                  </a:lnTo>
                  <a:lnTo>
                    <a:pt x="1004288" y="0"/>
                  </a:lnTo>
                  <a:close/>
                </a:path>
              </a:pathLst>
            </a:custGeom>
            <a:solidFill>
              <a:srgbClr val="0083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041652" y="4860850"/>
              <a:ext cx="1897380" cy="840105"/>
            </a:xfrm>
            <a:custGeom>
              <a:avLst/>
              <a:gdLst/>
              <a:ahLst/>
              <a:cxnLst/>
              <a:rect l="l" t="t" r="r" b="b"/>
              <a:pathLst>
                <a:path w="1897379" h="840104">
                  <a:moveTo>
                    <a:pt x="1897138" y="0"/>
                  </a:moveTo>
                  <a:lnTo>
                    <a:pt x="0" y="0"/>
                  </a:lnTo>
                  <a:lnTo>
                    <a:pt x="0" y="839617"/>
                  </a:lnTo>
                  <a:lnTo>
                    <a:pt x="1897138" y="839617"/>
                  </a:lnTo>
                  <a:lnTo>
                    <a:pt x="1897138" y="0"/>
                  </a:lnTo>
                  <a:close/>
                </a:path>
              </a:pathLst>
            </a:custGeom>
            <a:solidFill>
              <a:srgbClr val="88C2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938790" y="4860861"/>
              <a:ext cx="7644130" cy="840105"/>
            </a:xfrm>
            <a:custGeom>
              <a:avLst/>
              <a:gdLst/>
              <a:ahLst/>
              <a:cxnLst/>
              <a:rect l="l" t="t" r="r" b="b"/>
              <a:pathLst>
                <a:path w="7644130" h="840104">
                  <a:moveTo>
                    <a:pt x="7643609" y="0"/>
                  </a:moveTo>
                  <a:lnTo>
                    <a:pt x="6158573" y="0"/>
                  </a:lnTo>
                  <a:lnTo>
                    <a:pt x="3910876" y="0"/>
                  </a:lnTo>
                  <a:lnTo>
                    <a:pt x="2067026" y="0"/>
                  </a:lnTo>
                  <a:lnTo>
                    <a:pt x="0" y="0"/>
                  </a:lnTo>
                  <a:lnTo>
                    <a:pt x="0" y="839609"/>
                  </a:lnTo>
                  <a:lnTo>
                    <a:pt x="2067026" y="839609"/>
                  </a:lnTo>
                  <a:lnTo>
                    <a:pt x="3910876" y="839609"/>
                  </a:lnTo>
                  <a:lnTo>
                    <a:pt x="6158573" y="839609"/>
                  </a:lnTo>
                  <a:lnTo>
                    <a:pt x="7643609" y="839609"/>
                  </a:lnTo>
                  <a:lnTo>
                    <a:pt x="7643609" y="0"/>
                  </a:lnTo>
                  <a:close/>
                </a:path>
              </a:pathLst>
            </a:custGeom>
            <a:solidFill>
              <a:srgbClr val="B9DC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37362" y="5700469"/>
              <a:ext cx="1004569" cy="731520"/>
            </a:xfrm>
            <a:custGeom>
              <a:avLst/>
              <a:gdLst/>
              <a:ahLst/>
              <a:cxnLst/>
              <a:rect l="l" t="t" r="r" b="b"/>
              <a:pathLst>
                <a:path w="1004569" h="731520">
                  <a:moveTo>
                    <a:pt x="1004288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1004288" y="731520"/>
                  </a:lnTo>
                  <a:lnTo>
                    <a:pt x="1004288" y="0"/>
                  </a:lnTo>
                  <a:close/>
                </a:path>
              </a:pathLst>
            </a:custGeom>
            <a:solidFill>
              <a:srgbClr val="4B63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041652" y="5700469"/>
              <a:ext cx="1897380" cy="731520"/>
            </a:xfrm>
            <a:custGeom>
              <a:avLst/>
              <a:gdLst/>
              <a:ahLst/>
              <a:cxnLst/>
              <a:rect l="l" t="t" r="r" b="b"/>
              <a:pathLst>
                <a:path w="1897379" h="731520">
                  <a:moveTo>
                    <a:pt x="1897138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1897138" y="731520"/>
                  </a:lnTo>
                  <a:lnTo>
                    <a:pt x="1897138" y="0"/>
                  </a:lnTo>
                  <a:close/>
                </a:path>
              </a:pathLst>
            </a:custGeom>
            <a:solidFill>
              <a:srgbClr val="9DB3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938790" y="5700471"/>
              <a:ext cx="7644130" cy="731520"/>
            </a:xfrm>
            <a:custGeom>
              <a:avLst/>
              <a:gdLst/>
              <a:ahLst/>
              <a:cxnLst/>
              <a:rect l="l" t="t" r="r" b="b"/>
              <a:pathLst>
                <a:path w="7644130" h="731520">
                  <a:moveTo>
                    <a:pt x="7643609" y="0"/>
                  </a:moveTo>
                  <a:lnTo>
                    <a:pt x="6158573" y="0"/>
                  </a:lnTo>
                  <a:lnTo>
                    <a:pt x="3910876" y="0"/>
                  </a:lnTo>
                  <a:lnTo>
                    <a:pt x="2067026" y="0"/>
                  </a:lnTo>
                  <a:lnTo>
                    <a:pt x="0" y="0"/>
                  </a:lnTo>
                  <a:lnTo>
                    <a:pt x="0" y="731520"/>
                  </a:lnTo>
                  <a:lnTo>
                    <a:pt x="2067026" y="731520"/>
                  </a:lnTo>
                  <a:lnTo>
                    <a:pt x="3910876" y="731520"/>
                  </a:lnTo>
                  <a:lnTo>
                    <a:pt x="6158573" y="731520"/>
                  </a:lnTo>
                  <a:lnTo>
                    <a:pt x="7643609" y="731520"/>
                  </a:lnTo>
                  <a:lnTo>
                    <a:pt x="7643609" y="0"/>
                  </a:lnTo>
                  <a:close/>
                </a:path>
              </a:pathLst>
            </a:custGeom>
            <a:solidFill>
              <a:srgbClr val="C3D1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041652" y="1006401"/>
              <a:ext cx="1897380" cy="256540"/>
            </a:xfrm>
            <a:custGeom>
              <a:avLst/>
              <a:gdLst/>
              <a:ahLst/>
              <a:cxnLst/>
              <a:rect l="l" t="t" r="r" b="b"/>
              <a:pathLst>
                <a:path w="1897379" h="256540">
                  <a:moveTo>
                    <a:pt x="0" y="0"/>
                  </a:moveTo>
                  <a:lnTo>
                    <a:pt x="0" y="256540"/>
                  </a:lnTo>
                </a:path>
                <a:path w="1897379" h="256540">
                  <a:moveTo>
                    <a:pt x="1897139" y="6350"/>
                  </a:moveTo>
                  <a:lnTo>
                    <a:pt x="1897139" y="25654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29726" y="1256591"/>
              <a:ext cx="10852785" cy="929640"/>
            </a:xfrm>
            <a:custGeom>
              <a:avLst/>
              <a:gdLst/>
              <a:ahLst/>
              <a:cxnLst/>
              <a:rect l="l" t="t" r="r" b="b"/>
              <a:pathLst>
                <a:path w="10852785" h="929639">
                  <a:moveTo>
                    <a:pt x="0" y="0"/>
                  </a:moveTo>
                  <a:lnTo>
                    <a:pt x="10852674" y="0"/>
                  </a:lnTo>
                </a:path>
                <a:path w="10852785" h="929639">
                  <a:moveTo>
                    <a:pt x="6350" y="929640"/>
                  </a:moveTo>
                  <a:lnTo>
                    <a:pt x="10852674" y="929640"/>
                  </a:lnTo>
                </a:path>
              </a:pathLst>
            </a:custGeom>
            <a:ln w="12700">
              <a:solidFill>
                <a:srgbClr val="004A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36076" y="3237791"/>
              <a:ext cx="10846435" cy="0"/>
            </a:xfrm>
            <a:custGeom>
              <a:avLst/>
              <a:gdLst/>
              <a:ahLst/>
              <a:cxnLst/>
              <a:rect l="l" t="t" r="r" b="b"/>
              <a:pathLst>
                <a:path w="10846435" h="0">
                  <a:moveTo>
                    <a:pt x="0" y="0"/>
                  </a:moveTo>
                  <a:lnTo>
                    <a:pt x="10846324" y="0"/>
                  </a:lnTo>
                </a:path>
              </a:pathLst>
            </a:custGeom>
            <a:ln w="12700">
              <a:solidFill>
                <a:srgbClr val="0095D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36076" y="4129331"/>
              <a:ext cx="10846435" cy="0"/>
            </a:xfrm>
            <a:custGeom>
              <a:avLst/>
              <a:gdLst/>
              <a:ahLst/>
              <a:cxnLst/>
              <a:rect l="l" t="t" r="r" b="b"/>
              <a:pathLst>
                <a:path w="10846435" h="0">
                  <a:moveTo>
                    <a:pt x="0" y="0"/>
                  </a:moveTo>
                  <a:lnTo>
                    <a:pt x="10846324" y="0"/>
                  </a:lnTo>
                </a:path>
              </a:pathLst>
            </a:custGeom>
            <a:ln w="127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36076" y="4854501"/>
              <a:ext cx="10846435" cy="12700"/>
            </a:xfrm>
            <a:custGeom>
              <a:avLst/>
              <a:gdLst/>
              <a:ahLst/>
              <a:cxnLst/>
              <a:rect l="l" t="t" r="r" b="b"/>
              <a:pathLst>
                <a:path w="10846435" h="12700">
                  <a:moveTo>
                    <a:pt x="0" y="0"/>
                  </a:moveTo>
                  <a:lnTo>
                    <a:pt x="10846324" y="0"/>
                  </a:lnTo>
                  <a:lnTo>
                    <a:pt x="10846324" y="12699"/>
                  </a:lnTo>
                  <a:lnTo>
                    <a:pt x="0" y="1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2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36076" y="5700469"/>
              <a:ext cx="10846435" cy="0"/>
            </a:xfrm>
            <a:custGeom>
              <a:avLst/>
              <a:gdLst/>
              <a:ahLst/>
              <a:cxnLst/>
              <a:rect l="l" t="t" r="r" b="b"/>
              <a:pathLst>
                <a:path w="10846435" h="0">
                  <a:moveTo>
                    <a:pt x="0" y="0"/>
                  </a:moveTo>
                  <a:lnTo>
                    <a:pt x="10846324" y="0"/>
                  </a:lnTo>
                </a:path>
              </a:pathLst>
            </a:custGeom>
            <a:ln w="12700">
              <a:solidFill>
                <a:srgbClr val="00839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29726" y="1006401"/>
              <a:ext cx="1318895" cy="256540"/>
            </a:xfrm>
            <a:custGeom>
              <a:avLst/>
              <a:gdLst/>
              <a:ahLst/>
              <a:cxnLst/>
              <a:rect l="l" t="t" r="r" b="b"/>
              <a:pathLst>
                <a:path w="1318895" h="256540">
                  <a:moveTo>
                    <a:pt x="6350" y="0"/>
                  </a:moveTo>
                  <a:lnTo>
                    <a:pt x="6350" y="256540"/>
                  </a:lnTo>
                </a:path>
                <a:path w="1318895" h="256540">
                  <a:moveTo>
                    <a:pt x="0" y="6350"/>
                  </a:moveTo>
                  <a:lnTo>
                    <a:pt x="1318276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36076" y="6425639"/>
              <a:ext cx="10846435" cy="12700"/>
            </a:xfrm>
            <a:custGeom>
              <a:avLst/>
              <a:gdLst/>
              <a:ahLst/>
              <a:cxnLst/>
              <a:rect l="l" t="t" r="r" b="b"/>
              <a:pathLst>
                <a:path w="10846435" h="12700">
                  <a:moveTo>
                    <a:pt x="0" y="0"/>
                  </a:moveTo>
                  <a:lnTo>
                    <a:pt x="10846324" y="0"/>
                  </a:lnTo>
                  <a:lnTo>
                    <a:pt x="10846324" y="12699"/>
                  </a:lnTo>
                  <a:lnTo>
                    <a:pt x="0" y="1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636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814815" y="1045971"/>
            <a:ext cx="50545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231F20"/>
                </a:solidFill>
                <a:latin typeface="Arial"/>
                <a:cs typeface="Arial"/>
              </a:rPr>
              <a:t>Domain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74672" y="1045971"/>
            <a:ext cx="5924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Definition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71810" y="1045971"/>
            <a:ext cx="5759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Indicator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2581" y="1556003"/>
            <a:ext cx="1682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 b="1">
                <a:solidFill>
                  <a:srgbClr val="004A6D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83100" y="1618488"/>
            <a:ext cx="9137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70" b="1">
                <a:solidFill>
                  <a:srgbClr val="FFFFFF"/>
                </a:solidFill>
                <a:latin typeface="Arial"/>
                <a:cs typeface="Arial"/>
              </a:rPr>
              <a:t>Getting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70" b="1">
                <a:solidFill>
                  <a:srgbClr val="FFFFFF"/>
                </a:solidFill>
                <a:latin typeface="Arial"/>
                <a:cs typeface="Arial"/>
              </a:rPr>
              <a:t>Rooted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74672" y="1289303"/>
            <a:ext cx="1758950" cy="52260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dirty="0" sz="1100" spc="-120">
                <a:latin typeface="Arial"/>
                <a:cs typeface="Arial"/>
              </a:rPr>
              <a:t>Assess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intervention’s </a:t>
            </a:r>
            <a:r>
              <a:rPr dirty="0" sz="1100" spc="-40">
                <a:latin typeface="Arial"/>
                <a:cs typeface="Arial"/>
              </a:rPr>
              <a:t>relationship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Blue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Shield’s </a:t>
            </a:r>
            <a:r>
              <a:rPr dirty="0" sz="1100" spc="-40">
                <a:latin typeface="Arial"/>
                <a:cs typeface="Arial"/>
              </a:rPr>
              <a:t>overall</a:t>
            </a:r>
            <a:r>
              <a:rPr dirty="0" sz="1100" spc="-35">
                <a:latin typeface="Arial"/>
                <a:cs typeface="Arial"/>
              </a:rPr>
              <a:t> health</a:t>
            </a:r>
            <a:r>
              <a:rPr dirty="0" sz="1100" spc="-30">
                <a:latin typeface="Arial"/>
                <a:cs typeface="Arial"/>
              </a:rPr>
              <a:t> equity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approach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84510" y="1302311"/>
            <a:ext cx="249554" cy="177800"/>
          </a:xfrm>
          <a:prstGeom prst="rect">
            <a:avLst/>
          </a:prstGeom>
          <a:solidFill>
            <a:srgbClr val="004A6D"/>
          </a:solidFill>
        </p:spPr>
        <p:txBody>
          <a:bodyPr wrap="square" lIns="0" tIns="0" rIns="0" bIns="0" rtlCol="0" vert="horz">
            <a:spAutoFit/>
          </a:bodyPr>
          <a:lstStyle/>
          <a:p>
            <a:pPr marL="31750">
              <a:lnSpc>
                <a:spcPts val="1320"/>
              </a:lnSpc>
            </a:pP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1-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52798" y="1289303"/>
            <a:ext cx="16357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75">
                <a:latin typeface="Arial"/>
                <a:cs typeface="Arial"/>
              </a:rPr>
              <a:t>Engagement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application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71810" y="1453896"/>
            <a:ext cx="19850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elements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Blue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Shield’s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health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71810" y="1618488"/>
            <a:ext cx="148272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30">
                <a:latin typeface="Arial"/>
                <a:cs typeface="Arial"/>
              </a:rPr>
              <a:t>equity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approach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(e.g.,</a:t>
            </a:r>
            <a:r>
              <a:rPr dirty="0" sz="1100" spc="-25">
                <a:latin typeface="Arial"/>
                <a:cs typeface="Arial"/>
              </a:rPr>
              <a:t> the </a:t>
            </a:r>
            <a:r>
              <a:rPr dirty="0" sz="1100" spc="-150">
                <a:latin typeface="Arial"/>
                <a:cs typeface="Arial"/>
              </a:rPr>
              <a:t>HEAL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framework)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051537" y="1289621"/>
            <a:ext cx="249554" cy="177800"/>
          </a:xfrm>
          <a:custGeom>
            <a:avLst/>
            <a:gdLst/>
            <a:ahLst/>
            <a:cxnLst/>
            <a:rect l="l" t="t" r="r" b="b"/>
            <a:pathLst>
              <a:path w="249554" h="177800">
                <a:moveTo>
                  <a:pt x="249237" y="0"/>
                </a:moveTo>
                <a:lnTo>
                  <a:pt x="249237" y="0"/>
                </a:lnTo>
                <a:lnTo>
                  <a:pt x="0" y="0"/>
                </a:lnTo>
                <a:lnTo>
                  <a:pt x="0" y="177800"/>
                </a:lnTo>
                <a:lnTo>
                  <a:pt x="249237" y="177800"/>
                </a:lnTo>
                <a:lnTo>
                  <a:pt x="249237" y="0"/>
                </a:lnTo>
                <a:close/>
              </a:path>
            </a:pathLst>
          </a:custGeom>
          <a:solidFill>
            <a:srgbClr val="004A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6070589" y="1277111"/>
            <a:ext cx="16021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1-</a:t>
            </a: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Quality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application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038839" y="1441703"/>
            <a:ext cx="1691639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Health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Equity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Action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Lens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038839" y="1618488"/>
            <a:ext cx="6508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Arial"/>
                <a:cs typeface="Arial"/>
              </a:rPr>
              <a:t>framework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02581" y="2546603"/>
            <a:ext cx="1682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 b="1">
                <a:solidFill>
                  <a:srgbClr val="0095DA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26769" y="2599944"/>
            <a:ext cx="6299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35" b="1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60" b="1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074672" y="2206752"/>
            <a:ext cx="1805305" cy="991869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ct val="95300"/>
              </a:lnSpc>
              <a:spcBef>
                <a:spcPts val="160"/>
              </a:spcBef>
            </a:pPr>
            <a:r>
              <a:rPr dirty="0" sz="1100" spc="-135">
                <a:latin typeface="Arial"/>
                <a:cs typeface="Arial"/>
              </a:rPr>
              <a:t>Assess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data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informing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design </a:t>
            </a:r>
            <a:r>
              <a:rPr dirty="0" sz="1100" spc="-80">
                <a:latin typeface="Arial"/>
                <a:cs typeface="Arial"/>
              </a:rPr>
              <a:t>and</a:t>
            </a:r>
            <a:r>
              <a:rPr dirty="0" sz="1100" spc="-55">
                <a:latin typeface="Arial"/>
                <a:cs typeface="Arial"/>
              </a:rPr>
              <a:t> implementation </a:t>
            </a:r>
            <a:r>
              <a:rPr dirty="0" sz="1100" spc="-80">
                <a:latin typeface="Arial"/>
                <a:cs typeface="Arial"/>
              </a:rPr>
              <a:t>and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 spc="-65">
                <a:latin typeface="Arial"/>
                <a:cs typeface="Arial"/>
              </a:rPr>
              <a:t>data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collected</a:t>
            </a:r>
            <a:r>
              <a:rPr dirty="0" sz="1100" spc="-55">
                <a:latin typeface="Arial"/>
                <a:cs typeface="Arial"/>
              </a:rPr>
              <a:t> through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intervention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that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would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enable </a:t>
            </a:r>
            <a:r>
              <a:rPr dirty="0" sz="1100" spc="-80">
                <a:latin typeface="Arial"/>
                <a:cs typeface="Arial"/>
              </a:rPr>
              <a:t>measurement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 spc="-60">
                <a:latin typeface="Arial"/>
                <a:cs typeface="Arial"/>
              </a:rPr>
              <a:t>impact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on </a:t>
            </a:r>
            <a:r>
              <a:rPr dirty="0" sz="1100" spc="-55">
                <a:latin typeface="Arial"/>
                <a:cs typeface="Arial"/>
              </a:rPr>
              <a:t>health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equity</a:t>
            </a:r>
            <a:endParaRPr sz="1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984510" y="2231951"/>
            <a:ext cx="238125" cy="165100"/>
          </a:xfrm>
          <a:prstGeom prst="rect">
            <a:avLst/>
          </a:prstGeom>
          <a:solidFill>
            <a:srgbClr val="0095DA"/>
          </a:solidFill>
        </p:spPr>
        <p:txBody>
          <a:bodyPr wrap="square" lIns="0" tIns="0" rIns="0" bIns="0" rtlCol="0" vert="horz">
            <a:spAutoFit/>
          </a:bodyPr>
          <a:lstStyle/>
          <a:p>
            <a:pPr marL="29845">
              <a:lnSpc>
                <a:spcPts val="1220"/>
              </a:lnSpc>
            </a:pP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2-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270260" y="2206752"/>
            <a:ext cx="14979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70">
                <a:latin typeface="Arial"/>
                <a:cs typeface="Arial"/>
              </a:rPr>
              <a:t>Collection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 spc="-35">
                <a:latin typeface="Arial"/>
                <a:cs typeface="Arial"/>
              </a:rPr>
              <a:t>race/ethnicity</a:t>
            </a:r>
            <a:endParaRPr sz="1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971810" y="2371344"/>
            <a:ext cx="1742439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5">
                <a:latin typeface="Arial"/>
                <a:cs typeface="Arial"/>
              </a:rPr>
              <a:t>data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related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the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intervention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051539" y="2231951"/>
            <a:ext cx="238125" cy="165100"/>
          </a:xfrm>
          <a:prstGeom prst="rect">
            <a:avLst/>
          </a:prstGeom>
          <a:solidFill>
            <a:srgbClr val="0095DA"/>
          </a:solidFill>
        </p:spPr>
        <p:txBody>
          <a:bodyPr wrap="square" lIns="0" tIns="0" rIns="0" bIns="0" rtlCol="0" vert="horz">
            <a:spAutoFit/>
          </a:bodyPr>
          <a:lstStyle/>
          <a:p>
            <a:pPr marL="29845">
              <a:lnSpc>
                <a:spcPts val="1220"/>
              </a:lnSpc>
            </a:pP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2-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307127" y="2206752"/>
            <a:ext cx="128143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70">
                <a:latin typeface="Arial"/>
                <a:cs typeface="Arial"/>
              </a:rPr>
              <a:t>Collection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 </a:t>
            </a:r>
            <a:r>
              <a:rPr dirty="0" sz="1100" spc="-40">
                <a:latin typeface="Arial"/>
                <a:cs typeface="Arial"/>
              </a:rPr>
              <a:t>additional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038839" y="2359152"/>
            <a:ext cx="15436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45">
                <a:latin typeface="Arial"/>
                <a:cs typeface="Arial"/>
              </a:rPr>
              <a:t>patient-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or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community-</a:t>
            </a:r>
            <a:r>
              <a:rPr dirty="0" sz="1100" spc="-30">
                <a:latin typeface="Arial"/>
                <a:cs typeface="Arial"/>
              </a:rPr>
              <a:t>level</a:t>
            </a:r>
            <a:endParaRPr sz="11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038839" y="2523744"/>
            <a:ext cx="1700530" cy="51054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algn="just" marL="12700" marR="5080">
              <a:lnSpc>
                <a:spcPct val="94500"/>
              </a:lnSpc>
              <a:spcBef>
                <a:spcPts val="170"/>
              </a:spcBef>
            </a:pPr>
            <a:r>
              <a:rPr dirty="0" sz="1100" spc="-85">
                <a:latin typeface="Arial"/>
                <a:cs typeface="Arial"/>
              </a:rPr>
              <a:t>data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to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inform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health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equity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or </a:t>
            </a:r>
            <a:r>
              <a:rPr dirty="0" sz="1100" spc="-85">
                <a:latin typeface="Arial"/>
                <a:cs typeface="Arial"/>
              </a:rPr>
              <a:t>impacts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of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the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intervention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for </a:t>
            </a:r>
            <a:r>
              <a:rPr dirty="0" sz="1100" spc="-35">
                <a:latin typeface="Arial"/>
                <a:cs typeface="Arial"/>
              </a:rPr>
              <a:t>different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groups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895393" y="2231951"/>
            <a:ext cx="238125" cy="165100"/>
          </a:xfrm>
          <a:prstGeom prst="rect">
            <a:avLst/>
          </a:prstGeom>
          <a:solidFill>
            <a:srgbClr val="0095DA"/>
          </a:solidFill>
        </p:spPr>
        <p:txBody>
          <a:bodyPr wrap="square" lIns="0" tIns="0" rIns="0" bIns="0" rtlCol="0" vert="horz">
            <a:spAutoFit/>
          </a:bodyPr>
          <a:lstStyle/>
          <a:p>
            <a:pPr marL="29845">
              <a:lnSpc>
                <a:spcPts val="1220"/>
              </a:lnSpc>
            </a:pP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2-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150981" y="2206752"/>
            <a:ext cx="1809114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75">
                <a:latin typeface="Arial"/>
                <a:cs typeface="Arial"/>
              </a:rPr>
              <a:t>Consideration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potential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biases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882693" y="2359152"/>
            <a:ext cx="20326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0">
                <a:latin typeface="Arial"/>
                <a:cs typeface="Arial"/>
              </a:rPr>
              <a:t>in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data </a:t>
            </a:r>
            <a:r>
              <a:rPr dirty="0" sz="1100" spc="-60">
                <a:latin typeface="Arial"/>
                <a:cs typeface="Arial"/>
              </a:rPr>
              <a:t>collected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and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extent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which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82693" y="2523744"/>
            <a:ext cx="16814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latin typeface="Arial"/>
                <a:cs typeface="Arial"/>
              </a:rPr>
              <a:t>alternate </a:t>
            </a:r>
            <a:r>
              <a:rPr dirty="0" sz="1100" spc="-95">
                <a:latin typeface="Arial"/>
                <a:cs typeface="Arial"/>
              </a:rPr>
              <a:t>sources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are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explored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143090" y="2231951"/>
            <a:ext cx="238125" cy="165100"/>
          </a:xfrm>
          <a:prstGeom prst="rect">
            <a:avLst/>
          </a:prstGeom>
          <a:solidFill>
            <a:srgbClr val="0095DA"/>
          </a:solidFill>
        </p:spPr>
        <p:txBody>
          <a:bodyPr wrap="square" lIns="0" tIns="0" rIns="0" bIns="0" rtlCol="0" vert="horz">
            <a:spAutoFit/>
          </a:bodyPr>
          <a:lstStyle/>
          <a:p>
            <a:pPr marL="29845">
              <a:lnSpc>
                <a:spcPts val="1220"/>
              </a:lnSpc>
            </a:pP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2-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398677" y="2206752"/>
            <a:ext cx="10280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90">
                <a:latin typeface="Arial"/>
                <a:cs typeface="Arial"/>
              </a:rPr>
              <a:t>Tracking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members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130390" y="2359152"/>
            <a:ext cx="83693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95">
                <a:latin typeface="Arial"/>
                <a:cs typeface="Arial"/>
              </a:rPr>
              <a:t>exposed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130390" y="2523744"/>
            <a:ext cx="1250315" cy="3581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dirty="0" sz="1100" spc="-45">
                <a:latin typeface="Arial"/>
                <a:cs typeface="Arial"/>
              </a:rPr>
              <a:t>intervention,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including </a:t>
            </a:r>
            <a:r>
              <a:rPr dirty="0" sz="1100" spc="-80">
                <a:latin typeface="Arial"/>
                <a:cs typeface="Arial"/>
              </a:rPr>
              <a:t>demographic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data</a:t>
            </a:r>
            <a:endParaRPr sz="11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02581" y="3518916"/>
            <a:ext cx="1682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 b="1">
                <a:solidFill>
                  <a:srgbClr val="7030A0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233913" y="3425952"/>
            <a:ext cx="613410" cy="48577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algn="just" marL="12700" marR="5080" indent="38735">
              <a:lnSpc>
                <a:spcPct val="87300"/>
              </a:lnSpc>
              <a:spcBef>
                <a:spcPts val="265"/>
              </a:spcBef>
            </a:pPr>
            <a:r>
              <a:rPr dirty="0" sz="1100" spc="-100" b="1">
                <a:solidFill>
                  <a:srgbClr val="FFFFFF"/>
                </a:solidFill>
                <a:latin typeface="Arial"/>
                <a:cs typeface="Arial"/>
              </a:rPr>
              <a:t>Reducing</a:t>
            </a:r>
            <a:r>
              <a:rPr dirty="0" sz="1100" spc="-90" b="1">
                <a:solidFill>
                  <a:srgbClr val="FFFFFF"/>
                </a:solidFill>
                <a:latin typeface="Arial"/>
                <a:cs typeface="Arial"/>
              </a:rPr>
              <a:t> Inequities: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074672" y="3258311"/>
            <a:ext cx="119189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35">
                <a:latin typeface="Arial"/>
                <a:cs typeface="Arial"/>
              </a:rPr>
              <a:t>Assess</a:t>
            </a:r>
            <a:r>
              <a:rPr dirty="0" sz="1100" spc="-60">
                <a:latin typeface="Arial"/>
                <a:cs typeface="Arial"/>
              </a:rPr>
              <a:t> how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much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984510" y="3283511"/>
            <a:ext cx="238125" cy="165100"/>
          </a:xfrm>
          <a:prstGeom prst="rect">
            <a:avLst/>
          </a:prstGeom>
          <a:solidFill>
            <a:srgbClr val="7030A0"/>
          </a:solidFill>
        </p:spPr>
        <p:txBody>
          <a:bodyPr wrap="square" lIns="0" tIns="0" rIns="0" bIns="0" rtlCol="0" vert="horz">
            <a:spAutoFit/>
          </a:bodyPr>
          <a:lstStyle/>
          <a:p>
            <a:pPr marL="29845">
              <a:lnSpc>
                <a:spcPts val="1220"/>
              </a:lnSpc>
            </a:pP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240098" y="3258311"/>
            <a:ext cx="14414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70">
                <a:latin typeface="Arial"/>
                <a:cs typeface="Arial"/>
              </a:rPr>
              <a:t>Specification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explicit</a:t>
            </a:r>
            <a:endParaRPr sz="11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074672" y="3422903"/>
            <a:ext cx="38328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9445" algn="l"/>
              </a:tabLst>
            </a:pPr>
            <a:r>
              <a:rPr dirty="0" sz="1100" spc="-45">
                <a:latin typeface="Arial"/>
                <a:cs typeface="Arial"/>
              </a:rPr>
              <a:t>intervention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aims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reduce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80">
                <a:latin typeface="Arial"/>
                <a:cs typeface="Arial"/>
              </a:rPr>
              <a:t>purpose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addressing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inequities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or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074672" y="3587496"/>
            <a:ext cx="32473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latin typeface="Arial"/>
                <a:cs typeface="Arial"/>
              </a:rPr>
              <a:t>racial/ethnic</a:t>
            </a:r>
            <a:r>
              <a:rPr dirty="0" sz="1100" spc="-80">
                <a:latin typeface="Arial"/>
                <a:cs typeface="Arial"/>
              </a:rPr>
              <a:t> and</a:t>
            </a:r>
            <a:r>
              <a:rPr dirty="0" sz="1100" spc="-9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other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inequities</a:t>
            </a:r>
            <a:r>
              <a:rPr dirty="0" sz="1100" spc="465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a </a:t>
            </a:r>
            <a:r>
              <a:rPr dirty="0" sz="1100" spc="-85">
                <a:latin typeface="Arial"/>
                <a:cs typeface="Arial"/>
              </a:rPr>
              <a:t>way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ensure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that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971810" y="3739896"/>
            <a:ext cx="1720214" cy="3581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dirty="0" sz="1100" spc="-45">
                <a:latin typeface="Arial"/>
                <a:cs typeface="Arial"/>
              </a:rPr>
              <a:t>intervention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does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not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create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or </a:t>
            </a:r>
            <a:r>
              <a:rPr dirty="0" sz="1100" spc="-55">
                <a:latin typeface="Arial"/>
                <a:cs typeface="Arial"/>
              </a:rPr>
              <a:t>perpetuate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disparities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051539" y="3283511"/>
            <a:ext cx="238125" cy="165100"/>
          </a:xfrm>
          <a:prstGeom prst="rect">
            <a:avLst/>
          </a:prstGeom>
          <a:solidFill>
            <a:srgbClr val="7030A0"/>
          </a:solidFill>
        </p:spPr>
        <p:txBody>
          <a:bodyPr wrap="square" lIns="0" tIns="0" rIns="0" bIns="0" rtlCol="0" vert="horz">
            <a:spAutoFit/>
          </a:bodyPr>
          <a:lstStyle/>
          <a:p>
            <a:pPr marL="29845">
              <a:lnSpc>
                <a:spcPts val="1220"/>
              </a:lnSpc>
            </a:pP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307127" y="3258311"/>
            <a:ext cx="12655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45">
                <a:latin typeface="Arial"/>
                <a:cs typeface="Arial"/>
              </a:rPr>
              <a:t>Identification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who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038839" y="3410711"/>
            <a:ext cx="153479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5">
                <a:latin typeface="Arial"/>
                <a:cs typeface="Arial"/>
              </a:rPr>
              <a:t>included/excluded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from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038839" y="3575304"/>
            <a:ext cx="1535430" cy="51054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>
              <a:lnSpc>
                <a:spcPct val="94500"/>
              </a:lnSpc>
              <a:spcBef>
                <a:spcPts val="170"/>
              </a:spcBef>
            </a:pPr>
            <a:r>
              <a:rPr dirty="0" sz="1100" spc="-45">
                <a:latin typeface="Arial"/>
                <a:cs typeface="Arial"/>
              </a:rPr>
              <a:t>intervention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and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efforts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 </a:t>
            </a:r>
            <a:r>
              <a:rPr dirty="0" sz="1100" spc="-35">
                <a:latin typeface="Arial"/>
                <a:cs typeface="Arial"/>
              </a:rPr>
              <a:t>"over"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sample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or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target </a:t>
            </a:r>
            <a:r>
              <a:rPr dirty="0" sz="1100" spc="-85">
                <a:latin typeface="Arial"/>
                <a:cs typeface="Arial"/>
              </a:rPr>
              <a:t>resources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specific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groups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272774" y="4239767"/>
            <a:ext cx="5365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25" b="1">
                <a:solidFill>
                  <a:srgbClr val="FFFFFF"/>
                </a:solidFill>
                <a:latin typeface="Arial"/>
                <a:cs typeface="Arial"/>
              </a:rPr>
              <a:t>Reducing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074672" y="4148328"/>
            <a:ext cx="171132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135">
                <a:latin typeface="Arial"/>
                <a:cs typeface="Arial"/>
              </a:rPr>
              <a:t>Assess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degree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which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the </a:t>
            </a:r>
            <a:r>
              <a:rPr dirty="0" sz="1100" spc="-45">
                <a:latin typeface="Arial"/>
                <a:cs typeface="Arial"/>
              </a:rPr>
              <a:t>intervention </a:t>
            </a:r>
            <a:r>
              <a:rPr dirty="0" sz="1100" spc="-110">
                <a:latin typeface="Arial"/>
                <a:cs typeface="Arial"/>
              </a:rPr>
              <a:t>has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different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984511" y="4175061"/>
            <a:ext cx="238125" cy="165100"/>
          </a:xfrm>
          <a:custGeom>
            <a:avLst/>
            <a:gdLst/>
            <a:ahLst/>
            <a:cxnLst/>
            <a:rect l="l" t="t" r="r" b="b"/>
            <a:pathLst>
              <a:path w="238125" h="165100">
                <a:moveTo>
                  <a:pt x="238125" y="0"/>
                </a:moveTo>
                <a:lnTo>
                  <a:pt x="139700" y="0"/>
                </a:lnTo>
                <a:lnTo>
                  <a:pt x="98425" y="0"/>
                </a:lnTo>
                <a:lnTo>
                  <a:pt x="30162" y="0"/>
                </a:lnTo>
                <a:lnTo>
                  <a:pt x="0" y="0"/>
                </a:lnTo>
                <a:lnTo>
                  <a:pt x="0" y="165100"/>
                </a:lnTo>
                <a:lnTo>
                  <a:pt x="30162" y="165100"/>
                </a:lnTo>
                <a:lnTo>
                  <a:pt x="98425" y="165100"/>
                </a:lnTo>
                <a:lnTo>
                  <a:pt x="139700" y="165100"/>
                </a:lnTo>
                <a:lnTo>
                  <a:pt x="238125" y="165100"/>
                </a:lnTo>
                <a:lnTo>
                  <a:pt x="238125" y="0"/>
                </a:lnTo>
                <a:close/>
              </a:path>
            </a:pathLst>
          </a:custGeom>
          <a:solidFill>
            <a:srgbClr val="B42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3971810" y="4148328"/>
            <a:ext cx="167830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9845">
              <a:lnSpc>
                <a:spcPct val="100000"/>
              </a:lnSpc>
              <a:spcBef>
                <a:spcPts val="100"/>
              </a:spcBef>
            </a:pP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4-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100" spc="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Observed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differences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 </a:t>
            </a:r>
            <a:r>
              <a:rPr dirty="0" sz="1100" spc="-80">
                <a:latin typeface="Arial"/>
                <a:cs typeface="Arial"/>
              </a:rPr>
              <a:t>outcomes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within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and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between</a:t>
            </a:r>
            <a:endParaRPr sz="11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15281" y="4340895"/>
            <a:ext cx="4839335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00"/>
              </a:lnSpc>
              <a:tabLst>
                <a:tab pos="431165" algn="l"/>
              </a:tabLst>
            </a:pPr>
            <a:r>
              <a:rPr dirty="0" baseline="-11111" sz="3000" spc="-75" b="1">
                <a:solidFill>
                  <a:srgbClr val="B4228E"/>
                </a:solidFill>
                <a:latin typeface="Arial"/>
                <a:cs typeface="Arial"/>
              </a:rPr>
              <a:t>4</a:t>
            </a:r>
            <a:r>
              <a:rPr dirty="0" baseline="-11111" sz="3000" b="1">
                <a:solidFill>
                  <a:srgbClr val="B4228E"/>
                </a:solidFill>
                <a:latin typeface="Arial"/>
                <a:cs typeface="Arial"/>
              </a:rPr>
              <a:t>	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Inequities:</a:t>
            </a:r>
            <a:endParaRPr sz="1100">
              <a:latin typeface="Arial"/>
              <a:cs typeface="Arial"/>
            </a:endParaRPr>
          </a:p>
          <a:p>
            <a:pPr marL="533400">
              <a:lnSpc>
                <a:spcPts val="860"/>
              </a:lnSpc>
              <a:tabLst>
                <a:tab pos="1271905" algn="l"/>
                <a:tab pos="3168650" algn="l"/>
              </a:tabLst>
            </a:pPr>
            <a:r>
              <a:rPr dirty="0" baseline="-20202" sz="1650" spc="-15" b="1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r>
              <a:rPr dirty="0" baseline="-20202" sz="165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100" spc="-75">
                <a:latin typeface="Arial"/>
                <a:cs typeface="Arial"/>
              </a:rPr>
              <a:t>impacts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different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subgroups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90">
                <a:latin typeface="Arial"/>
                <a:cs typeface="Arial"/>
              </a:rPr>
              <a:t>subgroups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at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micro,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meso,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  <a:p>
            <a:pPr marL="3168650">
              <a:lnSpc>
                <a:spcPts val="1260"/>
              </a:lnSpc>
            </a:pPr>
            <a:r>
              <a:rPr dirty="0" sz="1100" spc="-75">
                <a:latin typeface="Arial"/>
                <a:cs typeface="Arial"/>
              </a:rPr>
              <a:t>macro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levels</a:t>
            </a:r>
            <a:endParaRPr sz="11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051537" y="4175061"/>
            <a:ext cx="238125" cy="165100"/>
          </a:xfrm>
          <a:custGeom>
            <a:avLst/>
            <a:gdLst/>
            <a:ahLst/>
            <a:cxnLst/>
            <a:rect l="l" t="t" r="r" b="b"/>
            <a:pathLst>
              <a:path w="238125" h="165100">
                <a:moveTo>
                  <a:pt x="238125" y="0"/>
                </a:moveTo>
                <a:lnTo>
                  <a:pt x="139700" y="0"/>
                </a:lnTo>
                <a:lnTo>
                  <a:pt x="98425" y="0"/>
                </a:lnTo>
                <a:lnTo>
                  <a:pt x="30162" y="0"/>
                </a:lnTo>
                <a:lnTo>
                  <a:pt x="0" y="0"/>
                </a:lnTo>
                <a:lnTo>
                  <a:pt x="0" y="165100"/>
                </a:lnTo>
                <a:lnTo>
                  <a:pt x="30162" y="165100"/>
                </a:lnTo>
                <a:lnTo>
                  <a:pt x="98425" y="165100"/>
                </a:lnTo>
                <a:lnTo>
                  <a:pt x="139700" y="165100"/>
                </a:lnTo>
                <a:lnTo>
                  <a:pt x="238125" y="165100"/>
                </a:lnTo>
                <a:lnTo>
                  <a:pt x="238125" y="0"/>
                </a:lnTo>
                <a:close/>
              </a:path>
            </a:pathLst>
          </a:custGeom>
          <a:solidFill>
            <a:srgbClr val="B42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 txBox="1"/>
          <p:nvPr/>
        </p:nvSpPr>
        <p:spPr>
          <a:xfrm>
            <a:off x="6038839" y="4148328"/>
            <a:ext cx="1507490" cy="34544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29845">
              <a:lnSpc>
                <a:spcPts val="1200"/>
              </a:lnSpc>
              <a:spcBef>
                <a:spcPts val="240"/>
              </a:spcBef>
            </a:pP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4-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100" spc="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0">
                <a:latin typeface="Arial"/>
                <a:cs typeface="Arial"/>
              </a:rPr>
              <a:t>Evidence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narrowing </a:t>
            </a:r>
            <a:r>
              <a:rPr dirty="0" sz="1100" spc="-50">
                <a:latin typeface="Arial"/>
                <a:cs typeface="Arial"/>
              </a:rPr>
              <a:t>equity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gaps</a:t>
            </a:r>
            <a:endParaRPr sz="11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02581" y="5116067"/>
            <a:ext cx="1682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 b="1">
                <a:solidFill>
                  <a:srgbClr val="008392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222007" y="4953000"/>
            <a:ext cx="63754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80" b="1">
                <a:solidFill>
                  <a:srgbClr val="FFFFFF"/>
                </a:solidFill>
                <a:latin typeface="Arial"/>
                <a:cs typeface="Arial"/>
              </a:rPr>
              <a:t>Integrating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160094" y="5105400"/>
            <a:ext cx="761365" cy="473709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algn="ctr" marL="12700" marR="5080" indent="1270">
              <a:lnSpc>
                <a:spcPts val="1100"/>
              </a:lnSpc>
              <a:spcBef>
                <a:spcPts val="320"/>
              </a:spcBef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Diverse </a:t>
            </a:r>
            <a:r>
              <a:rPr dirty="0" sz="1100" spc="-114" b="1">
                <a:solidFill>
                  <a:srgbClr val="FFFFFF"/>
                </a:solidFill>
                <a:latin typeface="Arial"/>
                <a:cs typeface="Arial"/>
              </a:rPr>
              <a:t>Perspectives:</a:t>
            </a:r>
            <a:r>
              <a:rPr dirty="0" sz="1100" spc="-95" b="1">
                <a:solidFill>
                  <a:srgbClr val="FFFFFF"/>
                </a:solidFill>
                <a:latin typeface="Arial"/>
                <a:cs typeface="Arial"/>
              </a:rPr>
              <a:t> Engagement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074672" y="4879848"/>
            <a:ext cx="15576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35">
                <a:latin typeface="Arial"/>
                <a:cs typeface="Arial"/>
              </a:rPr>
              <a:t>Assess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how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the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intervention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074672" y="5047488"/>
            <a:ext cx="1797685" cy="51054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algn="just" marL="12700" marR="5080">
              <a:lnSpc>
                <a:spcPct val="94500"/>
              </a:lnSpc>
              <a:spcBef>
                <a:spcPts val="170"/>
              </a:spcBef>
            </a:pPr>
            <a:r>
              <a:rPr dirty="0" sz="1100" spc="-65">
                <a:latin typeface="Arial"/>
                <a:cs typeface="Arial"/>
              </a:rPr>
              <a:t>incorporates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insights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from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those </a:t>
            </a:r>
            <a:r>
              <a:rPr dirty="0" sz="1100" spc="-40">
                <a:latin typeface="Arial"/>
                <a:cs typeface="Arial"/>
              </a:rPr>
              <a:t>with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lived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experiences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related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to </a:t>
            </a:r>
            <a:r>
              <a:rPr dirty="0" sz="1100" spc="-10">
                <a:latin typeface="Arial"/>
                <a:cs typeface="Arial"/>
              </a:rPr>
              <a:t>inequities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984511" y="4906581"/>
            <a:ext cx="238125" cy="165100"/>
          </a:xfrm>
          <a:custGeom>
            <a:avLst/>
            <a:gdLst/>
            <a:ahLst/>
            <a:cxnLst/>
            <a:rect l="l" t="t" r="r" b="b"/>
            <a:pathLst>
              <a:path w="238125" h="165100">
                <a:moveTo>
                  <a:pt x="238125" y="0"/>
                </a:moveTo>
                <a:lnTo>
                  <a:pt x="139700" y="0"/>
                </a:lnTo>
                <a:lnTo>
                  <a:pt x="98425" y="0"/>
                </a:lnTo>
                <a:lnTo>
                  <a:pt x="30162" y="0"/>
                </a:lnTo>
                <a:lnTo>
                  <a:pt x="0" y="0"/>
                </a:lnTo>
                <a:lnTo>
                  <a:pt x="0" y="165100"/>
                </a:lnTo>
                <a:lnTo>
                  <a:pt x="30162" y="165100"/>
                </a:lnTo>
                <a:lnTo>
                  <a:pt x="98425" y="165100"/>
                </a:lnTo>
                <a:lnTo>
                  <a:pt x="139700" y="165100"/>
                </a:lnTo>
                <a:lnTo>
                  <a:pt x="238125" y="165100"/>
                </a:lnTo>
                <a:lnTo>
                  <a:pt x="238125" y="0"/>
                </a:lnTo>
                <a:close/>
              </a:path>
            </a:pathLst>
          </a:custGeom>
          <a:solidFill>
            <a:srgbClr val="0083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 txBox="1"/>
          <p:nvPr/>
        </p:nvSpPr>
        <p:spPr>
          <a:xfrm>
            <a:off x="3971810" y="5047488"/>
            <a:ext cx="18815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0">
                <a:latin typeface="Arial"/>
                <a:cs typeface="Arial"/>
              </a:rPr>
              <a:t>inequities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0">
                <a:latin typeface="Arial"/>
                <a:cs typeface="Arial"/>
              </a:rPr>
              <a:t>engaged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in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intervention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971810" y="5212079"/>
            <a:ext cx="1729739" cy="34544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55">
                <a:latin typeface="Arial"/>
                <a:cs typeface="Arial"/>
              </a:rPr>
              <a:t>implementation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and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evaluation </a:t>
            </a:r>
            <a:r>
              <a:rPr dirty="0" sz="1100" spc="-10">
                <a:latin typeface="Arial"/>
                <a:cs typeface="Arial"/>
              </a:rPr>
              <a:t>phases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051537" y="4906581"/>
            <a:ext cx="238125" cy="165100"/>
          </a:xfrm>
          <a:custGeom>
            <a:avLst/>
            <a:gdLst/>
            <a:ahLst/>
            <a:cxnLst/>
            <a:rect l="l" t="t" r="r" b="b"/>
            <a:pathLst>
              <a:path w="238125" h="165100">
                <a:moveTo>
                  <a:pt x="238125" y="0"/>
                </a:moveTo>
                <a:lnTo>
                  <a:pt x="139700" y="0"/>
                </a:lnTo>
                <a:lnTo>
                  <a:pt x="98425" y="0"/>
                </a:lnTo>
                <a:lnTo>
                  <a:pt x="30162" y="0"/>
                </a:lnTo>
                <a:lnTo>
                  <a:pt x="0" y="0"/>
                </a:lnTo>
                <a:lnTo>
                  <a:pt x="0" y="165100"/>
                </a:lnTo>
                <a:lnTo>
                  <a:pt x="30162" y="165100"/>
                </a:lnTo>
                <a:lnTo>
                  <a:pt x="98425" y="165100"/>
                </a:lnTo>
                <a:lnTo>
                  <a:pt x="139700" y="165100"/>
                </a:lnTo>
                <a:lnTo>
                  <a:pt x="238125" y="165100"/>
                </a:lnTo>
                <a:lnTo>
                  <a:pt x="238125" y="0"/>
                </a:lnTo>
                <a:close/>
              </a:path>
            </a:pathLst>
          </a:custGeom>
          <a:solidFill>
            <a:srgbClr val="0083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 txBox="1"/>
          <p:nvPr/>
        </p:nvSpPr>
        <p:spPr>
          <a:xfrm>
            <a:off x="4001973" y="4879848"/>
            <a:ext cx="35267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9625" algn="l"/>
              </a:tabLst>
            </a:pP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5-1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Individuals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who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experience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5-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100" spc="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Input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from</a:t>
            </a:r>
            <a:r>
              <a:rPr dirty="0" sz="1100" spc="-10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the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groups</a:t>
            </a:r>
            <a:endParaRPr sz="11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038839" y="5032248"/>
            <a:ext cx="12795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75">
                <a:latin typeface="Arial"/>
                <a:cs typeface="Arial"/>
              </a:rPr>
              <a:t>experiencing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inequities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038839" y="5199888"/>
            <a:ext cx="15017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0">
                <a:latin typeface="Arial"/>
                <a:cs typeface="Arial"/>
              </a:rPr>
              <a:t>incorporated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in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each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phase</a:t>
            </a:r>
            <a:endParaRPr sz="11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221975" y="5739384"/>
            <a:ext cx="63754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80" b="1">
                <a:solidFill>
                  <a:srgbClr val="FFFFFF"/>
                </a:solidFill>
                <a:latin typeface="Arial"/>
                <a:cs typeface="Arial"/>
              </a:rPr>
              <a:t>Integrating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074672" y="5721096"/>
            <a:ext cx="17100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35">
                <a:latin typeface="Arial"/>
                <a:cs typeface="Arial"/>
              </a:rPr>
              <a:t>Assess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how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findings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are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shared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3984511" y="5746191"/>
            <a:ext cx="4149090" cy="165100"/>
          </a:xfrm>
          <a:custGeom>
            <a:avLst/>
            <a:gdLst/>
            <a:ahLst/>
            <a:cxnLst/>
            <a:rect l="l" t="t" r="r" b="b"/>
            <a:pathLst>
              <a:path w="4149090" h="165100">
                <a:moveTo>
                  <a:pt x="238125" y="0"/>
                </a:moveTo>
                <a:lnTo>
                  <a:pt x="238125" y="0"/>
                </a:lnTo>
                <a:lnTo>
                  <a:pt x="0" y="0"/>
                </a:lnTo>
                <a:lnTo>
                  <a:pt x="0" y="165100"/>
                </a:lnTo>
                <a:lnTo>
                  <a:pt x="238125" y="165100"/>
                </a:lnTo>
                <a:lnTo>
                  <a:pt x="238125" y="0"/>
                </a:lnTo>
                <a:close/>
              </a:path>
              <a:path w="4149090" h="165100">
                <a:moveTo>
                  <a:pt x="2305151" y="0"/>
                </a:moveTo>
                <a:lnTo>
                  <a:pt x="2305151" y="0"/>
                </a:lnTo>
                <a:lnTo>
                  <a:pt x="2067026" y="0"/>
                </a:lnTo>
                <a:lnTo>
                  <a:pt x="2067026" y="165100"/>
                </a:lnTo>
                <a:lnTo>
                  <a:pt x="2305151" y="165100"/>
                </a:lnTo>
                <a:lnTo>
                  <a:pt x="2305151" y="0"/>
                </a:lnTo>
                <a:close/>
              </a:path>
              <a:path w="4149090" h="165100">
                <a:moveTo>
                  <a:pt x="4149001" y="0"/>
                </a:moveTo>
                <a:lnTo>
                  <a:pt x="4149001" y="0"/>
                </a:lnTo>
                <a:lnTo>
                  <a:pt x="3910876" y="0"/>
                </a:lnTo>
                <a:lnTo>
                  <a:pt x="3910876" y="165100"/>
                </a:lnTo>
                <a:lnTo>
                  <a:pt x="4149001" y="165100"/>
                </a:lnTo>
                <a:lnTo>
                  <a:pt x="4149001" y="0"/>
                </a:lnTo>
                <a:close/>
              </a:path>
            </a:pathLst>
          </a:custGeom>
          <a:solidFill>
            <a:srgbClr val="4B63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 txBox="1"/>
          <p:nvPr/>
        </p:nvSpPr>
        <p:spPr>
          <a:xfrm>
            <a:off x="7912856" y="5721096"/>
            <a:ext cx="18516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6-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100" spc="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5">
                <a:latin typeface="Arial"/>
                <a:cs typeface="Arial"/>
              </a:rPr>
              <a:t>Feedback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process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improve</a:t>
            </a:r>
            <a:endParaRPr sz="11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15281" y="5905072"/>
            <a:ext cx="8898255" cy="487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70"/>
              </a:lnSpc>
              <a:tabLst>
                <a:tab pos="356870" algn="l"/>
                <a:tab pos="1271905" algn="l"/>
                <a:tab pos="3168650" algn="l"/>
                <a:tab pos="5235575" algn="l"/>
                <a:tab pos="7079615" algn="l"/>
              </a:tabLst>
            </a:pPr>
            <a:r>
              <a:rPr dirty="0" baseline="-27777" sz="3000" spc="-75" b="1">
                <a:solidFill>
                  <a:srgbClr val="4B636E"/>
                </a:solidFill>
                <a:latin typeface="Arial"/>
                <a:cs typeface="Arial"/>
              </a:rPr>
              <a:t>6</a:t>
            </a:r>
            <a:r>
              <a:rPr dirty="0" baseline="-27777" sz="3000" b="1">
                <a:solidFill>
                  <a:srgbClr val="4B636E"/>
                </a:solidFill>
                <a:latin typeface="Arial"/>
                <a:cs typeface="Arial"/>
              </a:rPr>
              <a:t>	</a:t>
            </a:r>
            <a:r>
              <a:rPr dirty="0" baseline="-55555" sz="1650" spc="-195" b="1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dirty="0" baseline="-55555" sz="1650" spc="-26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85" b="1">
                <a:solidFill>
                  <a:srgbClr val="FFFFFF"/>
                </a:solidFill>
                <a:latin typeface="Arial"/>
                <a:cs typeface="Arial"/>
              </a:rPr>
              <a:t>Diverse</a:t>
            </a:r>
            <a:r>
              <a:rPr dirty="0" sz="1100" spc="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-55555" sz="1650" spc="-37" b="1">
                <a:solidFill>
                  <a:srgbClr val="FFFFFF"/>
                </a:solidFill>
                <a:latin typeface="Arial"/>
                <a:cs typeface="Arial"/>
              </a:rPr>
              <a:t>s:</a:t>
            </a:r>
            <a:r>
              <a:rPr dirty="0" baseline="-55555" sz="165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baseline="2525" sz="1650" spc="-120">
                <a:latin typeface="Arial"/>
                <a:cs typeface="Arial"/>
              </a:rPr>
              <a:t>and</a:t>
            </a:r>
            <a:r>
              <a:rPr dirty="0" baseline="2525" sz="1650" spc="-112">
                <a:latin typeface="Arial"/>
                <a:cs typeface="Arial"/>
              </a:rPr>
              <a:t> </a:t>
            </a:r>
            <a:r>
              <a:rPr dirty="0" baseline="2525" sz="1650" spc="-37">
                <a:latin typeface="Arial"/>
                <a:cs typeface="Arial"/>
              </a:rPr>
              <a:t>with</a:t>
            </a:r>
            <a:r>
              <a:rPr dirty="0" baseline="2525" sz="1650" spc="-112">
                <a:latin typeface="Arial"/>
                <a:cs typeface="Arial"/>
              </a:rPr>
              <a:t> </a:t>
            </a:r>
            <a:r>
              <a:rPr dirty="0" baseline="2525" sz="1650" spc="-30">
                <a:latin typeface="Arial"/>
                <a:cs typeface="Arial"/>
              </a:rPr>
              <a:t>whom</a:t>
            </a:r>
            <a:r>
              <a:rPr dirty="0" baseline="2525" sz="1650">
                <a:latin typeface="Arial"/>
                <a:cs typeface="Arial"/>
              </a:rPr>
              <a:t>	</a:t>
            </a:r>
            <a:r>
              <a:rPr dirty="0" baseline="2525" sz="1650" spc="-135">
                <a:latin typeface="Arial"/>
                <a:cs typeface="Arial"/>
              </a:rPr>
              <a:t>mechanism</a:t>
            </a:r>
            <a:r>
              <a:rPr dirty="0" baseline="2525" sz="1650" spc="-82">
                <a:latin typeface="Arial"/>
                <a:cs typeface="Arial"/>
              </a:rPr>
              <a:t> </a:t>
            </a:r>
            <a:r>
              <a:rPr dirty="0" baseline="2525" sz="1650" spc="-37">
                <a:latin typeface="Arial"/>
                <a:cs typeface="Arial"/>
              </a:rPr>
              <a:t>that </a:t>
            </a:r>
            <a:r>
              <a:rPr dirty="0" baseline="2525" sz="1650" spc="-75">
                <a:latin typeface="Arial"/>
                <a:cs typeface="Arial"/>
              </a:rPr>
              <a:t>facilitates</a:t>
            </a:r>
            <a:r>
              <a:rPr dirty="0" baseline="2525" sz="1650" spc="-30">
                <a:latin typeface="Arial"/>
                <a:cs typeface="Arial"/>
              </a:rPr>
              <a:t> </a:t>
            </a:r>
            <a:r>
              <a:rPr dirty="0" baseline="2525" sz="1650" spc="-15">
                <a:latin typeface="Arial"/>
                <a:cs typeface="Arial"/>
              </a:rPr>
              <a:t>greatest</a:t>
            </a:r>
            <a:r>
              <a:rPr dirty="0" baseline="2525" sz="1650">
                <a:latin typeface="Arial"/>
                <a:cs typeface="Arial"/>
              </a:rPr>
              <a:t>	</a:t>
            </a:r>
            <a:r>
              <a:rPr dirty="0" baseline="2525" sz="1650" spc="-82">
                <a:latin typeface="Arial"/>
                <a:cs typeface="Arial"/>
              </a:rPr>
              <a:t>health</a:t>
            </a:r>
            <a:r>
              <a:rPr dirty="0" baseline="2525" sz="1650" spc="-89">
                <a:latin typeface="Arial"/>
                <a:cs typeface="Arial"/>
              </a:rPr>
              <a:t> </a:t>
            </a:r>
            <a:r>
              <a:rPr dirty="0" baseline="2525" sz="1650" spc="-75">
                <a:latin typeface="Arial"/>
                <a:cs typeface="Arial"/>
              </a:rPr>
              <a:t>equity </a:t>
            </a:r>
            <a:r>
              <a:rPr dirty="0" baseline="2525" sz="1650" spc="-112">
                <a:latin typeface="Arial"/>
                <a:cs typeface="Arial"/>
              </a:rPr>
              <a:t>learnings</a:t>
            </a:r>
            <a:r>
              <a:rPr dirty="0" baseline="2525" sz="1650" spc="-75">
                <a:latin typeface="Arial"/>
                <a:cs typeface="Arial"/>
              </a:rPr>
              <a:t> </a:t>
            </a:r>
            <a:r>
              <a:rPr dirty="0" baseline="2525" sz="1650" spc="-52">
                <a:latin typeface="Arial"/>
                <a:cs typeface="Arial"/>
              </a:rPr>
              <a:t>in</a:t>
            </a:r>
            <a:r>
              <a:rPr dirty="0" baseline="2525" sz="1650" spc="-82">
                <a:latin typeface="Arial"/>
                <a:cs typeface="Arial"/>
              </a:rPr>
              <a:t> </a:t>
            </a:r>
            <a:r>
              <a:rPr dirty="0" baseline="2525" sz="1650" spc="-37">
                <a:latin typeface="Arial"/>
                <a:cs typeface="Arial"/>
              </a:rPr>
              <a:t>an</a:t>
            </a:r>
            <a:r>
              <a:rPr dirty="0" baseline="2525" sz="1650">
                <a:latin typeface="Arial"/>
                <a:cs typeface="Arial"/>
              </a:rPr>
              <a:t>	</a:t>
            </a:r>
            <a:r>
              <a:rPr dirty="0" baseline="2525" sz="1650" spc="-67">
                <a:latin typeface="Arial"/>
                <a:cs typeface="Arial"/>
              </a:rPr>
              <a:t>identification</a:t>
            </a:r>
            <a:r>
              <a:rPr dirty="0" baseline="2525" sz="1650" spc="-52">
                <a:latin typeface="Arial"/>
                <a:cs typeface="Arial"/>
              </a:rPr>
              <a:t> </a:t>
            </a:r>
            <a:r>
              <a:rPr dirty="0" baseline="2525" sz="1650" spc="-37">
                <a:latin typeface="Arial"/>
                <a:cs typeface="Arial"/>
              </a:rPr>
              <a:t>of</a:t>
            </a:r>
            <a:r>
              <a:rPr dirty="0" baseline="2525" sz="1650" spc="-7">
                <a:latin typeface="Arial"/>
                <a:cs typeface="Arial"/>
              </a:rPr>
              <a:t> </a:t>
            </a:r>
            <a:r>
              <a:rPr dirty="0" baseline="2525" sz="1650" spc="-112">
                <a:latin typeface="Arial"/>
                <a:cs typeface="Arial"/>
              </a:rPr>
              <a:t>stakeholders</a:t>
            </a:r>
            <a:r>
              <a:rPr dirty="0" baseline="2525" sz="1650" spc="-22">
                <a:latin typeface="Arial"/>
                <a:cs typeface="Arial"/>
              </a:rPr>
              <a:t> </a:t>
            </a:r>
            <a:r>
              <a:rPr dirty="0" baseline="2525" sz="1650" spc="-67">
                <a:latin typeface="Arial"/>
                <a:cs typeface="Arial"/>
              </a:rPr>
              <a:t>and</a:t>
            </a:r>
            <a:endParaRPr baseline="2525" sz="1650">
              <a:latin typeface="Arial"/>
              <a:cs typeface="Arial"/>
            </a:endParaRPr>
          </a:p>
          <a:p>
            <a:pPr marL="495300">
              <a:lnSpc>
                <a:spcPts val="1135"/>
              </a:lnSpc>
              <a:tabLst>
                <a:tab pos="3168650" algn="l"/>
                <a:tab pos="5235575" algn="l"/>
                <a:tab pos="7079615" algn="l"/>
              </a:tabLst>
            </a:pPr>
            <a:r>
              <a:rPr dirty="0" baseline="7575" sz="1650" spc="-15" b="1">
                <a:solidFill>
                  <a:srgbClr val="FFFFFF"/>
                </a:solidFill>
                <a:latin typeface="Arial"/>
                <a:cs typeface="Arial"/>
              </a:rPr>
              <a:t>rspective</a:t>
            </a:r>
            <a:r>
              <a:rPr dirty="0" baseline="7575" sz="165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100" spc="-120">
                <a:latin typeface="Arial"/>
                <a:cs typeface="Arial"/>
              </a:rPr>
              <a:t>access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(e.g.,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webinars,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listserv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65">
                <a:latin typeface="Arial"/>
                <a:cs typeface="Arial"/>
              </a:rPr>
              <a:t>evaluation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deliverable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(i.e.,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baseline="5050" sz="1650" spc="-104">
                <a:latin typeface="Arial"/>
                <a:cs typeface="Arial"/>
              </a:rPr>
              <a:t>communication</a:t>
            </a:r>
            <a:r>
              <a:rPr dirty="0" baseline="5050" sz="1650" spc="30">
                <a:latin typeface="Arial"/>
                <a:cs typeface="Arial"/>
              </a:rPr>
              <a:t> </a:t>
            </a:r>
            <a:r>
              <a:rPr dirty="0" baseline="5050" sz="1650" spc="-15">
                <a:latin typeface="Arial"/>
                <a:cs typeface="Arial"/>
              </a:rPr>
              <a:t>approaches</a:t>
            </a:r>
            <a:endParaRPr baseline="5050" sz="1650">
              <a:latin typeface="Arial"/>
              <a:cs typeface="Arial"/>
            </a:endParaRPr>
          </a:p>
          <a:p>
            <a:pPr marL="327660">
              <a:lnSpc>
                <a:spcPts val="1260"/>
              </a:lnSpc>
              <a:tabLst>
                <a:tab pos="3168650" algn="l"/>
                <a:tab pos="5235575" algn="l"/>
              </a:tabLst>
            </a:pPr>
            <a:r>
              <a:rPr dirty="0" baseline="12626" sz="1650" spc="-15" b="1">
                <a:solidFill>
                  <a:srgbClr val="FFFFFF"/>
                </a:solidFill>
                <a:latin typeface="Arial"/>
                <a:cs typeface="Arial"/>
              </a:rPr>
              <a:t>Dissemination</a:t>
            </a:r>
            <a:r>
              <a:rPr dirty="0" baseline="12626" sz="165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100" spc="-114">
                <a:latin typeface="Arial"/>
                <a:cs typeface="Arial"/>
              </a:rPr>
              <a:t>messages,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etc.)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10">
                <a:latin typeface="Arial"/>
                <a:cs typeface="Arial"/>
              </a:rPr>
              <a:t>brief/deck)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736073" y="4421464"/>
            <a:ext cx="10846435" cy="513715"/>
          </a:xfrm>
          <a:custGeom>
            <a:avLst/>
            <a:gdLst/>
            <a:ahLst/>
            <a:cxnLst/>
            <a:rect l="l" t="t" r="r" b="b"/>
            <a:pathLst>
              <a:path w="10846435" h="513714">
                <a:moveTo>
                  <a:pt x="10846326" y="0"/>
                </a:moveTo>
                <a:lnTo>
                  <a:pt x="0" y="0"/>
                </a:lnTo>
                <a:lnTo>
                  <a:pt x="0" y="513708"/>
                </a:lnTo>
                <a:lnTo>
                  <a:pt x="10846326" y="513708"/>
                </a:lnTo>
                <a:lnTo>
                  <a:pt x="10846326" y="0"/>
                </a:lnTo>
                <a:close/>
              </a:path>
            </a:pathLst>
          </a:custGeom>
          <a:solidFill>
            <a:srgbClr val="FFE266">
              <a:alpha val="5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 txBox="1"/>
          <p:nvPr/>
        </p:nvSpPr>
        <p:spPr>
          <a:xfrm>
            <a:off x="4884030" y="4546092"/>
            <a:ext cx="25501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0">
                <a:latin typeface="Arial"/>
                <a:cs typeface="Arial"/>
              </a:rPr>
              <a:t>Domain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4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not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included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in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95">
                <a:latin typeface="Arial"/>
                <a:cs typeface="Arial"/>
              </a:rPr>
              <a:t>Pre-</a:t>
            </a:r>
            <a:r>
              <a:rPr dirty="0" sz="1400" spc="-150">
                <a:latin typeface="Arial"/>
                <a:cs typeface="Arial"/>
              </a:rPr>
              <a:t>HEAT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736073" y="5929967"/>
            <a:ext cx="10846435" cy="513715"/>
          </a:xfrm>
          <a:custGeom>
            <a:avLst/>
            <a:gdLst/>
            <a:ahLst/>
            <a:cxnLst/>
            <a:rect l="l" t="t" r="r" b="b"/>
            <a:pathLst>
              <a:path w="10846435" h="513714">
                <a:moveTo>
                  <a:pt x="10846324" y="0"/>
                </a:moveTo>
                <a:lnTo>
                  <a:pt x="0" y="0"/>
                </a:lnTo>
                <a:lnTo>
                  <a:pt x="0" y="513708"/>
                </a:lnTo>
                <a:lnTo>
                  <a:pt x="10846324" y="513708"/>
                </a:lnTo>
                <a:lnTo>
                  <a:pt x="10846324" y="0"/>
                </a:lnTo>
                <a:close/>
              </a:path>
            </a:pathLst>
          </a:custGeom>
          <a:solidFill>
            <a:srgbClr val="FFE266">
              <a:alpha val="5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 txBox="1"/>
          <p:nvPr/>
        </p:nvSpPr>
        <p:spPr>
          <a:xfrm>
            <a:off x="4001973" y="5721096"/>
            <a:ext cx="3481070" cy="572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9625" algn="l"/>
              </a:tabLst>
            </a:pP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6-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100" spc="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Stakeholders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-100">
                <a:latin typeface="Arial"/>
                <a:cs typeface="Arial"/>
              </a:rPr>
              <a:t>engaged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via </a:t>
            </a:r>
            <a:r>
              <a:rPr dirty="0" sz="1100" spc="-50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	</a:t>
            </a:r>
            <a:r>
              <a:rPr dirty="0" sz="1100" spc="-65" b="1">
                <a:solidFill>
                  <a:srgbClr val="FFFFFF"/>
                </a:solidFill>
                <a:latin typeface="Arial"/>
                <a:cs typeface="Arial"/>
              </a:rPr>
              <a:t>6-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100" spc="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0">
                <a:latin typeface="Arial"/>
                <a:cs typeface="Arial"/>
              </a:rPr>
              <a:t>Evidence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of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including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Arial"/>
              <a:cs typeface="Arial"/>
            </a:endParaRPr>
          </a:p>
          <a:p>
            <a:pPr marL="894715">
              <a:lnSpc>
                <a:spcPct val="100000"/>
              </a:lnSpc>
            </a:pPr>
            <a:r>
              <a:rPr dirty="0" sz="1400" spc="-70">
                <a:latin typeface="Arial"/>
                <a:cs typeface="Arial"/>
              </a:rPr>
              <a:t>Domain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6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not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included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in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95">
                <a:latin typeface="Arial"/>
                <a:cs typeface="Arial"/>
              </a:rPr>
              <a:t>Pre-</a:t>
            </a:r>
            <a:r>
              <a:rPr dirty="0" sz="1400" spc="-55">
                <a:latin typeface="Arial"/>
                <a:cs typeface="Arial"/>
              </a:rPr>
              <a:t>HEAT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31509" y="6568929"/>
            <a:ext cx="1235710" cy="18097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000" spc="-55">
                <a:solidFill>
                  <a:srgbClr val="7F7F7F"/>
                </a:solidFill>
                <a:latin typeface="Arial"/>
                <a:cs typeface="Arial"/>
              </a:rPr>
              <a:t>Blue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7F7F7F"/>
                </a:solidFill>
                <a:latin typeface="Arial"/>
                <a:cs typeface="Arial"/>
              </a:rPr>
              <a:t>Shield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dirty="0" sz="1000" spc="-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California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5" name="object 10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0287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4996" rIns="0" bIns="0" rtlCol="0" vert="horz">
            <a:spAutoFit/>
          </a:bodyPr>
          <a:lstStyle/>
          <a:p>
            <a:pPr marL="401955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Health</a:t>
            </a:r>
            <a:r>
              <a:rPr dirty="0" spc="-130"/>
              <a:t> </a:t>
            </a:r>
            <a:r>
              <a:rPr dirty="0" spc="-140"/>
              <a:t>Equity</a:t>
            </a:r>
            <a:r>
              <a:rPr dirty="0" spc="-135"/>
              <a:t> </a:t>
            </a:r>
            <a:r>
              <a:rPr dirty="0" spc="-220"/>
              <a:t>Assessment</a:t>
            </a:r>
            <a:r>
              <a:rPr dirty="0" spc="-130"/>
              <a:t> </a:t>
            </a:r>
            <a:r>
              <a:rPr dirty="0" spc="-225"/>
              <a:t>Tool</a:t>
            </a:r>
            <a:r>
              <a:rPr dirty="0" spc="-135"/>
              <a:t> </a:t>
            </a:r>
            <a:r>
              <a:rPr dirty="0" spc="-155"/>
              <a:t>dashboard</a:t>
            </a:r>
            <a:r>
              <a:rPr dirty="0" spc="-125"/>
              <a:t> </a:t>
            </a:r>
            <a:r>
              <a:rPr dirty="0" spc="-105"/>
              <a:t>example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940008" y="1026240"/>
            <a:ext cx="4589780" cy="1322705"/>
            <a:chOff x="6940008" y="1026240"/>
            <a:chExt cx="4589780" cy="1322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39017" y="1027103"/>
              <a:ext cx="2690190" cy="13204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0008" y="1026240"/>
              <a:ext cx="2119881" cy="132213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080353" y="1449323"/>
            <a:ext cx="1864995" cy="455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533400" marR="5080" indent="-521334">
              <a:lnSpc>
                <a:spcPct val="101400"/>
              </a:lnSpc>
              <a:spcBef>
                <a:spcPts val="75"/>
              </a:spcBef>
            </a:pP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intervention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55">
                <a:solidFill>
                  <a:srgbClr val="FFFFFF"/>
                </a:solidFill>
                <a:latin typeface="Arial"/>
                <a:cs typeface="Arial"/>
              </a:rPr>
              <a:t>X’s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weighted </a:t>
            </a:r>
            <a:r>
              <a:rPr dirty="0" sz="1400" spc="-210">
                <a:solidFill>
                  <a:srgbClr val="FFFFFF"/>
                </a:solidFill>
                <a:latin typeface="Arial"/>
                <a:cs typeface="Arial"/>
              </a:rPr>
              <a:t>HEAT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score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71711" y="1265313"/>
            <a:ext cx="1597685" cy="69660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169971" y="1581403"/>
            <a:ext cx="2279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solidFill>
                  <a:srgbClr val="231F20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36039" y="1593596"/>
            <a:ext cx="3962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231F20"/>
                </a:solidFill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86847" y="2076196"/>
            <a:ext cx="4298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 b="1">
                <a:solidFill>
                  <a:srgbClr val="004A6D"/>
                </a:solidFill>
                <a:latin typeface="Arial"/>
                <a:cs typeface="Arial"/>
              </a:rPr>
              <a:t>69%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3466" y="2456979"/>
            <a:ext cx="4585742" cy="3477303"/>
          </a:xfrm>
          <a:prstGeom prst="rect">
            <a:avLst/>
          </a:prstGeom>
        </p:spPr>
      </p:pic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43709" y="854795"/>
          <a:ext cx="6223635" cy="1352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7290"/>
                <a:gridCol w="3700145"/>
              </a:tblGrid>
              <a:tr h="356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2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Intervention</a:t>
                      </a:r>
                      <a:r>
                        <a:rPr dirty="0" sz="12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493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6D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200" spc="-4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200" spc="-3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7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Reimagined</a:t>
                      </a:r>
                      <a:r>
                        <a:rPr dirty="0" sz="1200" spc="-2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Initiative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4930">
                    <a:solidFill>
                      <a:srgbClr val="F2F2F2"/>
                    </a:solidFill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2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Practice/Site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Location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493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6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200" spc="-5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Urban</a:t>
                      </a:r>
                      <a:r>
                        <a:rPr dirty="0" sz="1200" spc="-5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7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area</a:t>
                      </a:r>
                      <a:r>
                        <a:rPr dirty="0" sz="1200" spc="-4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-5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Southern</a:t>
                      </a:r>
                      <a:r>
                        <a:rPr dirty="0" sz="1200" spc="-4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4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Northern</a:t>
                      </a:r>
                      <a:r>
                        <a:rPr dirty="0" sz="1200" spc="-5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dirty="0" sz="1200" spc="-120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Testing</a:t>
                      </a:r>
                      <a:r>
                        <a:rPr dirty="0" sz="1200" spc="-55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90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Phase</a:t>
                      </a:r>
                      <a:r>
                        <a:rPr dirty="0" sz="1200" spc="125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(6mo,</a:t>
                      </a:r>
                      <a:r>
                        <a:rPr dirty="0" sz="1200" spc="-6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 spc="-5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8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year,</a:t>
                      </a:r>
                      <a:r>
                        <a:rPr dirty="0" sz="1200" spc="-6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 spc="-5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years?)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4930">
                    <a:solidFill>
                      <a:srgbClr val="F2F2F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marL="129539" marR="121920" indent="-635">
                        <a:lnSpc>
                          <a:spcPct val="100800"/>
                        </a:lnSpc>
                        <a:spcBef>
                          <a:spcPts val="240"/>
                        </a:spcBef>
                      </a:pPr>
                      <a:r>
                        <a:rPr dirty="0" sz="1200" spc="-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2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long</a:t>
                      </a:r>
                      <a:r>
                        <a:rPr dirty="0" sz="12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2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intervention </a:t>
                      </a:r>
                      <a:r>
                        <a:rPr dirty="0" sz="1200" spc="-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implemented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2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HEAT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was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applied?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4A6D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4930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92511" y="1310639"/>
            <a:ext cx="512064" cy="7620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034906" y="5202935"/>
            <a:ext cx="42595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community partners.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30">
                <a:solidFill>
                  <a:srgbClr val="231F20"/>
                </a:solidFill>
                <a:latin typeface="Arial"/>
                <a:cs typeface="Arial"/>
              </a:rPr>
              <a:t>See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dirty="0" sz="1100" spc="-30">
                <a:solidFill>
                  <a:srgbClr val="231F20"/>
                </a:solidFill>
                <a:latin typeface="Arial"/>
                <a:cs typeface="Arial"/>
              </a:rPr>
              <a:t> following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231F20"/>
                </a:solidFill>
                <a:latin typeface="Arial"/>
                <a:cs typeface="Arial"/>
              </a:rPr>
              <a:t>slides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Arial"/>
                <a:cs typeface="Arial"/>
              </a:rPr>
              <a:t>specific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 tips</a:t>
            </a:r>
            <a:r>
              <a:rPr dirty="0" sz="11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strengthen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40063" y="2452507"/>
            <a:ext cx="4576442" cy="397247"/>
          </a:xfrm>
          <a:prstGeom prst="rect">
            <a:avLst/>
          </a:prstGeom>
        </p:spPr>
      </p:pic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652006" y="2393471"/>
          <a:ext cx="10750550" cy="3413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8105"/>
                <a:gridCol w="2644774"/>
                <a:gridCol w="831214"/>
                <a:gridCol w="1156970"/>
                <a:gridCol w="4692014"/>
              </a:tblGrid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 b="1">
                          <a:latin typeface="Arial"/>
                          <a:cs typeface="Arial"/>
                        </a:rPr>
                        <a:t>Domain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10" b="1">
                          <a:latin typeface="Arial"/>
                          <a:cs typeface="Arial"/>
                        </a:rPr>
                        <a:t>Definition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085" marR="131445">
                        <a:lnSpc>
                          <a:spcPts val="890"/>
                        </a:lnSpc>
                      </a:pPr>
                      <a:r>
                        <a:rPr dirty="0" sz="800" spc="-65" b="1"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8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60" b="1">
                          <a:latin typeface="Arial"/>
                          <a:cs typeface="Arial"/>
                        </a:rPr>
                        <a:t>did</a:t>
                      </a:r>
                      <a:r>
                        <a:rPr dirty="0" sz="8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0" b="1">
                          <a:latin typeface="Arial"/>
                          <a:cs typeface="Arial"/>
                        </a:rPr>
                        <a:t>intervention</a:t>
                      </a:r>
                      <a:r>
                        <a:rPr dirty="0" sz="8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70" b="1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800" spc="5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80" b="1">
                          <a:latin typeface="Arial"/>
                          <a:cs typeface="Arial"/>
                        </a:rPr>
                        <a:t>address</a:t>
                      </a:r>
                      <a:r>
                        <a:rPr dirty="0" sz="8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60" b="1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b="1">
                          <a:latin typeface="Arial"/>
                          <a:cs typeface="Arial"/>
                        </a:rPr>
                        <a:t>domain?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15316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40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Interpreting</a:t>
                      </a:r>
                      <a:r>
                        <a:rPr dirty="0" sz="1400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intervention</a:t>
                      </a:r>
                      <a:r>
                        <a:rPr dirty="0" sz="14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X’s</a:t>
                      </a:r>
                      <a:r>
                        <a:rPr dirty="0" sz="14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HEAT</a:t>
                      </a:r>
                      <a:r>
                        <a:rPr dirty="0" sz="1400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Score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47320"/>
                </a:tc>
              </a:tr>
              <a:tr h="467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900" spc="-40" b="1">
                          <a:latin typeface="Arial"/>
                          <a:cs typeface="Arial"/>
                        </a:rPr>
                        <a:t>1. </a:t>
                      </a:r>
                      <a:r>
                        <a:rPr dirty="0" sz="900" spc="-60" b="1">
                          <a:latin typeface="Arial"/>
                          <a:cs typeface="Arial"/>
                        </a:rPr>
                        <a:t>Getting</a:t>
                      </a:r>
                      <a:r>
                        <a:rPr dirty="0" sz="9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Rooted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0955">
                    <a:lnB w="12700">
                      <a:solidFill>
                        <a:srgbClr val="004A6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" marR="145415">
                        <a:lnSpc>
                          <a:spcPct val="102200"/>
                        </a:lnSpc>
                        <a:spcBef>
                          <a:spcPts val="625"/>
                        </a:spcBef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did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intervention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assess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intervention’s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relationship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Blue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Shield’s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overall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equity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approach?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4A6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600" spc="-50" b="1">
                          <a:solidFill>
                            <a:srgbClr val="004A6D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CA94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2260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000" spc="-85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000" spc="-35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overall</a:t>
                      </a:r>
                      <a:r>
                        <a:rPr dirty="0" sz="1000" spc="-15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0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score</a:t>
                      </a:r>
                      <a:r>
                        <a:rPr dirty="0" sz="1000" spc="-35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5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shows</a:t>
                      </a:r>
                      <a:r>
                        <a:rPr dirty="0" sz="1000" spc="-25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000" spc="-15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000" spc="-25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60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equity</a:t>
                      </a:r>
                      <a:r>
                        <a:rPr dirty="0" sz="1000" spc="-25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80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principles</a:t>
                      </a:r>
                      <a:r>
                        <a:rPr dirty="0" sz="1000" spc="-25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are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523875">
                        <a:lnSpc>
                          <a:spcPct val="100000"/>
                        </a:lnSpc>
                      </a:pPr>
                      <a:r>
                        <a:rPr dirty="0" sz="1000" spc="-55" b="1" i="1">
                          <a:solidFill>
                            <a:srgbClr val="5CA941"/>
                          </a:solidFill>
                          <a:latin typeface="Arial"/>
                          <a:cs typeface="Arial"/>
                        </a:rPr>
                        <a:t>integrated</a:t>
                      </a:r>
                      <a:r>
                        <a:rPr dirty="0" sz="1000" spc="-30" b="1" i="1">
                          <a:solidFill>
                            <a:srgbClr val="5CA94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5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000" spc="-25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75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000" spc="-30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intervention.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0330"/>
                </a:tc>
              </a:tr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900" spc="-40" b="1">
                          <a:latin typeface="Arial"/>
                          <a:cs typeface="Arial"/>
                        </a:rPr>
                        <a:t>2.</a:t>
                      </a:r>
                      <a:r>
                        <a:rPr dirty="0" sz="9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95" b="1"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9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b="1">
                          <a:latin typeface="Arial"/>
                          <a:cs typeface="Arial"/>
                        </a:rPr>
                        <a:t>Data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T w="12700">
                      <a:solidFill>
                        <a:srgbClr val="004A6D"/>
                      </a:solidFill>
                      <a:prstDash val="solid"/>
                    </a:lnT>
                    <a:lnB w="12700">
                      <a:solidFill>
                        <a:srgbClr val="0095D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" marR="80010">
                        <a:lnSpc>
                          <a:spcPct val="102200"/>
                        </a:lnSpc>
                        <a:spcBef>
                          <a:spcPts val="229"/>
                        </a:spcBef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What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did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intervention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team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inform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design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 and implementation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did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intervention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collect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would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 enable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measurement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impact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equity?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lnT w="12700">
                      <a:solidFill>
                        <a:srgbClr val="004A6D"/>
                      </a:solidFill>
                      <a:prstDash val="solid"/>
                    </a:lnT>
                    <a:lnB w="12700">
                      <a:solidFill>
                        <a:srgbClr val="0095D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600" spc="-25" b="1">
                          <a:solidFill>
                            <a:srgbClr val="004A6D"/>
                          </a:solidFill>
                          <a:latin typeface="Arial"/>
                          <a:cs typeface="Arial"/>
                        </a:rPr>
                        <a:t>2.8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E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13384">
                        <a:lnSpc>
                          <a:spcPct val="100000"/>
                        </a:lnSpc>
                      </a:pPr>
                      <a:r>
                        <a:rPr dirty="0" sz="1100" spc="-125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Key</a:t>
                      </a:r>
                      <a:r>
                        <a:rPr dirty="0" sz="1100" spc="-25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5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Performance</a:t>
                      </a:r>
                      <a:r>
                        <a:rPr dirty="0" sz="1100" spc="-30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Drivers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3970"/>
                </a:tc>
              </a:tr>
              <a:tr h="467359">
                <a:tc>
                  <a:txBody>
                    <a:bodyPr/>
                    <a:lstStyle/>
                    <a:p>
                      <a:pPr marL="45720" marR="213360">
                        <a:lnSpc>
                          <a:spcPct val="102200"/>
                        </a:lnSpc>
                        <a:spcBef>
                          <a:spcPts val="635"/>
                        </a:spcBef>
                      </a:pPr>
                      <a:r>
                        <a:rPr dirty="0" sz="900" spc="-40" b="1">
                          <a:latin typeface="Arial"/>
                          <a:cs typeface="Arial"/>
                        </a:rPr>
                        <a:t>3.</a:t>
                      </a:r>
                      <a:r>
                        <a:rPr dirty="0" sz="9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95" b="1">
                          <a:latin typeface="Arial"/>
                          <a:cs typeface="Arial"/>
                        </a:rPr>
                        <a:t>Reducing</a:t>
                      </a:r>
                      <a:r>
                        <a:rPr dirty="0" sz="9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b="1">
                          <a:latin typeface="Arial"/>
                          <a:cs typeface="Arial"/>
                        </a:rPr>
                        <a:t>Inequities: 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Process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T w="12700">
                      <a:solidFill>
                        <a:srgbClr val="0095DA"/>
                      </a:solidFill>
                      <a:prstDash val="solid"/>
                    </a:lnT>
                    <a:lnB w="12700">
                      <a:solidFill>
                        <a:srgbClr val="7030A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did the intervention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aim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reduce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inequities?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T w="12700">
                      <a:solidFill>
                        <a:srgbClr val="0095DA"/>
                      </a:solidFill>
                      <a:prstDash val="solid"/>
                    </a:lnT>
                    <a:lnB w="12700">
                      <a:solidFill>
                        <a:srgbClr val="7030A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600" spc="-50" b="1">
                          <a:solidFill>
                            <a:srgbClr val="004A6D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842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41338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8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100" spc="-3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intervention’s</a:t>
                      </a:r>
                      <a:r>
                        <a:rPr dirty="0" sz="1100" spc="-2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overall</a:t>
                      </a:r>
                      <a:r>
                        <a:rPr dirty="0" sz="1100" spc="-2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score</a:t>
                      </a:r>
                      <a:r>
                        <a:rPr dirty="0" sz="1100" spc="-1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1100" spc="-2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strengthened</a:t>
                      </a:r>
                      <a:r>
                        <a:rPr dirty="0" sz="1100" spc="-2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100" spc="-2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achievements</a:t>
                      </a:r>
                      <a:r>
                        <a:rPr dirty="0" sz="1100" spc="-2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2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3384" marR="52069">
                        <a:lnSpc>
                          <a:spcPts val="1300"/>
                        </a:lnSpc>
                      </a:pPr>
                      <a:r>
                        <a:rPr dirty="0" sz="1100" spc="-7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areas</a:t>
                      </a:r>
                      <a:r>
                        <a:rPr dirty="0" sz="1100" spc="-4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3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Domains</a:t>
                      </a:r>
                      <a:r>
                        <a:rPr dirty="0" sz="1100" spc="-4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1,</a:t>
                      </a:r>
                      <a:r>
                        <a:rPr dirty="0" sz="1100" spc="-3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2,</a:t>
                      </a:r>
                      <a:r>
                        <a:rPr dirty="0" sz="1100" spc="-3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3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dirty="0" sz="1100" spc="-3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9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3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intervention</a:t>
                      </a:r>
                      <a:r>
                        <a:rPr dirty="0" sz="1100" spc="-3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performed</a:t>
                      </a:r>
                      <a:r>
                        <a:rPr dirty="0" sz="1100" spc="-3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particularly </a:t>
                      </a:r>
                      <a:r>
                        <a:rPr dirty="0" sz="1100" spc="-4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strongly</a:t>
                      </a:r>
                      <a:r>
                        <a:rPr dirty="0" sz="1100" spc="-2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due</a:t>
                      </a:r>
                      <a:r>
                        <a:rPr dirty="0" sz="1100" spc="-2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3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2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100" spc="-3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collected</a:t>
                      </a:r>
                      <a:r>
                        <a:rPr dirty="0" sz="1100" spc="-3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3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measure</a:t>
                      </a:r>
                      <a:r>
                        <a:rPr dirty="0" sz="1100" spc="-2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the</a:t>
                      </a:r>
                      <a:r>
                        <a:rPr dirty="0" sz="1100" spc="-2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intervention’s</a:t>
                      </a:r>
                      <a:r>
                        <a:rPr dirty="0" sz="1100" spc="-3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impact</a:t>
                      </a:r>
                      <a:r>
                        <a:rPr dirty="0" sz="1100" spc="-3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45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7030A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7030A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CE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422275">
                <a:tc>
                  <a:txBody>
                    <a:bodyPr/>
                    <a:lstStyle/>
                    <a:p>
                      <a:pPr marL="45720" marR="2133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900" spc="-40" b="1">
                          <a:latin typeface="Arial"/>
                          <a:cs typeface="Arial"/>
                        </a:rPr>
                        <a:t>4.</a:t>
                      </a:r>
                      <a:r>
                        <a:rPr dirty="0" sz="9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95" b="1">
                          <a:latin typeface="Arial"/>
                          <a:cs typeface="Arial"/>
                        </a:rPr>
                        <a:t>Reducing</a:t>
                      </a:r>
                      <a:r>
                        <a:rPr dirty="0" sz="9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5" b="1">
                          <a:latin typeface="Arial"/>
                          <a:cs typeface="Arial"/>
                        </a:rPr>
                        <a:t>Inequities: 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Impact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B w="12700">
                      <a:solidFill>
                        <a:srgbClr val="B4228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900" spc="-35"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was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the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intervention’s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impact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different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subgroups?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06680">
                    <a:lnB w="12700">
                      <a:solidFill>
                        <a:srgbClr val="B4228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600" spc="-25" b="1">
                          <a:solidFill>
                            <a:srgbClr val="004A6D"/>
                          </a:solidFill>
                          <a:latin typeface="Arial"/>
                          <a:cs typeface="Arial"/>
                        </a:rPr>
                        <a:t>1.5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E00"/>
                    </a:solidFill>
                  </a:tcPr>
                </a:tc>
                <a:tc>
                  <a:txBody>
                    <a:bodyPr/>
                    <a:lstStyle/>
                    <a:p>
                      <a:pPr marL="413384" marR="343535">
                        <a:lnSpc>
                          <a:spcPts val="1300"/>
                        </a:lnSpc>
                        <a:spcBef>
                          <a:spcPts val="30"/>
                        </a:spcBef>
                      </a:pPr>
                      <a:r>
                        <a:rPr dirty="0" sz="1100" spc="-3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100" spc="-3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equity,</a:t>
                      </a:r>
                      <a:r>
                        <a:rPr dirty="0" sz="1100" spc="-2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integration</a:t>
                      </a:r>
                      <a:r>
                        <a:rPr dirty="0" sz="1100" spc="-2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2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stakeholders</a:t>
                      </a:r>
                      <a:r>
                        <a:rPr dirty="0" sz="1100" spc="-3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3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100" spc="-3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3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understand</a:t>
                      </a:r>
                      <a:r>
                        <a:rPr dirty="0" sz="1100" spc="-3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5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problem(Domain1)</a:t>
                      </a:r>
                      <a:r>
                        <a:rPr dirty="0" sz="1100" spc="-1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1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processes</a:t>
                      </a:r>
                      <a:r>
                        <a:rPr dirty="0" sz="1100" spc="-1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2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measure</a:t>
                      </a:r>
                      <a:r>
                        <a:rPr dirty="0" sz="1100" spc="-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impact(Domain</a:t>
                      </a:r>
                      <a:r>
                        <a:rPr dirty="0" sz="1100" spc="-1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810"/>
                </a:tc>
              </a:tr>
              <a:tr h="415290">
                <a:tc>
                  <a:txBody>
                    <a:bodyPr/>
                    <a:lstStyle/>
                    <a:p>
                      <a:pPr marL="45720" marR="48895">
                        <a:lnSpc>
                          <a:spcPct val="102200"/>
                        </a:lnSpc>
                        <a:spcBef>
                          <a:spcPts val="780"/>
                        </a:spcBef>
                      </a:pPr>
                      <a:r>
                        <a:rPr dirty="0" sz="900" spc="-40" b="1">
                          <a:latin typeface="Arial"/>
                          <a:cs typeface="Arial"/>
                        </a:rPr>
                        <a:t>5.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0" b="1">
                          <a:latin typeface="Arial"/>
                          <a:cs typeface="Arial"/>
                        </a:rPr>
                        <a:t>Integrating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Diverse </a:t>
                      </a:r>
                      <a:r>
                        <a:rPr dirty="0" sz="900" spc="-80" b="1">
                          <a:latin typeface="Arial"/>
                          <a:cs typeface="Arial"/>
                        </a:rPr>
                        <a:t>Perspectives:</a:t>
                      </a:r>
                      <a:r>
                        <a:rPr dirty="0" sz="9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80" b="1">
                          <a:latin typeface="Arial"/>
                          <a:cs typeface="Arial"/>
                        </a:rPr>
                        <a:t>Engagement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T w="12700">
                      <a:solidFill>
                        <a:srgbClr val="B4228E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45720" marR="283210">
                        <a:lnSpc>
                          <a:spcPct val="102200"/>
                        </a:lnSpc>
                        <a:spcBef>
                          <a:spcPts val="780"/>
                        </a:spcBef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did the intervention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incorporate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insights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those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lived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experiences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related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inequities?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T w="12700">
                      <a:solidFill>
                        <a:srgbClr val="B4228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600" spc="-50" b="1">
                          <a:solidFill>
                            <a:srgbClr val="004A6D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CE00"/>
                    </a:solidFill>
                  </a:tcPr>
                </a:tc>
                <a:tc>
                  <a:txBody>
                    <a:bodyPr/>
                    <a:lstStyle/>
                    <a:p>
                      <a:pPr marL="413384" marR="260350">
                        <a:lnSpc>
                          <a:spcPts val="1300"/>
                        </a:lnSpc>
                        <a:spcBef>
                          <a:spcPts val="570"/>
                        </a:spcBef>
                      </a:pPr>
                      <a:r>
                        <a:rPr dirty="0" sz="1100" spc="-1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Key</a:t>
                      </a:r>
                      <a:r>
                        <a:rPr dirty="0" sz="1100" spc="-4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areas</a:t>
                      </a:r>
                      <a:r>
                        <a:rPr dirty="0" sz="1100" spc="-4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100" spc="-3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improvement</a:t>
                      </a:r>
                      <a:r>
                        <a:rPr dirty="0" sz="1100" spc="-4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include</a:t>
                      </a:r>
                      <a:r>
                        <a:rPr dirty="0" sz="1100" spc="-3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Domains</a:t>
                      </a:r>
                      <a:r>
                        <a:rPr dirty="0" sz="1100" spc="-4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4,</a:t>
                      </a:r>
                      <a:r>
                        <a:rPr dirty="0" sz="1100" spc="-3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4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6.</a:t>
                      </a:r>
                      <a:r>
                        <a:rPr dirty="0" sz="1100" spc="-4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8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3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intervention </a:t>
                      </a:r>
                      <a:r>
                        <a:rPr dirty="0" sz="1100" spc="-3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would</a:t>
                      </a:r>
                      <a:r>
                        <a:rPr dirty="0" sz="1100" spc="-2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benefit </a:t>
                      </a:r>
                      <a:r>
                        <a:rPr dirty="0" sz="1100" spc="-1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100" spc="-2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increasing</a:t>
                      </a:r>
                      <a:r>
                        <a:rPr dirty="0" sz="1100" spc="-3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opportunities</a:t>
                      </a:r>
                      <a:r>
                        <a:rPr dirty="0" sz="1100" spc="-2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100" spc="-2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6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share</a:t>
                      </a:r>
                      <a:r>
                        <a:rPr dirty="0" sz="1100" spc="-1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learning</a:t>
                      </a:r>
                      <a:r>
                        <a:rPr dirty="0" sz="1100" spc="-3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2390"/>
                </a:tc>
              </a:tr>
              <a:tr h="86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83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83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839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E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502920">
                <a:tc>
                  <a:txBody>
                    <a:bodyPr/>
                    <a:lstStyle/>
                    <a:p>
                      <a:pPr marL="45720" marR="274955">
                        <a:lnSpc>
                          <a:spcPct val="102200"/>
                        </a:lnSpc>
                        <a:spcBef>
                          <a:spcPts val="225"/>
                        </a:spcBef>
                      </a:pPr>
                      <a:r>
                        <a:rPr dirty="0" sz="900" spc="-40" b="1">
                          <a:latin typeface="Arial"/>
                          <a:cs typeface="Arial"/>
                        </a:rPr>
                        <a:t>6.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0" b="1">
                          <a:latin typeface="Arial"/>
                          <a:cs typeface="Arial"/>
                        </a:rPr>
                        <a:t>Integrating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65" b="1">
                          <a:latin typeface="Arial"/>
                          <a:cs typeface="Arial"/>
                        </a:rPr>
                        <a:t>Diverse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 Perspectives: Dissemination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T w="12700">
                      <a:solidFill>
                        <a:srgbClr val="008392"/>
                      </a:solidFill>
                      <a:prstDash val="solid"/>
                    </a:lnT>
                    <a:lnB w="12700">
                      <a:solidFill>
                        <a:srgbClr val="4B63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were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findings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5">
                          <a:latin typeface="Arial"/>
                          <a:cs typeface="Arial"/>
                        </a:rPr>
                        <a:t>shared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whom?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T w="12700">
                      <a:solidFill>
                        <a:srgbClr val="008392"/>
                      </a:solidFill>
                      <a:prstDash val="solid"/>
                    </a:lnT>
                    <a:lnB w="12700">
                      <a:solidFill>
                        <a:srgbClr val="4B63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8392"/>
                      </a:solidFill>
                      <a:prstDash val="solid"/>
                    </a:lnT>
                    <a:lnB w="12700">
                      <a:solidFill>
                        <a:srgbClr val="4B63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dirty="0" sz="1600" spc="-50" b="1">
                          <a:solidFill>
                            <a:srgbClr val="004A6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4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9F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13384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100" spc="-3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100" spc="-4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domain.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3660"/>
                </a:tc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1997679" y="6057900"/>
            <a:ext cx="3672204" cy="227329"/>
            <a:chOff x="1997679" y="6057900"/>
            <a:chExt cx="3672204" cy="227329"/>
          </a:xfrm>
        </p:grpSpPr>
        <p:sp>
          <p:nvSpPr>
            <p:cNvPr id="18" name="object 18"/>
            <p:cNvSpPr/>
            <p:nvPr/>
          </p:nvSpPr>
          <p:spPr>
            <a:xfrm>
              <a:off x="1997679" y="6076950"/>
              <a:ext cx="1224280" cy="208279"/>
            </a:xfrm>
            <a:custGeom>
              <a:avLst/>
              <a:gdLst/>
              <a:ahLst/>
              <a:cxnLst/>
              <a:rect l="l" t="t" r="r" b="b"/>
              <a:pathLst>
                <a:path w="1224280" h="208279">
                  <a:moveTo>
                    <a:pt x="1223982" y="0"/>
                  </a:moveTo>
                  <a:lnTo>
                    <a:pt x="0" y="0"/>
                  </a:lnTo>
                  <a:lnTo>
                    <a:pt x="0" y="207905"/>
                  </a:lnTo>
                  <a:lnTo>
                    <a:pt x="1223982" y="207905"/>
                  </a:lnTo>
                  <a:lnTo>
                    <a:pt x="122398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221662" y="6076950"/>
              <a:ext cx="1224280" cy="208279"/>
            </a:xfrm>
            <a:custGeom>
              <a:avLst/>
              <a:gdLst/>
              <a:ahLst/>
              <a:cxnLst/>
              <a:rect l="l" t="t" r="r" b="b"/>
              <a:pathLst>
                <a:path w="1224279" h="208279">
                  <a:moveTo>
                    <a:pt x="1223982" y="0"/>
                  </a:moveTo>
                  <a:lnTo>
                    <a:pt x="0" y="0"/>
                  </a:lnTo>
                  <a:lnTo>
                    <a:pt x="0" y="207905"/>
                  </a:lnTo>
                  <a:lnTo>
                    <a:pt x="1223982" y="207905"/>
                  </a:lnTo>
                  <a:lnTo>
                    <a:pt x="1223982" y="0"/>
                  </a:lnTo>
                  <a:close/>
                </a:path>
              </a:pathLst>
            </a:custGeom>
            <a:solidFill>
              <a:srgbClr val="FFC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445645" y="6076950"/>
              <a:ext cx="1224280" cy="208279"/>
            </a:xfrm>
            <a:custGeom>
              <a:avLst/>
              <a:gdLst/>
              <a:ahLst/>
              <a:cxnLst/>
              <a:rect l="l" t="t" r="r" b="b"/>
              <a:pathLst>
                <a:path w="1224279" h="208279">
                  <a:moveTo>
                    <a:pt x="1223982" y="0"/>
                  </a:moveTo>
                  <a:lnTo>
                    <a:pt x="0" y="0"/>
                  </a:lnTo>
                  <a:lnTo>
                    <a:pt x="0" y="207905"/>
                  </a:lnTo>
                  <a:lnTo>
                    <a:pt x="1223982" y="207905"/>
                  </a:lnTo>
                  <a:lnTo>
                    <a:pt x="1223982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221662" y="6076950"/>
              <a:ext cx="2448560" cy="0"/>
            </a:xfrm>
            <a:custGeom>
              <a:avLst/>
              <a:gdLst/>
              <a:ahLst/>
              <a:cxnLst/>
              <a:rect l="l" t="t" r="r" b="b"/>
              <a:pathLst>
                <a:path w="2448560" h="0">
                  <a:moveTo>
                    <a:pt x="0" y="0"/>
                  </a:moveTo>
                  <a:lnTo>
                    <a:pt x="2447966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2408058" y="6072123"/>
            <a:ext cx="40386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0-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33%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1509" y="6568929"/>
            <a:ext cx="1235710" cy="18097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000" spc="-55">
                <a:solidFill>
                  <a:srgbClr val="7F7F7F"/>
                </a:solidFill>
                <a:latin typeface="Arial"/>
                <a:cs typeface="Arial"/>
              </a:rPr>
              <a:t>Blue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7F7F7F"/>
                </a:solidFill>
                <a:latin typeface="Arial"/>
                <a:cs typeface="Arial"/>
              </a:rPr>
              <a:t>Shield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dirty="0" sz="1000" spc="-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California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0287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50"/>
              <a:t>4</a:t>
            </a:fld>
          </a:p>
        </p:txBody>
      </p:sp>
      <p:sp>
        <p:nvSpPr>
          <p:cNvPr id="23" name="object 23"/>
          <p:cNvSpPr txBox="1"/>
          <p:nvPr/>
        </p:nvSpPr>
        <p:spPr>
          <a:xfrm>
            <a:off x="3596322" y="6072123"/>
            <a:ext cx="47498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34-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66%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84585" y="6072123"/>
            <a:ext cx="5467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67-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100%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80275" y="6267196"/>
            <a:ext cx="4591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40">
                <a:latin typeface="Arial"/>
                <a:cs typeface="Arial"/>
              </a:rPr>
              <a:t>Absent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22502" y="6267196"/>
            <a:ext cx="6229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Arial"/>
                <a:cs typeface="Arial"/>
              </a:rPr>
              <a:t>Emergent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17117" y="6267196"/>
            <a:ext cx="6807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50">
                <a:latin typeface="Arial"/>
                <a:cs typeface="Arial"/>
              </a:rPr>
              <a:t>Integrated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03656" y="5877052"/>
            <a:ext cx="13023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Arial"/>
                <a:cs typeface="Arial"/>
              </a:rPr>
              <a:t>Heat</a:t>
            </a:r>
            <a:r>
              <a:rPr dirty="0" sz="1000" spc="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65" b="1">
                <a:solidFill>
                  <a:srgbClr val="231F20"/>
                </a:solidFill>
                <a:latin typeface="Arial"/>
                <a:cs typeface="Arial"/>
              </a:rPr>
              <a:t>Map</a:t>
            </a:r>
            <a:r>
              <a:rPr dirty="0" sz="1000" spc="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231F20"/>
                </a:solidFill>
                <a:latin typeface="Arial"/>
                <a:cs typeface="Arial"/>
              </a:rPr>
              <a:t>Color</a:t>
            </a:r>
            <a:r>
              <a:rPr dirty="0" sz="1000" spc="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231F20"/>
                </a:solidFill>
                <a:latin typeface="Arial"/>
                <a:cs typeface="Arial"/>
              </a:rPr>
              <a:t>Key: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1117" y="6044691"/>
            <a:ext cx="9874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4295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231F20"/>
                </a:solidFill>
                <a:latin typeface="Arial"/>
                <a:cs typeface="Arial"/>
              </a:rPr>
              <a:t>Health</a:t>
            </a:r>
            <a:r>
              <a:rPr dirty="0" sz="1000" spc="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Arial"/>
                <a:cs typeface="Arial"/>
              </a:rPr>
              <a:t>equity principles</a:t>
            </a:r>
            <a:r>
              <a:rPr dirty="0" sz="1000" spc="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231F20"/>
                </a:solidFill>
                <a:latin typeface="Arial"/>
                <a:cs typeface="Arial"/>
              </a:rPr>
              <a:t>are…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18747" y="6218428"/>
            <a:ext cx="38239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60" b="1">
                <a:solidFill>
                  <a:srgbClr val="231F20"/>
                </a:solidFill>
                <a:latin typeface="Arial"/>
                <a:cs typeface="Arial"/>
              </a:rPr>
              <a:t>Note:</a:t>
            </a:r>
            <a:r>
              <a:rPr dirty="0" sz="10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95" b="1">
                <a:solidFill>
                  <a:srgbClr val="231F20"/>
                </a:solidFill>
                <a:latin typeface="Arial"/>
                <a:cs typeface="Arial"/>
              </a:rPr>
              <a:t>Domains</a:t>
            </a:r>
            <a:r>
              <a:rPr dirty="0" sz="10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60" b="1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dirty="0" sz="10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65" b="1">
                <a:solidFill>
                  <a:srgbClr val="231F20"/>
                </a:solidFill>
                <a:latin typeface="Arial"/>
                <a:cs typeface="Arial"/>
              </a:rPr>
              <a:t>weighted</a:t>
            </a:r>
            <a:r>
              <a:rPr dirty="0" sz="10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45" b="1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dirty="0" sz="10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80" b="1">
                <a:solidFill>
                  <a:srgbClr val="231F20"/>
                </a:solidFill>
                <a:latin typeface="Arial"/>
                <a:cs typeface="Arial"/>
              </a:rPr>
              <a:t>give</a:t>
            </a:r>
            <a:r>
              <a:rPr dirty="0" sz="1000" spc="-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75" b="1">
                <a:solidFill>
                  <a:srgbClr val="231F20"/>
                </a:solidFill>
                <a:latin typeface="Arial"/>
                <a:cs typeface="Arial"/>
              </a:rPr>
              <a:t>slight</a:t>
            </a:r>
            <a:r>
              <a:rPr dirty="0" sz="10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60" b="1">
                <a:solidFill>
                  <a:srgbClr val="231F20"/>
                </a:solidFill>
                <a:latin typeface="Arial"/>
                <a:cs typeface="Arial"/>
              </a:rPr>
              <a:t>weight</a:t>
            </a:r>
            <a:r>
              <a:rPr dirty="0" sz="10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45" b="1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dirty="0" sz="10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90" b="1">
                <a:solidFill>
                  <a:srgbClr val="231F20"/>
                </a:solidFill>
                <a:latin typeface="Arial"/>
                <a:cs typeface="Arial"/>
              </a:rPr>
              <a:t>domains</a:t>
            </a:r>
            <a:r>
              <a:rPr dirty="0" sz="10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35" b="1">
                <a:solidFill>
                  <a:srgbClr val="231F20"/>
                </a:solidFill>
                <a:latin typeface="Arial"/>
                <a:cs typeface="Arial"/>
              </a:rPr>
              <a:t>2,</a:t>
            </a:r>
            <a:r>
              <a:rPr dirty="0" sz="10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35" b="1">
                <a:solidFill>
                  <a:srgbClr val="231F20"/>
                </a:solidFill>
                <a:latin typeface="Arial"/>
                <a:cs typeface="Arial"/>
              </a:rPr>
              <a:t>3,</a:t>
            </a:r>
            <a:r>
              <a:rPr dirty="0" sz="10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80" b="1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dirty="0" sz="10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000" spc="-50" b="1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49713" y="1025815"/>
            <a:ext cx="7724140" cy="3978275"/>
            <a:chOff x="4249713" y="1025815"/>
            <a:chExt cx="7724140" cy="39782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9713" y="1105154"/>
              <a:ext cx="7705390" cy="389858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249859" y="1077937"/>
              <a:ext cx="2719070" cy="1152525"/>
            </a:xfrm>
            <a:custGeom>
              <a:avLst/>
              <a:gdLst/>
              <a:ahLst/>
              <a:cxnLst/>
              <a:rect l="l" t="t" r="r" b="b"/>
              <a:pathLst>
                <a:path w="2719070" h="1152525">
                  <a:moveTo>
                    <a:pt x="0" y="576262"/>
                  </a:moveTo>
                  <a:lnTo>
                    <a:pt x="6223" y="520764"/>
                  </a:lnTo>
                  <a:lnTo>
                    <a:pt x="24512" y="466759"/>
                  </a:lnTo>
                  <a:lnTo>
                    <a:pt x="54299" y="414487"/>
                  </a:lnTo>
                  <a:lnTo>
                    <a:pt x="95012" y="364192"/>
                  </a:lnTo>
                  <a:lnTo>
                    <a:pt x="146083" y="316113"/>
                  </a:lnTo>
                  <a:lnTo>
                    <a:pt x="206941" y="270493"/>
                  </a:lnTo>
                  <a:lnTo>
                    <a:pt x="240863" y="248680"/>
                  </a:lnTo>
                  <a:lnTo>
                    <a:pt x="277018" y="227572"/>
                  </a:lnTo>
                  <a:lnTo>
                    <a:pt x="315335" y="207200"/>
                  </a:lnTo>
                  <a:lnTo>
                    <a:pt x="355743" y="187594"/>
                  </a:lnTo>
                  <a:lnTo>
                    <a:pt x="398170" y="168783"/>
                  </a:lnTo>
                  <a:lnTo>
                    <a:pt x="442546" y="150798"/>
                  </a:lnTo>
                  <a:lnTo>
                    <a:pt x="488799" y="133669"/>
                  </a:lnTo>
                  <a:lnTo>
                    <a:pt x="536859" y="117427"/>
                  </a:lnTo>
                  <a:lnTo>
                    <a:pt x="586653" y="102101"/>
                  </a:lnTo>
                  <a:lnTo>
                    <a:pt x="638110" y="87722"/>
                  </a:lnTo>
                  <a:lnTo>
                    <a:pt x="691160" y="74319"/>
                  </a:lnTo>
                  <a:lnTo>
                    <a:pt x="745731" y="61924"/>
                  </a:lnTo>
                  <a:lnTo>
                    <a:pt x="801752" y="50566"/>
                  </a:lnTo>
                  <a:lnTo>
                    <a:pt x="859152" y="40275"/>
                  </a:lnTo>
                  <a:lnTo>
                    <a:pt x="917859" y="31082"/>
                  </a:lnTo>
                  <a:lnTo>
                    <a:pt x="977803" y="23017"/>
                  </a:lnTo>
                  <a:lnTo>
                    <a:pt x="1038912" y="16109"/>
                  </a:lnTo>
                  <a:lnTo>
                    <a:pt x="1101114" y="10390"/>
                  </a:lnTo>
                  <a:lnTo>
                    <a:pt x="1164340" y="5890"/>
                  </a:lnTo>
                  <a:lnTo>
                    <a:pt x="1228516" y="2637"/>
                  </a:lnTo>
                  <a:lnTo>
                    <a:pt x="1293573" y="664"/>
                  </a:lnTo>
                  <a:lnTo>
                    <a:pt x="1359440" y="0"/>
                  </a:lnTo>
                  <a:lnTo>
                    <a:pt x="1425306" y="664"/>
                  </a:lnTo>
                  <a:lnTo>
                    <a:pt x="1490363" y="2637"/>
                  </a:lnTo>
                  <a:lnTo>
                    <a:pt x="1554540" y="5890"/>
                  </a:lnTo>
                  <a:lnTo>
                    <a:pt x="1617765" y="10390"/>
                  </a:lnTo>
                  <a:lnTo>
                    <a:pt x="1679968" y="16109"/>
                  </a:lnTo>
                  <a:lnTo>
                    <a:pt x="1741077" y="23017"/>
                  </a:lnTo>
                  <a:lnTo>
                    <a:pt x="1801020" y="31082"/>
                  </a:lnTo>
                  <a:lnTo>
                    <a:pt x="1859728" y="40275"/>
                  </a:lnTo>
                  <a:lnTo>
                    <a:pt x="1917128" y="50566"/>
                  </a:lnTo>
                  <a:lnTo>
                    <a:pt x="1973149" y="61924"/>
                  </a:lnTo>
                  <a:lnTo>
                    <a:pt x="2027720" y="74319"/>
                  </a:lnTo>
                  <a:lnTo>
                    <a:pt x="2080770" y="87722"/>
                  </a:lnTo>
                  <a:lnTo>
                    <a:pt x="2132227" y="102101"/>
                  </a:lnTo>
                  <a:lnTo>
                    <a:pt x="2182021" y="117427"/>
                  </a:lnTo>
                  <a:lnTo>
                    <a:pt x="2230081" y="133669"/>
                  </a:lnTo>
                  <a:lnTo>
                    <a:pt x="2276334" y="150798"/>
                  </a:lnTo>
                  <a:lnTo>
                    <a:pt x="2320710" y="168783"/>
                  </a:lnTo>
                  <a:lnTo>
                    <a:pt x="2363137" y="187594"/>
                  </a:lnTo>
                  <a:lnTo>
                    <a:pt x="2403545" y="207200"/>
                  </a:lnTo>
                  <a:lnTo>
                    <a:pt x="2441862" y="227572"/>
                  </a:lnTo>
                  <a:lnTo>
                    <a:pt x="2478017" y="248680"/>
                  </a:lnTo>
                  <a:lnTo>
                    <a:pt x="2511939" y="270493"/>
                  </a:lnTo>
                  <a:lnTo>
                    <a:pt x="2543556" y="292980"/>
                  </a:lnTo>
                  <a:lnTo>
                    <a:pt x="2599592" y="339860"/>
                  </a:lnTo>
                  <a:lnTo>
                    <a:pt x="2645555" y="389077"/>
                  </a:lnTo>
                  <a:lnTo>
                    <a:pt x="2680876" y="440391"/>
                  </a:lnTo>
                  <a:lnTo>
                    <a:pt x="2704985" y="493560"/>
                  </a:lnTo>
                  <a:lnTo>
                    <a:pt x="2717313" y="548342"/>
                  </a:lnTo>
                  <a:lnTo>
                    <a:pt x="2718881" y="576262"/>
                  </a:lnTo>
                  <a:lnTo>
                    <a:pt x="2717313" y="604182"/>
                  </a:lnTo>
                  <a:lnTo>
                    <a:pt x="2704985" y="658964"/>
                  </a:lnTo>
                  <a:lnTo>
                    <a:pt x="2680876" y="712133"/>
                  </a:lnTo>
                  <a:lnTo>
                    <a:pt x="2645555" y="763447"/>
                  </a:lnTo>
                  <a:lnTo>
                    <a:pt x="2599592" y="812664"/>
                  </a:lnTo>
                  <a:lnTo>
                    <a:pt x="2543556" y="859544"/>
                  </a:lnTo>
                  <a:lnTo>
                    <a:pt x="2511939" y="882031"/>
                  </a:lnTo>
                  <a:lnTo>
                    <a:pt x="2478017" y="903844"/>
                  </a:lnTo>
                  <a:lnTo>
                    <a:pt x="2441862" y="924952"/>
                  </a:lnTo>
                  <a:lnTo>
                    <a:pt x="2403545" y="945324"/>
                  </a:lnTo>
                  <a:lnTo>
                    <a:pt x="2363137" y="964930"/>
                  </a:lnTo>
                  <a:lnTo>
                    <a:pt x="2320710" y="983741"/>
                  </a:lnTo>
                  <a:lnTo>
                    <a:pt x="2276334" y="1001726"/>
                  </a:lnTo>
                  <a:lnTo>
                    <a:pt x="2230081" y="1018855"/>
                  </a:lnTo>
                  <a:lnTo>
                    <a:pt x="2182021" y="1035097"/>
                  </a:lnTo>
                  <a:lnTo>
                    <a:pt x="2132227" y="1050423"/>
                  </a:lnTo>
                  <a:lnTo>
                    <a:pt x="2080770" y="1064802"/>
                  </a:lnTo>
                  <a:lnTo>
                    <a:pt x="2027720" y="1078205"/>
                  </a:lnTo>
                  <a:lnTo>
                    <a:pt x="1973149" y="1090600"/>
                  </a:lnTo>
                  <a:lnTo>
                    <a:pt x="1917128" y="1101958"/>
                  </a:lnTo>
                  <a:lnTo>
                    <a:pt x="1859728" y="1112249"/>
                  </a:lnTo>
                  <a:lnTo>
                    <a:pt x="1801020" y="1121442"/>
                  </a:lnTo>
                  <a:lnTo>
                    <a:pt x="1741077" y="1129507"/>
                  </a:lnTo>
                  <a:lnTo>
                    <a:pt x="1679968" y="1136415"/>
                  </a:lnTo>
                  <a:lnTo>
                    <a:pt x="1617765" y="1142134"/>
                  </a:lnTo>
                  <a:lnTo>
                    <a:pt x="1554540" y="1146634"/>
                  </a:lnTo>
                  <a:lnTo>
                    <a:pt x="1490363" y="1149887"/>
                  </a:lnTo>
                  <a:lnTo>
                    <a:pt x="1425306" y="1151860"/>
                  </a:lnTo>
                  <a:lnTo>
                    <a:pt x="1359440" y="1152525"/>
                  </a:lnTo>
                  <a:lnTo>
                    <a:pt x="1293573" y="1151860"/>
                  </a:lnTo>
                  <a:lnTo>
                    <a:pt x="1228516" y="1149887"/>
                  </a:lnTo>
                  <a:lnTo>
                    <a:pt x="1164340" y="1146634"/>
                  </a:lnTo>
                  <a:lnTo>
                    <a:pt x="1101114" y="1142134"/>
                  </a:lnTo>
                  <a:lnTo>
                    <a:pt x="1038912" y="1136415"/>
                  </a:lnTo>
                  <a:lnTo>
                    <a:pt x="977803" y="1129507"/>
                  </a:lnTo>
                  <a:lnTo>
                    <a:pt x="917859" y="1121442"/>
                  </a:lnTo>
                  <a:lnTo>
                    <a:pt x="859152" y="1112249"/>
                  </a:lnTo>
                  <a:lnTo>
                    <a:pt x="801752" y="1101958"/>
                  </a:lnTo>
                  <a:lnTo>
                    <a:pt x="745731" y="1090600"/>
                  </a:lnTo>
                  <a:lnTo>
                    <a:pt x="691160" y="1078205"/>
                  </a:lnTo>
                  <a:lnTo>
                    <a:pt x="638110" y="1064802"/>
                  </a:lnTo>
                  <a:lnTo>
                    <a:pt x="586653" y="1050423"/>
                  </a:lnTo>
                  <a:lnTo>
                    <a:pt x="536859" y="1035097"/>
                  </a:lnTo>
                  <a:lnTo>
                    <a:pt x="488799" y="1018855"/>
                  </a:lnTo>
                  <a:lnTo>
                    <a:pt x="442546" y="1001726"/>
                  </a:lnTo>
                  <a:lnTo>
                    <a:pt x="398170" y="983741"/>
                  </a:lnTo>
                  <a:lnTo>
                    <a:pt x="355743" y="964930"/>
                  </a:lnTo>
                  <a:lnTo>
                    <a:pt x="315335" y="945324"/>
                  </a:lnTo>
                  <a:lnTo>
                    <a:pt x="277018" y="924952"/>
                  </a:lnTo>
                  <a:lnTo>
                    <a:pt x="240863" y="903844"/>
                  </a:lnTo>
                  <a:lnTo>
                    <a:pt x="206941" y="882031"/>
                  </a:lnTo>
                  <a:lnTo>
                    <a:pt x="175324" y="859544"/>
                  </a:lnTo>
                  <a:lnTo>
                    <a:pt x="119288" y="812664"/>
                  </a:lnTo>
                  <a:lnTo>
                    <a:pt x="73325" y="763447"/>
                  </a:lnTo>
                  <a:lnTo>
                    <a:pt x="38004" y="712133"/>
                  </a:lnTo>
                  <a:lnTo>
                    <a:pt x="13895" y="658964"/>
                  </a:lnTo>
                  <a:lnTo>
                    <a:pt x="1567" y="604182"/>
                  </a:lnTo>
                  <a:lnTo>
                    <a:pt x="0" y="57626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815394" y="1030578"/>
              <a:ext cx="2743200" cy="1152525"/>
            </a:xfrm>
            <a:custGeom>
              <a:avLst/>
              <a:gdLst/>
              <a:ahLst/>
              <a:cxnLst/>
              <a:rect l="l" t="t" r="r" b="b"/>
              <a:pathLst>
                <a:path w="2743200" h="1152525">
                  <a:moveTo>
                    <a:pt x="0" y="576262"/>
                  </a:moveTo>
                  <a:lnTo>
                    <a:pt x="6278" y="520764"/>
                  </a:lnTo>
                  <a:lnTo>
                    <a:pt x="24732" y="466759"/>
                  </a:lnTo>
                  <a:lnTo>
                    <a:pt x="54784" y="414487"/>
                  </a:lnTo>
                  <a:lnTo>
                    <a:pt x="95862" y="364192"/>
                  </a:lnTo>
                  <a:lnTo>
                    <a:pt x="147390" y="316113"/>
                  </a:lnTo>
                  <a:lnTo>
                    <a:pt x="208793" y="270493"/>
                  </a:lnTo>
                  <a:lnTo>
                    <a:pt x="243018" y="248680"/>
                  </a:lnTo>
                  <a:lnTo>
                    <a:pt x="279496" y="227572"/>
                  </a:lnTo>
                  <a:lnTo>
                    <a:pt x="318156" y="207200"/>
                  </a:lnTo>
                  <a:lnTo>
                    <a:pt x="358925" y="187594"/>
                  </a:lnTo>
                  <a:lnTo>
                    <a:pt x="401732" y="168783"/>
                  </a:lnTo>
                  <a:lnTo>
                    <a:pt x="446505" y="150798"/>
                  </a:lnTo>
                  <a:lnTo>
                    <a:pt x="493172" y="133669"/>
                  </a:lnTo>
                  <a:lnTo>
                    <a:pt x="541661" y="117427"/>
                  </a:lnTo>
                  <a:lnTo>
                    <a:pt x="591900" y="102101"/>
                  </a:lnTo>
                  <a:lnTo>
                    <a:pt x="643818" y="87722"/>
                  </a:lnTo>
                  <a:lnTo>
                    <a:pt x="697342" y="74319"/>
                  </a:lnTo>
                  <a:lnTo>
                    <a:pt x="752402" y="61924"/>
                  </a:lnTo>
                  <a:lnTo>
                    <a:pt x="808924" y="50566"/>
                  </a:lnTo>
                  <a:lnTo>
                    <a:pt x="866837" y="40275"/>
                  </a:lnTo>
                  <a:lnTo>
                    <a:pt x="926069" y="31082"/>
                  </a:lnTo>
                  <a:lnTo>
                    <a:pt x="986549" y="23017"/>
                  </a:lnTo>
                  <a:lnTo>
                    <a:pt x="1048205" y="16109"/>
                  </a:lnTo>
                  <a:lnTo>
                    <a:pt x="1110964" y="10390"/>
                  </a:lnTo>
                  <a:lnTo>
                    <a:pt x="1174754" y="5890"/>
                  </a:lnTo>
                  <a:lnTo>
                    <a:pt x="1239505" y="2637"/>
                  </a:lnTo>
                  <a:lnTo>
                    <a:pt x="1305144" y="664"/>
                  </a:lnTo>
                  <a:lnTo>
                    <a:pt x="1371600" y="0"/>
                  </a:lnTo>
                  <a:lnTo>
                    <a:pt x="1438055" y="664"/>
                  </a:lnTo>
                  <a:lnTo>
                    <a:pt x="1503694" y="2637"/>
                  </a:lnTo>
                  <a:lnTo>
                    <a:pt x="1568445" y="5890"/>
                  </a:lnTo>
                  <a:lnTo>
                    <a:pt x="1632236" y="10390"/>
                  </a:lnTo>
                  <a:lnTo>
                    <a:pt x="1694995" y="16109"/>
                  </a:lnTo>
                  <a:lnTo>
                    <a:pt x="1756650" y="23017"/>
                  </a:lnTo>
                  <a:lnTo>
                    <a:pt x="1817130" y="31082"/>
                  </a:lnTo>
                  <a:lnTo>
                    <a:pt x="1876362" y="40275"/>
                  </a:lnTo>
                  <a:lnTo>
                    <a:pt x="1934275" y="50566"/>
                  </a:lnTo>
                  <a:lnTo>
                    <a:pt x="1990798" y="61924"/>
                  </a:lnTo>
                  <a:lnTo>
                    <a:pt x="2045857" y="74319"/>
                  </a:lnTo>
                  <a:lnTo>
                    <a:pt x="2099381" y="87722"/>
                  </a:lnTo>
                  <a:lnTo>
                    <a:pt x="2151299" y="102101"/>
                  </a:lnTo>
                  <a:lnTo>
                    <a:pt x="2201539" y="117427"/>
                  </a:lnTo>
                  <a:lnTo>
                    <a:pt x="2250028" y="133669"/>
                  </a:lnTo>
                  <a:lnTo>
                    <a:pt x="2296694" y="150798"/>
                  </a:lnTo>
                  <a:lnTo>
                    <a:pt x="2341467" y="168783"/>
                  </a:lnTo>
                  <a:lnTo>
                    <a:pt x="2384274" y="187594"/>
                  </a:lnTo>
                  <a:lnTo>
                    <a:pt x="2425044" y="207200"/>
                  </a:lnTo>
                  <a:lnTo>
                    <a:pt x="2463703" y="227572"/>
                  </a:lnTo>
                  <a:lnTo>
                    <a:pt x="2500182" y="248680"/>
                  </a:lnTo>
                  <a:lnTo>
                    <a:pt x="2534407" y="270493"/>
                  </a:lnTo>
                  <a:lnTo>
                    <a:pt x="2566307" y="292980"/>
                  </a:lnTo>
                  <a:lnTo>
                    <a:pt x="2622844" y="339860"/>
                  </a:lnTo>
                  <a:lnTo>
                    <a:pt x="2669218" y="389077"/>
                  </a:lnTo>
                  <a:lnTo>
                    <a:pt x="2704855" y="440391"/>
                  </a:lnTo>
                  <a:lnTo>
                    <a:pt x="2729180" y="493560"/>
                  </a:lnTo>
                  <a:lnTo>
                    <a:pt x="2741618" y="548342"/>
                  </a:lnTo>
                  <a:lnTo>
                    <a:pt x="2743200" y="576262"/>
                  </a:lnTo>
                  <a:lnTo>
                    <a:pt x="2741618" y="604182"/>
                  </a:lnTo>
                  <a:lnTo>
                    <a:pt x="2729180" y="658964"/>
                  </a:lnTo>
                  <a:lnTo>
                    <a:pt x="2704855" y="712133"/>
                  </a:lnTo>
                  <a:lnTo>
                    <a:pt x="2669218" y="763447"/>
                  </a:lnTo>
                  <a:lnTo>
                    <a:pt x="2622844" y="812664"/>
                  </a:lnTo>
                  <a:lnTo>
                    <a:pt x="2566307" y="859544"/>
                  </a:lnTo>
                  <a:lnTo>
                    <a:pt x="2534407" y="882031"/>
                  </a:lnTo>
                  <a:lnTo>
                    <a:pt x="2500182" y="903844"/>
                  </a:lnTo>
                  <a:lnTo>
                    <a:pt x="2463703" y="924952"/>
                  </a:lnTo>
                  <a:lnTo>
                    <a:pt x="2425044" y="945324"/>
                  </a:lnTo>
                  <a:lnTo>
                    <a:pt x="2384274" y="964930"/>
                  </a:lnTo>
                  <a:lnTo>
                    <a:pt x="2341467" y="983741"/>
                  </a:lnTo>
                  <a:lnTo>
                    <a:pt x="2296694" y="1001726"/>
                  </a:lnTo>
                  <a:lnTo>
                    <a:pt x="2250028" y="1018855"/>
                  </a:lnTo>
                  <a:lnTo>
                    <a:pt x="2201539" y="1035097"/>
                  </a:lnTo>
                  <a:lnTo>
                    <a:pt x="2151299" y="1050423"/>
                  </a:lnTo>
                  <a:lnTo>
                    <a:pt x="2099381" y="1064802"/>
                  </a:lnTo>
                  <a:lnTo>
                    <a:pt x="2045857" y="1078205"/>
                  </a:lnTo>
                  <a:lnTo>
                    <a:pt x="1990798" y="1090600"/>
                  </a:lnTo>
                  <a:lnTo>
                    <a:pt x="1934275" y="1101958"/>
                  </a:lnTo>
                  <a:lnTo>
                    <a:pt x="1876362" y="1112249"/>
                  </a:lnTo>
                  <a:lnTo>
                    <a:pt x="1817130" y="1121442"/>
                  </a:lnTo>
                  <a:lnTo>
                    <a:pt x="1756650" y="1129507"/>
                  </a:lnTo>
                  <a:lnTo>
                    <a:pt x="1694995" y="1136415"/>
                  </a:lnTo>
                  <a:lnTo>
                    <a:pt x="1632236" y="1142134"/>
                  </a:lnTo>
                  <a:lnTo>
                    <a:pt x="1568445" y="1146634"/>
                  </a:lnTo>
                  <a:lnTo>
                    <a:pt x="1503694" y="1149887"/>
                  </a:lnTo>
                  <a:lnTo>
                    <a:pt x="1438055" y="1151860"/>
                  </a:lnTo>
                  <a:lnTo>
                    <a:pt x="1371600" y="1152525"/>
                  </a:lnTo>
                  <a:lnTo>
                    <a:pt x="1305144" y="1151860"/>
                  </a:lnTo>
                  <a:lnTo>
                    <a:pt x="1239505" y="1149887"/>
                  </a:lnTo>
                  <a:lnTo>
                    <a:pt x="1174754" y="1146634"/>
                  </a:lnTo>
                  <a:lnTo>
                    <a:pt x="1110964" y="1142134"/>
                  </a:lnTo>
                  <a:lnTo>
                    <a:pt x="1048205" y="1136415"/>
                  </a:lnTo>
                  <a:lnTo>
                    <a:pt x="986549" y="1129507"/>
                  </a:lnTo>
                  <a:lnTo>
                    <a:pt x="926069" y="1121442"/>
                  </a:lnTo>
                  <a:lnTo>
                    <a:pt x="866837" y="1112249"/>
                  </a:lnTo>
                  <a:lnTo>
                    <a:pt x="808924" y="1101958"/>
                  </a:lnTo>
                  <a:lnTo>
                    <a:pt x="752402" y="1090600"/>
                  </a:lnTo>
                  <a:lnTo>
                    <a:pt x="697342" y="1078205"/>
                  </a:lnTo>
                  <a:lnTo>
                    <a:pt x="643818" y="1064802"/>
                  </a:lnTo>
                  <a:lnTo>
                    <a:pt x="591900" y="1050423"/>
                  </a:lnTo>
                  <a:lnTo>
                    <a:pt x="541661" y="1035097"/>
                  </a:lnTo>
                  <a:lnTo>
                    <a:pt x="493172" y="1018855"/>
                  </a:lnTo>
                  <a:lnTo>
                    <a:pt x="446505" y="1001726"/>
                  </a:lnTo>
                  <a:lnTo>
                    <a:pt x="401732" y="983741"/>
                  </a:lnTo>
                  <a:lnTo>
                    <a:pt x="358925" y="964930"/>
                  </a:lnTo>
                  <a:lnTo>
                    <a:pt x="318156" y="945324"/>
                  </a:lnTo>
                  <a:lnTo>
                    <a:pt x="279496" y="924952"/>
                  </a:lnTo>
                  <a:lnTo>
                    <a:pt x="243018" y="903844"/>
                  </a:lnTo>
                  <a:lnTo>
                    <a:pt x="208793" y="882031"/>
                  </a:lnTo>
                  <a:lnTo>
                    <a:pt x="176893" y="859544"/>
                  </a:lnTo>
                  <a:lnTo>
                    <a:pt x="120355" y="812664"/>
                  </a:lnTo>
                  <a:lnTo>
                    <a:pt x="73981" y="763447"/>
                  </a:lnTo>
                  <a:lnTo>
                    <a:pt x="38344" y="712133"/>
                  </a:lnTo>
                  <a:lnTo>
                    <a:pt x="14019" y="658964"/>
                  </a:lnTo>
                  <a:lnTo>
                    <a:pt x="1581" y="604182"/>
                  </a:lnTo>
                  <a:lnTo>
                    <a:pt x="0" y="576262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330226" y="2306253"/>
              <a:ext cx="3534410" cy="1748155"/>
            </a:xfrm>
            <a:custGeom>
              <a:avLst/>
              <a:gdLst/>
              <a:ahLst/>
              <a:cxnLst/>
              <a:rect l="l" t="t" r="r" b="b"/>
              <a:pathLst>
                <a:path w="3534409" h="1748154">
                  <a:moveTo>
                    <a:pt x="0" y="873926"/>
                  </a:moveTo>
                  <a:lnTo>
                    <a:pt x="4436" y="811513"/>
                  </a:lnTo>
                  <a:lnTo>
                    <a:pt x="17546" y="750285"/>
                  </a:lnTo>
                  <a:lnTo>
                    <a:pt x="39032" y="690390"/>
                  </a:lnTo>
                  <a:lnTo>
                    <a:pt x="68593" y="631975"/>
                  </a:lnTo>
                  <a:lnTo>
                    <a:pt x="105931" y="575187"/>
                  </a:lnTo>
                  <a:lnTo>
                    <a:pt x="150746" y="520176"/>
                  </a:lnTo>
                  <a:lnTo>
                    <a:pt x="202741" y="467088"/>
                  </a:lnTo>
                  <a:lnTo>
                    <a:pt x="231337" y="441312"/>
                  </a:lnTo>
                  <a:lnTo>
                    <a:pt x="261615" y="416072"/>
                  </a:lnTo>
                  <a:lnTo>
                    <a:pt x="293539" y="391388"/>
                  </a:lnTo>
                  <a:lnTo>
                    <a:pt x="327070" y="367276"/>
                  </a:lnTo>
                  <a:lnTo>
                    <a:pt x="362172" y="343756"/>
                  </a:lnTo>
                  <a:lnTo>
                    <a:pt x="398807" y="320847"/>
                  </a:lnTo>
                  <a:lnTo>
                    <a:pt x="436938" y="298567"/>
                  </a:lnTo>
                  <a:lnTo>
                    <a:pt x="476527" y="276934"/>
                  </a:lnTo>
                  <a:lnTo>
                    <a:pt x="517537" y="255967"/>
                  </a:lnTo>
                  <a:lnTo>
                    <a:pt x="559930" y="235684"/>
                  </a:lnTo>
                  <a:lnTo>
                    <a:pt x="603670" y="216103"/>
                  </a:lnTo>
                  <a:lnTo>
                    <a:pt x="648719" y="197244"/>
                  </a:lnTo>
                  <a:lnTo>
                    <a:pt x="695038" y="179125"/>
                  </a:lnTo>
                  <a:lnTo>
                    <a:pt x="742593" y="161764"/>
                  </a:lnTo>
                  <a:lnTo>
                    <a:pt x="791343" y="145180"/>
                  </a:lnTo>
                  <a:lnTo>
                    <a:pt x="841253" y="129391"/>
                  </a:lnTo>
                  <a:lnTo>
                    <a:pt x="892285" y="114416"/>
                  </a:lnTo>
                  <a:lnTo>
                    <a:pt x="944402" y="100273"/>
                  </a:lnTo>
                  <a:lnTo>
                    <a:pt x="997566" y="86980"/>
                  </a:lnTo>
                  <a:lnTo>
                    <a:pt x="1051739" y="74557"/>
                  </a:lnTo>
                  <a:lnTo>
                    <a:pt x="1106885" y="63021"/>
                  </a:lnTo>
                  <a:lnTo>
                    <a:pt x="1162966" y="52392"/>
                  </a:lnTo>
                  <a:lnTo>
                    <a:pt x="1219945" y="42687"/>
                  </a:lnTo>
                  <a:lnTo>
                    <a:pt x="1277784" y="33925"/>
                  </a:lnTo>
                  <a:lnTo>
                    <a:pt x="1336446" y="26125"/>
                  </a:lnTo>
                  <a:lnTo>
                    <a:pt x="1395893" y="19304"/>
                  </a:lnTo>
                  <a:lnTo>
                    <a:pt x="1456089" y="13483"/>
                  </a:lnTo>
                  <a:lnTo>
                    <a:pt x="1516996" y="8678"/>
                  </a:lnTo>
                  <a:lnTo>
                    <a:pt x="1578576" y="4909"/>
                  </a:lnTo>
                  <a:lnTo>
                    <a:pt x="1640792" y="2194"/>
                  </a:lnTo>
                  <a:lnTo>
                    <a:pt x="1703607" y="551"/>
                  </a:lnTo>
                  <a:lnTo>
                    <a:pt x="1766983" y="0"/>
                  </a:lnTo>
                  <a:lnTo>
                    <a:pt x="1830358" y="551"/>
                  </a:lnTo>
                  <a:lnTo>
                    <a:pt x="1893173" y="2194"/>
                  </a:lnTo>
                  <a:lnTo>
                    <a:pt x="1955389" y="4909"/>
                  </a:lnTo>
                  <a:lnTo>
                    <a:pt x="2016969" y="8678"/>
                  </a:lnTo>
                  <a:lnTo>
                    <a:pt x="2077876" y="13483"/>
                  </a:lnTo>
                  <a:lnTo>
                    <a:pt x="2138071" y="19304"/>
                  </a:lnTo>
                  <a:lnTo>
                    <a:pt x="2197519" y="26125"/>
                  </a:lnTo>
                  <a:lnTo>
                    <a:pt x="2256181" y="33925"/>
                  </a:lnTo>
                  <a:lnTo>
                    <a:pt x="2314020" y="42687"/>
                  </a:lnTo>
                  <a:lnTo>
                    <a:pt x="2370998" y="52392"/>
                  </a:lnTo>
                  <a:lnTo>
                    <a:pt x="2427079" y="63021"/>
                  </a:lnTo>
                  <a:lnTo>
                    <a:pt x="2482225" y="74557"/>
                  </a:lnTo>
                  <a:lnTo>
                    <a:pt x="2536399" y="86980"/>
                  </a:lnTo>
                  <a:lnTo>
                    <a:pt x="2589563" y="100273"/>
                  </a:lnTo>
                  <a:lnTo>
                    <a:pt x="2641679" y="114416"/>
                  </a:lnTo>
                  <a:lnTo>
                    <a:pt x="2692711" y="129391"/>
                  </a:lnTo>
                  <a:lnTo>
                    <a:pt x="2742621" y="145180"/>
                  </a:lnTo>
                  <a:lnTo>
                    <a:pt x="2791372" y="161764"/>
                  </a:lnTo>
                  <a:lnTo>
                    <a:pt x="2838926" y="179125"/>
                  </a:lnTo>
                  <a:lnTo>
                    <a:pt x="2885246" y="197244"/>
                  </a:lnTo>
                  <a:lnTo>
                    <a:pt x="2930294" y="216103"/>
                  </a:lnTo>
                  <a:lnTo>
                    <a:pt x="2974034" y="235684"/>
                  </a:lnTo>
                  <a:lnTo>
                    <a:pt x="3016427" y="255967"/>
                  </a:lnTo>
                  <a:lnTo>
                    <a:pt x="3057437" y="276934"/>
                  </a:lnTo>
                  <a:lnTo>
                    <a:pt x="3097026" y="298567"/>
                  </a:lnTo>
                  <a:lnTo>
                    <a:pt x="3135157" y="320847"/>
                  </a:lnTo>
                  <a:lnTo>
                    <a:pt x="3171792" y="343756"/>
                  </a:lnTo>
                  <a:lnTo>
                    <a:pt x="3206894" y="367276"/>
                  </a:lnTo>
                  <a:lnTo>
                    <a:pt x="3240425" y="391388"/>
                  </a:lnTo>
                  <a:lnTo>
                    <a:pt x="3272349" y="416072"/>
                  </a:lnTo>
                  <a:lnTo>
                    <a:pt x="3302627" y="441312"/>
                  </a:lnTo>
                  <a:lnTo>
                    <a:pt x="3331223" y="467088"/>
                  </a:lnTo>
                  <a:lnTo>
                    <a:pt x="3383218" y="520176"/>
                  </a:lnTo>
                  <a:lnTo>
                    <a:pt x="3428033" y="575187"/>
                  </a:lnTo>
                  <a:lnTo>
                    <a:pt x="3465371" y="631975"/>
                  </a:lnTo>
                  <a:lnTo>
                    <a:pt x="3494932" y="690390"/>
                  </a:lnTo>
                  <a:lnTo>
                    <a:pt x="3516418" y="750285"/>
                  </a:lnTo>
                  <a:lnTo>
                    <a:pt x="3529528" y="811513"/>
                  </a:lnTo>
                  <a:lnTo>
                    <a:pt x="3533965" y="873926"/>
                  </a:lnTo>
                  <a:lnTo>
                    <a:pt x="3532849" y="905270"/>
                  </a:lnTo>
                  <a:lnTo>
                    <a:pt x="3524038" y="967109"/>
                  </a:lnTo>
                  <a:lnTo>
                    <a:pt x="3506703" y="1027689"/>
                  </a:lnTo>
                  <a:lnTo>
                    <a:pt x="3481143" y="1086863"/>
                  </a:lnTo>
                  <a:lnTo>
                    <a:pt x="3447656" y="1144483"/>
                  </a:lnTo>
                  <a:lnTo>
                    <a:pt x="3406542" y="1200401"/>
                  </a:lnTo>
                  <a:lnTo>
                    <a:pt x="3358099" y="1254469"/>
                  </a:lnTo>
                  <a:lnTo>
                    <a:pt x="3302627" y="1306539"/>
                  </a:lnTo>
                  <a:lnTo>
                    <a:pt x="3272349" y="1331779"/>
                  </a:lnTo>
                  <a:lnTo>
                    <a:pt x="3240425" y="1356464"/>
                  </a:lnTo>
                  <a:lnTo>
                    <a:pt x="3206894" y="1380575"/>
                  </a:lnTo>
                  <a:lnTo>
                    <a:pt x="3171792" y="1404095"/>
                  </a:lnTo>
                  <a:lnTo>
                    <a:pt x="3135157" y="1427004"/>
                  </a:lnTo>
                  <a:lnTo>
                    <a:pt x="3097026" y="1449284"/>
                  </a:lnTo>
                  <a:lnTo>
                    <a:pt x="3057437" y="1470917"/>
                  </a:lnTo>
                  <a:lnTo>
                    <a:pt x="3016427" y="1491885"/>
                  </a:lnTo>
                  <a:lnTo>
                    <a:pt x="2974034" y="1512167"/>
                  </a:lnTo>
                  <a:lnTo>
                    <a:pt x="2930294" y="1531748"/>
                  </a:lnTo>
                  <a:lnTo>
                    <a:pt x="2885246" y="1550607"/>
                  </a:lnTo>
                  <a:lnTo>
                    <a:pt x="2838926" y="1568726"/>
                  </a:lnTo>
                  <a:lnTo>
                    <a:pt x="2791372" y="1586087"/>
                  </a:lnTo>
                  <a:lnTo>
                    <a:pt x="2742621" y="1602671"/>
                  </a:lnTo>
                  <a:lnTo>
                    <a:pt x="2692711" y="1618460"/>
                  </a:lnTo>
                  <a:lnTo>
                    <a:pt x="2641679" y="1633435"/>
                  </a:lnTo>
                  <a:lnTo>
                    <a:pt x="2589563" y="1647578"/>
                  </a:lnTo>
                  <a:lnTo>
                    <a:pt x="2536399" y="1660871"/>
                  </a:lnTo>
                  <a:lnTo>
                    <a:pt x="2482225" y="1673294"/>
                  </a:lnTo>
                  <a:lnTo>
                    <a:pt x="2427079" y="1684830"/>
                  </a:lnTo>
                  <a:lnTo>
                    <a:pt x="2370998" y="1695459"/>
                  </a:lnTo>
                  <a:lnTo>
                    <a:pt x="2314020" y="1705164"/>
                  </a:lnTo>
                  <a:lnTo>
                    <a:pt x="2256181" y="1713926"/>
                  </a:lnTo>
                  <a:lnTo>
                    <a:pt x="2197519" y="1721726"/>
                  </a:lnTo>
                  <a:lnTo>
                    <a:pt x="2138071" y="1728547"/>
                  </a:lnTo>
                  <a:lnTo>
                    <a:pt x="2077876" y="1734368"/>
                  </a:lnTo>
                  <a:lnTo>
                    <a:pt x="2016969" y="1739173"/>
                  </a:lnTo>
                  <a:lnTo>
                    <a:pt x="1955389" y="1742942"/>
                  </a:lnTo>
                  <a:lnTo>
                    <a:pt x="1893173" y="1745657"/>
                  </a:lnTo>
                  <a:lnTo>
                    <a:pt x="1830358" y="1747300"/>
                  </a:lnTo>
                  <a:lnTo>
                    <a:pt x="1766983" y="1747852"/>
                  </a:lnTo>
                  <a:lnTo>
                    <a:pt x="1703607" y="1747300"/>
                  </a:lnTo>
                  <a:lnTo>
                    <a:pt x="1640792" y="1745657"/>
                  </a:lnTo>
                  <a:lnTo>
                    <a:pt x="1578576" y="1742942"/>
                  </a:lnTo>
                  <a:lnTo>
                    <a:pt x="1516996" y="1739173"/>
                  </a:lnTo>
                  <a:lnTo>
                    <a:pt x="1456089" y="1734368"/>
                  </a:lnTo>
                  <a:lnTo>
                    <a:pt x="1395893" y="1728547"/>
                  </a:lnTo>
                  <a:lnTo>
                    <a:pt x="1336446" y="1721726"/>
                  </a:lnTo>
                  <a:lnTo>
                    <a:pt x="1277784" y="1713926"/>
                  </a:lnTo>
                  <a:lnTo>
                    <a:pt x="1219945" y="1705164"/>
                  </a:lnTo>
                  <a:lnTo>
                    <a:pt x="1162966" y="1695459"/>
                  </a:lnTo>
                  <a:lnTo>
                    <a:pt x="1106885" y="1684830"/>
                  </a:lnTo>
                  <a:lnTo>
                    <a:pt x="1051739" y="1673294"/>
                  </a:lnTo>
                  <a:lnTo>
                    <a:pt x="997566" y="1660871"/>
                  </a:lnTo>
                  <a:lnTo>
                    <a:pt x="944402" y="1647578"/>
                  </a:lnTo>
                  <a:lnTo>
                    <a:pt x="892285" y="1633435"/>
                  </a:lnTo>
                  <a:lnTo>
                    <a:pt x="841253" y="1618460"/>
                  </a:lnTo>
                  <a:lnTo>
                    <a:pt x="791343" y="1602671"/>
                  </a:lnTo>
                  <a:lnTo>
                    <a:pt x="742593" y="1586087"/>
                  </a:lnTo>
                  <a:lnTo>
                    <a:pt x="695038" y="1568726"/>
                  </a:lnTo>
                  <a:lnTo>
                    <a:pt x="648719" y="1550607"/>
                  </a:lnTo>
                  <a:lnTo>
                    <a:pt x="603670" y="1531748"/>
                  </a:lnTo>
                  <a:lnTo>
                    <a:pt x="559930" y="1512167"/>
                  </a:lnTo>
                  <a:lnTo>
                    <a:pt x="517537" y="1491885"/>
                  </a:lnTo>
                  <a:lnTo>
                    <a:pt x="476527" y="1470917"/>
                  </a:lnTo>
                  <a:lnTo>
                    <a:pt x="436938" y="1449284"/>
                  </a:lnTo>
                  <a:lnTo>
                    <a:pt x="398807" y="1427004"/>
                  </a:lnTo>
                  <a:lnTo>
                    <a:pt x="362172" y="1404095"/>
                  </a:lnTo>
                  <a:lnTo>
                    <a:pt x="327070" y="1380575"/>
                  </a:lnTo>
                  <a:lnTo>
                    <a:pt x="293539" y="1356464"/>
                  </a:lnTo>
                  <a:lnTo>
                    <a:pt x="261615" y="1331779"/>
                  </a:lnTo>
                  <a:lnTo>
                    <a:pt x="231337" y="1306539"/>
                  </a:lnTo>
                  <a:lnTo>
                    <a:pt x="202741" y="1280763"/>
                  </a:lnTo>
                  <a:lnTo>
                    <a:pt x="150746" y="1227675"/>
                  </a:lnTo>
                  <a:lnTo>
                    <a:pt x="105931" y="1172664"/>
                  </a:lnTo>
                  <a:lnTo>
                    <a:pt x="68593" y="1115876"/>
                  </a:lnTo>
                  <a:lnTo>
                    <a:pt x="39032" y="1057461"/>
                  </a:lnTo>
                  <a:lnTo>
                    <a:pt x="17546" y="997566"/>
                  </a:lnTo>
                  <a:lnTo>
                    <a:pt x="4436" y="936338"/>
                  </a:lnTo>
                  <a:lnTo>
                    <a:pt x="0" y="873926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44150" y="1328420"/>
            <a:ext cx="3489960" cy="40703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85420" marR="5080" indent="-173355">
              <a:lnSpc>
                <a:spcPts val="2090"/>
              </a:lnSpc>
              <a:spcBef>
                <a:spcPts val="225"/>
              </a:spcBef>
              <a:buClr>
                <a:srgbClr val="0095DA"/>
              </a:buClr>
              <a:buChar char="•"/>
              <a:tabLst>
                <a:tab pos="185420" algn="l"/>
              </a:tabLst>
            </a:pPr>
            <a:r>
              <a:rPr dirty="0" sz="1800" spc="-85">
                <a:latin typeface="Arial"/>
                <a:cs typeface="Arial"/>
              </a:rPr>
              <a:t>Context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the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intervention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and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 spc="-125">
                <a:latin typeface="Arial"/>
                <a:cs typeface="Arial"/>
              </a:rPr>
              <a:t>phase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development</a:t>
            </a:r>
            <a:endParaRPr sz="1800">
              <a:latin typeface="Arial"/>
              <a:cs typeface="Arial"/>
            </a:endParaRPr>
          </a:p>
          <a:p>
            <a:pPr marL="185420" marR="27940" indent="-173355">
              <a:lnSpc>
                <a:spcPct val="102200"/>
              </a:lnSpc>
              <a:spcBef>
                <a:spcPts val="1140"/>
              </a:spcBef>
              <a:buClr>
                <a:srgbClr val="0095DA"/>
              </a:buClr>
              <a:buChar char="•"/>
              <a:tabLst>
                <a:tab pos="185420" algn="l"/>
              </a:tabLst>
            </a:pPr>
            <a:r>
              <a:rPr dirty="0" sz="1800" spc="-155">
                <a:latin typeface="Arial"/>
                <a:cs typeface="Arial"/>
              </a:rPr>
              <a:t>Responses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Likert-</a:t>
            </a:r>
            <a:r>
              <a:rPr dirty="0" sz="1800" spc="-130">
                <a:latin typeface="Arial"/>
                <a:cs typeface="Arial"/>
              </a:rPr>
              <a:t>scale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questions </a:t>
            </a:r>
            <a:r>
              <a:rPr dirty="0" sz="1800" spc="-80">
                <a:latin typeface="Arial"/>
                <a:cs typeface="Arial"/>
              </a:rPr>
              <a:t>comprise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the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domain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scores</a:t>
            </a:r>
            <a:endParaRPr sz="1800">
              <a:latin typeface="Arial"/>
              <a:cs typeface="Arial"/>
            </a:endParaRPr>
          </a:p>
          <a:p>
            <a:pPr marL="185420" indent="-172720">
              <a:lnSpc>
                <a:spcPct val="100000"/>
              </a:lnSpc>
              <a:spcBef>
                <a:spcPts val="1130"/>
              </a:spcBef>
              <a:buClr>
                <a:srgbClr val="0095DA"/>
              </a:buClr>
              <a:buChar char="•"/>
              <a:tabLst>
                <a:tab pos="185420" algn="l"/>
              </a:tabLst>
            </a:pPr>
            <a:r>
              <a:rPr dirty="0" sz="1800" spc="-125">
                <a:latin typeface="Arial"/>
                <a:cs typeface="Arial"/>
              </a:rPr>
              <a:t>Average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all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domain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scores</a:t>
            </a:r>
            <a:endParaRPr sz="1800">
              <a:latin typeface="Arial"/>
              <a:cs typeface="Arial"/>
            </a:endParaRPr>
          </a:p>
          <a:p>
            <a:pPr marL="185420" marR="52069" indent="-173355">
              <a:lnSpc>
                <a:spcPts val="2090"/>
              </a:lnSpc>
              <a:spcBef>
                <a:spcPts val="1375"/>
              </a:spcBef>
              <a:buClr>
                <a:srgbClr val="0095DA"/>
              </a:buClr>
              <a:buChar char="•"/>
              <a:tabLst>
                <a:tab pos="185420" algn="l"/>
              </a:tabLst>
            </a:pPr>
            <a:r>
              <a:rPr dirty="0" sz="1800" spc="-70">
                <a:latin typeface="Arial"/>
                <a:cs typeface="Arial"/>
              </a:rPr>
              <a:t>Weight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30">
                <a:latin typeface="Arial"/>
                <a:cs typeface="Arial"/>
              </a:rPr>
              <a:t>average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25">
                <a:latin typeface="Arial"/>
                <a:cs typeface="Arial"/>
              </a:rPr>
              <a:t>scores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create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 </a:t>
            </a:r>
            <a:r>
              <a:rPr dirty="0" sz="1800" spc="-65">
                <a:latin typeface="Arial"/>
                <a:cs typeface="Arial"/>
              </a:rPr>
              <a:t>overall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score</a:t>
            </a:r>
            <a:endParaRPr sz="1800">
              <a:latin typeface="Arial"/>
              <a:cs typeface="Arial"/>
            </a:endParaRPr>
          </a:p>
          <a:p>
            <a:pPr marL="185420" marR="618490" indent="-173355">
              <a:lnSpc>
                <a:spcPct val="99400"/>
              </a:lnSpc>
              <a:spcBef>
                <a:spcPts val="1200"/>
              </a:spcBef>
              <a:buClr>
                <a:srgbClr val="0095DA"/>
              </a:buClr>
              <a:buChar char="•"/>
              <a:tabLst>
                <a:tab pos="185420" algn="l"/>
              </a:tabLst>
            </a:pPr>
            <a:r>
              <a:rPr dirty="0" sz="1800" spc="-30">
                <a:latin typeface="Arial"/>
                <a:cs typeface="Arial"/>
              </a:rPr>
              <a:t>Interpret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score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10">
                <a:latin typeface="Arial"/>
                <a:cs typeface="Arial"/>
              </a:rPr>
              <a:t>–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percent </a:t>
            </a:r>
            <a:r>
              <a:rPr dirty="0" sz="1800" spc="-30">
                <a:latin typeface="Arial"/>
                <a:cs typeface="Arial"/>
              </a:rPr>
              <a:t>distribution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and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qualitative </a:t>
            </a:r>
            <a:r>
              <a:rPr dirty="0" sz="1800" spc="-30">
                <a:latin typeface="Arial"/>
                <a:cs typeface="Arial"/>
              </a:rPr>
              <a:t>assessment</a:t>
            </a:r>
            <a:endParaRPr sz="1800">
              <a:latin typeface="Arial"/>
              <a:cs typeface="Arial"/>
            </a:endParaRPr>
          </a:p>
          <a:p>
            <a:pPr marL="185420" marR="549910" indent="-173355">
              <a:lnSpc>
                <a:spcPts val="2090"/>
              </a:lnSpc>
              <a:spcBef>
                <a:spcPts val="1380"/>
              </a:spcBef>
              <a:buClr>
                <a:srgbClr val="0095DA"/>
              </a:buClr>
              <a:buChar char="•"/>
              <a:tabLst>
                <a:tab pos="185420" algn="l"/>
              </a:tabLst>
            </a:pPr>
            <a:r>
              <a:rPr dirty="0" sz="1800" spc="-100">
                <a:latin typeface="Arial"/>
                <a:cs typeface="Arial"/>
              </a:rPr>
              <a:t>Develop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feedback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content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for </a:t>
            </a:r>
            <a:r>
              <a:rPr dirty="0" sz="1800" spc="-10">
                <a:latin typeface="Arial"/>
                <a:cs typeface="Arial"/>
              </a:rPr>
              <a:t>communication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6916" rIns="0" bIns="0" rtlCol="0" vert="horz">
            <a:spAutoFit/>
          </a:bodyPr>
          <a:lstStyle/>
          <a:p>
            <a:pPr marL="223520">
              <a:lnSpc>
                <a:spcPct val="100000"/>
              </a:lnSpc>
              <a:spcBef>
                <a:spcPts val="100"/>
              </a:spcBef>
            </a:pPr>
            <a:r>
              <a:rPr dirty="0" spc="-175"/>
              <a:t>Breaking</a:t>
            </a:r>
            <a:r>
              <a:rPr dirty="0" spc="-155"/>
              <a:t> </a:t>
            </a:r>
            <a:r>
              <a:rPr dirty="0" spc="-95"/>
              <a:t>down</a:t>
            </a:r>
            <a:r>
              <a:rPr dirty="0" spc="-155"/>
              <a:t> </a:t>
            </a:r>
            <a:r>
              <a:rPr dirty="0" spc="-40"/>
              <a:t>the</a:t>
            </a:r>
            <a:r>
              <a:rPr dirty="0" spc="-165"/>
              <a:t> </a:t>
            </a:r>
            <a:r>
              <a:rPr dirty="0" spc="-75"/>
              <a:t>content</a:t>
            </a:r>
            <a:r>
              <a:rPr dirty="0" spc="-155"/>
              <a:t> </a:t>
            </a:r>
            <a:r>
              <a:rPr dirty="0"/>
              <a:t>of</a:t>
            </a:r>
            <a:r>
              <a:rPr dirty="0" spc="-160"/>
              <a:t> </a:t>
            </a:r>
            <a:r>
              <a:rPr dirty="0" spc="-40"/>
              <a:t>the</a:t>
            </a:r>
            <a:r>
              <a:rPr dirty="0" spc="-160"/>
              <a:t> </a:t>
            </a:r>
            <a:r>
              <a:rPr dirty="0" spc="-110"/>
              <a:t>dashboard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73458" y="5303518"/>
            <a:ext cx="2664618" cy="114544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4259" y="5343525"/>
            <a:ext cx="2952750" cy="112627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31509" y="6568929"/>
            <a:ext cx="1235710" cy="18097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000" spc="-55">
                <a:solidFill>
                  <a:srgbClr val="7F7F7F"/>
                </a:solidFill>
                <a:latin typeface="Arial"/>
                <a:cs typeface="Arial"/>
              </a:rPr>
              <a:t>Blue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7F7F7F"/>
                </a:solidFill>
                <a:latin typeface="Arial"/>
                <a:cs typeface="Arial"/>
              </a:rPr>
              <a:t>Shield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dirty="0" sz="1000" spc="-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California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0287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5420" marR="235585" indent="-180340">
              <a:lnSpc>
                <a:spcPct val="100000"/>
              </a:lnSpc>
              <a:spcBef>
                <a:spcPts val="100"/>
              </a:spcBef>
              <a:buClr>
                <a:srgbClr val="0095DA"/>
              </a:buClr>
              <a:buSzPct val="77500"/>
              <a:buChar char="►"/>
              <a:tabLst>
                <a:tab pos="185420" algn="l"/>
                <a:tab pos="212725" algn="l"/>
              </a:tabLst>
            </a:pPr>
            <a:r>
              <a:rPr dirty="0" spc="-70"/>
              <a:t>	</a:t>
            </a:r>
            <a:r>
              <a:rPr dirty="0" spc="-70"/>
              <a:t>At</a:t>
            </a:r>
            <a:r>
              <a:rPr dirty="0" spc="-90"/>
              <a:t> </a:t>
            </a:r>
            <a:r>
              <a:rPr dirty="0" spc="-130"/>
              <a:t>any</a:t>
            </a:r>
            <a:r>
              <a:rPr dirty="0" spc="-95"/>
              <a:t> </a:t>
            </a:r>
            <a:r>
              <a:rPr dirty="0" spc="-135"/>
              <a:t>stage</a:t>
            </a:r>
            <a:r>
              <a:rPr dirty="0" spc="-85"/>
              <a:t> </a:t>
            </a:r>
            <a:r>
              <a:rPr dirty="0"/>
              <a:t>of</a:t>
            </a:r>
            <a:r>
              <a:rPr dirty="0" spc="-85"/>
              <a:t> </a:t>
            </a:r>
            <a:r>
              <a:rPr dirty="0" spc="-120"/>
              <a:t>an</a:t>
            </a:r>
            <a:r>
              <a:rPr dirty="0" spc="-95"/>
              <a:t> </a:t>
            </a:r>
            <a:r>
              <a:rPr dirty="0" spc="-40"/>
              <a:t>intervention,</a:t>
            </a:r>
            <a:r>
              <a:rPr dirty="0" spc="-85"/>
              <a:t> </a:t>
            </a:r>
            <a:r>
              <a:rPr dirty="0" spc="-25"/>
              <a:t>the</a:t>
            </a:r>
            <a:r>
              <a:rPr dirty="0" spc="-85"/>
              <a:t> </a:t>
            </a:r>
            <a:r>
              <a:rPr dirty="0" spc="-75"/>
              <a:t>Health</a:t>
            </a:r>
            <a:r>
              <a:rPr dirty="0" spc="-90"/>
              <a:t> Equity</a:t>
            </a:r>
            <a:r>
              <a:rPr dirty="0" spc="-95"/>
              <a:t> </a:t>
            </a:r>
            <a:r>
              <a:rPr dirty="0" spc="-135"/>
              <a:t>Assessment</a:t>
            </a:r>
            <a:r>
              <a:rPr dirty="0" spc="-90"/>
              <a:t> </a:t>
            </a:r>
            <a:r>
              <a:rPr dirty="0" spc="-145"/>
              <a:t>Tool</a:t>
            </a:r>
            <a:r>
              <a:rPr dirty="0" spc="-85"/>
              <a:t> </a:t>
            </a:r>
            <a:r>
              <a:rPr dirty="0" spc="-114"/>
              <a:t>is</a:t>
            </a:r>
            <a:r>
              <a:rPr dirty="0" spc="-85"/>
              <a:t> </a:t>
            </a:r>
            <a:r>
              <a:rPr dirty="0" spc="-65"/>
              <a:t>framed</a:t>
            </a:r>
            <a:r>
              <a:rPr dirty="0" spc="-90"/>
              <a:t> </a:t>
            </a:r>
            <a:r>
              <a:rPr dirty="0" spc="-195"/>
              <a:t>as</a:t>
            </a:r>
            <a:r>
              <a:rPr dirty="0" spc="-85"/>
              <a:t> </a:t>
            </a:r>
            <a:r>
              <a:rPr dirty="0" spc="-165"/>
              <a:t>a</a:t>
            </a:r>
            <a:r>
              <a:rPr dirty="0" spc="-95"/>
              <a:t> </a:t>
            </a:r>
            <a:r>
              <a:rPr dirty="0" spc="-85" b="1">
                <a:latin typeface="Arial"/>
                <a:cs typeface="Arial"/>
              </a:rPr>
              <a:t>collaborative </a:t>
            </a:r>
            <a:r>
              <a:rPr dirty="0" spc="-135" b="1">
                <a:latin typeface="Arial"/>
                <a:cs typeface="Arial"/>
              </a:rPr>
              <a:t>learning</a:t>
            </a:r>
            <a:r>
              <a:rPr dirty="0" spc="-80" b="1">
                <a:latin typeface="Arial"/>
                <a:cs typeface="Arial"/>
              </a:rPr>
              <a:t> </a:t>
            </a:r>
            <a:r>
              <a:rPr dirty="0" spc="-100" b="1">
                <a:latin typeface="Arial"/>
                <a:cs typeface="Arial"/>
              </a:rPr>
              <a:t>tool</a:t>
            </a:r>
            <a:r>
              <a:rPr dirty="0" spc="-95" b="1">
                <a:latin typeface="Arial"/>
                <a:cs typeface="Arial"/>
              </a:rPr>
              <a:t> </a:t>
            </a:r>
            <a:r>
              <a:rPr dirty="0"/>
              <a:t>to</a:t>
            </a:r>
            <a:r>
              <a:rPr dirty="0" spc="-90"/>
              <a:t> </a:t>
            </a:r>
            <a:r>
              <a:rPr dirty="0" spc="-125"/>
              <a:t>advance</a:t>
            </a:r>
            <a:r>
              <a:rPr dirty="0" spc="-80"/>
              <a:t> </a:t>
            </a:r>
            <a:r>
              <a:rPr dirty="0" spc="-55"/>
              <a:t>health</a:t>
            </a:r>
            <a:r>
              <a:rPr dirty="0" spc="-85"/>
              <a:t> </a:t>
            </a:r>
            <a:r>
              <a:rPr dirty="0" spc="-45"/>
              <a:t>equity</a:t>
            </a:r>
            <a:r>
              <a:rPr dirty="0" spc="-90"/>
              <a:t> </a:t>
            </a:r>
            <a:r>
              <a:rPr dirty="0" spc="-70"/>
              <a:t>principles</a:t>
            </a:r>
            <a:r>
              <a:rPr dirty="0" spc="-80"/>
              <a:t> </a:t>
            </a:r>
            <a:r>
              <a:rPr dirty="0" spc="-105"/>
              <a:t>and</a:t>
            </a:r>
            <a:r>
              <a:rPr dirty="0" spc="-85"/>
              <a:t> </a:t>
            </a:r>
            <a:r>
              <a:rPr dirty="0" spc="-195"/>
              <a:t>assess</a:t>
            </a:r>
            <a:r>
              <a:rPr dirty="0" spc="-80"/>
              <a:t> </a:t>
            </a:r>
            <a:r>
              <a:rPr dirty="0" spc="-110"/>
              <a:t>progress</a:t>
            </a:r>
            <a:r>
              <a:rPr dirty="0" spc="-80"/>
              <a:t> </a:t>
            </a:r>
            <a:r>
              <a:rPr dirty="0" spc="-75"/>
              <a:t>towards</a:t>
            </a:r>
            <a:r>
              <a:rPr dirty="0" spc="-80"/>
              <a:t> </a:t>
            </a:r>
            <a:r>
              <a:rPr dirty="0" spc="-75"/>
              <a:t>those</a:t>
            </a:r>
            <a:r>
              <a:rPr dirty="0" spc="-80"/>
              <a:t> </a:t>
            </a:r>
            <a:r>
              <a:rPr dirty="0" spc="-10"/>
              <a:t>principles</a:t>
            </a:r>
          </a:p>
          <a:p>
            <a:pPr lvl="1" marL="639445" indent="-169545">
              <a:lnSpc>
                <a:spcPct val="100000"/>
              </a:lnSpc>
              <a:spcBef>
                <a:spcPts val="1205"/>
              </a:spcBef>
              <a:buClr>
                <a:srgbClr val="004A6D"/>
              </a:buClr>
              <a:buChar char="•"/>
              <a:tabLst>
                <a:tab pos="639445" algn="l"/>
              </a:tabLst>
            </a:pPr>
            <a:r>
              <a:rPr dirty="0" sz="1800" spc="-85">
                <a:latin typeface="Arial"/>
                <a:cs typeface="Arial"/>
              </a:rPr>
              <a:t>Avoid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framing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80">
                <a:latin typeface="Arial"/>
                <a:cs typeface="Arial"/>
              </a:rPr>
              <a:t>as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40">
                <a:latin typeface="Arial"/>
                <a:cs typeface="Arial"/>
              </a:rPr>
              <a:t>a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test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that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interventions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must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“pass”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260"/>
              </a:spcBef>
              <a:buClr>
                <a:srgbClr val="004A6D"/>
              </a:buClr>
              <a:buFont typeface="Arial"/>
              <a:buChar char="•"/>
            </a:pPr>
            <a:endParaRPr sz="1800"/>
          </a:p>
          <a:p>
            <a:pPr marL="185420" marR="5080" indent="-180340">
              <a:lnSpc>
                <a:spcPct val="100000"/>
              </a:lnSpc>
              <a:buClr>
                <a:srgbClr val="0095DA"/>
              </a:buClr>
              <a:buSzPct val="77500"/>
              <a:buChar char="►"/>
              <a:tabLst>
                <a:tab pos="185420" algn="l"/>
                <a:tab pos="212725" algn="l"/>
              </a:tabLst>
            </a:pPr>
            <a:r>
              <a:rPr dirty="0" spc="-100"/>
              <a:t>	</a:t>
            </a:r>
            <a:r>
              <a:rPr dirty="0" spc="-100"/>
              <a:t>Organizations/researchers</a:t>
            </a:r>
            <a:r>
              <a:rPr dirty="0" spc="-65"/>
              <a:t> </a:t>
            </a:r>
            <a:r>
              <a:rPr dirty="0" spc="-70"/>
              <a:t>looking</a:t>
            </a:r>
            <a:r>
              <a:rPr dirty="0" spc="-65"/>
              <a:t> </a:t>
            </a:r>
            <a:r>
              <a:rPr dirty="0"/>
              <a:t>to</a:t>
            </a:r>
            <a:r>
              <a:rPr dirty="0" spc="-75"/>
              <a:t> </a:t>
            </a:r>
            <a:r>
              <a:rPr dirty="0" spc="-90"/>
              <a:t>develop</a:t>
            </a:r>
            <a:r>
              <a:rPr dirty="0" spc="-70"/>
              <a:t> </a:t>
            </a:r>
            <a:r>
              <a:rPr dirty="0" spc="-10"/>
              <a:t>their</a:t>
            </a:r>
            <a:r>
              <a:rPr dirty="0" spc="-60"/>
              <a:t> </a:t>
            </a:r>
            <a:r>
              <a:rPr dirty="0" spc="-70"/>
              <a:t>own </a:t>
            </a:r>
            <a:r>
              <a:rPr dirty="0" spc="-55"/>
              <a:t>health</a:t>
            </a:r>
            <a:r>
              <a:rPr dirty="0" spc="-65"/>
              <a:t> </a:t>
            </a:r>
            <a:r>
              <a:rPr dirty="0" spc="-45"/>
              <a:t>equity</a:t>
            </a:r>
            <a:r>
              <a:rPr dirty="0" spc="-75"/>
              <a:t> </a:t>
            </a:r>
            <a:r>
              <a:rPr dirty="0" spc="-85"/>
              <a:t>measurement</a:t>
            </a:r>
            <a:r>
              <a:rPr dirty="0" spc="-60"/>
              <a:t> </a:t>
            </a:r>
            <a:r>
              <a:rPr dirty="0" spc="-55"/>
              <a:t>tools</a:t>
            </a:r>
            <a:r>
              <a:rPr dirty="0" spc="-65"/>
              <a:t> </a:t>
            </a:r>
            <a:r>
              <a:rPr dirty="0" spc="-10"/>
              <a:t>should consider: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1509" y="6568929"/>
            <a:ext cx="1235710" cy="18097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000" spc="-55">
                <a:solidFill>
                  <a:srgbClr val="7F7F7F"/>
                </a:solidFill>
                <a:latin typeface="Arial"/>
                <a:cs typeface="Arial"/>
              </a:rPr>
              <a:t>Blue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7F7F7F"/>
                </a:solidFill>
                <a:latin typeface="Arial"/>
                <a:cs typeface="Arial"/>
              </a:rPr>
              <a:t>Shield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dirty="0" sz="1000" spc="-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7F7F7F"/>
                </a:solidFill>
                <a:latin typeface="Arial"/>
                <a:cs typeface="Arial"/>
              </a:rPr>
              <a:t>California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0287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 spc="-50"/>
              <a:t>4</a:t>
            </a:fld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4244" rIns="0" bIns="0" rtlCol="0" vert="horz">
            <a:spAutoFit/>
          </a:bodyPr>
          <a:lstStyle/>
          <a:p>
            <a:pPr marL="467995">
              <a:lnSpc>
                <a:spcPct val="100000"/>
              </a:lnSpc>
              <a:spcBef>
                <a:spcPts val="100"/>
              </a:spcBef>
            </a:pPr>
            <a:r>
              <a:rPr dirty="0" spc="-155"/>
              <a:t>Considerations</a:t>
            </a:r>
            <a:r>
              <a:rPr dirty="0" spc="-140"/>
              <a:t> </a:t>
            </a:r>
            <a:r>
              <a:rPr dirty="0"/>
              <a:t>for</a:t>
            </a:r>
            <a:r>
              <a:rPr dirty="0" spc="-140"/>
              <a:t> </a:t>
            </a:r>
            <a:r>
              <a:rPr dirty="0" spc="-70"/>
              <a:t>application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24073" y="3552826"/>
            <a:ext cx="7600950" cy="2479675"/>
          </a:xfrm>
          <a:prstGeom prst="rect">
            <a:avLst/>
          </a:prstGeom>
          <a:solidFill>
            <a:srgbClr val="AFE5FF"/>
          </a:solidFill>
        </p:spPr>
        <p:txBody>
          <a:bodyPr wrap="square" lIns="0" tIns="237490" rIns="0" bIns="0" rtlCol="0" vert="horz">
            <a:spAutoFit/>
          </a:bodyPr>
          <a:lstStyle/>
          <a:p>
            <a:pPr marL="437515" marR="1095375" indent="-342900">
              <a:lnSpc>
                <a:spcPct val="100000"/>
              </a:lnSpc>
              <a:spcBef>
                <a:spcPts val="1870"/>
              </a:spcBef>
              <a:buClr>
                <a:srgbClr val="0095DA"/>
              </a:buClr>
              <a:buAutoNum type="arabicPeriod"/>
              <a:tabLst>
                <a:tab pos="437515" algn="l"/>
              </a:tabLst>
            </a:pPr>
            <a:r>
              <a:rPr dirty="0" sz="2000" spc="-60">
                <a:latin typeface="Arial"/>
                <a:cs typeface="Arial"/>
              </a:rPr>
              <a:t>Applicability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domains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and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elements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the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Health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Equity </a:t>
            </a:r>
            <a:r>
              <a:rPr dirty="0" sz="2000" spc="-140">
                <a:latin typeface="Arial"/>
                <a:cs typeface="Arial"/>
              </a:rPr>
              <a:t>Assessment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Tool</a:t>
            </a:r>
            <a:endParaRPr sz="2000">
              <a:latin typeface="Arial"/>
              <a:cs typeface="Arial"/>
            </a:endParaRPr>
          </a:p>
          <a:p>
            <a:pPr marL="436880" indent="-342265">
              <a:lnSpc>
                <a:spcPct val="100000"/>
              </a:lnSpc>
              <a:spcBef>
                <a:spcPts val="1200"/>
              </a:spcBef>
              <a:buClr>
                <a:srgbClr val="0095DA"/>
              </a:buClr>
              <a:buAutoNum type="arabicPeriod"/>
              <a:tabLst>
                <a:tab pos="436880" algn="l"/>
              </a:tabLst>
            </a:pPr>
            <a:r>
              <a:rPr dirty="0" sz="2000" spc="-160">
                <a:latin typeface="Arial"/>
                <a:cs typeface="Arial"/>
              </a:rPr>
              <a:t>The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intended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audience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sharing </a:t>
            </a:r>
            <a:r>
              <a:rPr dirty="0" sz="2000" spc="-10">
                <a:latin typeface="Arial"/>
                <a:cs typeface="Arial"/>
              </a:rPr>
              <a:t>results</a:t>
            </a:r>
            <a:endParaRPr sz="2000">
              <a:latin typeface="Arial"/>
              <a:cs typeface="Arial"/>
            </a:endParaRPr>
          </a:p>
          <a:p>
            <a:pPr marL="436880" indent="-342265">
              <a:lnSpc>
                <a:spcPct val="100000"/>
              </a:lnSpc>
              <a:spcBef>
                <a:spcPts val="1200"/>
              </a:spcBef>
              <a:buClr>
                <a:srgbClr val="0095DA"/>
              </a:buClr>
              <a:buAutoNum type="arabicPeriod"/>
              <a:tabLst>
                <a:tab pos="436880" algn="l"/>
              </a:tabLst>
            </a:pPr>
            <a:r>
              <a:rPr dirty="0" sz="2000" spc="-65">
                <a:latin typeface="Arial"/>
                <a:cs typeface="Arial"/>
              </a:rPr>
              <a:t>Integrating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perspectives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from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partners </a:t>
            </a:r>
            <a:r>
              <a:rPr dirty="0" sz="2000">
                <a:latin typeface="Arial"/>
                <a:cs typeface="Arial"/>
              </a:rPr>
              <a:t>&amp;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60">
                <a:latin typeface="Arial"/>
                <a:cs typeface="Arial"/>
              </a:rPr>
              <a:t>community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members</a:t>
            </a:r>
            <a:endParaRPr sz="2000">
              <a:latin typeface="Arial"/>
              <a:cs typeface="Arial"/>
            </a:endParaRPr>
          </a:p>
          <a:p>
            <a:pPr marL="436880" indent="-342265">
              <a:lnSpc>
                <a:spcPct val="100000"/>
              </a:lnSpc>
              <a:spcBef>
                <a:spcPts val="1200"/>
              </a:spcBef>
              <a:buClr>
                <a:srgbClr val="0095DA"/>
              </a:buClr>
              <a:buAutoNum type="arabicPeriod"/>
              <a:tabLst>
                <a:tab pos="436880" algn="l"/>
              </a:tabLst>
            </a:pPr>
            <a:r>
              <a:rPr dirty="0" sz="2000" spc="-65">
                <a:latin typeface="Arial"/>
                <a:cs typeface="Arial"/>
              </a:rPr>
              <a:t>Accountability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results/information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gleaned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from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the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tool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922693" y="4260595"/>
            <a:ext cx="314642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305"/>
              <a:t>Questions?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588" y="4374987"/>
            <a:ext cx="671174" cy="886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5D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2026-06-17T20:35:22Z</dcterms:created>
  <dcterms:modified xsi:type="dcterms:W3CDTF">2026-06-17T20:35:22Z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2022-10-24T00:00:00Z</vt:filetime>
  </property>
  <property fmtid="{D5CDD505-2E9C-101B-9397-08002B2CF9AE}" pid="3" name="LastSaved">
    <vt:filetime>2026-06-17T00:00:00Z</vt:filetime>
  </property>
  <property fmtid="{D5CDD505-2E9C-101B-9397-08002B2CF9AE}" pid="4" name="Producer">
    <vt:lpwstr>macOS Version 12.6 (Build 21G115) Quartz PDFContext</vt:lpwstr>
  </property>
</Properties>
</file>