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6939" y="1802333"/>
            <a:ext cx="5006340" cy="3938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51575" y="1802333"/>
            <a:ext cx="4983480" cy="4268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820" y="609676"/>
            <a:ext cx="11569700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4821" y="2319997"/>
            <a:ext cx="6033770" cy="3094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iabetes.org/about-us/statistics/about-diabetes#sthash.F8fRkPqd.dpuf%23%3A~%3Atext%3DDiabetes%20by%20Race%2FEthnicity.%20The%20rates%20of%20diagnosed%20diabetes%2Cof%20non-Hispanic%20blacks.%2015.1%25%20of%20American%20Indians%2FAlaskan%20Natives" TargetMode="External"/><Relationship Id="rId3" Type="http://schemas.openxmlformats.org/officeDocument/2006/relationships/hyperlink" Target="https://doc.ri.gov/news-info/research-data#%3A~%3Atext%3DWhat%20is%20the%20racial%20breakdown%2Crace%20rather%20than%20an%20ethnicity" TargetMode="External"/><Relationship Id="rId4" Type="http://schemas.openxmlformats.org/officeDocument/2006/relationships/hyperlink" Target="https://www.census.gov/quickfacts/providencecityrhodeisland#qf-headnote-a" TargetMode="External"/><Relationship Id="rId5" Type="http://schemas.openxmlformats.org/officeDocument/2006/relationships/hyperlink" Target="https://www.census.gov/library/stories/state-by-state/rhode-island-population-change-between-census-decade.html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9809" y="6576161"/>
            <a:ext cx="151574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solidFill>
                  <a:srgbClr val="00AFEF"/>
                </a:solidFill>
                <a:latin typeface="Arial"/>
                <a:cs typeface="Arial"/>
              </a:rPr>
              <a:t>Proprietary</a:t>
            </a:r>
            <a:r>
              <a:rPr dirty="0" sz="600" spc="2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00AFEF"/>
                </a:solidFill>
                <a:latin typeface="Arial"/>
                <a:cs typeface="Arial"/>
              </a:rPr>
              <a:t>&amp;</a:t>
            </a:r>
            <a:r>
              <a:rPr dirty="0" sz="600" spc="-1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00AFEF"/>
                </a:solidFill>
                <a:latin typeface="Arial"/>
                <a:cs typeface="Arial"/>
              </a:rPr>
              <a:t>Confidential</a:t>
            </a:r>
            <a:r>
              <a:rPr dirty="0" sz="60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z="600" spc="125">
                <a:solidFill>
                  <a:srgbClr val="00AFEF"/>
                </a:solidFill>
                <a:latin typeface="Arial"/>
                <a:cs typeface="Arial"/>
              </a:rPr>
              <a:t>|</a:t>
            </a:r>
            <a:r>
              <a:rPr dirty="0" sz="600" spc="-20">
                <a:solidFill>
                  <a:srgbClr val="00AFEF"/>
                </a:solidFill>
                <a:latin typeface="Arial"/>
                <a:cs typeface="Arial"/>
              </a:rPr>
              <a:t> Not</a:t>
            </a:r>
            <a:r>
              <a:rPr dirty="0" sz="600" spc="-1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00AFEF"/>
                </a:solidFill>
                <a:latin typeface="Arial"/>
                <a:cs typeface="Arial"/>
              </a:rPr>
              <a:t>for </a:t>
            </a:r>
            <a:r>
              <a:rPr dirty="0" sz="600" spc="-10">
                <a:solidFill>
                  <a:srgbClr val="00AFEF"/>
                </a:solidFill>
                <a:latin typeface="Arial"/>
                <a:cs typeface="Arial"/>
              </a:rPr>
              <a:t>Distribution</a:t>
            </a:r>
            <a:endParaRPr sz="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9677" y="700120"/>
            <a:ext cx="2675012" cy="44253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2959735" cy="6858000"/>
          </a:xfrm>
          <a:custGeom>
            <a:avLst/>
            <a:gdLst/>
            <a:ahLst/>
            <a:cxnLst/>
            <a:rect l="l" t="t" r="r" b="b"/>
            <a:pathLst>
              <a:path w="2959735" h="6858000">
                <a:moveTo>
                  <a:pt x="2959608" y="0"/>
                </a:moveTo>
                <a:lnTo>
                  <a:pt x="1914144" y="0"/>
                </a:lnTo>
                <a:lnTo>
                  <a:pt x="1524000" y="0"/>
                </a:lnTo>
                <a:lnTo>
                  <a:pt x="0" y="0"/>
                </a:lnTo>
                <a:lnTo>
                  <a:pt x="0" y="6858000"/>
                </a:lnTo>
                <a:lnTo>
                  <a:pt x="1524000" y="6858000"/>
                </a:lnTo>
                <a:lnTo>
                  <a:pt x="1914144" y="6858000"/>
                </a:lnTo>
                <a:lnTo>
                  <a:pt x="2959608" y="6858000"/>
                </a:lnTo>
                <a:lnTo>
                  <a:pt x="2959608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297173" y="2355341"/>
            <a:ext cx="7830184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220" b="0">
                <a:solidFill>
                  <a:srgbClr val="6F2F9F"/>
                </a:solidFill>
                <a:latin typeface="Arial"/>
                <a:cs typeface="Arial"/>
              </a:rPr>
              <a:t>Uncovering </a:t>
            </a:r>
            <a:r>
              <a:rPr dirty="0" sz="3600" spc="-155" b="0">
                <a:solidFill>
                  <a:srgbClr val="6F2F9F"/>
                </a:solidFill>
                <a:latin typeface="Arial"/>
                <a:cs typeface="Arial"/>
              </a:rPr>
              <a:t>intersecting</a:t>
            </a:r>
            <a:r>
              <a:rPr dirty="0" sz="3600" spc="-220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175" b="0">
                <a:solidFill>
                  <a:srgbClr val="6F2F9F"/>
                </a:solidFill>
                <a:latin typeface="Arial"/>
                <a:cs typeface="Arial"/>
              </a:rPr>
              <a:t>forms</a:t>
            </a:r>
            <a:r>
              <a:rPr dirty="0" sz="3600" spc="-204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25" b="0">
                <a:solidFill>
                  <a:srgbClr val="6F2F9F"/>
                </a:solidFill>
                <a:latin typeface="Arial"/>
                <a:cs typeface="Arial"/>
              </a:rPr>
              <a:t>of </a:t>
            </a:r>
            <a:r>
              <a:rPr dirty="0" sz="3600" spc="-150" b="0">
                <a:solidFill>
                  <a:srgbClr val="6F2F9F"/>
                </a:solidFill>
                <a:latin typeface="Arial"/>
                <a:cs typeface="Arial"/>
              </a:rPr>
              <a:t>discrimination</a:t>
            </a:r>
            <a:r>
              <a:rPr dirty="0" sz="3600" spc="-229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145" b="0">
                <a:solidFill>
                  <a:srgbClr val="6F2F9F"/>
                </a:solidFill>
                <a:latin typeface="Arial"/>
                <a:cs typeface="Arial"/>
              </a:rPr>
              <a:t>during</a:t>
            </a:r>
            <a:r>
              <a:rPr dirty="0" sz="3600" spc="-240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320" b="0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z="3600" spc="-200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220" b="0">
                <a:solidFill>
                  <a:srgbClr val="6F2F9F"/>
                </a:solidFill>
                <a:latin typeface="Arial"/>
                <a:cs typeface="Arial"/>
              </a:rPr>
              <a:t>social </a:t>
            </a:r>
            <a:r>
              <a:rPr dirty="0" sz="3600" spc="-165" b="0">
                <a:solidFill>
                  <a:srgbClr val="6F2F9F"/>
                </a:solidFill>
                <a:latin typeface="Arial"/>
                <a:cs typeface="Arial"/>
              </a:rPr>
              <a:t>risk</a:t>
            </a:r>
            <a:r>
              <a:rPr dirty="0" sz="3600" spc="-225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185" b="0">
                <a:solidFill>
                  <a:srgbClr val="6F2F9F"/>
                </a:solidFill>
                <a:latin typeface="Arial"/>
                <a:cs typeface="Arial"/>
              </a:rPr>
              <a:t>screening </a:t>
            </a:r>
            <a:r>
              <a:rPr dirty="0" sz="3600" spc="-220" b="0">
                <a:solidFill>
                  <a:srgbClr val="6F2F9F"/>
                </a:solidFill>
                <a:latin typeface="Arial"/>
                <a:cs typeface="Arial"/>
              </a:rPr>
              <a:t>and</a:t>
            </a:r>
            <a:r>
              <a:rPr dirty="0" sz="3600" spc="-245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240" b="0">
                <a:solidFill>
                  <a:srgbClr val="6F2F9F"/>
                </a:solidFill>
                <a:latin typeface="Arial"/>
                <a:cs typeface="Arial"/>
              </a:rPr>
              <a:t>care</a:t>
            </a:r>
            <a:r>
              <a:rPr dirty="0" sz="3600" spc="-245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200" b="0">
                <a:solidFill>
                  <a:srgbClr val="6F2F9F"/>
                </a:solidFill>
                <a:latin typeface="Arial"/>
                <a:cs typeface="Arial"/>
              </a:rPr>
              <a:t>program</a:t>
            </a:r>
            <a:r>
              <a:rPr dirty="0" sz="3600" spc="-275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70" b="0">
                <a:solidFill>
                  <a:srgbClr val="6F2F9F"/>
                </a:solidFill>
                <a:latin typeface="Arial"/>
                <a:cs typeface="Arial"/>
              </a:rPr>
              <a:t>in</a:t>
            </a:r>
            <a:r>
              <a:rPr dirty="0" sz="3600" spc="-240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300" b="0">
                <a:solidFill>
                  <a:srgbClr val="6F2F9F"/>
                </a:solidFill>
                <a:latin typeface="Arial"/>
                <a:cs typeface="Arial"/>
              </a:rPr>
              <a:t>Rhode</a:t>
            </a:r>
            <a:r>
              <a:rPr dirty="0" sz="3600" spc="-245" b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3600" spc="-10" b="0">
                <a:solidFill>
                  <a:srgbClr val="6F2F9F"/>
                </a:solidFill>
                <a:latin typeface="Arial"/>
                <a:cs typeface="Arial"/>
              </a:rPr>
              <a:t>Island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7173" y="4894833"/>
            <a:ext cx="68402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0">
                <a:solidFill>
                  <a:srgbClr val="006FC0"/>
                </a:solidFill>
                <a:latin typeface="Arial"/>
                <a:cs typeface="Arial"/>
              </a:rPr>
              <a:t>Elizabeth </a:t>
            </a:r>
            <a:r>
              <a:rPr dirty="0" sz="2400" spc="-110">
                <a:solidFill>
                  <a:srgbClr val="006FC0"/>
                </a:solidFill>
                <a:latin typeface="Arial"/>
                <a:cs typeface="Arial"/>
              </a:rPr>
              <a:t>Pfeiffer</a:t>
            </a:r>
            <a:r>
              <a:rPr dirty="0" sz="2400" spc="-125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0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400" spc="-13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54">
                <a:solidFill>
                  <a:srgbClr val="006FC0"/>
                </a:solidFill>
                <a:latin typeface="Arial"/>
                <a:cs typeface="Arial"/>
              </a:rPr>
              <a:t>Sara</a:t>
            </a:r>
            <a:r>
              <a:rPr dirty="0" sz="2400" spc="-145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0">
                <a:solidFill>
                  <a:srgbClr val="006FC0"/>
                </a:solidFill>
                <a:latin typeface="Arial"/>
                <a:cs typeface="Arial"/>
              </a:rPr>
              <a:t>Mendez,</a:t>
            </a:r>
            <a:r>
              <a:rPr dirty="0" sz="2400" spc="-13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04">
                <a:solidFill>
                  <a:srgbClr val="006FC0"/>
                </a:solidFill>
                <a:latin typeface="Arial"/>
                <a:cs typeface="Arial"/>
              </a:rPr>
              <a:t>Rhode</a:t>
            </a:r>
            <a:r>
              <a:rPr dirty="0" sz="2400" spc="-14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>
                <a:solidFill>
                  <a:srgbClr val="006FC0"/>
                </a:solidFill>
                <a:latin typeface="Arial"/>
                <a:cs typeface="Arial"/>
              </a:rPr>
              <a:t>Island </a:t>
            </a:r>
            <a:r>
              <a:rPr dirty="0" sz="2400" spc="-114">
                <a:solidFill>
                  <a:srgbClr val="006FC0"/>
                </a:solidFill>
                <a:latin typeface="Arial"/>
                <a:cs typeface="Arial"/>
              </a:rPr>
              <a:t>College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97173" y="5637072"/>
            <a:ext cx="22364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80">
                <a:solidFill>
                  <a:srgbClr val="6F2F9F"/>
                </a:solidFill>
                <a:latin typeface="Arial"/>
                <a:cs typeface="Arial"/>
              </a:rPr>
              <a:t>SIREN</a:t>
            </a:r>
            <a:r>
              <a:rPr dirty="0" sz="1200" spc="-4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45">
                <a:solidFill>
                  <a:srgbClr val="6F2F9F"/>
                </a:solidFill>
                <a:latin typeface="Arial"/>
                <a:cs typeface="Arial"/>
              </a:rPr>
              <a:t>National</a:t>
            </a:r>
            <a:r>
              <a:rPr dirty="0" sz="1200" spc="-35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105">
                <a:solidFill>
                  <a:srgbClr val="6F2F9F"/>
                </a:solidFill>
                <a:latin typeface="Arial"/>
                <a:cs typeface="Arial"/>
              </a:rPr>
              <a:t>Research</a:t>
            </a:r>
            <a:r>
              <a:rPr dirty="0" sz="1200" spc="-35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6F2F9F"/>
                </a:solidFill>
                <a:latin typeface="Arial"/>
                <a:cs typeface="Arial"/>
              </a:rPr>
              <a:t>Meeting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75">
                <a:solidFill>
                  <a:srgbClr val="6F2F9F"/>
                </a:solidFill>
                <a:latin typeface="Arial"/>
                <a:cs typeface="Arial"/>
              </a:rPr>
              <a:t>September</a:t>
            </a:r>
            <a:r>
              <a:rPr dirty="0" sz="1200" spc="-45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55">
                <a:solidFill>
                  <a:srgbClr val="6F2F9F"/>
                </a:solidFill>
                <a:latin typeface="Arial"/>
                <a:cs typeface="Arial"/>
              </a:rPr>
              <a:t>15,</a:t>
            </a:r>
            <a:r>
              <a:rPr dirty="0" sz="1200" spc="-4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60">
                <a:solidFill>
                  <a:srgbClr val="6F2F9F"/>
                </a:solidFill>
                <a:latin typeface="Arial"/>
                <a:cs typeface="Arial"/>
              </a:rPr>
              <a:t>2022,</a:t>
            </a:r>
            <a:r>
              <a:rPr dirty="0" sz="1200" spc="-4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90">
                <a:solidFill>
                  <a:srgbClr val="6F2F9F"/>
                </a:solidFill>
                <a:latin typeface="Arial"/>
                <a:cs typeface="Arial"/>
              </a:rPr>
              <a:t>Zoom</a:t>
            </a:r>
            <a:r>
              <a:rPr dirty="0" sz="1200" spc="-4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6F2F9F"/>
                </a:solidFill>
                <a:latin typeface="Arial"/>
                <a:cs typeface="Arial"/>
              </a:rPr>
              <a:t>Meeting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8" name="object 8" descr="A close up of a sign  Description generated with high confidenc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8688" y="245363"/>
            <a:ext cx="906780" cy="10972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30" b="0">
                <a:latin typeface="Arial"/>
                <a:cs typeface="Arial"/>
              </a:rPr>
              <a:t>Institutional</a:t>
            </a:r>
            <a:r>
              <a:rPr dirty="0" spc="-254" b="0">
                <a:latin typeface="Arial"/>
                <a:cs typeface="Arial"/>
              </a:rPr>
              <a:t> </a:t>
            </a:r>
            <a:r>
              <a:rPr dirty="0" spc="-200" b="0">
                <a:latin typeface="Arial"/>
                <a:cs typeface="Arial"/>
              </a:rPr>
              <a:t>Discrimination:</a:t>
            </a:r>
            <a:r>
              <a:rPr dirty="0" spc="-235" b="0">
                <a:latin typeface="Arial"/>
                <a:cs typeface="Arial"/>
              </a:rPr>
              <a:t> </a:t>
            </a:r>
            <a:r>
              <a:rPr dirty="0" spc="-390" b="0">
                <a:latin typeface="Arial"/>
                <a:cs typeface="Arial"/>
              </a:rPr>
              <a:t>Language</a:t>
            </a:r>
            <a:r>
              <a:rPr dirty="0" spc="-27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&amp;</a:t>
            </a:r>
            <a:r>
              <a:rPr dirty="0" spc="-245" b="0">
                <a:latin typeface="Arial"/>
                <a:cs typeface="Arial"/>
              </a:rPr>
              <a:t> </a:t>
            </a:r>
            <a:r>
              <a:rPr dirty="0" spc="-300" b="0">
                <a:latin typeface="Arial"/>
                <a:cs typeface="Arial"/>
              </a:rPr>
              <a:t>Translations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20" y="1704543"/>
            <a:ext cx="11690350" cy="476758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43815" marR="5080">
              <a:lnSpc>
                <a:spcPts val="2160"/>
              </a:lnSpc>
              <a:spcBef>
                <a:spcPts val="375"/>
              </a:spcBef>
            </a:pPr>
            <a:r>
              <a:rPr dirty="0" sz="2000" spc="-140" b="1" i="1">
                <a:latin typeface="Arial"/>
                <a:cs typeface="Arial"/>
              </a:rPr>
              <a:t>"They're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70" b="1">
                <a:latin typeface="Arial"/>
                <a:cs typeface="Arial"/>
              </a:rPr>
              <a:t>[the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75" b="1">
                <a:latin typeface="Arial"/>
                <a:cs typeface="Arial"/>
              </a:rPr>
              <a:t>social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spc="-160" b="1">
                <a:latin typeface="Arial"/>
                <a:cs typeface="Arial"/>
              </a:rPr>
              <a:t>risk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spc="-180" b="1">
                <a:latin typeface="Arial"/>
                <a:cs typeface="Arial"/>
              </a:rPr>
              <a:t>screening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spc="-150" b="1">
                <a:latin typeface="Arial"/>
                <a:cs typeface="Arial"/>
              </a:rPr>
              <a:t>questions]</a:t>
            </a:r>
            <a:r>
              <a:rPr dirty="0" sz="2000" spc="-95" b="1">
                <a:latin typeface="Arial"/>
                <a:cs typeface="Arial"/>
              </a:rPr>
              <a:t> </a:t>
            </a:r>
            <a:r>
              <a:rPr dirty="0" sz="2000" spc="-105" b="1" i="1">
                <a:latin typeface="Arial"/>
                <a:cs typeface="Arial"/>
              </a:rPr>
              <a:t>really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hard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100" b="1" i="1">
                <a:latin typeface="Arial"/>
                <a:cs typeface="Arial"/>
              </a:rPr>
              <a:t>for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45" b="1" i="1">
                <a:latin typeface="Arial"/>
                <a:cs typeface="Arial"/>
              </a:rPr>
              <a:t>our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120" b="1" i="1">
                <a:latin typeface="Arial"/>
                <a:cs typeface="Arial"/>
              </a:rPr>
              <a:t>patients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85" b="1" i="1">
                <a:latin typeface="Arial"/>
                <a:cs typeface="Arial"/>
              </a:rPr>
              <a:t>to </a:t>
            </a:r>
            <a:r>
              <a:rPr dirty="0" sz="2000" spc="-150" b="1" i="1">
                <a:latin typeface="Arial"/>
                <a:cs typeface="Arial"/>
              </a:rPr>
              <a:t>understand</a:t>
            </a:r>
            <a:r>
              <a:rPr dirty="0" sz="2000" spc="-150" i="1">
                <a:latin typeface="Arial"/>
                <a:cs typeface="Arial"/>
              </a:rPr>
              <a:t>,</a:t>
            </a:r>
            <a:r>
              <a:rPr dirty="0" sz="2000" spc="-114" i="1">
                <a:latin typeface="Arial"/>
                <a:cs typeface="Arial"/>
              </a:rPr>
              <a:t> </a:t>
            </a:r>
            <a:r>
              <a:rPr dirty="0" sz="2000" spc="-105" i="1">
                <a:latin typeface="Arial"/>
                <a:cs typeface="Arial"/>
              </a:rPr>
              <a:t>especially</a:t>
            </a:r>
            <a:r>
              <a:rPr dirty="0" sz="2000" spc="-70" i="1">
                <a:latin typeface="Arial"/>
                <a:cs typeface="Arial"/>
              </a:rPr>
              <a:t> </a:t>
            </a:r>
            <a:r>
              <a:rPr dirty="0" sz="2000" spc="-180" i="1">
                <a:latin typeface="Arial"/>
                <a:cs typeface="Arial"/>
              </a:rPr>
              <a:t>…people</a:t>
            </a:r>
            <a:r>
              <a:rPr dirty="0" sz="2000" spc="-120" i="1">
                <a:latin typeface="Arial"/>
                <a:cs typeface="Arial"/>
              </a:rPr>
              <a:t> </a:t>
            </a:r>
            <a:r>
              <a:rPr dirty="0" sz="2000" spc="-20" i="1">
                <a:latin typeface="Arial"/>
                <a:cs typeface="Arial"/>
              </a:rPr>
              <a:t>that </a:t>
            </a:r>
            <a:r>
              <a:rPr dirty="0" sz="2000" spc="-114" i="1">
                <a:latin typeface="Arial"/>
                <a:cs typeface="Arial"/>
              </a:rPr>
              <a:t>have</a:t>
            </a:r>
            <a:r>
              <a:rPr dirty="0" sz="2000" spc="-100" i="1">
                <a:latin typeface="Arial"/>
                <a:cs typeface="Arial"/>
              </a:rPr>
              <a:t> </a:t>
            </a:r>
            <a:r>
              <a:rPr dirty="0" sz="2000" spc="-95" i="1">
                <a:latin typeface="Arial"/>
                <a:cs typeface="Arial"/>
              </a:rPr>
              <a:t>a</a:t>
            </a:r>
            <a:r>
              <a:rPr dirty="0" sz="2000" spc="-80" i="1">
                <a:latin typeface="Arial"/>
                <a:cs typeface="Arial"/>
              </a:rPr>
              <a:t> </a:t>
            </a:r>
            <a:r>
              <a:rPr dirty="0" sz="2000" spc="-135" b="1" i="1">
                <a:latin typeface="Arial"/>
                <a:cs typeface="Arial"/>
              </a:rPr>
              <a:t>language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barrier</a:t>
            </a:r>
            <a:r>
              <a:rPr dirty="0" sz="2000" spc="-95" i="1">
                <a:latin typeface="Arial"/>
                <a:cs typeface="Arial"/>
              </a:rPr>
              <a:t>...</a:t>
            </a:r>
            <a:r>
              <a:rPr dirty="0" sz="2000" spc="-95" b="1" i="1">
                <a:latin typeface="Arial"/>
                <a:cs typeface="Arial"/>
              </a:rPr>
              <a:t>it's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105" b="1" i="1">
                <a:latin typeface="Arial"/>
                <a:cs typeface="Arial"/>
              </a:rPr>
              <a:t>not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40" b="1" i="1">
                <a:latin typeface="Arial"/>
                <a:cs typeface="Arial"/>
              </a:rPr>
              <a:t>just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65" b="1" i="1">
                <a:latin typeface="Arial"/>
                <a:cs typeface="Arial"/>
              </a:rPr>
              <a:t>asking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165" b="1" i="1">
                <a:latin typeface="Arial"/>
                <a:cs typeface="Arial"/>
              </a:rPr>
              <a:t>questions,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00" b="1" i="1">
                <a:latin typeface="Arial"/>
                <a:cs typeface="Arial"/>
              </a:rPr>
              <a:t>it's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40" b="1" i="1">
                <a:latin typeface="Arial"/>
                <a:cs typeface="Arial"/>
              </a:rPr>
              <a:t>explaining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80" b="1" i="1">
                <a:latin typeface="Arial"/>
                <a:cs typeface="Arial"/>
              </a:rPr>
              <a:t>what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the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60" b="1" i="1">
                <a:latin typeface="Arial"/>
                <a:cs typeface="Arial"/>
              </a:rPr>
              <a:t>question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90" b="1" i="1">
                <a:latin typeface="Arial"/>
                <a:cs typeface="Arial"/>
              </a:rPr>
              <a:t>mean[s</a:t>
            </a:r>
            <a:r>
              <a:rPr dirty="0" sz="2000" spc="-90" i="1">
                <a:latin typeface="Arial"/>
                <a:cs typeface="Arial"/>
              </a:rPr>
              <a:t>]."</a:t>
            </a:r>
            <a:r>
              <a:rPr dirty="0" sz="2000" spc="-95" i="1">
                <a:latin typeface="Arial"/>
                <a:cs typeface="Arial"/>
              </a:rPr>
              <a:t> </a:t>
            </a:r>
            <a:r>
              <a:rPr dirty="0" sz="2000" spc="-130">
                <a:latin typeface="Arial"/>
                <a:cs typeface="Arial"/>
              </a:rPr>
              <a:t>–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Staff </a:t>
            </a:r>
            <a:r>
              <a:rPr dirty="0" sz="2000" spc="-50">
                <a:latin typeface="Arial"/>
                <a:cs typeface="Arial"/>
              </a:rPr>
              <a:t>Member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170">
                <a:latin typeface="Arial"/>
                <a:cs typeface="Arial"/>
              </a:rPr>
              <a:t>Focus</a:t>
            </a:r>
            <a:r>
              <a:rPr dirty="0" sz="2000" spc="-114">
                <a:latin typeface="Arial"/>
                <a:cs typeface="Arial"/>
              </a:rPr>
              <a:t> </a:t>
            </a:r>
            <a:r>
              <a:rPr dirty="0" sz="2000" spc="-105">
                <a:latin typeface="Arial"/>
                <a:cs typeface="Arial"/>
              </a:rPr>
              <a:t>Group </a:t>
            </a:r>
            <a:r>
              <a:rPr dirty="0" sz="2000" spc="-10">
                <a:latin typeface="Arial"/>
                <a:cs typeface="Arial"/>
              </a:rPr>
              <a:t>Participant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35"/>
              </a:spcBef>
            </a:pPr>
            <a:endParaRPr sz="2000">
              <a:latin typeface="Arial"/>
              <a:cs typeface="Arial"/>
            </a:endParaRPr>
          </a:p>
          <a:p>
            <a:pPr marL="43815" marR="37465">
              <a:lnSpc>
                <a:spcPct val="90000"/>
              </a:lnSpc>
            </a:pPr>
            <a:r>
              <a:rPr dirty="0" sz="2000" spc="-80" b="1">
                <a:latin typeface="Arial"/>
                <a:cs typeface="Arial"/>
              </a:rPr>
              <a:t>“</a:t>
            </a:r>
            <a:r>
              <a:rPr dirty="0" sz="2000" spc="-80" b="1" i="1">
                <a:latin typeface="Arial"/>
                <a:cs typeface="Arial"/>
              </a:rPr>
              <a:t>I </a:t>
            </a:r>
            <a:r>
              <a:rPr dirty="0" sz="2000" spc="-114" b="1" i="1">
                <a:latin typeface="Arial"/>
                <a:cs typeface="Arial"/>
              </a:rPr>
              <a:t>think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20" b="1" i="1">
                <a:latin typeface="Arial"/>
                <a:cs typeface="Arial"/>
              </a:rPr>
              <a:t>it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70" b="1">
                <a:latin typeface="Arial"/>
                <a:cs typeface="Arial"/>
              </a:rPr>
              <a:t>[the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spc="-175" b="1">
                <a:latin typeface="Arial"/>
                <a:cs typeface="Arial"/>
              </a:rPr>
              <a:t>social</a:t>
            </a:r>
            <a:r>
              <a:rPr dirty="0" sz="2000" spc="-100" b="1">
                <a:latin typeface="Arial"/>
                <a:cs typeface="Arial"/>
              </a:rPr>
              <a:t> </a:t>
            </a:r>
            <a:r>
              <a:rPr dirty="0" sz="2000" spc="-160" b="1">
                <a:latin typeface="Arial"/>
                <a:cs typeface="Arial"/>
              </a:rPr>
              <a:t>risk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180" b="1">
                <a:latin typeface="Arial"/>
                <a:cs typeface="Arial"/>
              </a:rPr>
              <a:t>screening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80" b="1">
                <a:latin typeface="Arial"/>
                <a:cs typeface="Arial"/>
              </a:rPr>
              <a:t>tool]</a:t>
            </a:r>
            <a:r>
              <a:rPr dirty="0" sz="2000" spc="-100" b="1">
                <a:latin typeface="Arial"/>
                <a:cs typeface="Arial"/>
              </a:rPr>
              <a:t> </a:t>
            </a:r>
            <a:r>
              <a:rPr dirty="0" sz="2000" spc="-175" b="1" i="1">
                <a:latin typeface="Arial"/>
                <a:cs typeface="Arial"/>
              </a:rPr>
              <a:t>should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155" b="1" i="1">
                <a:latin typeface="Arial"/>
                <a:cs typeface="Arial"/>
              </a:rPr>
              <a:t>be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10" b="1" i="1">
                <a:latin typeface="Arial"/>
                <a:cs typeface="Arial"/>
              </a:rPr>
              <a:t>translated</a:t>
            </a:r>
            <a:r>
              <a:rPr dirty="0" sz="2000" spc="-130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in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the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135" b="1" i="1">
                <a:latin typeface="Arial"/>
                <a:cs typeface="Arial"/>
              </a:rPr>
              <a:t>language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114" b="1">
                <a:latin typeface="Arial"/>
                <a:cs typeface="Arial"/>
              </a:rPr>
              <a:t>[dialects]</a:t>
            </a:r>
            <a:r>
              <a:rPr dirty="0" sz="2000" spc="-105" b="1">
                <a:latin typeface="Arial"/>
                <a:cs typeface="Arial"/>
              </a:rPr>
              <a:t> </a:t>
            </a:r>
            <a:r>
              <a:rPr dirty="0" sz="2000" spc="-265" b="1">
                <a:latin typeface="Arial"/>
                <a:cs typeface="Arial"/>
              </a:rPr>
              <a:t>…[so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60" b="1">
                <a:latin typeface="Arial"/>
                <a:cs typeface="Arial"/>
              </a:rPr>
              <a:t>that]</a:t>
            </a:r>
            <a:r>
              <a:rPr dirty="0" sz="2000" spc="-135" b="1">
                <a:latin typeface="Arial"/>
                <a:cs typeface="Arial"/>
              </a:rPr>
              <a:t> </a:t>
            </a:r>
            <a:r>
              <a:rPr dirty="0" sz="2000" spc="-110" b="1" i="1">
                <a:latin typeface="Arial"/>
                <a:cs typeface="Arial"/>
              </a:rPr>
              <a:t>we</a:t>
            </a:r>
            <a:r>
              <a:rPr dirty="0" sz="2000" spc="-80" b="1" i="1">
                <a:latin typeface="Arial"/>
                <a:cs typeface="Arial"/>
              </a:rPr>
              <a:t> </a:t>
            </a:r>
            <a:r>
              <a:rPr dirty="0" sz="2000" spc="-145" b="1" i="1">
                <a:latin typeface="Arial"/>
                <a:cs typeface="Arial"/>
              </a:rPr>
              <a:t>have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25" b="1" i="1">
                <a:latin typeface="Arial"/>
                <a:cs typeface="Arial"/>
              </a:rPr>
              <a:t>the </a:t>
            </a:r>
            <a:r>
              <a:rPr dirty="0" sz="2000" spc="-150" b="1" i="1">
                <a:latin typeface="Arial"/>
                <a:cs typeface="Arial"/>
              </a:rPr>
              <a:t>exact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135" b="1" i="1">
                <a:latin typeface="Arial"/>
                <a:cs typeface="Arial"/>
              </a:rPr>
              <a:t>verbiage</a:t>
            </a:r>
            <a:r>
              <a:rPr dirty="0" sz="2000" spc="-110" b="1" i="1">
                <a:latin typeface="Arial"/>
                <a:cs typeface="Arial"/>
              </a:rPr>
              <a:t> </a:t>
            </a:r>
            <a:r>
              <a:rPr dirty="0" sz="2000" spc="-85" b="1" i="1">
                <a:latin typeface="Arial"/>
                <a:cs typeface="Arial"/>
              </a:rPr>
              <a:t>to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260" b="1" i="1">
                <a:latin typeface="Arial"/>
                <a:cs typeface="Arial"/>
              </a:rPr>
              <a:t>us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90" b="1" i="1">
                <a:latin typeface="Arial"/>
                <a:cs typeface="Arial"/>
              </a:rPr>
              <a:t>because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85" b="1" i="1">
                <a:latin typeface="Arial"/>
                <a:cs typeface="Arial"/>
              </a:rPr>
              <a:t>you</a:t>
            </a:r>
            <a:r>
              <a:rPr dirty="0" sz="2000" spc="-125" b="1" i="1">
                <a:latin typeface="Arial"/>
                <a:cs typeface="Arial"/>
              </a:rPr>
              <a:t> </a:t>
            </a:r>
            <a:r>
              <a:rPr dirty="0" sz="2000" spc="-150" b="1" i="1">
                <a:latin typeface="Arial"/>
                <a:cs typeface="Arial"/>
              </a:rPr>
              <a:t>know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10" b="1" i="1">
                <a:latin typeface="Arial"/>
                <a:cs typeface="Arial"/>
              </a:rPr>
              <a:t>I’m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140" b="1" i="1">
                <a:latin typeface="Arial"/>
                <a:cs typeface="Arial"/>
              </a:rPr>
              <a:t>Puerto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165" b="1" i="1">
                <a:latin typeface="Arial"/>
                <a:cs typeface="Arial"/>
              </a:rPr>
              <a:t>Rican,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260" b="1" i="1">
                <a:latin typeface="Arial"/>
                <a:cs typeface="Arial"/>
              </a:rPr>
              <a:t>so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204" b="1" i="1">
                <a:latin typeface="Arial"/>
                <a:cs typeface="Arial"/>
              </a:rPr>
              <a:t>my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210" b="1" i="1">
                <a:latin typeface="Arial"/>
                <a:cs typeface="Arial"/>
              </a:rPr>
              <a:t>Spanish</a:t>
            </a:r>
            <a:r>
              <a:rPr dirty="0" sz="2000" spc="-135" b="1" i="1">
                <a:latin typeface="Arial"/>
                <a:cs typeface="Arial"/>
              </a:rPr>
              <a:t> </a:t>
            </a:r>
            <a:r>
              <a:rPr dirty="0" sz="2000" spc="-200" b="1" i="1">
                <a:latin typeface="Arial"/>
                <a:cs typeface="Arial"/>
              </a:rPr>
              <a:t>is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210" b="1" i="1">
                <a:latin typeface="Arial"/>
                <a:cs typeface="Arial"/>
              </a:rPr>
              <a:t>…like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105" b="1" i="1">
                <a:latin typeface="Arial"/>
                <a:cs typeface="Arial"/>
              </a:rPr>
              <a:t>not </a:t>
            </a:r>
            <a:r>
              <a:rPr dirty="0" sz="2000" spc="-155" b="1" i="1">
                <a:latin typeface="Arial"/>
                <a:cs typeface="Arial"/>
              </a:rPr>
              <a:t>fancy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90" b="1" i="1">
                <a:latin typeface="Arial"/>
                <a:cs typeface="Arial"/>
              </a:rPr>
              <a:t>Spanish.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225" b="1" i="1">
                <a:latin typeface="Arial"/>
                <a:cs typeface="Arial"/>
              </a:rPr>
              <a:t>So,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I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10" b="1" i="1">
                <a:latin typeface="Arial"/>
                <a:cs typeface="Arial"/>
              </a:rPr>
              <a:t>think </a:t>
            </a:r>
            <a:r>
              <a:rPr dirty="0" sz="2000" spc="-105" b="1" i="1">
                <a:latin typeface="Arial"/>
                <a:cs typeface="Arial"/>
              </a:rPr>
              <a:t>we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65" b="1" i="1">
                <a:latin typeface="Arial"/>
                <a:cs typeface="Arial"/>
              </a:rPr>
              <a:t>all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45" b="1" i="1">
                <a:latin typeface="Arial"/>
                <a:cs typeface="Arial"/>
              </a:rPr>
              <a:t>have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65" b="1" i="1">
                <a:latin typeface="Arial"/>
                <a:cs typeface="Arial"/>
              </a:rPr>
              <a:t>a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100" b="1" i="1">
                <a:latin typeface="Arial"/>
                <a:cs typeface="Arial"/>
              </a:rPr>
              <a:t>different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60" b="1" i="1">
                <a:latin typeface="Arial"/>
                <a:cs typeface="Arial"/>
              </a:rPr>
              <a:t>understanding</a:t>
            </a:r>
            <a:r>
              <a:rPr dirty="0" sz="2000" spc="-130" b="1" i="1">
                <a:latin typeface="Arial"/>
                <a:cs typeface="Arial"/>
              </a:rPr>
              <a:t> </a:t>
            </a:r>
            <a:r>
              <a:rPr dirty="0" sz="2000" spc="-114" b="1" i="1">
                <a:latin typeface="Arial"/>
                <a:cs typeface="Arial"/>
              </a:rPr>
              <a:t>of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the </a:t>
            </a:r>
            <a:r>
              <a:rPr dirty="0" sz="2000" spc="-135" b="1" i="1">
                <a:latin typeface="Arial"/>
                <a:cs typeface="Arial"/>
              </a:rPr>
              <a:t>language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260" b="1" i="1">
                <a:latin typeface="Arial"/>
                <a:cs typeface="Arial"/>
              </a:rPr>
              <a:t>so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20" b="1" i="1">
                <a:latin typeface="Arial"/>
                <a:cs typeface="Arial"/>
              </a:rPr>
              <a:t>in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30" b="1" i="1">
                <a:latin typeface="Arial"/>
                <a:cs typeface="Arial"/>
              </a:rPr>
              <a:t>order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00" b="1" i="1">
                <a:latin typeface="Arial"/>
                <a:cs typeface="Arial"/>
              </a:rPr>
              <a:t>for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260" b="1" i="1">
                <a:latin typeface="Arial"/>
                <a:cs typeface="Arial"/>
              </a:rPr>
              <a:t>us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85" b="1" i="1">
                <a:latin typeface="Arial"/>
                <a:cs typeface="Arial"/>
              </a:rPr>
              <a:t>to</a:t>
            </a:r>
            <a:r>
              <a:rPr dirty="0" sz="2000" spc="-105" b="1" i="1">
                <a:latin typeface="Arial"/>
                <a:cs typeface="Arial"/>
              </a:rPr>
              <a:t> not </a:t>
            </a:r>
            <a:r>
              <a:rPr dirty="0" sz="2000" spc="-145" b="1" i="1">
                <a:latin typeface="Arial"/>
                <a:cs typeface="Arial"/>
              </a:rPr>
              <a:t>run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14" b="1" i="1">
                <a:latin typeface="Arial"/>
                <a:cs typeface="Arial"/>
              </a:rPr>
              <a:t>into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235" b="1" i="1">
                <a:latin typeface="Arial"/>
                <a:cs typeface="Arial"/>
              </a:rPr>
              <a:t>issues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60" b="1" i="1">
                <a:latin typeface="Arial"/>
                <a:cs typeface="Arial"/>
              </a:rPr>
              <a:t>it'd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160" b="1" i="1">
                <a:latin typeface="Arial"/>
                <a:cs typeface="Arial"/>
              </a:rPr>
              <a:t>be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170" b="1" i="1">
                <a:latin typeface="Arial"/>
                <a:cs typeface="Arial"/>
              </a:rPr>
              <a:t>nice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spc="-25" b="1" i="1">
                <a:latin typeface="Arial"/>
                <a:cs typeface="Arial"/>
              </a:rPr>
              <a:t>to </a:t>
            </a:r>
            <a:r>
              <a:rPr dirty="0" sz="2000" spc="-145" b="1" i="1">
                <a:latin typeface="Arial"/>
                <a:cs typeface="Arial"/>
              </a:rPr>
              <a:t>have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an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65" b="1" i="1">
                <a:latin typeface="Arial"/>
                <a:cs typeface="Arial"/>
              </a:rPr>
              <a:t>already…have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an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30" b="1" i="1">
                <a:latin typeface="Arial"/>
                <a:cs typeface="Arial"/>
              </a:rPr>
              <a:t>option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85" b="1" i="1">
                <a:latin typeface="Arial"/>
                <a:cs typeface="Arial"/>
              </a:rPr>
              <a:t>to </a:t>
            </a:r>
            <a:r>
              <a:rPr dirty="0" sz="2000" spc="-110" b="1" i="1">
                <a:latin typeface="Arial"/>
                <a:cs typeface="Arial"/>
              </a:rPr>
              <a:t>read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20" b="1" i="1">
                <a:latin typeface="Arial"/>
                <a:cs typeface="Arial"/>
              </a:rPr>
              <a:t>it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in</a:t>
            </a:r>
            <a:r>
              <a:rPr dirty="0" sz="2000" spc="-85" b="1" i="1">
                <a:latin typeface="Arial"/>
                <a:cs typeface="Arial"/>
              </a:rPr>
              <a:t> </a:t>
            </a:r>
            <a:r>
              <a:rPr dirty="0" sz="2000" spc="-85" b="1">
                <a:latin typeface="Arial"/>
                <a:cs typeface="Arial"/>
              </a:rPr>
              <a:t>[different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140" b="1">
                <a:latin typeface="Arial"/>
                <a:cs typeface="Arial"/>
              </a:rPr>
              <a:t>dialects</a:t>
            </a:r>
            <a:r>
              <a:rPr dirty="0" sz="2000" spc="-110" b="1">
                <a:latin typeface="Arial"/>
                <a:cs typeface="Arial"/>
              </a:rPr>
              <a:t> </a:t>
            </a:r>
            <a:r>
              <a:rPr dirty="0" sz="2000" spc="-75" b="1">
                <a:latin typeface="Arial"/>
                <a:cs typeface="Arial"/>
              </a:rPr>
              <a:t>of]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spc="-200" b="1" i="1">
                <a:latin typeface="Arial"/>
                <a:cs typeface="Arial"/>
              </a:rPr>
              <a:t>Spanish</a:t>
            </a:r>
            <a:r>
              <a:rPr dirty="0" sz="2000" spc="-200" b="1">
                <a:latin typeface="Arial"/>
                <a:cs typeface="Arial"/>
              </a:rPr>
              <a:t>.”</a:t>
            </a:r>
            <a:r>
              <a:rPr dirty="0" sz="2000" spc="-125" b="1">
                <a:latin typeface="Arial"/>
                <a:cs typeface="Arial"/>
              </a:rPr>
              <a:t> </a:t>
            </a:r>
            <a:r>
              <a:rPr dirty="0" sz="2000" spc="-135">
                <a:latin typeface="Arial"/>
                <a:cs typeface="Arial"/>
              </a:rPr>
              <a:t>–</a:t>
            </a:r>
            <a:r>
              <a:rPr dirty="0" sz="2000" spc="-85">
                <a:latin typeface="Arial"/>
                <a:cs typeface="Arial"/>
              </a:rPr>
              <a:t>Staff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 spc="-55">
                <a:latin typeface="Arial"/>
                <a:cs typeface="Arial"/>
              </a:rPr>
              <a:t>Member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165">
                <a:latin typeface="Arial"/>
                <a:cs typeface="Arial"/>
              </a:rPr>
              <a:t>Focus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Group Participant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85"/>
              </a:spcBef>
            </a:pPr>
            <a:endParaRPr sz="2000">
              <a:latin typeface="Arial"/>
              <a:cs typeface="Arial"/>
            </a:endParaRPr>
          </a:p>
          <a:p>
            <a:pPr marL="43815" marR="369570">
              <a:lnSpc>
                <a:spcPts val="2160"/>
              </a:lnSpc>
            </a:pPr>
            <a:r>
              <a:rPr dirty="0" sz="2000" spc="-50" b="1" i="1">
                <a:latin typeface="Arial"/>
                <a:cs typeface="Arial"/>
              </a:rPr>
              <a:t>"I</a:t>
            </a:r>
            <a:r>
              <a:rPr dirty="0" sz="2000" spc="-80" b="1" i="1">
                <a:latin typeface="Arial"/>
                <a:cs typeface="Arial"/>
              </a:rPr>
              <a:t> </a:t>
            </a:r>
            <a:r>
              <a:rPr dirty="0" sz="2000" spc="-155" b="1" i="1">
                <a:latin typeface="Arial"/>
                <a:cs typeface="Arial"/>
              </a:rPr>
              <a:t>was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pretty</a:t>
            </a:r>
            <a:r>
              <a:rPr dirty="0" sz="2000" spc="-125" b="1" i="1">
                <a:latin typeface="Arial"/>
                <a:cs typeface="Arial"/>
              </a:rPr>
              <a:t> </a:t>
            </a:r>
            <a:r>
              <a:rPr dirty="0" sz="2000" spc="-204" b="1" i="1">
                <a:latin typeface="Arial"/>
                <a:cs typeface="Arial"/>
              </a:rPr>
              <a:t>much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10" b="1" i="1">
                <a:latin typeface="Arial"/>
                <a:cs typeface="Arial"/>
              </a:rPr>
              <a:t>told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the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35" b="1" i="1">
                <a:latin typeface="Arial"/>
                <a:cs typeface="Arial"/>
              </a:rPr>
              <a:t>verbiage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95" b="1" i="1">
                <a:latin typeface="Arial"/>
                <a:cs typeface="Arial"/>
              </a:rPr>
              <a:t>is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05" b="1" i="1">
                <a:latin typeface="Arial"/>
                <a:cs typeface="Arial"/>
              </a:rPr>
              <a:t>not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60" b="1" i="1">
                <a:latin typeface="Arial"/>
                <a:cs typeface="Arial"/>
              </a:rPr>
              <a:t>going</a:t>
            </a:r>
            <a:r>
              <a:rPr dirty="0" sz="2000" spc="-125" b="1" i="1">
                <a:latin typeface="Arial"/>
                <a:cs typeface="Arial"/>
              </a:rPr>
              <a:t> </a:t>
            </a:r>
            <a:r>
              <a:rPr dirty="0" sz="2000" spc="-85" b="1" i="1">
                <a:latin typeface="Arial"/>
                <a:cs typeface="Arial"/>
              </a:rPr>
              <a:t>to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spc="-175" b="1" i="1">
                <a:latin typeface="Arial"/>
                <a:cs typeface="Arial"/>
              </a:rPr>
              <a:t>change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90" b="1" i="1">
                <a:latin typeface="Arial"/>
                <a:cs typeface="Arial"/>
              </a:rPr>
              <a:t>because</a:t>
            </a:r>
            <a:r>
              <a:rPr dirty="0" sz="2000" spc="-100" b="1" i="1">
                <a:latin typeface="Arial"/>
                <a:cs typeface="Arial"/>
              </a:rPr>
              <a:t> it's </a:t>
            </a:r>
            <a:r>
              <a:rPr dirty="0" sz="2000" spc="-95" b="1" i="1">
                <a:latin typeface="Arial"/>
                <a:cs typeface="Arial"/>
              </a:rPr>
              <a:t>tied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14" b="1" i="1">
                <a:latin typeface="Arial"/>
                <a:cs typeface="Arial"/>
              </a:rPr>
              <a:t>into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25" b="1" i="1">
                <a:latin typeface="Arial"/>
                <a:cs typeface="Arial"/>
              </a:rPr>
              <a:t>paperwork</a:t>
            </a:r>
            <a:r>
              <a:rPr dirty="0" sz="2000" spc="-135" b="1" i="1">
                <a:latin typeface="Arial"/>
                <a:cs typeface="Arial"/>
              </a:rPr>
              <a:t> </a:t>
            </a:r>
            <a:r>
              <a:rPr dirty="0" sz="2000" spc="-55" b="1" i="1">
                <a:latin typeface="Arial"/>
                <a:cs typeface="Arial"/>
              </a:rPr>
              <a:t>that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175" b="1" i="1">
                <a:latin typeface="Arial"/>
                <a:cs typeface="Arial"/>
              </a:rPr>
              <a:t>brings</a:t>
            </a:r>
            <a:r>
              <a:rPr dirty="0" sz="2000" spc="-114" b="1" i="1">
                <a:latin typeface="Arial"/>
                <a:cs typeface="Arial"/>
              </a:rPr>
              <a:t> </a:t>
            </a:r>
            <a:r>
              <a:rPr dirty="0" sz="2000" spc="-25" b="1" i="1">
                <a:latin typeface="Arial"/>
                <a:cs typeface="Arial"/>
              </a:rPr>
              <a:t>in </a:t>
            </a:r>
            <a:r>
              <a:rPr dirty="0" sz="2000" spc="-170" b="1" i="1">
                <a:latin typeface="Arial"/>
                <a:cs typeface="Arial"/>
              </a:rPr>
              <a:t>money.</a:t>
            </a:r>
            <a:r>
              <a:rPr dirty="0" sz="2000" spc="-130" b="1" i="1">
                <a:latin typeface="Arial"/>
                <a:cs typeface="Arial"/>
              </a:rPr>
              <a:t> </a:t>
            </a:r>
            <a:r>
              <a:rPr dirty="0" sz="2000" spc="-300" b="1" i="1">
                <a:latin typeface="Arial"/>
                <a:cs typeface="Arial"/>
              </a:rPr>
              <a:t>So</a:t>
            </a:r>
            <a:r>
              <a:rPr dirty="0" sz="2000" spc="-100" b="1" i="1">
                <a:latin typeface="Arial"/>
                <a:cs typeface="Arial"/>
              </a:rPr>
              <a:t> </a:t>
            </a:r>
            <a:r>
              <a:rPr dirty="0" sz="2000" spc="-170" b="1" i="1">
                <a:latin typeface="Arial"/>
                <a:cs typeface="Arial"/>
              </a:rPr>
              <a:t>those</a:t>
            </a:r>
            <a:r>
              <a:rPr dirty="0" sz="2000" spc="-130" b="1" i="1">
                <a:latin typeface="Arial"/>
                <a:cs typeface="Arial"/>
              </a:rPr>
              <a:t> </a:t>
            </a:r>
            <a:r>
              <a:rPr dirty="0" sz="2000" spc="-180" b="1" i="1">
                <a:latin typeface="Arial"/>
                <a:cs typeface="Arial"/>
              </a:rPr>
              <a:t>questions</a:t>
            </a:r>
            <a:r>
              <a:rPr dirty="0" sz="2000" spc="-140" b="1" i="1">
                <a:latin typeface="Arial"/>
                <a:cs typeface="Arial"/>
              </a:rPr>
              <a:t> </a:t>
            </a:r>
            <a:r>
              <a:rPr dirty="0" sz="2000" spc="-95" b="1" i="1">
                <a:latin typeface="Arial"/>
                <a:cs typeface="Arial"/>
              </a:rPr>
              <a:t>are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60" b="1" i="1">
                <a:latin typeface="Arial"/>
                <a:cs typeface="Arial"/>
              </a:rPr>
              <a:t>money-</a:t>
            </a:r>
            <a:r>
              <a:rPr dirty="0" sz="2000" spc="-90" b="1" i="1">
                <a:latin typeface="Arial"/>
                <a:cs typeface="Arial"/>
              </a:rPr>
              <a:t>related,</a:t>
            </a:r>
            <a:r>
              <a:rPr dirty="0" sz="2000" spc="-150" b="1" i="1">
                <a:latin typeface="Arial"/>
                <a:cs typeface="Arial"/>
              </a:rPr>
              <a:t> </a:t>
            </a:r>
            <a:r>
              <a:rPr dirty="0" sz="2000" spc="-105" b="1" i="1">
                <a:latin typeface="Arial"/>
                <a:cs typeface="Arial"/>
              </a:rPr>
              <a:t>not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150" b="1" i="1">
                <a:latin typeface="Arial"/>
                <a:cs typeface="Arial"/>
              </a:rPr>
              <a:t>people</a:t>
            </a:r>
            <a:r>
              <a:rPr dirty="0" sz="2000" spc="-120" b="1" i="1">
                <a:latin typeface="Arial"/>
                <a:cs typeface="Arial"/>
              </a:rPr>
              <a:t> </a:t>
            </a:r>
            <a:r>
              <a:rPr dirty="0" sz="2000" spc="-55" b="1" i="1">
                <a:latin typeface="Arial"/>
                <a:cs typeface="Arial"/>
              </a:rPr>
              <a:t>related."</a:t>
            </a:r>
            <a:r>
              <a:rPr dirty="0" sz="2000" spc="315" b="1" i="1">
                <a:latin typeface="Arial"/>
                <a:cs typeface="Arial"/>
              </a:rPr>
              <a:t> </a:t>
            </a:r>
            <a:r>
              <a:rPr dirty="0" sz="2000" spc="-130">
                <a:latin typeface="Arial"/>
                <a:cs typeface="Arial"/>
              </a:rPr>
              <a:t>–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80">
                <a:latin typeface="Arial"/>
                <a:cs typeface="Arial"/>
              </a:rPr>
              <a:t>Staff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50">
                <a:latin typeface="Arial"/>
                <a:cs typeface="Arial"/>
              </a:rPr>
              <a:t>Member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170">
                <a:latin typeface="Arial"/>
                <a:cs typeface="Arial"/>
              </a:rPr>
              <a:t>Focus</a:t>
            </a:r>
            <a:r>
              <a:rPr dirty="0" sz="2000" spc="-105">
                <a:latin typeface="Arial"/>
                <a:cs typeface="Arial"/>
              </a:rPr>
              <a:t> Group </a:t>
            </a:r>
            <a:r>
              <a:rPr dirty="0" sz="2000" spc="-10">
                <a:latin typeface="Arial"/>
                <a:cs typeface="Arial"/>
              </a:rPr>
              <a:t>Participant</a:t>
            </a:r>
            <a:endParaRPr sz="2000">
              <a:latin typeface="Arial"/>
              <a:cs typeface="Arial"/>
            </a:endParaRPr>
          </a:p>
          <a:p>
            <a:pPr marL="241300" marR="125095" indent="-228600">
              <a:lnSpc>
                <a:spcPct val="90000"/>
              </a:lnSpc>
              <a:spcBef>
                <a:spcPts val="10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200" spc="-204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5" b="1">
                <a:solidFill>
                  <a:srgbClr val="006FC0"/>
                </a:solidFill>
                <a:latin typeface="Arial"/>
                <a:cs typeface="Arial"/>
              </a:rPr>
              <a:t>social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75" b="1">
                <a:solidFill>
                  <a:srgbClr val="006FC0"/>
                </a:solidFill>
                <a:latin typeface="Arial"/>
                <a:cs typeface="Arial"/>
              </a:rPr>
              <a:t>risk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0" b="1">
                <a:solidFill>
                  <a:srgbClr val="006FC0"/>
                </a:solidFill>
                <a:latin typeface="Arial"/>
                <a:cs typeface="Arial"/>
              </a:rPr>
              <a:t>screening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40" b="1">
                <a:solidFill>
                  <a:srgbClr val="006FC0"/>
                </a:solidFill>
                <a:latin typeface="Arial"/>
                <a:cs typeface="Arial"/>
              </a:rPr>
              <a:t>tool—</a:t>
            </a:r>
            <a:r>
              <a:rPr dirty="0" sz="2200" spc="-220" b="1">
                <a:solidFill>
                  <a:srgbClr val="006FC0"/>
                </a:solidFill>
                <a:latin typeface="Arial"/>
                <a:cs typeface="Arial"/>
              </a:rPr>
              <a:t>used</a:t>
            </a:r>
            <a:r>
              <a:rPr dirty="0" sz="2200" spc="-4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in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55" b="1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75" b="1">
                <a:solidFill>
                  <a:srgbClr val="006FC0"/>
                </a:solidFill>
                <a:latin typeface="Arial"/>
                <a:cs typeface="Arial"/>
              </a:rPr>
              <a:t>clinic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60" b="1">
                <a:solidFill>
                  <a:srgbClr val="006FC0"/>
                </a:solidFill>
                <a:latin typeface="Arial"/>
                <a:cs typeface="Arial"/>
              </a:rPr>
              <a:t>setting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with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95" b="1">
                <a:solidFill>
                  <a:srgbClr val="006FC0"/>
                </a:solidFill>
                <a:latin typeface="Arial"/>
                <a:cs typeface="Arial"/>
              </a:rPr>
              <a:t>time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0" b="1">
                <a:solidFill>
                  <a:srgbClr val="006FC0"/>
                </a:solidFill>
                <a:latin typeface="Arial"/>
                <a:cs typeface="Arial"/>
              </a:rPr>
              <a:t>constraints—</a:t>
            </a:r>
            <a:r>
              <a:rPr dirty="0" u="sng" sz="2200" spc="-175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discriminates</a:t>
            </a:r>
            <a:r>
              <a:rPr dirty="0" sz="2200" spc="-2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5" b="1">
                <a:solidFill>
                  <a:srgbClr val="006FC0"/>
                </a:solidFill>
                <a:latin typeface="Arial"/>
                <a:cs typeface="Arial"/>
              </a:rPr>
              <a:t>against </a:t>
            </a:r>
            <a:r>
              <a:rPr dirty="0" sz="2200" spc="-140" b="1">
                <a:solidFill>
                  <a:srgbClr val="006FC0"/>
                </a:solidFill>
                <a:latin typeface="Arial"/>
                <a:cs typeface="Arial"/>
              </a:rPr>
              <a:t>patients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5" b="1">
                <a:solidFill>
                  <a:srgbClr val="006FC0"/>
                </a:solidFill>
                <a:latin typeface="Arial"/>
                <a:cs typeface="Arial"/>
              </a:rPr>
              <a:t>whose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20" b="1">
                <a:solidFill>
                  <a:srgbClr val="006FC0"/>
                </a:solidFill>
                <a:latin typeface="Arial"/>
                <a:cs typeface="Arial"/>
              </a:rPr>
              <a:t>first</a:t>
            </a:r>
            <a:r>
              <a:rPr dirty="0" sz="22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5" b="1">
                <a:solidFill>
                  <a:srgbClr val="006FC0"/>
                </a:solidFill>
                <a:latin typeface="Arial"/>
                <a:cs typeface="Arial"/>
              </a:rPr>
              <a:t>language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20" b="1">
                <a:solidFill>
                  <a:srgbClr val="006FC0"/>
                </a:solidFill>
                <a:latin typeface="Arial"/>
                <a:cs typeface="Arial"/>
              </a:rPr>
              <a:t>is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65" b="1">
                <a:solidFill>
                  <a:srgbClr val="006FC0"/>
                </a:solidFill>
                <a:latin typeface="Arial"/>
                <a:cs typeface="Arial"/>
              </a:rPr>
              <a:t>anything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25" b="1">
                <a:solidFill>
                  <a:srgbClr val="006FC0"/>
                </a:solidFill>
                <a:latin typeface="Arial"/>
                <a:cs typeface="Arial"/>
              </a:rPr>
              <a:t>other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than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29" b="1">
                <a:solidFill>
                  <a:srgbClr val="006FC0"/>
                </a:solidFill>
                <a:latin typeface="Arial"/>
                <a:cs typeface="Arial"/>
              </a:rPr>
              <a:t>English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15" b="1">
                <a:solidFill>
                  <a:srgbClr val="006FC0"/>
                </a:solidFill>
                <a:latin typeface="Arial"/>
                <a:cs typeface="Arial"/>
              </a:rPr>
              <a:t>because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006FC0"/>
                </a:solidFill>
                <a:latin typeface="Arial"/>
                <a:cs typeface="Arial"/>
              </a:rPr>
              <a:t>it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4" b="1">
                <a:solidFill>
                  <a:srgbClr val="006FC0"/>
                </a:solidFill>
                <a:latin typeface="Arial"/>
                <a:cs typeface="Arial"/>
              </a:rPr>
              <a:t>disregards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75" b="1">
                <a:solidFill>
                  <a:srgbClr val="006FC0"/>
                </a:solidFill>
                <a:latin typeface="Arial"/>
                <a:cs typeface="Arial"/>
              </a:rPr>
              <a:t>problems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006FC0"/>
                </a:solidFill>
                <a:latin typeface="Arial"/>
                <a:cs typeface="Arial"/>
              </a:rPr>
              <a:t>with </a:t>
            </a:r>
            <a:r>
              <a:rPr dirty="0" sz="2200" spc="-165" b="1">
                <a:solidFill>
                  <a:srgbClr val="006FC0"/>
                </a:solidFill>
                <a:latin typeface="Arial"/>
                <a:cs typeface="Arial"/>
              </a:rPr>
              <a:t>translations</a:t>
            </a:r>
            <a:r>
              <a:rPr dirty="0" sz="2200" spc="-4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70" b="1">
                <a:solidFill>
                  <a:srgbClr val="006FC0"/>
                </a:solidFill>
                <a:latin typeface="Arial"/>
                <a:cs typeface="Arial"/>
              </a:rPr>
              <a:t>differences</a:t>
            </a:r>
            <a:r>
              <a:rPr dirty="0" sz="2200" spc="-3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in</a:t>
            </a:r>
            <a:r>
              <a:rPr dirty="0" sz="22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60" b="1">
                <a:solidFill>
                  <a:srgbClr val="006FC0"/>
                </a:solidFill>
                <a:latin typeface="Arial"/>
                <a:cs typeface="Arial"/>
              </a:rPr>
              <a:t>dialects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that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75" b="1">
                <a:solidFill>
                  <a:srgbClr val="006FC0"/>
                </a:solidFill>
                <a:latin typeface="Arial"/>
                <a:cs typeface="Arial"/>
              </a:rPr>
              <a:t>make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006FC0"/>
                </a:solidFill>
                <a:latin typeface="Arial"/>
                <a:cs typeface="Arial"/>
              </a:rPr>
              <a:t>it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14" b="1">
                <a:solidFill>
                  <a:srgbClr val="006FC0"/>
                </a:solidFill>
                <a:latin typeface="Arial"/>
                <a:cs typeface="Arial"/>
              </a:rPr>
              <a:t>difficult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to</a:t>
            </a:r>
            <a:r>
              <a:rPr dirty="0" sz="2200" spc="-5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5" b="1">
                <a:solidFill>
                  <a:srgbClr val="006FC0"/>
                </a:solidFill>
                <a:latin typeface="Arial"/>
                <a:cs typeface="Arial"/>
              </a:rPr>
              <a:t>ensure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that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40" b="1">
                <a:solidFill>
                  <a:srgbClr val="006FC0"/>
                </a:solidFill>
                <a:latin typeface="Arial"/>
                <a:cs typeface="Arial"/>
              </a:rPr>
              <a:t>patients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30" b="1">
                <a:solidFill>
                  <a:srgbClr val="006FC0"/>
                </a:solidFill>
                <a:latin typeface="Arial"/>
                <a:cs typeface="Arial"/>
              </a:rPr>
              <a:t>understand.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105"/>
              </a:spcBef>
            </a:pPr>
            <a:r>
              <a:rPr dirty="0" spc="-200" b="0">
                <a:latin typeface="Arial"/>
                <a:cs typeface="Arial"/>
              </a:rPr>
              <a:t>Structural</a:t>
            </a:r>
            <a:r>
              <a:rPr dirty="0" spc="-270" b="0">
                <a:latin typeface="Arial"/>
                <a:cs typeface="Arial"/>
              </a:rPr>
              <a:t> </a:t>
            </a:r>
            <a:r>
              <a:rPr dirty="0" spc="-370" b="0">
                <a:latin typeface="Arial"/>
                <a:cs typeface="Arial"/>
              </a:rPr>
              <a:t>Racism:</a:t>
            </a:r>
            <a:r>
              <a:rPr dirty="0" spc="-254" b="0">
                <a:latin typeface="Arial"/>
                <a:cs typeface="Arial"/>
              </a:rPr>
              <a:t> </a:t>
            </a:r>
            <a:r>
              <a:rPr dirty="0" spc="-225" b="0">
                <a:latin typeface="Arial"/>
                <a:cs typeface="Arial"/>
              </a:rPr>
              <a:t>Qualifying</a:t>
            </a:r>
            <a:r>
              <a:rPr dirty="0" spc="-280" b="0">
                <a:latin typeface="Arial"/>
                <a:cs typeface="Arial"/>
              </a:rPr>
              <a:t> </a:t>
            </a:r>
            <a:r>
              <a:rPr dirty="0" spc="-70" b="0">
                <a:latin typeface="Arial"/>
                <a:cs typeface="Arial"/>
              </a:rPr>
              <a:t>for</a:t>
            </a:r>
            <a:r>
              <a:rPr dirty="0" spc="-270" b="0">
                <a:latin typeface="Arial"/>
                <a:cs typeface="Arial"/>
              </a:rPr>
              <a:t> </a:t>
            </a:r>
            <a:r>
              <a:rPr dirty="0" spc="-345" b="0">
                <a:latin typeface="Arial"/>
                <a:cs typeface="Arial"/>
              </a:rPr>
              <a:t>Social</a:t>
            </a:r>
            <a:r>
              <a:rPr dirty="0" spc="-254" b="0">
                <a:latin typeface="Arial"/>
                <a:cs typeface="Arial"/>
              </a:rPr>
              <a:t> </a:t>
            </a:r>
            <a:r>
              <a:rPr dirty="0" spc="-425" b="0">
                <a:latin typeface="Arial"/>
                <a:cs typeface="Arial"/>
              </a:rPr>
              <a:t>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6859" y="1808429"/>
            <a:ext cx="11464925" cy="47923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dirty="0" sz="2200" spc="-155" b="1">
                <a:latin typeface="Arial"/>
                <a:cs typeface="Arial"/>
              </a:rPr>
              <a:t>[Patients</a:t>
            </a:r>
            <a:r>
              <a:rPr dirty="0" sz="2200" spc="-25" b="1">
                <a:latin typeface="Arial"/>
                <a:cs typeface="Arial"/>
              </a:rPr>
              <a:t> </a:t>
            </a:r>
            <a:r>
              <a:rPr dirty="0" sz="2200" spc="-155" b="1">
                <a:latin typeface="Arial"/>
                <a:cs typeface="Arial"/>
              </a:rPr>
              <a:t>who</a:t>
            </a:r>
            <a:r>
              <a:rPr dirty="0" sz="2200" spc="-60" b="1">
                <a:latin typeface="Arial"/>
                <a:cs typeface="Arial"/>
              </a:rPr>
              <a:t> </a:t>
            </a:r>
            <a:r>
              <a:rPr dirty="0" sz="2200" spc="-114" b="1">
                <a:latin typeface="Arial"/>
                <a:cs typeface="Arial"/>
              </a:rPr>
              <a:t>are]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"undocumented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and</a:t>
            </a:r>
            <a:r>
              <a:rPr dirty="0" sz="2200" spc="-6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uninsured...don't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qualify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65" b="1" i="1">
                <a:latin typeface="Arial"/>
                <a:cs typeface="Arial"/>
              </a:rPr>
              <a:t> </a:t>
            </a:r>
            <a:r>
              <a:rPr dirty="0" sz="2200" spc="-155" b="1" i="1">
                <a:latin typeface="Arial"/>
                <a:cs typeface="Arial"/>
              </a:rPr>
              <a:t>apply</a:t>
            </a:r>
            <a:r>
              <a:rPr dirty="0" sz="2200" spc="-65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for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public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210" b="1" i="1">
                <a:latin typeface="Arial"/>
                <a:cs typeface="Arial"/>
              </a:rPr>
              <a:t>housing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or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510"/>
              </a:lnSpc>
            </a:pPr>
            <a:r>
              <a:rPr dirty="0" sz="2200" spc="-204" b="1" i="1">
                <a:latin typeface="Arial"/>
                <a:cs typeface="Arial"/>
              </a:rPr>
              <a:t>Section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8."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39"/>
              </a:spcBef>
            </a:pPr>
            <a:endParaRPr sz="2200">
              <a:latin typeface="Arial"/>
              <a:cs typeface="Arial"/>
            </a:endParaRPr>
          </a:p>
          <a:p>
            <a:pPr marL="12700" marR="372745">
              <a:lnSpc>
                <a:spcPct val="90000"/>
              </a:lnSpc>
            </a:pPr>
            <a:r>
              <a:rPr dirty="0" sz="2200" spc="-120" i="1">
                <a:latin typeface="Arial"/>
                <a:cs typeface="Arial"/>
              </a:rPr>
              <a:t>"Just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95" i="1">
                <a:latin typeface="Arial"/>
                <a:cs typeface="Arial"/>
              </a:rPr>
              <a:t>like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110" i="1">
                <a:latin typeface="Arial"/>
                <a:cs typeface="Arial"/>
              </a:rPr>
              <a:t>specific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to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65" i="1">
                <a:latin typeface="Arial"/>
                <a:cs typeface="Arial"/>
              </a:rPr>
              <a:t>our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45" i="1">
                <a:latin typeface="Arial"/>
                <a:cs typeface="Arial"/>
              </a:rPr>
              <a:t>[clinic]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95" i="1">
                <a:latin typeface="Arial"/>
                <a:cs typeface="Arial"/>
              </a:rPr>
              <a:t>community.</a:t>
            </a:r>
            <a:r>
              <a:rPr dirty="0" sz="2200" spc="-75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Like,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you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know,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05" b="1" i="1">
                <a:latin typeface="Arial"/>
                <a:cs typeface="Arial"/>
              </a:rPr>
              <a:t>we're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dealing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00" b="1" i="1">
                <a:latin typeface="Arial"/>
                <a:cs typeface="Arial"/>
              </a:rPr>
              <a:t>with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predominantly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the </a:t>
            </a:r>
            <a:r>
              <a:rPr dirty="0" sz="2200" spc="-180" b="1" i="1">
                <a:latin typeface="Arial"/>
                <a:cs typeface="Arial"/>
              </a:rPr>
              <a:t>underserved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community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and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predominately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black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and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brown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bodies.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220" b="1" i="1">
                <a:latin typeface="Arial"/>
                <a:cs typeface="Arial"/>
              </a:rPr>
              <a:t>And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also,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90" b="1" i="1">
                <a:latin typeface="Arial"/>
                <a:cs typeface="Arial"/>
              </a:rPr>
              <a:t>lot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30" b="1" i="1">
                <a:latin typeface="Arial"/>
                <a:cs typeface="Arial"/>
              </a:rPr>
              <a:t>of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0" b="1" i="1">
                <a:latin typeface="Arial"/>
                <a:cs typeface="Arial"/>
              </a:rPr>
              <a:t>like </a:t>
            </a:r>
            <a:r>
              <a:rPr dirty="0" sz="2200" spc="-195" b="1" i="1">
                <a:latin typeface="Arial"/>
                <a:cs typeface="Arial"/>
              </a:rPr>
              <a:t>undocumented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or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the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legal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status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is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35" b="1" i="1">
                <a:latin typeface="Arial"/>
                <a:cs typeface="Arial"/>
              </a:rPr>
              <a:t>like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unofficial.</a:t>
            </a:r>
            <a:r>
              <a:rPr dirty="0" sz="2200" spc="-45" b="1" i="1">
                <a:latin typeface="Arial"/>
                <a:cs typeface="Arial"/>
              </a:rPr>
              <a:t> </a:t>
            </a:r>
            <a:r>
              <a:rPr dirty="0" sz="2200" spc="-240" i="1">
                <a:latin typeface="Arial"/>
                <a:cs typeface="Arial"/>
              </a:rPr>
              <a:t>So,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80" i="1">
                <a:latin typeface="Arial"/>
                <a:cs typeface="Arial"/>
              </a:rPr>
              <a:t>they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105" i="1">
                <a:latin typeface="Arial"/>
                <a:cs typeface="Arial"/>
              </a:rPr>
              <a:t>are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705" i="1">
                <a:latin typeface="Arial"/>
                <a:cs typeface="Arial"/>
              </a:rPr>
              <a:t>…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125" i="1">
                <a:latin typeface="Arial"/>
                <a:cs typeface="Arial"/>
              </a:rPr>
              <a:t>sometimes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20" i="1">
                <a:latin typeface="Arial"/>
                <a:cs typeface="Arial"/>
              </a:rPr>
              <a:t>when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14" i="1">
                <a:latin typeface="Arial"/>
                <a:cs typeface="Arial"/>
              </a:rPr>
              <a:t>you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55" i="1">
                <a:latin typeface="Arial"/>
                <a:cs typeface="Arial"/>
              </a:rPr>
              <a:t>ask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10" i="1">
                <a:latin typeface="Arial"/>
                <a:cs typeface="Arial"/>
              </a:rPr>
              <a:t>these </a:t>
            </a:r>
            <a:r>
              <a:rPr dirty="0" sz="2200" spc="-85" i="1">
                <a:latin typeface="Arial"/>
                <a:cs typeface="Arial"/>
              </a:rPr>
              <a:t>probing</a:t>
            </a:r>
            <a:r>
              <a:rPr dirty="0" sz="2200" spc="-120" i="1">
                <a:latin typeface="Arial"/>
                <a:cs typeface="Arial"/>
              </a:rPr>
              <a:t> </a:t>
            </a:r>
            <a:r>
              <a:rPr dirty="0" sz="2200" spc="-110" i="1">
                <a:latin typeface="Arial"/>
                <a:cs typeface="Arial"/>
              </a:rPr>
              <a:t>questions,</a:t>
            </a:r>
            <a:r>
              <a:rPr dirty="0" sz="2200" spc="-114" i="1">
                <a:latin typeface="Arial"/>
                <a:cs typeface="Arial"/>
              </a:rPr>
              <a:t> </a:t>
            </a:r>
            <a:r>
              <a:rPr dirty="0" sz="2200" spc="65" i="1">
                <a:latin typeface="Arial"/>
                <a:cs typeface="Arial"/>
              </a:rPr>
              <a:t>it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05" i="1">
                <a:latin typeface="Arial"/>
                <a:cs typeface="Arial"/>
              </a:rPr>
              <a:t>could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20" i="1">
                <a:latin typeface="Arial"/>
                <a:cs typeface="Arial"/>
              </a:rPr>
              <a:t>turn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75" i="1">
                <a:latin typeface="Arial"/>
                <a:cs typeface="Arial"/>
              </a:rPr>
              <a:t>them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off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30" i="1">
                <a:latin typeface="Arial"/>
                <a:cs typeface="Arial"/>
              </a:rPr>
              <a:t>from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70" i="1">
                <a:latin typeface="Arial"/>
                <a:cs typeface="Arial"/>
              </a:rPr>
              <a:t>actually</a:t>
            </a:r>
            <a:r>
              <a:rPr dirty="0" sz="2200" spc="-100" i="1">
                <a:latin typeface="Arial"/>
                <a:cs typeface="Arial"/>
              </a:rPr>
              <a:t> having</a:t>
            </a:r>
            <a:r>
              <a:rPr dirty="0" sz="2200" spc="-130" i="1">
                <a:latin typeface="Arial"/>
                <a:cs typeface="Arial"/>
              </a:rPr>
              <a:t> </a:t>
            </a:r>
            <a:r>
              <a:rPr dirty="0" sz="2200" spc="-105" i="1">
                <a:latin typeface="Arial"/>
                <a:cs typeface="Arial"/>
              </a:rPr>
              <a:t>a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55" i="1">
                <a:latin typeface="Arial"/>
                <a:cs typeface="Arial"/>
              </a:rPr>
              <a:t>need</a:t>
            </a:r>
            <a:r>
              <a:rPr dirty="0" sz="2200" spc="-70" i="1">
                <a:latin typeface="Arial"/>
                <a:cs typeface="Arial"/>
              </a:rPr>
              <a:t> </a:t>
            </a:r>
            <a:r>
              <a:rPr dirty="0" sz="2200" spc="-75">
                <a:latin typeface="Arial"/>
                <a:cs typeface="Arial"/>
              </a:rPr>
              <a:t>[and</a:t>
            </a:r>
            <a:r>
              <a:rPr dirty="0" sz="2200" spc="-100">
                <a:latin typeface="Arial"/>
                <a:cs typeface="Arial"/>
              </a:rPr>
              <a:t> </a:t>
            </a:r>
            <a:r>
              <a:rPr dirty="0" sz="2200" spc="-70">
                <a:latin typeface="Arial"/>
                <a:cs typeface="Arial"/>
              </a:rPr>
              <a:t>wanting</a:t>
            </a:r>
            <a:r>
              <a:rPr dirty="0" sz="2200" spc="-100">
                <a:latin typeface="Arial"/>
                <a:cs typeface="Arial"/>
              </a:rPr>
              <a:t> </a:t>
            </a:r>
            <a:r>
              <a:rPr dirty="0" sz="2200" spc="-85">
                <a:latin typeface="Arial"/>
                <a:cs typeface="Arial"/>
              </a:rPr>
              <a:t>help</a:t>
            </a:r>
            <a:r>
              <a:rPr dirty="0" sz="2200" spc="-10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with</a:t>
            </a:r>
            <a:r>
              <a:rPr dirty="0" sz="2200" spc="-9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it]</a:t>
            </a:r>
            <a:r>
              <a:rPr dirty="0" sz="2200" spc="-10" i="1">
                <a:latin typeface="Arial"/>
                <a:cs typeface="Arial"/>
              </a:rPr>
              <a:t>."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0"/>
              </a:spcBef>
            </a:pPr>
            <a:endParaRPr sz="2200">
              <a:latin typeface="Arial"/>
              <a:cs typeface="Arial"/>
            </a:endParaRPr>
          </a:p>
          <a:p>
            <a:pPr marL="12700" marR="186690">
              <a:lnSpc>
                <a:spcPct val="90000"/>
              </a:lnSpc>
              <a:spcBef>
                <a:spcPts val="5"/>
              </a:spcBef>
            </a:pPr>
            <a:r>
              <a:rPr dirty="0" sz="2200" spc="-50">
                <a:latin typeface="Arial"/>
                <a:cs typeface="Arial"/>
              </a:rPr>
              <a:t>“</a:t>
            </a:r>
            <a:r>
              <a:rPr dirty="0" sz="2200" spc="-50" b="1" i="1">
                <a:latin typeface="Arial"/>
                <a:cs typeface="Arial"/>
              </a:rPr>
              <a:t>A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0" b="1" i="1">
                <a:latin typeface="Arial"/>
                <a:cs typeface="Arial"/>
              </a:rPr>
              <a:t>huge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55" b="1" i="1">
                <a:latin typeface="Arial"/>
                <a:cs typeface="Arial"/>
              </a:rPr>
              <a:t>problem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ran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into</a:t>
            </a:r>
            <a:r>
              <a:rPr dirty="0" sz="2200" spc="-120" i="1">
                <a:latin typeface="Arial"/>
                <a:cs typeface="Arial"/>
              </a:rPr>
              <a:t>,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55" i="1">
                <a:latin typeface="Arial"/>
                <a:cs typeface="Arial"/>
              </a:rPr>
              <a:t>or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85" i="1">
                <a:latin typeface="Arial"/>
                <a:cs typeface="Arial"/>
              </a:rPr>
              <a:t>I’ve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70" i="1">
                <a:latin typeface="Arial"/>
                <a:cs typeface="Arial"/>
              </a:rPr>
              <a:t>run</a:t>
            </a:r>
            <a:r>
              <a:rPr dirty="0" sz="2200" spc="-125" i="1">
                <a:latin typeface="Arial"/>
                <a:cs typeface="Arial"/>
              </a:rPr>
              <a:t> </a:t>
            </a:r>
            <a:r>
              <a:rPr dirty="0" sz="2200" spc="-40" i="1">
                <a:latin typeface="Arial"/>
                <a:cs typeface="Arial"/>
              </a:rPr>
              <a:t>into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25" i="1">
                <a:latin typeface="Arial"/>
                <a:cs typeface="Arial"/>
              </a:rPr>
              <a:t>all</a:t>
            </a:r>
            <a:r>
              <a:rPr dirty="0" sz="2200" spc="-120" i="1">
                <a:latin typeface="Arial"/>
                <a:cs typeface="Arial"/>
              </a:rPr>
              <a:t> </a:t>
            </a:r>
            <a:r>
              <a:rPr dirty="0" sz="2200" spc="-55" i="1">
                <a:latin typeface="Arial"/>
                <a:cs typeface="Arial"/>
              </a:rPr>
              <a:t>the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50" i="1">
                <a:latin typeface="Arial"/>
                <a:cs typeface="Arial"/>
              </a:rPr>
              <a:t>time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as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these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200" b="1" i="1">
                <a:latin typeface="Arial"/>
                <a:cs typeface="Arial"/>
              </a:rPr>
              <a:t>questions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10" b="1" i="1">
                <a:latin typeface="Arial"/>
                <a:cs typeface="Arial"/>
              </a:rPr>
              <a:t>are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being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210" b="1" i="1">
                <a:latin typeface="Arial"/>
                <a:cs typeface="Arial"/>
              </a:rPr>
              <a:t>asked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to </a:t>
            </a:r>
            <a:r>
              <a:rPr dirty="0" sz="2200" spc="-220" b="1" i="1">
                <a:latin typeface="Arial"/>
                <a:cs typeface="Arial"/>
              </a:rPr>
              <a:t>someone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that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is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95" b="1" i="1">
                <a:latin typeface="Arial"/>
                <a:cs typeface="Arial"/>
              </a:rPr>
              <a:t>undocumented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and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uninsured,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right?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330" b="1" i="1">
                <a:latin typeface="Arial"/>
                <a:cs typeface="Arial"/>
              </a:rPr>
              <a:t>So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now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you're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asking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35" b="1" i="1">
                <a:latin typeface="Arial"/>
                <a:cs typeface="Arial"/>
              </a:rPr>
              <a:t>about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Housing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370" b="1" i="1">
                <a:latin typeface="Arial"/>
                <a:cs typeface="Arial"/>
              </a:rPr>
              <a:t>Um… </a:t>
            </a:r>
            <a:r>
              <a:rPr dirty="0" sz="2200" spc="-160" b="1" i="1">
                <a:latin typeface="Arial"/>
                <a:cs typeface="Arial"/>
              </a:rPr>
              <a:t>yeah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you're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asking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30" b="1" i="1">
                <a:latin typeface="Arial"/>
                <a:cs typeface="Arial"/>
              </a:rPr>
              <a:t>about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housing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10" b="1" i="1">
                <a:latin typeface="Arial"/>
                <a:cs typeface="Arial"/>
              </a:rPr>
              <a:t>person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that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225" b="1" i="1">
                <a:latin typeface="Arial"/>
                <a:cs typeface="Arial"/>
              </a:rPr>
              <a:t>has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been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struggling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00" b="1" i="1">
                <a:latin typeface="Arial"/>
                <a:cs typeface="Arial"/>
              </a:rPr>
              <a:t>with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housing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since</a:t>
            </a:r>
            <a:r>
              <a:rPr dirty="0" sz="2200" spc="-120" b="1" i="1">
                <a:latin typeface="Arial"/>
                <a:cs typeface="Arial"/>
              </a:rPr>
              <a:t> </a:t>
            </a:r>
            <a:r>
              <a:rPr dirty="0" sz="2200" spc="-45" b="1" i="1">
                <a:latin typeface="Arial"/>
                <a:cs typeface="Arial"/>
              </a:rPr>
              <a:t>they've </a:t>
            </a:r>
            <a:r>
              <a:rPr dirty="0" sz="2200" spc="-190" b="1" i="1">
                <a:latin typeface="Arial"/>
                <a:cs typeface="Arial"/>
              </a:rPr>
              <a:t>been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in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this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country.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220" b="1" i="1">
                <a:latin typeface="Arial"/>
                <a:cs typeface="Arial"/>
              </a:rPr>
              <a:t>And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now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you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need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85" b="1" i="1">
                <a:latin typeface="Arial"/>
                <a:cs typeface="Arial"/>
              </a:rPr>
              <a:t>tell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them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60" b="1" i="1">
                <a:latin typeface="Arial"/>
                <a:cs typeface="Arial"/>
              </a:rPr>
              <a:t>that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they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don't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qualify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10" b="1" i="1">
                <a:latin typeface="Arial"/>
                <a:cs typeface="Arial"/>
              </a:rPr>
              <a:t>to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apply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for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0" b="1" i="1">
                <a:latin typeface="Arial"/>
                <a:cs typeface="Arial"/>
              </a:rPr>
              <a:t>public </a:t>
            </a:r>
            <a:r>
              <a:rPr dirty="0" sz="2200" spc="-204" b="1" i="1">
                <a:latin typeface="Arial"/>
                <a:cs typeface="Arial"/>
              </a:rPr>
              <a:t>housing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55" b="1" i="1">
                <a:latin typeface="Arial"/>
                <a:cs typeface="Arial"/>
              </a:rPr>
              <a:t>or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200" b="1" i="1">
                <a:latin typeface="Arial"/>
                <a:cs typeface="Arial"/>
              </a:rPr>
              <a:t>Section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8.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40" i="1">
                <a:latin typeface="Arial"/>
                <a:cs typeface="Arial"/>
              </a:rPr>
              <a:t>And</a:t>
            </a:r>
            <a:r>
              <a:rPr dirty="0" sz="2200" spc="-110" i="1">
                <a:latin typeface="Arial"/>
                <a:cs typeface="Arial"/>
              </a:rPr>
              <a:t> </a:t>
            </a:r>
            <a:r>
              <a:rPr dirty="0" sz="2200" spc="-90" i="1">
                <a:latin typeface="Arial"/>
                <a:cs typeface="Arial"/>
              </a:rPr>
              <a:t>now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85" i="1">
                <a:latin typeface="Arial"/>
                <a:cs typeface="Arial"/>
              </a:rPr>
              <a:t>I’m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75" i="1">
                <a:latin typeface="Arial"/>
                <a:cs typeface="Arial"/>
              </a:rPr>
              <a:t>calling</a:t>
            </a:r>
            <a:r>
              <a:rPr dirty="0" sz="2200" spc="-125" i="1">
                <a:latin typeface="Arial"/>
                <a:cs typeface="Arial"/>
              </a:rPr>
              <a:t> </a:t>
            </a:r>
            <a:r>
              <a:rPr dirty="0" sz="2200" spc="-114" i="1">
                <a:latin typeface="Arial"/>
                <a:cs typeface="Arial"/>
              </a:rPr>
              <a:t>you</a:t>
            </a:r>
            <a:r>
              <a:rPr dirty="0" sz="2200" spc="-110" i="1">
                <a:latin typeface="Arial"/>
                <a:cs typeface="Arial"/>
              </a:rPr>
              <a:t> and</a:t>
            </a:r>
            <a:r>
              <a:rPr dirty="0" sz="2200" spc="-114" i="1">
                <a:latin typeface="Arial"/>
                <a:cs typeface="Arial"/>
              </a:rPr>
              <a:t> </a:t>
            </a:r>
            <a:r>
              <a:rPr dirty="0" sz="2200" spc="-70" i="1">
                <a:latin typeface="Arial"/>
                <a:cs typeface="Arial"/>
              </a:rPr>
              <a:t>I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135" i="1">
                <a:latin typeface="Arial"/>
                <a:cs typeface="Arial"/>
              </a:rPr>
              <a:t>have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to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325" i="1">
                <a:latin typeface="Arial"/>
                <a:cs typeface="Arial"/>
              </a:rPr>
              <a:t>…</a:t>
            </a:r>
            <a:r>
              <a:rPr dirty="0" sz="2200" spc="-325" b="1" i="1">
                <a:latin typeface="Arial"/>
                <a:cs typeface="Arial"/>
              </a:rPr>
              <a:t>you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15" b="1" i="1">
                <a:latin typeface="Arial"/>
                <a:cs typeface="Arial"/>
              </a:rPr>
              <a:t>screen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them,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90" b="1" i="1">
                <a:latin typeface="Arial"/>
                <a:cs typeface="Arial"/>
              </a:rPr>
              <a:t>so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that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10" b="1" i="1">
                <a:latin typeface="Arial"/>
                <a:cs typeface="Arial"/>
              </a:rPr>
              <a:t>could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0" b="1" i="1">
                <a:latin typeface="Arial"/>
                <a:cs typeface="Arial"/>
              </a:rPr>
              <a:t>tell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200" spc="-140" b="1" i="1">
                <a:latin typeface="Arial"/>
                <a:cs typeface="Arial"/>
              </a:rPr>
              <a:t>them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the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bad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90" b="1" i="1">
                <a:latin typeface="Arial"/>
                <a:cs typeface="Arial"/>
              </a:rPr>
              <a:t>news…</a:t>
            </a:r>
            <a:r>
              <a:rPr dirty="0" sz="2200" spc="-110" b="1" i="1">
                <a:latin typeface="Arial"/>
                <a:cs typeface="Arial"/>
              </a:rPr>
              <a:t> again.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That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you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30" b="1" i="1">
                <a:latin typeface="Arial"/>
                <a:cs typeface="Arial"/>
              </a:rPr>
              <a:t>don’t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qualify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for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housing,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260" b="1" i="1">
                <a:latin typeface="Arial"/>
                <a:cs typeface="Arial"/>
              </a:rPr>
              <a:t>but…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bet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you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knew</a:t>
            </a:r>
            <a:r>
              <a:rPr dirty="0" sz="2200" spc="-12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that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35" b="1" i="1">
                <a:latin typeface="Arial"/>
                <a:cs typeface="Arial"/>
              </a:rPr>
              <a:t>already!</a:t>
            </a:r>
            <a:r>
              <a:rPr dirty="0" sz="2200" spc="-35">
                <a:latin typeface="Arial"/>
                <a:cs typeface="Arial"/>
              </a:rPr>
              <a:t>.”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05"/>
              </a:spcBef>
            </a:pPr>
            <a:r>
              <a:rPr dirty="0" spc="-200" b="0">
                <a:latin typeface="Arial"/>
                <a:cs typeface="Arial"/>
              </a:rPr>
              <a:t>Structural</a:t>
            </a:r>
            <a:r>
              <a:rPr dirty="0" spc="-275" b="0">
                <a:latin typeface="Arial"/>
                <a:cs typeface="Arial"/>
              </a:rPr>
              <a:t> </a:t>
            </a:r>
            <a:r>
              <a:rPr dirty="0" spc="-370" b="0">
                <a:latin typeface="Arial"/>
                <a:cs typeface="Arial"/>
              </a:rPr>
              <a:t>Racism:</a:t>
            </a:r>
            <a:r>
              <a:rPr dirty="0" spc="-260" b="0">
                <a:latin typeface="Arial"/>
                <a:cs typeface="Arial"/>
              </a:rPr>
              <a:t> </a:t>
            </a:r>
            <a:r>
              <a:rPr dirty="0" spc="-220" b="0">
                <a:latin typeface="Arial"/>
                <a:cs typeface="Arial"/>
              </a:rPr>
              <a:t>Qualifying</a:t>
            </a:r>
            <a:r>
              <a:rPr dirty="0" spc="-280" b="0">
                <a:latin typeface="Arial"/>
                <a:cs typeface="Arial"/>
              </a:rPr>
              <a:t> </a:t>
            </a:r>
            <a:r>
              <a:rPr dirty="0" spc="-70" b="0">
                <a:latin typeface="Arial"/>
                <a:cs typeface="Arial"/>
              </a:rPr>
              <a:t>for</a:t>
            </a:r>
            <a:r>
              <a:rPr dirty="0" spc="-280" b="0">
                <a:latin typeface="Arial"/>
                <a:cs typeface="Arial"/>
              </a:rPr>
              <a:t> </a:t>
            </a:r>
            <a:r>
              <a:rPr dirty="0" spc="-340" b="0">
                <a:latin typeface="Arial"/>
                <a:cs typeface="Arial"/>
              </a:rPr>
              <a:t>Social</a:t>
            </a:r>
            <a:r>
              <a:rPr dirty="0" spc="-260" b="0">
                <a:latin typeface="Arial"/>
                <a:cs typeface="Arial"/>
              </a:rPr>
              <a:t> </a:t>
            </a:r>
            <a:r>
              <a:rPr dirty="0" spc="-425" b="0">
                <a:latin typeface="Arial"/>
                <a:cs typeface="Arial"/>
              </a:rPr>
              <a:t>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4901" y="1780997"/>
            <a:ext cx="11550015" cy="4830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35" b="1">
                <a:latin typeface="Arial"/>
                <a:cs typeface="Arial"/>
              </a:rPr>
              <a:t>[Patients]</a:t>
            </a:r>
            <a:r>
              <a:rPr dirty="0" sz="2200" spc="-50" b="1">
                <a:latin typeface="Arial"/>
                <a:cs typeface="Arial"/>
              </a:rPr>
              <a:t> </a:t>
            </a:r>
            <a:r>
              <a:rPr dirty="0" sz="2200" spc="-110" b="1" i="1">
                <a:latin typeface="Arial"/>
                <a:cs typeface="Arial"/>
              </a:rPr>
              <a:t>"don't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qualify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for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Section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30" b="1" i="1">
                <a:latin typeface="Arial"/>
                <a:cs typeface="Arial"/>
              </a:rPr>
              <a:t>8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if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10" b="1" i="1">
                <a:latin typeface="Arial"/>
                <a:cs typeface="Arial"/>
              </a:rPr>
              <a:t>[they]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have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criminal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0" b="1" i="1">
                <a:latin typeface="Arial"/>
                <a:cs typeface="Arial"/>
              </a:rPr>
              <a:t>record."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2200">
              <a:latin typeface="Arial"/>
              <a:cs typeface="Arial"/>
            </a:endParaRPr>
          </a:p>
          <a:p>
            <a:pPr marL="12700" marR="40640">
              <a:lnSpc>
                <a:spcPct val="80000"/>
              </a:lnSpc>
              <a:spcBef>
                <a:spcPts val="5"/>
              </a:spcBef>
              <a:tabLst>
                <a:tab pos="2655570" algn="l"/>
                <a:tab pos="8401685" algn="l"/>
              </a:tabLst>
            </a:pPr>
            <a:r>
              <a:rPr dirty="0" sz="2200" spc="-155" b="1">
                <a:latin typeface="Arial"/>
                <a:cs typeface="Arial"/>
              </a:rPr>
              <a:t>“</a:t>
            </a:r>
            <a:r>
              <a:rPr dirty="0" sz="2200" spc="-155" b="1" i="1">
                <a:latin typeface="Arial"/>
                <a:cs typeface="Arial"/>
              </a:rPr>
              <a:t>Another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thing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that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we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have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big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problem,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and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don't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even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know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if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this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is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85" b="1" i="1">
                <a:latin typeface="Arial"/>
                <a:cs typeface="Arial"/>
              </a:rPr>
              <a:t>going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ever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be </a:t>
            </a:r>
            <a:r>
              <a:rPr dirty="0" sz="2200" spc="-185" b="1" i="1">
                <a:latin typeface="Arial"/>
                <a:cs typeface="Arial"/>
              </a:rPr>
              <a:t>resolved</a:t>
            </a:r>
            <a:r>
              <a:rPr dirty="0" sz="2200" spc="-1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nation-</a:t>
            </a:r>
            <a:r>
              <a:rPr dirty="0" sz="2200" spc="-10" b="1" i="1">
                <a:latin typeface="Arial"/>
                <a:cs typeface="Arial"/>
              </a:rPr>
              <a:t>wide.</a:t>
            </a:r>
            <a:r>
              <a:rPr dirty="0" sz="2200" b="1" i="1">
                <a:latin typeface="Arial"/>
                <a:cs typeface="Arial"/>
              </a:rPr>
              <a:t>	</a:t>
            </a:r>
            <a:r>
              <a:rPr dirty="0" sz="2200" spc="-210" b="1" i="1">
                <a:latin typeface="Arial"/>
                <a:cs typeface="Arial"/>
              </a:rPr>
              <a:t>Is</a:t>
            </a:r>
            <a:r>
              <a:rPr dirty="0" sz="2200" spc="-100" b="1" i="1">
                <a:latin typeface="Arial"/>
                <a:cs typeface="Arial"/>
              </a:rPr>
              <a:t> with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20" b="1" i="1">
                <a:latin typeface="Arial"/>
                <a:cs typeface="Arial"/>
              </a:rPr>
              <a:t>the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people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that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10" b="1" i="1">
                <a:latin typeface="Arial"/>
                <a:cs typeface="Arial"/>
              </a:rPr>
              <a:t>are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released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from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jail.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There's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90" b="1" i="1">
                <a:latin typeface="Arial"/>
                <a:cs typeface="Arial"/>
              </a:rPr>
              <a:t>lot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of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people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65" b="1" i="1">
                <a:latin typeface="Arial"/>
                <a:cs typeface="Arial"/>
              </a:rPr>
              <a:t>that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are </a:t>
            </a:r>
            <a:r>
              <a:rPr dirty="0" sz="2200" spc="-150" b="1" i="1">
                <a:latin typeface="Arial"/>
                <a:cs typeface="Arial"/>
              </a:rPr>
              <a:t>incarcerated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10" i="1">
                <a:latin typeface="Arial"/>
                <a:cs typeface="Arial"/>
              </a:rPr>
              <a:t>and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55" i="1">
                <a:latin typeface="Arial"/>
                <a:cs typeface="Arial"/>
              </a:rPr>
              <a:t>the</a:t>
            </a:r>
            <a:r>
              <a:rPr dirty="0" sz="2200" spc="-80" i="1">
                <a:latin typeface="Arial"/>
                <a:cs typeface="Arial"/>
              </a:rPr>
              <a:t> </a:t>
            </a:r>
            <a:r>
              <a:rPr dirty="0" sz="2200" spc="-125" i="1">
                <a:latin typeface="Arial"/>
                <a:cs typeface="Arial"/>
              </a:rPr>
              <a:t>reason</a:t>
            </a:r>
            <a:r>
              <a:rPr dirty="0" sz="2200" spc="-100" i="1">
                <a:latin typeface="Arial"/>
                <a:cs typeface="Arial"/>
              </a:rPr>
              <a:t> why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90" i="1">
                <a:latin typeface="Arial"/>
                <a:cs typeface="Arial"/>
              </a:rPr>
              <a:t>they</a:t>
            </a:r>
            <a:r>
              <a:rPr dirty="0" sz="2200" spc="-70" i="1">
                <a:latin typeface="Arial"/>
                <a:cs typeface="Arial"/>
              </a:rPr>
              <a:t> </a:t>
            </a:r>
            <a:r>
              <a:rPr dirty="0" sz="2200" spc="-140" i="1">
                <a:latin typeface="Arial"/>
                <a:cs typeface="Arial"/>
              </a:rPr>
              <a:t>have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155" i="1">
                <a:latin typeface="Arial"/>
                <a:cs typeface="Arial"/>
              </a:rPr>
              <a:t>been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95" i="1">
                <a:latin typeface="Arial"/>
                <a:cs typeface="Arial"/>
              </a:rPr>
              <a:t>incarcerated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130" i="1">
                <a:latin typeface="Arial"/>
                <a:cs typeface="Arial"/>
              </a:rPr>
              <a:t>is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40" i="1">
                <a:latin typeface="Arial"/>
                <a:cs typeface="Arial"/>
              </a:rPr>
              <a:t>not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135" i="1">
                <a:latin typeface="Arial"/>
                <a:cs typeface="Arial"/>
              </a:rPr>
              <a:t>necessarily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100" i="1">
                <a:latin typeface="Arial"/>
                <a:cs typeface="Arial"/>
              </a:rPr>
              <a:t>something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35" i="1">
                <a:latin typeface="Arial"/>
                <a:cs typeface="Arial"/>
              </a:rPr>
              <a:t>that…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40" i="1">
                <a:latin typeface="Arial"/>
                <a:cs typeface="Arial"/>
              </a:rPr>
              <a:t>it </a:t>
            </a:r>
            <a:r>
              <a:rPr dirty="0" sz="2200" spc="-140" i="1">
                <a:latin typeface="Arial"/>
                <a:cs typeface="Arial"/>
              </a:rPr>
              <a:t>was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05" i="1">
                <a:latin typeface="Arial"/>
                <a:cs typeface="Arial"/>
              </a:rPr>
              <a:t>a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100" i="1">
                <a:latin typeface="Arial"/>
                <a:cs typeface="Arial"/>
              </a:rPr>
              <a:t>misunderstanding, something,</a:t>
            </a:r>
            <a:r>
              <a:rPr dirty="0" sz="2200" spc="-135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and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then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55" b="1" i="1">
                <a:latin typeface="Arial"/>
                <a:cs typeface="Arial"/>
              </a:rPr>
              <a:t>that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55" b="1" i="1">
                <a:latin typeface="Arial"/>
                <a:cs typeface="Arial"/>
              </a:rPr>
              <a:t>follows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them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for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0" b="1" i="1">
                <a:latin typeface="Arial"/>
                <a:cs typeface="Arial"/>
              </a:rPr>
              <a:t>life!</a:t>
            </a:r>
            <a:r>
              <a:rPr dirty="0" sz="2200" b="1" i="1">
                <a:latin typeface="Arial"/>
                <a:cs typeface="Arial"/>
              </a:rPr>
              <a:t>	</a:t>
            </a:r>
            <a:r>
              <a:rPr dirty="0" sz="2200" spc="-455" i="1">
                <a:latin typeface="Arial"/>
                <a:cs typeface="Arial"/>
              </a:rPr>
              <a:t>…</a:t>
            </a:r>
            <a:r>
              <a:rPr dirty="0" sz="2200" spc="-455" b="1" i="1">
                <a:latin typeface="Arial"/>
                <a:cs typeface="Arial"/>
              </a:rPr>
              <a:t>So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240" b="1" i="1">
                <a:latin typeface="Arial"/>
                <a:cs typeface="Arial"/>
              </a:rPr>
              <a:t>used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see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80" b="1" i="1">
                <a:latin typeface="Arial"/>
                <a:cs typeface="Arial"/>
              </a:rPr>
              <a:t>a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90" b="1" i="1">
                <a:latin typeface="Arial"/>
                <a:cs typeface="Arial"/>
              </a:rPr>
              <a:t>lot</a:t>
            </a:r>
            <a:r>
              <a:rPr dirty="0" sz="2200" spc="-105" b="1" i="1">
                <a:latin typeface="Arial"/>
                <a:cs typeface="Arial"/>
              </a:rPr>
              <a:t> </a:t>
            </a:r>
            <a:r>
              <a:rPr dirty="0" sz="2200" spc="-25" b="1" i="1">
                <a:latin typeface="Arial"/>
                <a:cs typeface="Arial"/>
              </a:rPr>
              <a:t>of</a:t>
            </a:r>
            <a:endParaRPr sz="2200">
              <a:latin typeface="Arial"/>
              <a:cs typeface="Arial"/>
            </a:endParaRPr>
          </a:p>
          <a:p>
            <a:pPr marL="12700" marR="38100">
              <a:lnSpc>
                <a:spcPct val="80000"/>
              </a:lnSpc>
              <a:tabLst>
                <a:tab pos="4403090" algn="l"/>
                <a:tab pos="10918190" algn="l"/>
              </a:tabLst>
            </a:pPr>
            <a:r>
              <a:rPr dirty="0" sz="2200" spc="-135" b="1" i="1">
                <a:latin typeface="Arial"/>
                <a:cs typeface="Arial"/>
              </a:rPr>
              <a:t>patients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360" b="1" i="1">
                <a:latin typeface="Arial"/>
                <a:cs typeface="Arial"/>
              </a:rPr>
              <a:t>…a</a:t>
            </a:r>
            <a:r>
              <a:rPr dirty="0" sz="2200" spc="-90" b="1" i="1">
                <a:latin typeface="Arial"/>
                <a:cs typeface="Arial"/>
              </a:rPr>
              <a:t> lot </a:t>
            </a:r>
            <a:r>
              <a:rPr dirty="0" sz="2200" spc="-130" b="1" i="1">
                <a:latin typeface="Arial"/>
                <a:cs typeface="Arial"/>
              </a:rPr>
              <a:t>of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them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had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0" b="1" i="1">
                <a:latin typeface="Arial"/>
                <a:cs typeface="Arial"/>
              </a:rPr>
              <a:t>criminal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history,</a:t>
            </a:r>
            <a:r>
              <a:rPr dirty="0" sz="2200" spc="-55" b="1" i="1">
                <a:latin typeface="Arial"/>
                <a:cs typeface="Arial"/>
              </a:rPr>
              <a:t> </a:t>
            </a:r>
            <a:r>
              <a:rPr dirty="0" sz="2200" spc="-185" i="1">
                <a:latin typeface="Arial"/>
                <a:cs typeface="Arial"/>
              </a:rPr>
              <a:t>so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114" i="1">
                <a:latin typeface="Arial"/>
                <a:cs typeface="Arial"/>
              </a:rPr>
              <a:t>you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will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110" i="1">
                <a:latin typeface="Arial"/>
                <a:cs typeface="Arial"/>
              </a:rPr>
              <a:t>hear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20" i="1">
                <a:latin typeface="Arial"/>
                <a:cs typeface="Arial"/>
              </a:rPr>
              <a:t>all</a:t>
            </a:r>
            <a:r>
              <a:rPr dirty="0" sz="2200" spc="-110" i="1">
                <a:latin typeface="Arial"/>
                <a:cs typeface="Arial"/>
              </a:rPr>
              <a:t> </a:t>
            </a:r>
            <a:r>
              <a:rPr dirty="0" sz="2200" spc="-120" i="1">
                <a:latin typeface="Arial"/>
                <a:cs typeface="Arial"/>
              </a:rPr>
              <a:t>kinds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30" i="1">
                <a:latin typeface="Arial"/>
                <a:cs typeface="Arial"/>
              </a:rPr>
              <a:t>of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65" i="1">
                <a:latin typeface="Arial"/>
                <a:cs typeface="Arial"/>
              </a:rPr>
              <a:t>stuff.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65" i="1">
                <a:latin typeface="Arial"/>
                <a:cs typeface="Arial"/>
              </a:rPr>
              <a:t>All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20" i="1">
                <a:latin typeface="Arial"/>
                <a:cs typeface="Arial"/>
              </a:rPr>
              <a:t>kinds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30" i="1">
                <a:latin typeface="Arial"/>
                <a:cs typeface="Arial"/>
              </a:rPr>
              <a:t>of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10" i="1">
                <a:latin typeface="Arial"/>
                <a:cs typeface="Arial"/>
              </a:rPr>
              <a:t>stuff.</a:t>
            </a:r>
            <a:r>
              <a:rPr dirty="0" sz="2200" i="1">
                <a:latin typeface="Arial"/>
                <a:cs typeface="Arial"/>
              </a:rPr>
              <a:t>	</a:t>
            </a:r>
            <a:r>
              <a:rPr dirty="0" sz="2200" spc="-254" b="1" i="1">
                <a:latin typeface="Arial"/>
                <a:cs typeface="Arial"/>
              </a:rPr>
              <a:t>So,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50" b="1" i="1">
                <a:latin typeface="Arial"/>
                <a:cs typeface="Arial"/>
              </a:rPr>
              <a:t>I </a:t>
            </a:r>
            <a:r>
              <a:rPr dirty="0" sz="2200" spc="-160" b="1" i="1">
                <a:latin typeface="Arial"/>
                <a:cs typeface="Arial"/>
              </a:rPr>
              <a:t>had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one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that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was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35" b="1" i="1">
                <a:latin typeface="Arial"/>
                <a:cs typeface="Arial"/>
              </a:rPr>
              <a:t>not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35" b="1" i="1">
                <a:latin typeface="Arial"/>
                <a:cs typeface="Arial"/>
              </a:rPr>
              <a:t>qualifying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for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4" b="1" i="1">
                <a:latin typeface="Arial"/>
                <a:cs typeface="Arial"/>
              </a:rPr>
              <a:t>housing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220" b="1" i="1">
                <a:latin typeface="Arial"/>
                <a:cs typeface="Arial"/>
              </a:rPr>
              <a:t>because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he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05" b="1" i="1">
                <a:latin typeface="Arial"/>
                <a:cs typeface="Arial"/>
              </a:rPr>
              <a:t>beat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200" b="1" i="1">
                <a:latin typeface="Arial"/>
                <a:cs typeface="Arial"/>
              </a:rPr>
              <a:t>up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this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60" b="1" i="1">
                <a:latin typeface="Arial"/>
                <a:cs typeface="Arial"/>
              </a:rPr>
              <a:t>man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70" b="1" i="1">
                <a:latin typeface="Arial"/>
                <a:cs typeface="Arial"/>
              </a:rPr>
              <a:t>that</a:t>
            </a:r>
            <a:r>
              <a:rPr dirty="0" sz="2200" spc="-75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was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35" b="1" i="1">
                <a:latin typeface="Arial"/>
                <a:cs typeface="Arial"/>
              </a:rPr>
              <a:t>trying</a:t>
            </a:r>
            <a:r>
              <a:rPr dirty="0" sz="2200" spc="-65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10" b="1" i="1">
                <a:latin typeface="Arial"/>
                <a:cs typeface="Arial"/>
              </a:rPr>
              <a:t>abuse </a:t>
            </a:r>
            <a:r>
              <a:rPr dirty="0" sz="2200" spc="-225" b="1" i="1">
                <a:latin typeface="Arial"/>
                <a:cs typeface="Arial"/>
              </a:rPr>
              <a:t>his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50" b="1" i="1">
                <a:latin typeface="Arial"/>
                <a:cs typeface="Arial"/>
              </a:rPr>
              <a:t>daughter.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229" b="1" i="1">
                <a:latin typeface="Arial"/>
                <a:cs typeface="Arial"/>
              </a:rPr>
              <a:t>And</a:t>
            </a:r>
            <a:r>
              <a:rPr dirty="0" sz="2200" spc="-80" b="1" i="1">
                <a:latin typeface="Arial"/>
                <a:cs typeface="Arial"/>
              </a:rPr>
              <a:t> </a:t>
            </a:r>
            <a:r>
              <a:rPr dirty="0" sz="2200" spc="-220" b="1" i="1">
                <a:latin typeface="Arial"/>
                <a:cs typeface="Arial"/>
              </a:rPr>
              <a:t>because</a:t>
            </a:r>
            <a:r>
              <a:rPr dirty="0" sz="2200" spc="-114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he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90" b="1" i="1">
                <a:latin typeface="Arial"/>
                <a:cs typeface="Arial"/>
              </a:rPr>
              <a:t>was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30" b="1" i="1">
                <a:latin typeface="Arial"/>
                <a:cs typeface="Arial"/>
              </a:rPr>
              <a:t>trying</a:t>
            </a:r>
            <a:r>
              <a:rPr dirty="0" sz="2200" spc="-70" b="1" i="1">
                <a:latin typeface="Arial"/>
                <a:cs typeface="Arial"/>
              </a:rPr>
              <a:t> </a:t>
            </a:r>
            <a:r>
              <a:rPr dirty="0" sz="2200" spc="-114" b="1" i="1">
                <a:latin typeface="Arial"/>
                <a:cs typeface="Arial"/>
              </a:rPr>
              <a:t>to</a:t>
            </a:r>
            <a:r>
              <a:rPr dirty="0" sz="2200" spc="-85" b="1" i="1">
                <a:latin typeface="Arial"/>
                <a:cs typeface="Arial"/>
              </a:rPr>
              <a:t> </a:t>
            </a:r>
            <a:r>
              <a:rPr dirty="0" sz="2200" spc="-170" b="1" i="1">
                <a:latin typeface="Arial"/>
                <a:cs typeface="Arial"/>
              </a:rPr>
              <a:t>defend</a:t>
            </a:r>
            <a:r>
              <a:rPr dirty="0" sz="2200" spc="-110" b="1" i="1">
                <a:latin typeface="Arial"/>
                <a:cs typeface="Arial"/>
              </a:rPr>
              <a:t> </a:t>
            </a:r>
            <a:r>
              <a:rPr dirty="0" sz="2200" spc="-225" b="1" i="1">
                <a:latin typeface="Arial"/>
                <a:cs typeface="Arial"/>
              </a:rPr>
              <a:t>his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45" b="1" i="1">
                <a:latin typeface="Arial"/>
                <a:cs typeface="Arial"/>
              </a:rPr>
              <a:t>daughter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80" b="1" i="1">
                <a:latin typeface="Arial"/>
                <a:cs typeface="Arial"/>
              </a:rPr>
              <a:t>he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75" b="1" i="1">
                <a:latin typeface="Arial"/>
                <a:cs typeface="Arial"/>
              </a:rPr>
              <a:t>now</a:t>
            </a:r>
            <a:r>
              <a:rPr dirty="0" sz="2200" spc="-100" b="1" i="1">
                <a:latin typeface="Arial"/>
                <a:cs typeface="Arial"/>
              </a:rPr>
              <a:t> </a:t>
            </a:r>
            <a:r>
              <a:rPr dirty="0" sz="2200" spc="-165" b="1" i="1">
                <a:latin typeface="Arial"/>
                <a:cs typeface="Arial"/>
              </a:rPr>
              <a:t>doesn't</a:t>
            </a:r>
            <a:r>
              <a:rPr dirty="0" sz="2200" spc="-95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qualify</a:t>
            </a:r>
            <a:r>
              <a:rPr dirty="0" sz="2200" spc="-90" b="1" i="1">
                <a:latin typeface="Arial"/>
                <a:cs typeface="Arial"/>
              </a:rPr>
              <a:t> </a:t>
            </a:r>
            <a:r>
              <a:rPr dirty="0" sz="2200" spc="-125" b="1" i="1">
                <a:latin typeface="Arial"/>
                <a:cs typeface="Arial"/>
              </a:rPr>
              <a:t>for</a:t>
            </a:r>
            <a:r>
              <a:rPr dirty="0" sz="2200" spc="-95" b="1" i="1">
                <a:latin typeface="Arial"/>
                <a:cs typeface="Arial"/>
              </a:rPr>
              <a:t> housing. </a:t>
            </a:r>
            <a:r>
              <a:rPr dirty="0" sz="2200" spc="-240" i="1">
                <a:latin typeface="Arial"/>
                <a:cs typeface="Arial"/>
              </a:rPr>
              <a:t>So,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155" i="1">
                <a:latin typeface="Arial"/>
                <a:cs typeface="Arial"/>
              </a:rPr>
              <a:t>he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140" i="1">
                <a:latin typeface="Arial"/>
                <a:cs typeface="Arial"/>
              </a:rPr>
              <a:t>was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60" i="1">
                <a:latin typeface="Arial"/>
                <a:cs typeface="Arial"/>
              </a:rPr>
              <a:t>living</a:t>
            </a:r>
            <a:r>
              <a:rPr dirty="0" sz="2200" spc="-13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off</a:t>
            </a:r>
            <a:r>
              <a:rPr dirty="0" sz="2200" spc="-80" i="1">
                <a:latin typeface="Arial"/>
                <a:cs typeface="Arial"/>
              </a:rPr>
              <a:t> </a:t>
            </a:r>
            <a:r>
              <a:rPr dirty="0" sz="2200" spc="-120" i="1">
                <a:latin typeface="Arial"/>
                <a:cs typeface="Arial"/>
              </a:rPr>
              <a:t>his</a:t>
            </a:r>
            <a:r>
              <a:rPr dirty="0" sz="2200" spc="-125" i="1">
                <a:latin typeface="Arial"/>
                <a:cs typeface="Arial"/>
              </a:rPr>
              <a:t> </a:t>
            </a:r>
            <a:r>
              <a:rPr dirty="0" sz="2200" spc="-135" i="1">
                <a:latin typeface="Arial"/>
                <a:cs typeface="Arial"/>
              </a:rPr>
              <a:t>car.</a:t>
            </a:r>
            <a:r>
              <a:rPr dirty="0" sz="2200" spc="-110" i="1">
                <a:latin typeface="Arial"/>
                <a:cs typeface="Arial"/>
              </a:rPr>
              <a:t> </a:t>
            </a:r>
            <a:r>
              <a:rPr dirty="0" sz="2200" spc="-705" i="1">
                <a:latin typeface="Arial"/>
                <a:cs typeface="Arial"/>
              </a:rPr>
              <a:t>…</a:t>
            </a:r>
            <a:r>
              <a:rPr dirty="0" sz="2200" spc="-105" i="1">
                <a:latin typeface="Arial"/>
                <a:cs typeface="Arial"/>
              </a:rPr>
              <a:t> </a:t>
            </a:r>
            <a:r>
              <a:rPr dirty="0" sz="2200" spc="-85" i="1">
                <a:latin typeface="Arial"/>
                <a:cs typeface="Arial"/>
              </a:rPr>
              <a:t>But,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25" i="1">
                <a:latin typeface="Arial"/>
                <a:cs typeface="Arial"/>
              </a:rPr>
              <a:t>I'm</a:t>
            </a:r>
            <a:r>
              <a:rPr dirty="0" sz="2200" i="1">
                <a:latin typeface="Arial"/>
                <a:cs typeface="Arial"/>
              </a:rPr>
              <a:t>	</a:t>
            </a:r>
            <a:r>
              <a:rPr dirty="0" sz="2200" spc="-65" i="1">
                <a:latin typeface="Arial"/>
                <a:cs typeface="Arial"/>
              </a:rPr>
              <a:t>really</a:t>
            </a:r>
            <a:r>
              <a:rPr dirty="0" sz="2200" spc="-100" i="1">
                <a:latin typeface="Arial"/>
                <a:cs typeface="Arial"/>
              </a:rPr>
              <a:t> </a:t>
            </a:r>
            <a:r>
              <a:rPr dirty="0" sz="2200" spc="-135" i="1">
                <a:latin typeface="Arial"/>
                <a:cs typeface="Arial"/>
              </a:rPr>
              <a:t>concerned</a:t>
            </a:r>
            <a:r>
              <a:rPr dirty="0" sz="2200" spc="-85" i="1">
                <a:latin typeface="Arial"/>
                <a:cs typeface="Arial"/>
              </a:rPr>
              <a:t> </a:t>
            </a:r>
            <a:r>
              <a:rPr dirty="0" sz="2200" spc="-65" i="1">
                <a:latin typeface="Arial"/>
                <a:cs typeface="Arial"/>
              </a:rPr>
              <a:t>about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14" i="1">
                <a:latin typeface="Arial"/>
                <a:cs typeface="Arial"/>
              </a:rPr>
              <a:t>people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that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50" i="1">
                <a:latin typeface="Arial"/>
                <a:cs typeface="Arial"/>
              </a:rPr>
              <a:t>[were]</a:t>
            </a:r>
            <a:r>
              <a:rPr dirty="0" sz="2200" spc="-75" i="1">
                <a:latin typeface="Arial"/>
                <a:cs typeface="Arial"/>
              </a:rPr>
              <a:t> </a:t>
            </a:r>
            <a:r>
              <a:rPr dirty="0" sz="2200" spc="-55" i="1">
                <a:latin typeface="Arial"/>
                <a:cs typeface="Arial"/>
              </a:rPr>
              <a:t>in</a:t>
            </a:r>
            <a:r>
              <a:rPr dirty="0" sz="2200" spc="-95" i="1">
                <a:latin typeface="Arial"/>
                <a:cs typeface="Arial"/>
              </a:rPr>
              <a:t> </a:t>
            </a:r>
            <a:r>
              <a:rPr dirty="0" sz="2200" spc="-10" i="1">
                <a:latin typeface="Arial"/>
                <a:cs typeface="Arial"/>
              </a:rPr>
              <a:t>prison”</a:t>
            </a:r>
            <a:r>
              <a:rPr dirty="0" sz="2200" spc="-1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 marL="4088129">
              <a:lnSpc>
                <a:spcPts val="2115"/>
              </a:lnSpc>
            </a:pPr>
            <a:r>
              <a:rPr dirty="0" sz="2200" spc="-145">
                <a:latin typeface="Arial"/>
                <a:cs typeface="Arial"/>
              </a:rPr>
              <a:t>–</a:t>
            </a:r>
            <a:r>
              <a:rPr dirty="0" sz="2200" spc="-100">
                <a:latin typeface="Arial"/>
                <a:cs typeface="Arial"/>
              </a:rPr>
              <a:t>Staff</a:t>
            </a:r>
            <a:r>
              <a:rPr dirty="0" sz="2200" spc="-65">
                <a:latin typeface="Arial"/>
                <a:cs typeface="Arial"/>
              </a:rPr>
              <a:t> </a:t>
            </a:r>
            <a:r>
              <a:rPr dirty="0" sz="2200" spc="-105">
                <a:latin typeface="Arial"/>
                <a:cs typeface="Arial"/>
              </a:rPr>
              <a:t>Member,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-204">
                <a:latin typeface="Arial"/>
                <a:cs typeface="Arial"/>
              </a:rPr>
              <a:t>Focus</a:t>
            </a:r>
            <a:r>
              <a:rPr dirty="0" sz="2200" spc="-85">
                <a:latin typeface="Arial"/>
                <a:cs typeface="Arial"/>
              </a:rPr>
              <a:t> </a:t>
            </a:r>
            <a:r>
              <a:rPr dirty="0" sz="2200" spc="-120">
                <a:latin typeface="Arial"/>
                <a:cs typeface="Arial"/>
              </a:rPr>
              <a:t>Group</a:t>
            </a:r>
            <a:r>
              <a:rPr dirty="0" sz="2200" spc="-85">
                <a:latin typeface="Arial"/>
                <a:cs typeface="Arial"/>
              </a:rPr>
              <a:t> </a:t>
            </a:r>
            <a:r>
              <a:rPr dirty="0" sz="2200" spc="-50">
                <a:latin typeface="Arial"/>
                <a:cs typeface="Arial"/>
              </a:rPr>
              <a:t>2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2200">
              <a:latin typeface="Arial"/>
              <a:cs typeface="Arial"/>
            </a:endParaRPr>
          </a:p>
          <a:p>
            <a:pPr marL="241300" indent="-228600">
              <a:lnSpc>
                <a:spcPts val="2375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200" spc="-170" b="1">
                <a:solidFill>
                  <a:srgbClr val="006FC0"/>
                </a:solidFill>
                <a:latin typeface="Arial"/>
                <a:cs typeface="Arial"/>
              </a:rPr>
              <a:t>Requirements</a:t>
            </a:r>
            <a:r>
              <a:rPr dirty="0" sz="2200" spc="-5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to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40" b="1">
                <a:solidFill>
                  <a:srgbClr val="006FC0"/>
                </a:solidFill>
                <a:latin typeface="Arial"/>
                <a:cs typeface="Arial"/>
              </a:rPr>
              <a:t>qualify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14" b="1">
                <a:solidFill>
                  <a:srgbClr val="006FC0"/>
                </a:solidFill>
                <a:latin typeface="Arial"/>
                <a:cs typeface="Arial"/>
              </a:rPr>
              <a:t>for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5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5" b="1">
                <a:solidFill>
                  <a:srgbClr val="006FC0"/>
                </a:solidFill>
                <a:latin typeface="Arial"/>
                <a:cs typeface="Arial"/>
              </a:rPr>
              <a:t>social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5" b="1">
                <a:solidFill>
                  <a:srgbClr val="006FC0"/>
                </a:solidFill>
                <a:latin typeface="Arial"/>
                <a:cs typeface="Arial"/>
              </a:rPr>
              <a:t>care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4" b="1">
                <a:solidFill>
                  <a:srgbClr val="006FC0"/>
                </a:solidFill>
                <a:latin typeface="Arial"/>
                <a:cs typeface="Arial"/>
              </a:rPr>
              <a:t>programs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0" b="1">
                <a:solidFill>
                  <a:srgbClr val="006FC0"/>
                </a:solidFill>
                <a:latin typeface="Arial"/>
                <a:cs typeface="Arial"/>
              </a:rPr>
              <a:t>exclude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45" b="1">
                <a:solidFill>
                  <a:srgbClr val="006FC0"/>
                </a:solidFill>
                <a:latin typeface="Arial"/>
                <a:cs typeface="Arial"/>
              </a:rPr>
              <a:t>patients</a:t>
            </a:r>
            <a:r>
              <a:rPr dirty="0" sz="2200" spc="-4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that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are</a:t>
            </a:r>
            <a:r>
              <a:rPr dirty="0" sz="2200" spc="-5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undocumented,</a:t>
            </a:r>
            <a:endParaRPr sz="2200">
              <a:latin typeface="Arial"/>
              <a:cs typeface="Arial"/>
            </a:endParaRPr>
          </a:p>
          <a:p>
            <a:pPr marL="241300">
              <a:lnSpc>
                <a:spcPts val="2365"/>
              </a:lnSpc>
            </a:pPr>
            <a:r>
              <a:rPr dirty="0" sz="2200" spc="-165" b="1">
                <a:solidFill>
                  <a:srgbClr val="006FC0"/>
                </a:solidFill>
                <a:latin typeface="Arial"/>
                <a:cs typeface="Arial"/>
              </a:rPr>
              <a:t>uninsured,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5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0" b="1">
                <a:solidFill>
                  <a:srgbClr val="006FC0"/>
                </a:solidFill>
                <a:latin typeface="Arial"/>
                <a:cs typeface="Arial"/>
              </a:rPr>
              <a:t>have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55" b="1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60" b="1">
                <a:solidFill>
                  <a:srgbClr val="006FC0"/>
                </a:solidFill>
                <a:latin typeface="Arial"/>
                <a:cs typeface="Arial"/>
              </a:rPr>
              <a:t>history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20" b="1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incarceration.</a:t>
            </a:r>
            <a:endParaRPr sz="2200">
              <a:latin typeface="Arial"/>
              <a:cs typeface="Arial"/>
            </a:endParaRPr>
          </a:p>
          <a:p>
            <a:pPr lvl="1" marL="698500" marR="5080" indent="-228600">
              <a:lnSpc>
                <a:spcPct val="80000"/>
              </a:lnSpc>
              <a:spcBef>
                <a:spcPts val="515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2200" spc="-220" b="1">
                <a:solidFill>
                  <a:srgbClr val="006FC0"/>
                </a:solidFill>
                <a:latin typeface="Arial"/>
                <a:cs typeface="Arial"/>
              </a:rPr>
              <a:t>Black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5" b="1">
                <a:solidFill>
                  <a:srgbClr val="006FC0"/>
                </a:solidFill>
                <a:latin typeface="Arial"/>
                <a:cs typeface="Arial"/>
              </a:rPr>
              <a:t>Hispanic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65" b="1">
                <a:solidFill>
                  <a:srgbClr val="006FC0"/>
                </a:solidFill>
                <a:latin typeface="Arial"/>
                <a:cs typeface="Arial"/>
              </a:rPr>
              <a:t>populations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are</a:t>
            </a:r>
            <a:r>
              <a:rPr dirty="0" sz="2200" spc="-6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55" b="1">
                <a:solidFill>
                  <a:srgbClr val="006FC0"/>
                </a:solidFill>
                <a:latin typeface="Arial"/>
                <a:cs typeface="Arial"/>
              </a:rPr>
              <a:t>overrepresented</a:t>
            </a:r>
            <a:r>
              <a:rPr dirty="0" sz="2200" spc="-3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5" b="1">
                <a:solidFill>
                  <a:srgbClr val="006FC0"/>
                </a:solidFill>
                <a:latin typeface="Arial"/>
                <a:cs typeface="Arial"/>
              </a:rPr>
              <a:t>in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4" b="1">
                <a:solidFill>
                  <a:srgbClr val="006FC0"/>
                </a:solidFill>
                <a:latin typeface="Arial"/>
                <a:cs typeface="Arial"/>
              </a:rPr>
              <a:t>RI</a:t>
            </a:r>
            <a:r>
              <a:rPr dirty="0" sz="22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55" b="1">
                <a:solidFill>
                  <a:srgbClr val="006FC0"/>
                </a:solidFill>
                <a:latin typeface="Arial"/>
                <a:cs typeface="Arial"/>
              </a:rPr>
              <a:t>jails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2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90" b="1">
                <a:solidFill>
                  <a:srgbClr val="006FC0"/>
                </a:solidFill>
                <a:latin typeface="Arial"/>
                <a:cs typeface="Arial"/>
              </a:rPr>
              <a:t>prisons,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04" b="1">
                <a:solidFill>
                  <a:srgbClr val="006FC0"/>
                </a:solidFill>
                <a:latin typeface="Arial"/>
                <a:cs typeface="Arial"/>
              </a:rPr>
              <a:t>according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to</a:t>
            </a:r>
            <a:r>
              <a:rPr dirty="0" sz="22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200" spc="-3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06FC0"/>
                </a:solidFill>
                <a:latin typeface="Arial"/>
                <a:cs typeface="Arial"/>
              </a:rPr>
              <a:t>RI </a:t>
            </a:r>
            <a:r>
              <a:rPr dirty="0" sz="2200" spc="-120" b="1">
                <a:solidFill>
                  <a:srgbClr val="006FC0"/>
                </a:solidFill>
                <a:latin typeface="Arial"/>
                <a:cs typeface="Arial"/>
              </a:rPr>
              <a:t>department</a:t>
            </a:r>
            <a:r>
              <a:rPr dirty="0" sz="2200" spc="-7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25" b="1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55" b="1">
                <a:solidFill>
                  <a:srgbClr val="006FC0"/>
                </a:solidFill>
                <a:latin typeface="Arial"/>
                <a:cs typeface="Arial"/>
              </a:rPr>
              <a:t>correction</a:t>
            </a:r>
            <a:r>
              <a:rPr dirty="0" sz="22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2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90" b="1">
                <a:solidFill>
                  <a:srgbClr val="006FC0"/>
                </a:solidFill>
                <a:latin typeface="Arial"/>
                <a:cs typeface="Arial"/>
              </a:rPr>
              <a:t>US</a:t>
            </a:r>
            <a:r>
              <a:rPr dirty="0" sz="22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30" b="1">
                <a:solidFill>
                  <a:srgbClr val="006FC0"/>
                </a:solidFill>
                <a:latin typeface="Arial"/>
                <a:cs typeface="Arial"/>
              </a:rPr>
              <a:t>2020</a:t>
            </a:r>
            <a:r>
              <a:rPr dirty="0" sz="22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250" b="1">
                <a:solidFill>
                  <a:srgbClr val="006FC0"/>
                </a:solidFill>
                <a:latin typeface="Arial"/>
                <a:cs typeface="Arial"/>
              </a:rPr>
              <a:t>census</a:t>
            </a:r>
            <a:r>
              <a:rPr dirty="0" sz="22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06FC0"/>
                </a:solidFill>
                <a:latin typeface="Arial"/>
                <a:cs typeface="Arial"/>
              </a:rPr>
              <a:t>data.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737235">
              <a:lnSpc>
                <a:spcPct val="100000"/>
              </a:lnSpc>
              <a:spcBef>
                <a:spcPts val="105"/>
              </a:spcBef>
            </a:pPr>
            <a:r>
              <a:rPr dirty="0" spc="-200" b="0">
                <a:latin typeface="Arial"/>
                <a:cs typeface="Arial"/>
              </a:rPr>
              <a:t>Structural</a:t>
            </a:r>
            <a:r>
              <a:rPr dirty="0" spc="-280" b="0">
                <a:latin typeface="Arial"/>
                <a:cs typeface="Arial"/>
              </a:rPr>
              <a:t> </a:t>
            </a:r>
            <a:r>
              <a:rPr dirty="0" spc="-370" b="0">
                <a:latin typeface="Arial"/>
                <a:cs typeface="Arial"/>
              </a:rPr>
              <a:t>Racism:</a:t>
            </a:r>
            <a:r>
              <a:rPr dirty="0" spc="-270" b="0">
                <a:latin typeface="Arial"/>
                <a:cs typeface="Arial"/>
              </a:rPr>
              <a:t> </a:t>
            </a:r>
            <a:r>
              <a:rPr dirty="0" spc="-305" b="0">
                <a:latin typeface="Arial"/>
                <a:cs typeface="Arial"/>
              </a:rPr>
              <a:t>Housing</a:t>
            </a:r>
            <a:r>
              <a:rPr dirty="0" spc="-29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&amp;</a:t>
            </a:r>
            <a:r>
              <a:rPr dirty="0" spc="-275" b="0">
                <a:latin typeface="Arial"/>
                <a:cs typeface="Arial"/>
              </a:rPr>
              <a:t> </a:t>
            </a:r>
            <a:r>
              <a:rPr dirty="0" spc="-125" b="0">
                <a:latin typeface="Arial"/>
                <a:cs typeface="Arial"/>
              </a:rPr>
              <a:t>Gentrification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2333"/>
            <a:ext cx="4950460" cy="3684904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90"/>
              </a:spcBef>
            </a:pPr>
            <a:r>
              <a:rPr dirty="0" sz="2400" spc="-55" i="1">
                <a:latin typeface="Arial"/>
                <a:cs typeface="Arial"/>
              </a:rPr>
              <a:t>"But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14" i="1">
                <a:latin typeface="Arial"/>
                <a:cs typeface="Arial"/>
              </a:rPr>
              <a:t>we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35" i="1">
                <a:latin typeface="Arial"/>
                <a:cs typeface="Arial"/>
              </a:rPr>
              <a:t>all</a:t>
            </a:r>
            <a:r>
              <a:rPr dirty="0" sz="2400" spc="-105" i="1">
                <a:latin typeface="Arial"/>
                <a:cs typeface="Arial"/>
              </a:rPr>
              <a:t> know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that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80" i="1">
                <a:latin typeface="Arial"/>
                <a:cs typeface="Arial"/>
              </a:rPr>
              <a:t>there's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still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190" i="1">
                <a:latin typeface="Arial"/>
                <a:cs typeface="Arial"/>
              </a:rPr>
              <a:t>such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50" i="1">
                <a:latin typeface="Arial"/>
                <a:cs typeface="Arial"/>
              </a:rPr>
              <a:t>a </a:t>
            </a:r>
            <a:r>
              <a:rPr dirty="0" sz="2400" spc="-175" b="1" i="1">
                <a:latin typeface="Arial"/>
                <a:cs typeface="Arial"/>
              </a:rPr>
              <a:t>shortage</a:t>
            </a:r>
            <a:r>
              <a:rPr dirty="0" sz="2400" spc="-100" b="1" i="1">
                <a:latin typeface="Arial"/>
                <a:cs typeface="Arial"/>
              </a:rPr>
              <a:t> </a:t>
            </a:r>
            <a:r>
              <a:rPr dirty="0" sz="2400" spc="-140" b="1" i="1">
                <a:latin typeface="Arial"/>
                <a:cs typeface="Arial"/>
              </a:rPr>
              <a:t>of</a:t>
            </a:r>
            <a:r>
              <a:rPr dirty="0" sz="2400" spc="-95" b="1" i="1">
                <a:latin typeface="Arial"/>
                <a:cs typeface="Arial"/>
              </a:rPr>
              <a:t> </a:t>
            </a:r>
            <a:r>
              <a:rPr dirty="0" sz="2400" spc="-204" b="1" i="1">
                <a:latin typeface="Arial"/>
                <a:cs typeface="Arial"/>
              </a:rPr>
              <a:t>housing</a:t>
            </a:r>
            <a:r>
              <a:rPr dirty="0" sz="2400" spc="-204" i="1">
                <a:latin typeface="Arial"/>
                <a:cs typeface="Arial"/>
              </a:rPr>
              <a:t>,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130" i="1">
                <a:latin typeface="Arial"/>
                <a:cs typeface="Arial"/>
              </a:rPr>
              <a:t>you</a:t>
            </a:r>
            <a:r>
              <a:rPr dirty="0" sz="2400" spc="-90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know</a:t>
            </a:r>
            <a:r>
              <a:rPr dirty="0" sz="2400" spc="-95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and </a:t>
            </a:r>
            <a:r>
              <a:rPr dirty="0" sz="2400" i="1">
                <a:latin typeface="Arial"/>
                <a:cs typeface="Arial"/>
              </a:rPr>
              <a:t>with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60" i="1">
                <a:latin typeface="Arial"/>
                <a:cs typeface="Arial"/>
              </a:rPr>
              <a:t>the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165" i="1">
                <a:latin typeface="Arial"/>
                <a:cs typeface="Arial"/>
              </a:rPr>
              <a:t>College</a:t>
            </a:r>
            <a:r>
              <a:rPr dirty="0" sz="2400" spc="-130" i="1">
                <a:latin typeface="Arial"/>
                <a:cs typeface="Arial"/>
              </a:rPr>
              <a:t> kids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10" i="1">
                <a:latin typeface="Arial"/>
                <a:cs typeface="Arial"/>
              </a:rPr>
              <a:t>coming </a:t>
            </a:r>
            <a:r>
              <a:rPr dirty="0" sz="2400" spc="-90" i="1">
                <a:latin typeface="Arial"/>
                <a:cs typeface="Arial"/>
              </a:rPr>
              <a:t>back...what </a:t>
            </a:r>
            <a:r>
              <a:rPr dirty="0" sz="2400" i="1">
                <a:latin typeface="Arial"/>
                <a:cs typeface="Arial"/>
              </a:rPr>
              <a:t>little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that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155" i="1">
                <a:latin typeface="Arial"/>
                <a:cs typeface="Arial"/>
              </a:rPr>
              <a:t>was</a:t>
            </a:r>
            <a:r>
              <a:rPr dirty="0" sz="2400" spc="-90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out</a:t>
            </a:r>
            <a:r>
              <a:rPr dirty="0" sz="2400" spc="-85" i="1">
                <a:latin typeface="Arial"/>
                <a:cs typeface="Arial"/>
              </a:rPr>
              <a:t> </a:t>
            </a:r>
            <a:r>
              <a:rPr dirty="0" sz="2400" spc="-70" i="1">
                <a:latin typeface="Arial"/>
                <a:cs typeface="Arial"/>
              </a:rPr>
              <a:t>there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is </a:t>
            </a:r>
            <a:r>
              <a:rPr dirty="0" sz="2400" spc="-80" i="1">
                <a:latin typeface="Arial"/>
                <a:cs typeface="Arial"/>
              </a:rPr>
              <a:t>dried</a:t>
            </a:r>
            <a:r>
              <a:rPr dirty="0" sz="2400" spc="-114" i="1">
                <a:latin typeface="Arial"/>
                <a:cs typeface="Arial"/>
              </a:rPr>
              <a:t> up</a:t>
            </a:r>
            <a:r>
              <a:rPr dirty="0" sz="2400" spc="-90" i="1">
                <a:latin typeface="Arial"/>
                <a:cs typeface="Arial"/>
              </a:rPr>
              <a:t> </a:t>
            </a:r>
            <a:r>
              <a:rPr dirty="0" sz="2400" spc="-180" i="1">
                <a:latin typeface="Arial"/>
                <a:cs typeface="Arial"/>
              </a:rPr>
              <a:t>because</a:t>
            </a:r>
            <a:r>
              <a:rPr dirty="0" sz="2400" spc="-75" i="1">
                <a:latin typeface="Arial"/>
                <a:cs typeface="Arial"/>
              </a:rPr>
              <a:t> </a:t>
            </a:r>
            <a:r>
              <a:rPr dirty="0" sz="2400" spc="-85" i="1">
                <a:latin typeface="Arial"/>
                <a:cs typeface="Arial"/>
              </a:rPr>
              <a:t>landlords</a:t>
            </a:r>
            <a:r>
              <a:rPr dirty="0" sz="2400" spc="-95" i="1">
                <a:latin typeface="Arial"/>
                <a:cs typeface="Arial"/>
              </a:rPr>
              <a:t> </a:t>
            </a:r>
            <a:r>
              <a:rPr dirty="0" sz="2400" spc="-145" i="1">
                <a:latin typeface="Arial"/>
                <a:cs typeface="Arial"/>
              </a:rPr>
              <a:t>made</a:t>
            </a:r>
            <a:r>
              <a:rPr dirty="0" sz="2400" spc="-95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sure </a:t>
            </a:r>
            <a:r>
              <a:rPr dirty="0" sz="2400" spc="-85" i="1">
                <a:latin typeface="Arial"/>
                <a:cs typeface="Arial"/>
              </a:rPr>
              <a:t>they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raised</a:t>
            </a:r>
            <a:r>
              <a:rPr dirty="0" sz="2400" spc="-110" b="1" i="1">
                <a:latin typeface="Arial"/>
                <a:cs typeface="Arial"/>
              </a:rPr>
              <a:t> </a:t>
            </a:r>
            <a:r>
              <a:rPr dirty="0" sz="2400" spc="-130" b="1" i="1">
                <a:latin typeface="Arial"/>
                <a:cs typeface="Arial"/>
              </a:rPr>
              <a:t>the</a:t>
            </a:r>
            <a:r>
              <a:rPr dirty="0" sz="2400" spc="-95" b="1" i="1">
                <a:latin typeface="Arial"/>
                <a:cs typeface="Arial"/>
              </a:rPr>
              <a:t> </a:t>
            </a:r>
            <a:r>
              <a:rPr dirty="0" sz="2400" spc="-120" b="1" i="1">
                <a:latin typeface="Arial"/>
                <a:cs typeface="Arial"/>
              </a:rPr>
              <a:t>rent</a:t>
            </a:r>
            <a:r>
              <a:rPr dirty="0" sz="2400" spc="-90" b="1" i="1">
                <a:latin typeface="Arial"/>
                <a:cs typeface="Arial"/>
              </a:rPr>
              <a:t> </a:t>
            </a:r>
            <a:r>
              <a:rPr dirty="0" sz="2400" spc="-200" i="1">
                <a:latin typeface="Arial"/>
                <a:cs typeface="Arial"/>
              </a:rPr>
              <a:t>so</a:t>
            </a:r>
            <a:r>
              <a:rPr dirty="0" sz="2400" spc="-95" i="1">
                <a:latin typeface="Arial"/>
                <a:cs typeface="Arial"/>
              </a:rPr>
              <a:t> high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that</a:t>
            </a:r>
            <a:r>
              <a:rPr dirty="0" sz="2400" spc="-95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the </a:t>
            </a:r>
            <a:r>
              <a:rPr dirty="0" sz="2400" spc="-125" i="1">
                <a:latin typeface="Arial"/>
                <a:cs typeface="Arial"/>
              </a:rPr>
              <a:t>locals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45" i="1">
                <a:latin typeface="Arial"/>
                <a:cs typeface="Arial"/>
              </a:rPr>
              <a:t>can't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65" i="1">
                <a:latin typeface="Arial"/>
                <a:cs typeface="Arial"/>
              </a:rPr>
              <a:t>get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65" i="1">
                <a:latin typeface="Arial"/>
                <a:cs typeface="Arial"/>
              </a:rPr>
              <a:t>the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75" i="1">
                <a:latin typeface="Arial"/>
                <a:cs typeface="Arial"/>
              </a:rPr>
              <a:t>apartments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but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the </a:t>
            </a:r>
            <a:r>
              <a:rPr dirty="0" sz="2400" spc="-130" i="1">
                <a:latin typeface="Arial"/>
                <a:cs typeface="Arial"/>
              </a:rPr>
              <a:t>college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130" i="1">
                <a:latin typeface="Arial"/>
                <a:cs typeface="Arial"/>
              </a:rPr>
              <a:t>kids</a:t>
            </a:r>
            <a:r>
              <a:rPr dirty="0" sz="2400" spc="-105" i="1">
                <a:latin typeface="Arial"/>
                <a:cs typeface="Arial"/>
              </a:rPr>
              <a:t> can...I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30" i="1">
                <a:latin typeface="Arial"/>
                <a:cs typeface="Arial"/>
              </a:rPr>
              <a:t>still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75" i="1">
                <a:latin typeface="Arial"/>
                <a:cs typeface="Arial"/>
              </a:rPr>
              <a:t>would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40" i="1">
                <a:latin typeface="Arial"/>
                <a:cs typeface="Arial"/>
              </a:rPr>
              <a:t>rather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see </a:t>
            </a:r>
            <a:r>
              <a:rPr dirty="0" sz="2400" spc="-65" i="1">
                <a:latin typeface="Arial"/>
                <a:cs typeface="Arial"/>
              </a:rPr>
              <a:t>the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95" i="1">
                <a:latin typeface="Arial"/>
                <a:cs typeface="Arial"/>
              </a:rPr>
              <a:t>permanent </a:t>
            </a:r>
            <a:r>
              <a:rPr dirty="0" sz="2400" spc="-114" i="1">
                <a:latin typeface="Arial"/>
                <a:cs typeface="Arial"/>
              </a:rPr>
              <a:t>residents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65" i="1">
                <a:latin typeface="Arial"/>
                <a:cs typeface="Arial"/>
              </a:rPr>
              <a:t>get</a:t>
            </a:r>
            <a:r>
              <a:rPr dirty="0" sz="2400" spc="-105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some </a:t>
            </a:r>
            <a:r>
              <a:rPr dirty="0" sz="2400" spc="-125" i="1">
                <a:latin typeface="Arial"/>
                <a:cs typeface="Arial"/>
              </a:rPr>
              <a:t>decent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125" i="1">
                <a:latin typeface="Arial"/>
                <a:cs typeface="Arial"/>
              </a:rPr>
              <a:t>housing</a:t>
            </a:r>
            <a:r>
              <a:rPr dirty="0" sz="2400" spc="-100" i="1">
                <a:latin typeface="Arial"/>
                <a:cs typeface="Arial"/>
              </a:rPr>
              <a:t> </a:t>
            </a:r>
            <a:r>
              <a:rPr dirty="0" sz="2400" spc="-120" i="1">
                <a:latin typeface="Arial"/>
                <a:cs typeface="Arial"/>
              </a:rPr>
              <a:t>and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not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170" i="1">
                <a:latin typeface="Arial"/>
                <a:cs typeface="Arial"/>
              </a:rPr>
              <a:t>be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105" i="1">
                <a:latin typeface="Arial"/>
                <a:cs typeface="Arial"/>
              </a:rPr>
              <a:t>priced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out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of </a:t>
            </a:r>
            <a:r>
              <a:rPr dirty="0" sz="2400" spc="-65" i="1">
                <a:latin typeface="Arial"/>
                <a:cs typeface="Arial"/>
              </a:rPr>
              <a:t>the</a:t>
            </a:r>
            <a:r>
              <a:rPr dirty="0" sz="2400" spc="-110" i="1">
                <a:latin typeface="Arial"/>
                <a:cs typeface="Arial"/>
              </a:rPr>
              <a:t> </a:t>
            </a:r>
            <a:r>
              <a:rPr dirty="0" sz="2400" spc="-10" i="1">
                <a:latin typeface="Arial"/>
                <a:cs typeface="Arial"/>
              </a:rPr>
              <a:t>housing."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ts val="2740"/>
              </a:lnSpc>
              <a:spcBef>
                <a:spcPts val="100"/>
              </a:spcBef>
              <a:buChar char="•"/>
              <a:tabLst>
                <a:tab pos="240029" algn="l"/>
              </a:tabLst>
            </a:pPr>
            <a:r>
              <a:rPr dirty="0" spc="-180"/>
              <a:t>Rhode</a:t>
            </a:r>
            <a:r>
              <a:rPr dirty="0" spc="-105"/>
              <a:t> </a:t>
            </a:r>
            <a:r>
              <a:rPr dirty="0" spc="-114"/>
              <a:t>Island,</a:t>
            </a:r>
            <a:r>
              <a:rPr dirty="0" spc="-120"/>
              <a:t> </a:t>
            </a:r>
            <a:r>
              <a:rPr dirty="0" spc="-130"/>
              <a:t>much</a:t>
            </a:r>
            <a:r>
              <a:rPr dirty="0" spc="-120"/>
              <a:t> </a:t>
            </a:r>
            <a:r>
              <a:rPr dirty="0" spc="-80"/>
              <a:t>like</a:t>
            </a:r>
            <a:r>
              <a:rPr dirty="0" spc="-130"/>
              <a:t> </a:t>
            </a:r>
            <a:r>
              <a:rPr dirty="0" spc="-30"/>
              <a:t>other</a:t>
            </a:r>
            <a:r>
              <a:rPr dirty="0" spc="-105"/>
              <a:t> </a:t>
            </a:r>
            <a:r>
              <a:rPr dirty="0" spc="-80"/>
              <a:t>parts</a:t>
            </a:r>
            <a:r>
              <a:rPr dirty="0" spc="-120"/>
              <a:t> </a:t>
            </a:r>
            <a:r>
              <a:rPr dirty="0" spc="-25"/>
              <a:t>of</a:t>
            </a:r>
          </a:p>
          <a:p>
            <a:pPr marL="241300">
              <a:lnSpc>
                <a:spcPts val="2740"/>
              </a:lnSpc>
            </a:pPr>
            <a:r>
              <a:rPr dirty="0" spc="-35"/>
              <a:t>the</a:t>
            </a:r>
            <a:r>
              <a:rPr dirty="0" spc="-114"/>
              <a:t> </a:t>
            </a:r>
            <a:r>
              <a:rPr dirty="0" spc="-85"/>
              <a:t>country,</a:t>
            </a:r>
            <a:r>
              <a:rPr dirty="0" spc="-125"/>
              <a:t> </a:t>
            </a:r>
            <a:r>
              <a:rPr dirty="0" spc="-140"/>
              <a:t>is</a:t>
            </a:r>
            <a:r>
              <a:rPr dirty="0" spc="-130"/>
              <a:t> </a:t>
            </a:r>
            <a:r>
              <a:rPr dirty="0" spc="-110"/>
              <a:t>facing </a:t>
            </a:r>
            <a:r>
              <a:rPr dirty="0" spc="-210"/>
              <a:t>a</a:t>
            </a:r>
            <a:r>
              <a:rPr dirty="0" spc="-125"/>
              <a:t> </a:t>
            </a:r>
            <a:r>
              <a:rPr dirty="0" spc="-220" b="1">
                <a:latin typeface="Arial"/>
                <a:cs typeface="Arial"/>
              </a:rPr>
              <a:t>housing</a:t>
            </a:r>
            <a:r>
              <a:rPr dirty="0" spc="-114" b="1">
                <a:latin typeface="Arial"/>
                <a:cs typeface="Arial"/>
              </a:rPr>
              <a:t> </a:t>
            </a:r>
            <a:r>
              <a:rPr dirty="0" spc="-50" b="1">
                <a:latin typeface="Arial"/>
                <a:cs typeface="Arial"/>
              </a:rPr>
              <a:t>crisis</a:t>
            </a:r>
            <a:r>
              <a:rPr dirty="0" spc="-50"/>
              <a:t>.</a:t>
            </a:r>
          </a:p>
          <a:p>
            <a:pPr marL="240665" indent="-227965">
              <a:lnSpc>
                <a:spcPts val="2735"/>
              </a:lnSpc>
              <a:spcBef>
                <a:spcPts val="720"/>
              </a:spcBef>
              <a:buChar char="•"/>
              <a:tabLst>
                <a:tab pos="240665" algn="l"/>
              </a:tabLst>
            </a:pPr>
            <a:r>
              <a:rPr dirty="0" spc="-155"/>
              <a:t>College</a:t>
            </a:r>
            <a:r>
              <a:rPr dirty="0" spc="-120"/>
              <a:t> </a:t>
            </a:r>
            <a:r>
              <a:rPr dirty="0" spc="-90"/>
              <a:t>students</a:t>
            </a:r>
            <a:r>
              <a:rPr dirty="0" spc="-110"/>
              <a:t> </a:t>
            </a:r>
            <a:r>
              <a:rPr dirty="0" spc="-30"/>
              <a:t>from</a:t>
            </a:r>
            <a:r>
              <a:rPr dirty="0" spc="-130"/>
              <a:t> </a:t>
            </a:r>
            <a:r>
              <a:rPr dirty="0" spc="-50"/>
              <a:t>a</a:t>
            </a:r>
          </a:p>
          <a:p>
            <a:pPr marL="241300" marR="29845">
              <a:lnSpc>
                <a:spcPts val="2590"/>
              </a:lnSpc>
              <a:spcBef>
                <a:spcPts val="185"/>
              </a:spcBef>
            </a:pPr>
            <a:r>
              <a:rPr dirty="0" spc="-95"/>
              <a:t>local</a:t>
            </a:r>
            <a:r>
              <a:rPr dirty="0" spc="-130"/>
              <a:t> </a:t>
            </a:r>
            <a:r>
              <a:rPr dirty="0" spc="-65"/>
              <a:t>private</a:t>
            </a:r>
            <a:r>
              <a:rPr dirty="0" spc="-114"/>
              <a:t> </a:t>
            </a:r>
            <a:r>
              <a:rPr dirty="0" spc="-85"/>
              <a:t>university,</a:t>
            </a:r>
            <a:r>
              <a:rPr dirty="0" spc="-130"/>
              <a:t> </a:t>
            </a:r>
            <a:r>
              <a:rPr dirty="0" spc="-30"/>
              <a:t>often</a:t>
            </a:r>
            <a:r>
              <a:rPr dirty="0" spc="-120"/>
              <a:t> </a:t>
            </a:r>
            <a:r>
              <a:rPr dirty="0" spc="-175"/>
              <a:t>seek</a:t>
            </a:r>
            <a:r>
              <a:rPr dirty="0" spc="-120"/>
              <a:t> </a:t>
            </a:r>
            <a:r>
              <a:rPr dirty="0" spc="-20"/>
              <a:t>off-</a:t>
            </a:r>
            <a:r>
              <a:rPr dirty="0" spc="-165"/>
              <a:t>campus</a:t>
            </a:r>
            <a:r>
              <a:rPr dirty="0" spc="-130"/>
              <a:t> </a:t>
            </a:r>
            <a:r>
              <a:rPr dirty="0" spc="-120"/>
              <a:t>housing</a:t>
            </a:r>
            <a:r>
              <a:rPr dirty="0" spc="-110"/>
              <a:t> </a:t>
            </a:r>
            <a:r>
              <a:rPr dirty="0" spc="-40"/>
              <a:t>in</a:t>
            </a:r>
            <a:r>
              <a:rPr dirty="0" spc="-130"/>
              <a:t> </a:t>
            </a:r>
            <a:r>
              <a:rPr dirty="0" spc="-35"/>
              <a:t>the</a:t>
            </a:r>
            <a:r>
              <a:rPr dirty="0" spc="-105"/>
              <a:t> </a:t>
            </a:r>
            <a:r>
              <a:rPr dirty="0" spc="-20"/>
              <a:t>Providence </a:t>
            </a:r>
            <a:r>
              <a:rPr dirty="0" spc="-10"/>
              <a:t>area.</a:t>
            </a:r>
          </a:p>
          <a:p>
            <a:pPr marL="240029" marR="5080" indent="-227965">
              <a:lnSpc>
                <a:spcPct val="90000"/>
              </a:lnSpc>
              <a:spcBef>
                <a:spcPts val="965"/>
              </a:spcBef>
              <a:buChar char="•"/>
              <a:tabLst>
                <a:tab pos="241300" algn="l"/>
              </a:tabLst>
            </a:pPr>
            <a:r>
              <a:rPr dirty="0" spc="-150"/>
              <a:t>People</a:t>
            </a:r>
            <a:r>
              <a:rPr dirty="0" spc="-125"/>
              <a:t> </a:t>
            </a:r>
            <a:r>
              <a:rPr dirty="0" spc="-50"/>
              <a:t>worried</a:t>
            </a:r>
            <a:r>
              <a:rPr dirty="0" spc="-125"/>
              <a:t> </a:t>
            </a:r>
            <a:r>
              <a:rPr dirty="0"/>
              <a:t>that</a:t>
            </a:r>
            <a:r>
              <a:rPr dirty="0" spc="-135"/>
              <a:t> </a:t>
            </a:r>
            <a:r>
              <a:rPr dirty="0" spc="-10"/>
              <a:t>their </a:t>
            </a:r>
            <a:r>
              <a:rPr dirty="0" spc="-10"/>
              <a:t>	</a:t>
            </a:r>
            <a:r>
              <a:rPr dirty="0" spc="-105"/>
              <a:t>neighborhoods</a:t>
            </a:r>
            <a:r>
              <a:rPr dirty="0" spc="-90"/>
              <a:t> </a:t>
            </a:r>
            <a:r>
              <a:rPr dirty="0" spc="-114"/>
              <a:t>are</a:t>
            </a:r>
            <a:r>
              <a:rPr dirty="0" spc="-90"/>
              <a:t> </a:t>
            </a:r>
            <a:r>
              <a:rPr dirty="0" spc="-10"/>
              <a:t>facing </a:t>
            </a:r>
            <a:r>
              <a:rPr dirty="0" spc="-10"/>
              <a:t>	</a:t>
            </a:r>
            <a:r>
              <a:rPr dirty="0" spc="-135" b="1">
                <a:latin typeface="Arial"/>
                <a:cs typeface="Arial"/>
              </a:rPr>
              <a:t>gentrification</a:t>
            </a:r>
            <a:r>
              <a:rPr dirty="0" spc="-135"/>
              <a:t>,</a:t>
            </a:r>
            <a:r>
              <a:rPr dirty="0" spc="-90"/>
              <a:t> </a:t>
            </a:r>
            <a:r>
              <a:rPr dirty="0" spc="-80"/>
              <a:t>which</a:t>
            </a:r>
            <a:r>
              <a:rPr dirty="0" spc="-110"/>
              <a:t> </a:t>
            </a:r>
            <a:r>
              <a:rPr dirty="0" spc="-10"/>
              <a:t>research </a:t>
            </a:r>
            <a:r>
              <a:rPr dirty="0" spc="-10"/>
              <a:t>	</a:t>
            </a:r>
            <a:r>
              <a:rPr dirty="0" spc="-180"/>
              <a:t>suggests</a:t>
            </a:r>
            <a:r>
              <a:rPr dirty="0" spc="-100"/>
              <a:t> </a:t>
            </a:r>
            <a:r>
              <a:rPr dirty="0" spc="-114"/>
              <a:t>especially</a:t>
            </a:r>
            <a:r>
              <a:rPr dirty="0" spc="-80"/>
              <a:t> </a:t>
            </a:r>
            <a:r>
              <a:rPr dirty="0" spc="-210" b="1">
                <a:latin typeface="Arial"/>
                <a:cs typeface="Arial"/>
              </a:rPr>
              <a:t>disadvantages</a:t>
            </a:r>
            <a:r>
              <a:rPr dirty="0" spc="-50" b="1">
                <a:latin typeface="Arial"/>
                <a:cs typeface="Arial"/>
              </a:rPr>
              <a:t> </a:t>
            </a:r>
            <a:r>
              <a:rPr dirty="0" spc="-40"/>
              <a:t>and </a:t>
            </a:r>
            <a:r>
              <a:rPr dirty="0" spc="-40"/>
              <a:t>	</a:t>
            </a:r>
            <a:r>
              <a:rPr dirty="0" spc="-165" b="1">
                <a:latin typeface="Arial"/>
                <a:cs typeface="Arial"/>
              </a:rPr>
              <a:t>negatively</a:t>
            </a:r>
            <a:r>
              <a:rPr dirty="0" spc="-90" b="1">
                <a:latin typeface="Arial"/>
                <a:cs typeface="Arial"/>
              </a:rPr>
              <a:t> </a:t>
            </a:r>
            <a:r>
              <a:rPr dirty="0" spc="-195" b="1">
                <a:latin typeface="Arial"/>
                <a:cs typeface="Arial"/>
              </a:rPr>
              <a:t>impacts</a:t>
            </a:r>
            <a:r>
              <a:rPr dirty="0" spc="-90" b="1">
                <a:latin typeface="Arial"/>
                <a:cs typeface="Arial"/>
              </a:rPr>
              <a:t> </a:t>
            </a:r>
            <a:r>
              <a:rPr dirty="0" spc="-180" b="1">
                <a:latin typeface="Arial"/>
                <a:cs typeface="Arial"/>
              </a:rPr>
              <a:t>communities</a:t>
            </a:r>
            <a:r>
              <a:rPr dirty="0" spc="-95" b="1">
                <a:latin typeface="Arial"/>
                <a:cs typeface="Arial"/>
              </a:rPr>
              <a:t> </a:t>
            </a:r>
            <a:r>
              <a:rPr dirty="0" spc="-25" b="1">
                <a:latin typeface="Arial"/>
                <a:cs typeface="Arial"/>
              </a:rPr>
              <a:t>of </a:t>
            </a:r>
            <a:r>
              <a:rPr dirty="0" spc="-25" b="1">
                <a:latin typeface="Arial"/>
                <a:cs typeface="Arial"/>
              </a:rPr>
              <a:t>	</a:t>
            </a:r>
            <a:r>
              <a:rPr dirty="0" spc="-185" b="1">
                <a:latin typeface="Arial"/>
                <a:cs typeface="Arial"/>
              </a:rPr>
              <a:t>color</a:t>
            </a:r>
            <a:r>
              <a:rPr dirty="0" spc="-120" b="1">
                <a:latin typeface="Arial"/>
                <a:cs typeface="Arial"/>
              </a:rPr>
              <a:t> </a:t>
            </a:r>
            <a:r>
              <a:rPr dirty="0" spc="-155"/>
              <a:t>(Hwang</a:t>
            </a:r>
            <a:r>
              <a:rPr dirty="0" spc="-130"/>
              <a:t> and</a:t>
            </a:r>
            <a:r>
              <a:rPr dirty="0" spc="-95"/>
              <a:t> </a:t>
            </a:r>
            <a:r>
              <a:rPr dirty="0" spc="-145"/>
              <a:t>Ding</a:t>
            </a:r>
            <a:r>
              <a:rPr dirty="0" spc="-95"/>
              <a:t> </a:t>
            </a:r>
            <a:r>
              <a:rPr dirty="0" spc="-10"/>
              <a:t>2020).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737235">
              <a:lnSpc>
                <a:spcPct val="100000"/>
              </a:lnSpc>
              <a:spcBef>
                <a:spcPts val="105"/>
              </a:spcBef>
            </a:pPr>
            <a:r>
              <a:rPr dirty="0" spc="-195" b="0">
                <a:latin typeface="Arial"/>
                <a:cs typeface="Arial"/>
              </a:rPr>
              <a:t>Availability</a:t>
            </a:r>
            <a:r>
              <a:rPr dirty="0" spc="-280" b="0">
                <a:latin typeface="Arial"/>
                <a:cs typeface="Arial"/>
              </a:rPr>
              <a:t> </a:t>
            </a:r>
            <a:r>
              <a:rPr dirty="0" spc="-60" b="0">
                <a:latin typeface="Arial"/>
                <a:cs typeface="Arial"/>
              </a:rPr>
              <a:t>of</a:t>
            </a:r>
            <a:r>
              <a:rPr dirty="0" spc="-250" b="0">
                <a:latin typeface="Arial"/>
                <a:cs typeface="Arial"/>
              </a:rPr>
              <a:t> </a:t>
            </a:r>
            <a:r>
              <a:rPr dirty="0" spc="-405" b="0">
                <a:latin typeface="Arial"/>
                <a:cs typeface="Arial"/>
              </a:rPr>
              <a:t>Resources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49530" rIns="0" bIns="0" rtlCol="0" vert="horz">
            <a:spAutoFit/>
          </a:bodyPr>
          <a:lstStyle/>
          <a:p>
            <a:pPr marL="12700" marR="286385">
              <a:lnSpc>
                <a:spcPct val="90000"/>
              </a:lnSpc>
              <a:spcBef>
                <a:spcPts val="390"/>
              </a:spcBef>
            </a:pPr>
            <a:r>
              <a:rPr dirty="0" spc="-100" b="0">
                <a:latin typeface="Arial"/>
                <a:cs typeface="Arial"/>
              </a:rPr>
              <a:t>"</a:t>
            </a:r>
            <a:r>
              <a:rPr dirty="0" spc="-100"/>
              <a:t>What's</a:t>
            </a:r>
            <a:r>
              <a:rPr dirty="0" spc="-95"/>
              <a:t> </a:t>
            </a:r>
            <a:r>
              <a:rPr dirty="0" spc="-150"/>
              <a:t>in</a:t>
            </a:r>
            <a:r>
              <a:rPr dirty="0" spc="-100"/>
              <a:t> </a:t>
            </a:r>
            <a:r>
              <a:rPr dirty="0" spc="-125"/>
              <a:t>the</a:t>
            </a:r>
            <a:r>
              <a:rPr dirty="0" spc="-95"/>
              <a:t> </a:t>
            </a:r>
            <a:r>
              <a:rPr dirty="0" spc="-180"/>
              <a:t>food</a:t>
            </a:r>
            <a:r>
              <a:rPr dirty="0" spc="-90"/>
              <a:t> </a:t>
            </a:r>
            <a:r>
              <a:rPr dirty="0" spc="-170"/>
              <a:t>box...folks</a:t>
            </a:r>
            <a:r>
              <a:rPr dirty="0" spc="-110"/>
              <a:t> </a:t>
            </a:r>
            <a:r>
              <a:rPr dirty="0" spc="-150"/>
              <a:t>in</a:t>
            </a:r>
            <a:r>
              <a:rPr dirty="0" spc="-100"/>
              <a:t> </a:t>
            </a:r>
            <a:r>
              <a:rPr dirty="0" spc="-25"/>
              <a:t>the </a:t>
            </a:r>
            <a:r>
              <a:rPr dirty="0" spc="-210"/>
              <a:t>Hispanic</a:t>
            </a:r>
            <a:r>
              <a:rPr dirty="0" spc="-105"/>
              <a:t> </a:t>
            </a:r>
            <a:r>
              <a:rPr dirty="0" spc="-195"/>
              <a:t>community,</a:t>
            </a:r>
            <a:r>
              <a:rPr dirty="0" spc="-80"/>
              <a:t> </a:t>
            </a:r>
            <a:r>
              <a:rPr dirty="0" spc="-160"/>
              <a:t>they</a:t>
            </a:r>
            <a:r>
              <a:rPr dirty="0" spc="-75"/>
              <a:t> </a:t>
            </a:r>
            <a:r>
              <a:rPr dirty="0" spc="-125"/>
              <a:t>don't</a:t>
            </a:r>
            <a:r>
              <a:rPr dirty="0" spc="-90"/>
              <a:t> </a:t>
            </a:r>
            <a:r>
              <a:rPr dirty="0" spc="-155"/>
              <a:t>like</a:t>
            </a:r>
            <a:r>
              <a:rPr dirty="0" spc="-80"/>
              <a:t> </a:t>
            </a:r>
            <a:r>
              <a:rPr dirty="0" spc="-50" b="0">
                <a:latin typeface="Arial"/>
                <a:cs typeface="Arial"/>
              </a:rPr>
              <a:t>a </a:t>
            </a:r>
            <a:r>
              <a:rPr dirty="0" b="0">
                <a:latin typeface="Arial"/>
                <a:cs typeface="Arial"/>
              </a:rPr>
              <a:t>lot</a:t>
            </a:r>
            <a:r>
              <a:rPr dirty="0" spc="-114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of</a:t>
            </a:r>
            <a:r>
              <a:rPr dirty="0" spc="-85" b="0">
                <a:latin typeface="Arial"/>
                <a:cs typeface="Arial"/>
              </a:rPr>
              <a:t> </a:t>
            </a:r>
            <a:r>
              <a:rPr dirty="0" spc="-220"/>
              <a:t>canned</a:t>
            </a:r>
            <a:r>
              <a:rPr dirty="0" spc="-114"/>
              <a:t> </a:t>
            </a:r>
            <a:r>
              <a:rPr dirty="0" spc="-135"/>
              <a:t>goods</a:t>
            </a:r>
            <a:r>
              <a:rPr dirty="0" spc="-135" b="0">
                <a:latin typeface="Arial"/>
                <a:cs typeface="Arial"/>
              </a:rPr>
              <a:t>...it's </a:t>
            </a:r>
            <a:r>
              <a:rPr dirty="0" spc="-114" b="0">
                <a:latin typeface="Arial"/>
                <a:cs typeface="Arial"/>
              </a:rPr>
              <a:t>a</a:t>
            </a:r>
            <a:r>
              <a:rPr dirty="0" spc="-105" b="0">
                <a:latin typeface="Arial"/>
                <a:cs typeface="Arial"/>
              </a:rPr>
              <a:t> </a:t>
            </a:r>
            <a:r>
              <a:rPr dirty="0" spc="-85" b="0">
                <a:latin typeface="Arial"/>
                <a:cs typeface="Arial"/>
              </a:rPr>
              <a:t>child</a:t>
            </a:r>
            <a:r>
              <a:rPr dirty="0" spc="-100" b="0">
                <a:latin typeface="Arial"/>
                <a:cs typeface="Arial"/>
              </a:rPr>
              <a:t> </a:t>
            </a:r>
            <a:r>
              <a:rPr dirty="0" spc="-25" b="0">
                <a:latin typeface="Arial"/>
                <a:cs typeface="Arial"/>
              </a:rPr>
              <a:t>box </a:t>
            </a:r>
            <a:r>
              <a:rPr dirty="0" b="0">
                <a:latin typeface="Arial"/>
                <a:cs typeface="Arial"/>
              </a:rPr>
              <a:t>with</a:t>
            </a:r>
            <a:r>
              <a:rPr dirty="0" spc="-130" b="0">
                <a:latin typeface="Arial"/>
                <a:cs typeface="Arial"/>
              </a:rPr>
              <a:t> </a:t>
            </a:r>
            <a:r>
              <a:rPr dirty="0" spc="-90" b="0">
                <a:latin typeface="Arial"/>
                <a:cs typeface="Arial"/>
              </a:rPr>
              <a:t>macaroni</a:t>
            </a:r>
            <a:r>
              <a:rPr dirty="0" spc="-114" b="0">
                <a:latin typeface="Arial"/>
                <a:cs typeface="Arial"/>
              </a:rPr>
              <a:t> </a:t>
            </a:r>
            <a:r>
              <a:rPr dirty="0" spc="-120" b="0">
                <a:latin typeface="Arial"/>
                <a:cs typeface="Arial"/>
              </a:rPr>
              <a:t>and</a:t>
            </a:r>
            <a:r>
              <a:rPr dirty="0" spc="-100" b="0">
                <a:latin typeface="Arial"/>
                <a:cs typeface="Arial"/>
              </a:rPr>
              <a:t> </a:t>
            </a:r>
            <a:r>
              <a:rPr dirty="0" spc="-185" b="0">
                <a:latin typeface="Arial"/>
                <a:cs typeface="Arial"/>
              </a:rPr>
              <a:t>cheese,</a:t>
            </a:r>
            <a:r>
              <a:rPr dirty="0" spc="-130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peanut </a:t>
            </a:r>
            <a:r>
              <a:rPr dirty="0" spc="-25" b="0">
                <a:latin typeface="Arial"/>
                <a:cs typeface="Arial"/>
              </a:rPr>
              <a:t>butter</a:t>
            </a:r>
            <a:r>
              <a:rPr dirty="0" spc="-120" b="0">
                <a:latin typeface="Arial"/>
                <a:cs typeface="Arial"/>
              </a:rPr>
              <a:t> and</a:t>
            </a:r>
            <a:r>
              <a:rPr dirty="0" spc="-110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jelly."</a:t>
            </a:r>
          </a:p>
          <a:p>
            <a:pPr>
              <a:lnSpc>
                <a:spcPct val="100000"/>
              </a:lnSpc>
              <a:spcBef>
                <a:spcPts val="1835"/>
              </a:spcBef>
            </a:pPr>
          </a:p>
          <a:p>
            <a:pPr marL="12700" marR="5080">
              <a:lnSpc>
                <a:spcPct val="90000"/>
              </a:lnSpc>
            </a:pPr>
            <a:r>
              <a:rPr dirty="0" spc="-35" b="0">
                <a:latin typeface="Arial"/>
                <a:cs typeface="Arial"/>
              </a:rPr>
              <a:t>"...I</a:t>
            </a:r>
            <a:r>
              <a:rPr dirty="0" spc="-105" b="0">
                <a:latin typeface="Arial"/>
                <a:cs typeface="Arial"/>
              </a:rPr>
              <a:t> </a:t>
            </a:r>
            <a:r>
              <a:rPr dirty="0" spc="-125" b="0">
                <a:latin typeface="Arial"/>
                <a:cs typeface="Arial"/>
              </a:rPr>
              <a:t>am</a:t>
            </a:r>
            <a:r>
              <a:rPr dirty="0" spc="-110" b="0">
                <a:latin typeface="Arial"/>
                <a:cs typeface="Arial"/>
              </a:rPr>
              <a:t> </a:t>
            </a:r>
            <a:r>
              <a:rPr dirty="0" spc="-120" b="0">
                <a:latin typeface="Arial"/>
                <a:cs typeface="Arial"/>
              </a:rPr>
              <a:t>asking</a:t>
            </a:r>
            <a:r>
              <a:rPr dirty="0" spc="-10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if</a:t>
            </a:r>
            <a:r>
              <a:rPr dirty="0" spc="-100" b="0">
                <a:latin typeface="Arial"/>
                <a:cs typeface="Arial"/>
              </a:rPr>
              <a:t> </a:t>
            </a:r>
            <a:r>
              <a:rPr dirty="0" spc="-125" b="0">
                <a:latin typeface="Arial"/>
                <a:cs typeface="Arial"/>
              </a:rPr>
              <a:t>you</a:t>
            </a:r>
            <a:r>
              <a:rPr dirty="0" spc="-90" b="0">
                <a:latin typeface="Arial"/>
                <a:cs typeface="Arial"/>
              </a:rPr>
              <a:t> </a:t>
            </a:r>
            <a:r>
              <a:rPr dirty="0" spc="-150" b="0">
                <a:latin typeface="Arial"/>
                <a:cs typeface="Arial"/>
              </a:rPr>
              <a:t>have</a:t>
            </a:r>
            <a:r>
              <a:rPr dirty="0" spc="-100" b="0">
                <a:latin typeface="Arial"/>
                <a:cs typeface="Arial"/>
              </a:rPr>
              <a:t> </a:t>
            </a:r>
            <a:r>
              <a:rPr dirty="0" spc="-120" b="0">
                <a:latin typeface="Arial"/>
                <a:cs typeface="Arial"/>
              </a:rPr>
              <a:t>had</a:t>
            </a:r>
            <a:r>
              <a:rPr dirty="0" spc="-100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problem </a:t>
            </a:r>
            <a:r>
              <a:rPr dirty="0" spc="-70" b="0">
                <a:latin typeface="Arial"/>
                <a:cs typeface="Arial"/>
              </a:rPr>
              <a:t>eating</a:t>
            </a:r>
            <a:r>
              <a:rPr dirty="0" spc="-125" b="0">
                <a:latin typeface="Arial"/>
                <a:cs typeface="Arial"/>
              </a:rPr>
              <a:t> </a:t>
            </a:r>
            <a:r>
              <a:rPr dirty="0" spc="-50" b="0">
                <a:latin typeface="Arial"/>
                <a:cs typeface="Arial"/>
              </a:rPr>
              <a:t>in</a:t>
            </a:r>
            <a:r>
              <a:rPr dirty="0" spc="-110" b="0">
                <a:latin typeface="Arial"/>
                <a:cs typeface="Arial"/>
              </a:rPr>
              <a:t> </a:t>
            </a:r>
            <a:r>
              <a:rPr dirty="0" spc="-65" b="0">
                <a:latin typeface="Arial"/>
                <a:cs typeface="Arial"/>
              </a:rPr>
              <a:t>the</a:t>
            </a:r>
            <a:r>
              <a:rPr dirty="0" spc="-110" b="0">
                <a:latin typeface="Arial"/>
                <a:cs typeface="Arial"/>
              </a:rPr>
              <a:t> </a:t>
            </a:r>
            <a:r>
              <a:rPr dirty="0" spc="-70" b="0">
                <a:latin typeface="Arial"/>
                <a:cs typeface="Arial"/>
              </a:rPr>
              <a:t>last</a:t>
            </a:r>
            <a:r>
              <a:rPr dirty="0" spc="-130" b="0">
                <a:latin typeface="Arial"/>
                <a:cs typeface="Arial"/>
              </a:rPr>
              <a:t> 12</a:t>
            </a:r>
            <a:r>
              <a:rPr dirty="0" spc="-114" b="0">
                <a:latin typeface="Arial"/>
                <a:cs typeface="Arial"/>
              </a:rPr>
              <a:t> </a:t>
            </a:r>
            <a:r>
              <a:rPr dirty="0" spc="-235"/>
              <a:t>months…the</a:t>
            </a:r>
            <a:r>
              <a:rPr dirty="0" spc="-100"/>
              <a:t> </a:t>
            </a:r>
            <a:r>
              <a:rPr dirty="0" spc="-65"/>
              <a:t>reality </a:t>
            </a:r>
            <a:r>
              <a:rPr dirty="0" spc="-250"/>
              <a:t>is</a:t>
            </a:r>
            <a:r>
              <a:rPr dirty="0" spc="-114"/>
              <a:t> </a:t>
            </a:r>
            <a:r>
              <a:rPr dirty="0" spc="-204"/>
              <a:t>yes!</a:t>
            </a:r>
            <a:r>
              <a:rPr dirty="0" spc="-120"/>
              <a:t> </a:t>
            </a:r>
            <a:r>
              <a:rPr dirty="0"/>
              <a:t>I</a:t>
            </a:r>
            <a:r>
              <a:rPr dirty="0" spc="-110"/>
              <a:t> </a:t>
            </a:r>
            <a:r>
              <a:rPr dirty="0" spc="-170"/>
              <a:t>have</a:t>
            </a:r>
            <a:r>
              <a:rPr dirty="0" spc="-130"/>
              <a:t> </a:t>
            </a:r>
            <a:r>
              <a:rPr dirty="0" spc="-190"/>
              <a:t>been</a:t>
            </a:r>
            <a:r>
              <a:rPr dirty="0" spc="-130"/>
              <a:t> </a:t>
            </a:r>
            <a:r>
              <a:rPr dirty="0" spc="-125"/>
              <a:t>eating-</a:t>
            </a:r>
            <a:r>
              <a:rPr dirty="0" spc="-80"/>
              <a:t>-</a:t>
            </a:r>
            <a:r>
              <a:rPr dirty="0" spc="-114"/>
              <a:t> </a:t>
            </a:r>
            <a:r>
              <a:rPr dirty="0" spc="-25"/>
              <a:t>my </a:t>
            </a:r>
            <a:r>
              <a:rPr dirty="0" spc="-120"/>
              <a:t>refrigerator</a:t>
            </a:r>
            <a:r>
              <a:rPr dirty="0" spc="-85"/>
              <a:t> </a:t>
            </a:r>
            <a:r>
              <a:rPr dirty="0" spc="-250"/>
              <a:t>is</a:t>
            </a:r>
            <a:r>
              <a:rPr dirty="0" spc="-90"/>
              <a:t> </a:t>
            </a:r>
            <a:r>
              <a:rPr dirty="0" spc="-110"/>
              <a:t>full-</a:t>
            </a:r>
            <a:r>
              <a:rPr dirty="0" spc="-80"/>
              <a:t>- </a:t>
            </a:r>
            <a:r>
              <a:rPr dirty="0" spc="-130"/>
              <a:t>but</a:t>
            </a:r>
            <a:r>
              <a:rPr dirty="0" spc="-100"/>
              <a:t> </a:t>
            </a:r>
            <a:r>
              <a:rPr dirty="0" spc="-140"/>
              <a:t>not</a:t>
            </a:r>
            <a:r>
              <a:rPr dirty="0" spc="-95"/>
              <a:t> with</a:t>
            </a:r>
            <a:r>
              <a:rPr dirty="0" spc="-100"/>
              <a:t> </a:t>
            </a:r>
            <a:r>
              <a:rPr dirty="0" spc="-90"/>
              <a:t>what</a:t>
            </a:r>
            <a:r>
              <a:rPr dirty="0" spc="-105"/>
              <a:t> </a:t>
            </a:r>
            <a:r>
              <a:rPr dirty="0" spc="-50"/>
              <a:t>I </a:t>
            </a:r>
            <a:r>
              <a:rPr dirty="0" spc="-195"/>
              <a:t>need</a:t>
            </a:r>
            <a:r>
              <a:rPr dirty="0" spc="-135"/>
              <a:t> </a:t>
            </a:r>
            <a:r>
              <a:rPr dirty="0" spc="-70"/>
              <a:t>if</a:t>
            </a:r>
            <a:r>
              <a:rPr dirty="0" spc="-130"/>
              <a:t> </a:t>
            </a:r>
            <a:r>
              <a:rPr dirty="0"/>
              <a:t>I</a:t>
            </a:r>
            <a:r>
              <a:rPr dirty="0" spc="-114"/>
              <a:t> </a:t>
            </a:r>
            <a:r>
              <a:rPr dirty="0" spc="-170"/>
              <a:t>have</a:t>
            </a:r>
            <a:r>
              <a:rPr dirty="0" spc="-140"/>
              <a:t> </a:t>
            </a:r>
            <a:r>
              <a:rPr dirty="0" spc="-10"/>
              <a:t>diabetes</a:t>
            </a:r>
            <a:r>
              <a:rPr dirty="0" spc="-10" b="0">
                <a:latin typeface="Arial"/>
                <a:cs typeface="Arial"/>
              </a:rPr>
              <a:t>!"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51575" y="1802333"/>
            <a:ext cx="4845685" cy="3714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"/>
              <a:buChar char="•"/>
              <a:tabLst>
                <a:tab pos="240029" algn="l"/>
              </a:tabLst>
            </a:pPr>
            <a:r>
              <a:rPr dirty="0" sz="2400" spc="-245" b="1">
                <a:latin typeface="Arial"/>
                <a:cs typeface="Arial"/>
              </a:rPr>
              <a:t>Resource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30" b="1">
                <a:latin typeface="Arial"/>
                <a:cs typeface="Arial"/>
              </a:rPr>
              <a:t>availability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229" b="1">
                <a:latin typeface="Arial"/>
                <a:cs typeface="Arial"/>
              </a:rPr>
              <a:t>is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130" b="1">
                <a:latin typeface="Arial"/>
                <a:cs typeface="Arial"/>
              </a:rPr>
              <a:t>incompatible</a:t>
            </a:r>
            <a:endParaRPr sz="2400">
              <a:latin typeface="Arial"/>
              <a:cs typeface="Arial"/>
            </a:endParaRPr>
          </a:p>
          <a:p>
            <a:pPr marL="241300" marR="1231900">
              <a:lnSpc>
                <a:spcPts val="2590"/>
              </a:lnSpc>
              <a:spcBef>
                <a:spcPts val="185"/>
              </a:spcBef>
            </a:pPr>
            <a:r>
              <a:rPr dirty="0" sz="2400" spc="-85" b="1">
                <a:latin typeface="Arial"/>
                <a:cs typeface="Arial"/>
              </a:rPr>
              <a:t>with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105" b="1">
                <a:latin typeface="Arial"/>
                <a:cs typeface="Arial"/>
              </a:rPr>
              <a:t>the</a:t>
            </a:r>
            <a:r>
              <a:rPr dirty="0" sz="2400" spc="-120" b="1">
                <a:latin typeface="Arial"/>
                <a:cs typeface="Arial"/>
              </a:rPr>
              <a:t> </a:t>
            </a:r>
            <a:r>
              <a:rPr dirty="0" sz="2400" spc="-204" b="1">
                <a:latin typeface="Arial"/>
                <a:cs typeface="Arial"/>
              </a:rPr>
              <a:t>social</a:t>
            </a:r>
            <a:r>
              <a:rPr dirty="0" sz="2400" spc="-150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100" b="1">
                <a:latin typeface="Arial"/>
                <a:cs typeface="Arial"/>
              </a:rPr>
              <a:t>health-</a:t>
            </a:r>
            <a:r>
              <a:rPr dirty="0" sz="2400" spc="-120" b="1">
                <a:latin typeface="Arial"/>
                <a:cs typeface="Arial"/>
              </a:rPr>
              <a:t>related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needs</a:t>
            </a:r>
            <a:r>
              <a:rPr dirty="0" sz="2400" spc="-85" b="1">
                <a:latin typeface="Arial"/>
                <a:cs typeface="Arial"/>
              </a:rPr>
              <a:t> </a:t>
            </a:r>
            <a:r>
              <a:rPr dirty="0" sz="2400" spc="-125" b="1">
                <a:latin typeface="Arial"/>
                <a:cs typeface="Arial"/>
              </a:rPr>
              <a:t>of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patients.</a:t>
            </a:r>
            <a:endParaRPr sz="2400">
              <a:latin typeface="Arial"/>
              <a:cs typeface="Arial"/>
            </a:endParaRPr>
          </a:p>
          <a:p>
            <a:pPr lvl="1" marL="698500" marR="169545" indent="-228600">
              <a:lnSpc>
                <a:spcPts val="2160"/>
              </a:lnSpc>
              <a:spcBef>
                <a:spcPts val="530"/>
              </a:spcBef>
              <a:buChar char="•"/>
              <a:tabLst>
                <a:tab pos="698500" algn="l"/>
              </a:tabLst>
            </a:pPr>
            <a:r>
              <a:rPr dirty="0" sz="2000" spc="-155">
                <a:latin typeface="Arial"/>
                <a:cs typeface="Arial"/>
              </a:rPr>
              <a:t>The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65">
                <a:latin typeface="Arial"/>
                <a:cs typeface="Arial"/>
              </a:rPr>
              <a:t>populations</a:t>
            </a:r>
            <a:r>
              <a:rPr dirty="0" sz="2000" spc="-90">
                <a:latin typeface="Arial"/>
                <a:cs typeface="Arial"/>
              </a:rPr>
              <a:t> receiving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food </a:t>
            </a:r>
            <a:r>
              <a:rPr dirty="0" sz="2000" spc="-75">
                <a:latin typeface="Arial"/>
                <a:cs typeface="Arial"/>
              </a:rPr>
              <a:t>donations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75">
                <a:latin typeface="Arial"/>
                <a:cs typeface="Arial"/>
              </a:rPr>
              <a:t>do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105">
                <a:latin typeface="Arial"/>
                <a:cs typeface="Arial"/>
              </a:rPr>
              <a:t> </a:t>
            </a:r>
            <a:r>
              <a:rPr dirty="0" sz="2000" spc="-55">
                <a:latin typeface="Arial"/>
                <a:cs typeface="Arial"/>
              </a:rPr>
              <a:t>typically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65">
                <a:latin typeface="Arial"/>
                <a:cs typeface="Arial"/>
              </a:rPr>
              <a:t>eat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or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30">
                <a:latin typeface="Arial"/>
                <a:cs typeface="Arial"/>
              </a:rPr>
              <a:t>enjoy </a:t>
            </a:r>
            <a:r>
              <a:rPr dirty="0" sz="2000" spc="-50">
                <a:latin typeface="Arial"/>
                <a:cs typeface="Arial"/>
              </a:rPr>
              <a:t>this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60">
                <a:latin typeface="Arial"/>
                <a:cs typeface="Arial"/>
              </a:rPr>
              <a:t>kind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food.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25"/>
              </a:spcBef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lvl="1" marL="698500" marR="41910" indent="-228600">
              <a:lnSpc>
                <a:spcPct val="90000"/>
              </a:lnSpc>
              <a:buChar char="•"/>
              <a:tabLst>
                <a:tab pos="698500" algn="l"/>
              </a:tabLst>
            </a:pPr>
            <a:r>
              <a:rPr dirty="0" sz="2000" spc="-80">
                <a:latin typeface="Arial"/>
                <a:cs typeface="Arial"/>
              </a:rPr>
              <a:t>Moreover,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-55">
                <a:latin typeface="Arial"/>
                <a:cs typeface="Arial"/>
              </a:rPr>
              <a:t>food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 spc="-95">
                <a:latin typeface="Arial"/>
                <a:cs typeface="Arial"/>
              </a:rPr>
              <a:t>given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120">
                <a:latin typeface="Arial"/>
                <a:cs typeface="Arial"/>
              </a:rPr>
              <a:t>is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not </a:t>
            </a:r>
            <a:r>
              <a:rPr dirty="0" sz="2000" spc="-65">
                <a:latin typeface="Arial"/>
                <a:cs typeface="Arial"/>
              </a:rPr>
              <a:t>beneficial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75">
                <a:latin typeface="Arial"/>
                <a:cs typeface="Arial"/>
              </a:rPr>
              <a:t>people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 spc="-55">
                <a:latin typeface="Arial"/>
                <a:cs typeface="Arial"/>
              </a:rPr>
              <a:t>health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risks. </a:t>
            </a:r>
            <a:r>
              <a:rPr dirty="0" sz="2000" spc="-105">
                <a:latin typeface="Arial"/>
                <a:cs typeface="Arial"/>
              </a:rPr>
              <a:t>According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95">
                <a:latin typeface="Arial"/>
                <a:cs typeface="Arial"/>
              </a:rPr>
              <a:t>American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Diabetes </a:t>
            </a:r>
            <a:r>
              <a:rPr dirty="0" sz="2000" spc="-90">
                <a:latin typeface="Arial"/>
                <a:cs typeface="Arial"/>
              </a:rPr>
              <a:t>Association,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 spc="-140" b="1">
                <a:latin typeface="Arial"/>
                <a:cs typeface="Arial"/>
              </a:rPr>
              <a:t>diabetes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120">
                <a:latin typeface="Arial"/>
                <a:cs typeface="Arial"/>
              </a:rPr>
              <a:t>is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140" b="1">
                <a:latin typeface="Arial"/>
                <a:cs typeface="Arial"/>
              </a:rPr>
              <a:t>more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spc="-95" b="1">
                <a:latin typeface="Arial"/>
                <a:cs typeface="Arial"/>
              </a:rPr>
              <a:t>prevalent </a:t>
            </a:r>
            <a:r>
              <a:rPr dirty="0" sz="2000" spc="-114" b="1">
                <a:latin typeface="Arial"/>
                <a:cs typeface="Arial"/>
              </a:rPr>
              <a:t>in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spc="-195" b="1">
                <a:latin typeface="Arial"/>
                <a:cs typeface="Arial"/>
              </a:rPr>
              <a:t>Black</a:t>
            </a:r>
            <a:r>
              <a:rPr dirty="0" sz="2000" spc="-95" b="1">
                <a:latin typeface="Arial"/>
                <a:cs typeface="Arial"/>
              </a:rPr>
              <a:t> </a:t>
            </a:r>
            <a:r>
              <a:rPr dirty="0" sz="2000" spc="-150" b="1">
                <a:latin typeface="Arial"/>
                <a:cs typeface="Arial"/>
              </a:rPr>
              <a:t>and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spc="-175" b="1">
                <a:latin typeface="Arial"/>
                <a:cs typeface="Arial"/>
              </a:rPr>
              <a:t>Hispanic</a:t>
            </a:r>
            <a:r>
              <a:rPr dirty="0" sz="2000" spc="-105" b="1">
                <a:latin typeface="Arial"/>
                <a:cs typeface="Arial"/>
              </a:rPr>
              <a:t> </a:t>
            </a:r>
            <a:r>
              <a:rPr dirty="0" sz="2000" spc="-45" b="1">
                <a:latin typeface="Arial"/>
                <a:cs typeface="Arial"/>
              </a:rPr>
              <a:t>populations.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69875" y="288747"/>
            <a:ext cx="9761855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65" b="0">
                <a:latin typeface="Arial"/>
                <a:cs typeface="Arial"/>
              </a:rPr>
              <a:t>American</a:t>
            </a:r>
            <a:r>
              <a:rPr dirty="0" spc="-305" b="0">
                <a:latin typeface="Arial"/>
                <a:cs typeface="Arial"/>
              </a:rPr>
              <a:t> </a:t>
            </a:r>
            <a:r>
              <a:rPr dirty="0" spc="-254" b="0">
                <a:latin typeface="Arial"/>
                <a:cs typeface="Arial"/>
              </a:rPr>
              <a:t>Ideologies,</a:t>
            </a:r>
            <a:r>
              <a:rPr dirty="0" spc="-275" b="0">
                <a:latin typeface="Arial"/>
                <a:cs typeface="Arial"/>
              </a:rPr>
              <a:t> </a:t>
            </a:r>
            <a:r>
              <a:rPr dirty="0" spc="-265" b="0">
                <a:latin typeface="Arial"/>
                <a:cs typeface="Arial"/>
              </a:rPr>
              <a:t>Beliefs,</a:t>
            </a:r>
            <a:r>
              <a:rPr dirty="0" spc="-27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&amp;</a:t>
            </a:r>
            <a:r>
              <a:rPr dirty="0" spc="-275" b="0">
                <a:latin typeface="Arial"/>
                <a:cs typeface="Arial"/>
              </a:rPr>
              <a:t> </a:t>
            </a:r>
            <a:r>
              <a:rPr dirty="0" spc="-295" b="0">
                <a:latin typeface="Arial"/>
                <a:cs typeface="Arial"/>
              </a:rPr>
              <a:t>Assumptions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1924" y="1280871"/>
            <a:ext cx="11849735" cy="477075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just" marL="12700" marR="382905">
              <a:lnSpc>
                <a:spcPct val="90000"/>
              </a:lnSpc>
              <a:spcBef>
                <a:spcPts val="390"/>
              </a:spcBef>
            </a:pPr>
            <a:r>
              <a:rPr dirty="0" sz="2400" spc="-135" i="1">
                <a:latin typeface="Arial"/>
                <a:cs typeface="Arial"/>
              </a:rPr>
              <a:t>"They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20" i="1">
                <a:latin typeface="Arial"/>
                <a:cs typeface="Arial"/>
              </a:rPr>
              <a:t>didn’t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45" i="1">
                <a:latin typeface="Arial"/>
                <a:cs typeface="Arial"/>
              </a:rPr>
              <a:t>have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80" i="1">
                <a:latin typeface="Arial"/>
                <a:cs typeface="Arial"/>
              </a:rPr>
              <a:t>anything</a:t>
            </a:r>
            <a:r>
              <a:rPr dirty="0" sz="2400" spc="-114" i="1">
                <a:latin typeface="Arial"/>
                <a:cs typeface="Arial"/>
              </a:rPr>
              <a:t> and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35" i="1">
                <a:latin typeface="Arial"/>
                <a:cs typeface="Arial"/>
              </a:rPr>
              <a:t>that's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05" i="1">
                <a:latin typeface="Arial"/>
                <a:cs typeface="Arial"/>
              </a:rPr>
              <a:t>why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30" i="1">
                <a:latin typeface="Arial"/>
                <a:cs typeface="Arial"/>
              </a:rPr>
              <a:t>we’ll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165" i="1">
                <a:latin typeface="Arial"/>
                <a:cs typeface="Arial"/>
              </a:rPr>
              <a:t>come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140" i="1">
                <a:latin typeface="Arial"/>
                <a:cs typeface="Arial"/>
              </a:rPr>
              <a:t>back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45" i="1">
                <a:latin typeface="Arial"/>
                <a:cs typeface="Arial"/>
              </a:rPr>
              <a:t>tomorrow</a:t>
            </a:r>
            <a:r>
              <a:rPr dirty="0" sz="2400" spc="-145" i="1">
                <a:latin typeface="Arial"/>
                <a:cs typeface="Arial"/>
              </a:rPr>
              <a:t> </a:t>
            </a:r>
            <a:r>
              <a:rPr dirty="0" sz="2400" spc="-100" i="1">
                <a:latin typeface="Arial"/>
                <a:cs typeface="Arial"/>
              </a:rPr>
              <a:t>like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195" i="1">
                <a:latin typeface="Arial"/>
                <a:cs typeface="Arial"/>
              </a:rPr>
              <a:t>she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20" i="1">
                <a:latin typeface="Arial"/>
                <a:cs typeface="Arial"/>
              </a:rPr>
              <a:t>said.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95" i="1">
                <a:latin typeface="Arial"/>
                <a:cs typeface="Arial"/>
              </a:rPr>
              <a:t>Okay,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40" i="1">
                <a:latin typeface="Arial"/>
                <a:cs typeface="Arial"/>
              </a:rPr>
              <a:t>I'm</a:t>
            </a:r>
            <a:r>
              <a:rPr dirty="0" sz="2400" spc="-15" i="1">
                <a:latin typeface="Arial"/>
                <a:cs typeface="Arial"/>
              </a:rPr>
              <a:t> </a:t>
            </a:r>
            <a:r>
              <a:rPr dirty="0" sz="2400" spc="-80" i="1">
                <a:latin typeface="Arial"/>
                <a:cs typeface="Arial"/>
              </a:rPr>
              <a:t>starving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75" i="1">
                <a:latin typeface="Arial"/>
                <a:cs typeface="Arial"/>
              </a:rPr>
              <a:t>today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25" i="1">
                <a:latin typeface="Arial"/>
                <a:cs typeface="Arial"/>
              </a:rPr>
              <a:t>but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5" i="1">
                <a:latin typeface="Arial"/>
                <a:cs typeface="Arial"/>
              </a:rPr>
              <a:t>I'll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229" i="1">
                <a:latin typeface="Arial"/>
                <a:cs typeface="Arial"/>
              </a:rPr>
              <a:t>see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105" i="1">
                <a:latin typeface="Arial"/>
                <a:cs typeface="Arial"/>
              </a:rPr>
              <a:t>where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70" i="1">
                <a:latin typeface="Arial"/>
                <a:cs typeface="Arial"/>
              </a:rPr>
              <a:t>else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60" i="1">
                <a:latin typeface="Arial"/>
                <a:cs typeface="Arial"/>
              </a:rPr>
              <a:t>I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50" i="1">
                <a:latin typeface="Arial"/>
                <a:cs typeface="Arial"/>
              </a:rPr>
              <a:t>can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95" i="1">
                <a:latin typeface="Arial"/>
                <a:cs typeface="Arial"/>
              </a:rPr>
              <a:t>go.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245" b="1" i="1">
                <a:latin typeface="Arial"/>
                <a:cs typeface="Arial"/>
              </a:rPr>
              <a:t>And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130" b="1" i="1">
                <a:latin typeface="Arial"/>
                <a:cs typeface="Arial"/>
              </a:rPr>
              <a:t>then,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65" b="1" i="1">
                <a:latin typeface="Arial"/>
                <a:cs typeface="Arial"/>
              </a:rPr>
              <a:t>if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220" b="1" i="1">
                <a:latin typeface="Arial"/>
                <a:cs typeface="Arial"/>
              </a:rPr>
              <a:t>you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210" b="1" i="1">
                <a:latin typeface="Arial"/>
                <a:cs typeface="Arial"/>
              </a:rPr>
              <a:t>go</a:t>
            </a:r>
            <a:r>
              <a:rPr dirty="0" sz="2400" spc="-145" b="1" i="1">
                <a:latin typeface="Arial"/>
                <a:cs typeface="Arial"/>
              </a:rPr>
              <a:t> </a:t>
            </a:r>
            <a:r>
              <a:rPr dirty="0" sz="2400" spc="-105" b="1" i="1">
                <a:latin typeface="Arial"/>
                <a:cs typeface="Arial"/>
              </a:rPr>
              <a:t>to</a:t>
            </a:r>
            <a:r>
              <a:rPr dirty="0" sz="2400" spc="-130" b="1" i="1">
                <a:latin typeface="Arial"/>
                <a:cs typeface="Arial"/>
              </a:rPr>
              <a:t> </a:t>
            </a:r>
            <a:r>
              <a:rPr dirty="0" sz="2400" spc="-140" b="1" i="1">
                <a:latin typeface="Arial"/>
                <a:cs typeface="Arial"/>
              </a:rPr>
              <a:t>too</a:t>
            </a:r>
            <a:r>
              <a:rPr dirty="0" sz="2400" spc="-130" b="1" i="1">
                <a:latin typeface="Arial"/>
                <a:cs typeface="Arial"/>
              </a:rPr>
              <a:t> </a:t>
            </a:r>
            <a:r>
              <a:rPr dirty="0" sz="2400" spc="-195" b="1" i="1">
                <a:latin typeface="Arial"/>
                <a:cs typeface="Arial"/>
              </a:rPr>
              <a:t>many</a:t>
            </a:r>
            <a:r>
              <a:rPr dirty="0" sz="2400" spc="-155" b="1" i="1">
                <a:latin typeface="Arial"/>
                <a:cs typeface="Arial"/>
              </a:rPr>
              <a:t> </a:t>
            </a:r>
            <a:r>
              <a:rPr dirty="0" sz="2400" spc="-220" b="1" i="1">
                <a:latin typeface="Arial"/>
                <a:cs typeface="Arial"/>
              </a:rPr>
              <a:t>places</a:t>
            </a:r>
            <a:r>
              <a:rPr dirty="0" sz="2400" spc="-155" b="1" i="1">
                <a:latin typeface="Arial"/>
                <a:cs typeface="Arial"/>
              </a:rPr>
              <a:t> </a:t>
            </a:r>
            <a:r>
              <a:rPr dirty="0" sz="2400" spc="-135" b="1" i="1">
                <a:latin typeface="Arial"/>
                <a:cs typeface="Arial"/>
              </a:rPr>
              <a:t>they're</a:t>
            </a:r>
            <a:r>
              <a:rPr dirty="0" sz="2400" spc="-85" b="1" i="1">
                <a:latin typeface="Arial"/>
                <a:cs typeface="Arial"/>
              </a:rPr>
              <a:t> </a:t>
            </a:r>
            <a:r>
              <a:rPr dirty="0" sz="2400" spc="-150" b="1" i="1">
                <a:latin typeface="Arial"/>
                <a:cs typeface="Arial"/>
              </a:rPr>
              <a:t>like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160" b="1" i="1">
                <a:latin typeface="Arial"/>
                <a:cs typeface="Arial"/>
              </a:rPr>
              <a:t>oh,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110" b="1" i="1">
                <a:latin typeface="Arial"/>
                <a:cs typeface="Arial"/>
              </a:rPr>
              <a:t>weren’t</a:t>
            </a:r>
            <a:r>
              <a:rPr dirty="0" sz="2400" spc="-105" b="1" i="1">
                <a:latin typeface="Arial"/>
                <a:cs typeface="Arial"/>
              </a:rPr>
              <a:t> </a:t>
            </a:r>
            <a:r>
              <a:rPr dirty="0" sz="2400" spc="-220" b="1" i="1">
                <a:latin typeface="Arial"/>
                <a:cs typeface="Arial"/>
              </a:rPr>
              <a:t>you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25" b="1" i="1">
                <a:latin typeface="Arial"/>
                <a:cs typeface="Arial"/>
              </a:rPr>
              <a:t>at</a:t>
            </a:r>
            <a:r>
              <a:rPr dirty="0" sz="2400" spc="-145" b="1" i="1">
                <a:latin typeface="Arial"/>
                <a:cs typeface="Arial"/>
              </a:rPr>
              <a:t> </a:t>
            </a:r>
            <a:r>
              <a:rPr dirty="0" sz="2400" spc="-295" b="1" i="1">
                <a:latin typeface="Arial"/>
                <a:cs typeface="Arial"/>
              </a:rPr>
              <a:t>such</a:t>
            </a:r>
            <a:r>
              <a:rPr dirty="0" sz="2400" spc="-130" b="1" i="1">
                <a:latin typeface="Arial"/>
                <a:cs typeface="Arial"/>
              </a:rPr>
              <a:t> </a:t>
            </a:r>
            <a:r>
              <a:rPr dirty="0" sz="2400" spc="-165" b="1" i="1">
                <a:latin typeface="Arial"/>
                <a:cs typeface="Arial"/>
              </a:rPr>
              <a:t>and</a:t>
            </a:r>
            <a:r>
              <a:rPr dirty="0" sz="2400" spc="-155" b="1" i="1">
                <a:latin typeface="Arial"/>
                <a:cs typeface="Arial"/>
              </a:rPr>
              <a:t> </a:t>
            </a:r>
            <a:r>
              <a:rPr dirty="0" sz="2400" spc="-295" b="1" i="1">
                <a:latin typeface="Arial"/>
                <a:cs typeface="Arial"/>
              </a:rPr>
              <a:t>such</a:t>
            </a:r>
            <a:r>
              <a:rPr dirty="0" sz="2400" spc="-130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or,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220" b="1" i="1">
                <a:latin typeface="Arial"/>
                <a:cs typeface="Arial"/>
              </a:rPr>
              <a:t>you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know.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355" b="1" i="1">
                <a:latin typeface="Arial"/>
                <a:cs typeface="Arial"/>
              </a:rPr>
              <a:t>So</a:t>
            </a:r>
            <a:r>
              <a:rPr dirty="0" sz="2400" spc="-140" b="1" i="1">
                <a:latin typeface="Arial"/>
                <a:cs typeface="Arial"/>
              </a:rPr>
              <a:t> </a:t>
            </a:r>
            <a:r>
              <a:rPr dirty="0" sz="2400" spc="-120" b="1" i="1">
                <a:latin typeface="Arial"/>
                <a:cs typeface="Arial"/>
              </a:rPr>
              <a:t>it's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150" b="1" i="1">
                <a:latin typeface="Arial"/>
                <a:cs typeface="Arial"/>
              </a:rPr>
              <a:t>like</a:t>
            </a:r>
            <a:r>
              <a:rPr dirty="0" sz="2400" spc="-145" b="1" i="1">
                <a:latin typeface="Arial"/>
                <a:cs typeface="Arial"/>
              </a:rPr>
              <a:t> </a:t>
            </a:r>
            <a:r>
              <a:rPr dirty="0" sz="2400" spc="-114" b="1" i="1">
                <a:latin typeface="Arial"/>
                <a:cs typeface="Arial"/>
              </a:rPr>
              <a:t>are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215" b="1" i="1">
                <a:latin typeface="Arial"/>
                <a:cs typeface="Arial"/>
              </a:rPr>
              <a:t>you</a:t>
            </a:r>
            <a:r>
              <a:rPr dirty="0" sz="2400" spc="-135" b="1" i="1">
                <a:latin typeface="Arial"/>
                <a:cs typeface="Arial"/>
              </a:rPr>
              <a:t> trying</a:t>
            </a:r>
            <a:r>
              <a:rPr dirty="0" sz="2400" spc="-120" b="1" i="1">
                <a:latin typeface="Arial"/>
                <a:cs typeface="Arial"/>
              </a:rPr>
              <a:t> </a:t>
            </a:r>
            <a:r>
              <a:rPr dirty="0" sz="2400" spc="-105" b="1" i="1">
                <a:latin typeface="Arial"/>
                <a:cs typeface="Arial"/>
              </a:rPr>
              <a:t>to</a:t>
            </a:r>
            <a:r>
              <a:rPr dirty="0" sz="2400" spc="-135" b="1" i="1">
                <a:latin typeface="Arial"/>
                <a:cs typeface="Arial"/>
              </a:rPr>
              <a:t> </a:t>
            </a:r>
            <a:r>
              <a:rPr dirty="0" sz="2400" spc="-100" b="1" i="1">
                <a:latin typeface="Arial"/>
                <a:cs typeface="Arial"/>
              </a:rPr>
              <a:t>beat</a:t>
            </a:r>
            <a:r>
              <a:rPr dirty="0" sz="2400" spc="-140" b="1" i="1">
                <a:latin typeface="Arial"/>
                <a:cs typeface="Arial"/>
              </a:rPr>
              <a:t> </a:t>
            </a:r>
            <a:r>
              <a:rPr dirty="0" sz="2400" spc="-125" b="1" i="1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algn="just" marL="12700" marR="5080">
              <a:lnSpc>
                <a:spcPts val="2590"/>
              </a:lnSpc>
              <a:spcBef>
                <a:spcPts val="40"/>
              </a:spcBef>
            </a:pPr>
            <a:r>
              <a:rPr dirty="0" sz="2400" spc="-285" b="1" i="1">
                <a:latin typeface="Arial"/>
                <a:cs typeface="Arial"/>
              </a:rPr>
              <a:t>system</a:t>
            </a:r>
            <a:r>
              <a:rPr dirty="0" sz="2400" spc="114" b="1" i="1">
                <a:latin typeface="Arial"/>
                <a:cs typeface="Arial"/>
              </a:rPr>
              <a:t> </a:t>
            </a:r>
            <a:r>
              <a:rPr dirty="0" sz="2400" spc="-405" b="1" i="1">
                <a:latin typeface="Arial"/>
                <a:cs typeface="Arial"/>
              </a:rPr>
              <a:t>by</a:t>
            </a:r>
            <a:r>
              <a:rPr dirty="0" sz="2400" spc="240" b="1" i="1">
                <a:latin typeface="Arial"/>
                <a:cs typeface="Arial"/>
              </a:rPr>
              <a:t> </a:t>
            </a:r>
            <a:r>
              <a:rPr dirty="0" sz="2400" spc="-240" b="1" i="1">
                <a:latin typeface="Arial"/>
                <a:cs typeface="Arial"/>
              </a:rPr>
              <a:t>going</a:t>
            </a:r>
            <a:r>
              <a:rPr dirty="0" sz="2400" spc="75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to</a:t>
            </a:r>
            <a:r>
              <a:rPr dirty="0" sz="2400" spc="5" b="1" i="1">
                <a:latin typeface="Arial"/>
                <a:cs typeface="Arial"/>
              </a:rPr>
              <a:t> </a:t>
            </a:r>
            <a:r>
              <a:rPr dirty="0" sz="2400" spc="-110" b="1" i="1">
                <a:latin typeface="Arial"/>
                <a:cs typeface="Arial"/>
              </a:rPr>
              <a:t>all</a:t>
            </a:r>
            <a:r>
              <a:rPr dirty="0" sz="2400" spc="-55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the</a:t>
            </a:r>
            <a:r>
              <a:rPr dirty="0" sz="2400" spc="5" b="1" i="1">
                <a:latin typeface="Arial"/>
                <a:cs typeface="Arial"/>
              </a:rPr>
              <a:t> </a:t>
            </a:r>
            <a:r>
              <a:rPr dirty="0" sz="2400" spc="-135" b="1" i="1">
                <a:latin typeface="Arial"/>
                <a:cs typeface="Arial"/>
              </a:rPr>
              <a:t>different</a:t>
            </a:r>
            <a:r>
              <a:rPr dirty="0" sz="2400" spc="-30" b="1" i="1">
                <a:latin typeface="Arial"/>
                <a:cs typeface="Arial"/>
              </a:rPr>
              <a:t> </a:t>
            </a:r>
            <a:r>
              <a:rPr dirty="0" sz="2400" spc="-250" b="1" i="1">
                <a:latin typeface="Arial"/>
                <a:cs typeface="Arial"/>
              </a:rPr>
              <a:t>places</a:t>
            </a:r>
            <a:r>
              <a:rPr dirty="0" sz="2400" spc="-250" i="1">
                <a:latin typeface="Arial"/>
                <a:cs typeface="Arial"/>
              </a:rPr>
              <a:t>?</a:t>
            </a:r>
            <a:r>
              <a:rPr dirty="0" sz="2400" spc="85" i="1">
                <a:latin typeface="Arial"/>
                <a:cs typeface="Arial"/>
              </a:rPr>
              <a:t> </a:t>
            </a:r>
            <a:r>
              <a:rPr dirty="0" sz="2400" spc="-225" b="1" i="1">
                <a:latin typeface="Arial"/>
                <a:cs typeface="Arial"/>
              </a:rPr>
              <a:t>No,</a:t>
            </a:r>
            <a:r>
              <a:rPr dirty="0" sz="2400" spc="55" b="1" i="1">
                <a:latin typeface="Arial"/>
                <a:cs typeface="Arial"/>
              </a:rPr>
              <a:t> </a:t>
            </a:r>
            <a:r>
              <a:rPr dirty="0" sz="2400" spc="-120" b="1" i="1">
                <a:latin typeface="Arial"/>
                <a:cs typeface="Arial"/>
              </a:rPr>
              <a:t>I'm</a:t>
            </a:r>
            <a:r>
              <a:rPr dirty="0" sz="2400" spc="-45" b="1" i="1">
                <a:latin typeface="Arial"/>
                <a:cs typeface="Arial"/>
              </a:rPr>
              <a:t> </a:t>
            </a:r>
            <a:r>
              <a:rPr dirty="0" sz="2400" spc="-155" b="1" i="1">
                <a:latin typeface="Arial"/>
                <a:cs typeface="Arial"/>
              </a:rPr>
              <a:t>trying</a:t>
            </a:r>
            <a:r>
              <a:rPr dirty="0" sz="2400" spc="-10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to</a:t>
            </a:r>
            <a:r>
              <a:rPr dirty="0" sz="2400" spc="80" b="1" i="1">
                <a:latin typeface="Arial"/>
                <a:cs typeface="Arial"/>
              </a:rPr>
              <a:t> </a:t>
            </a:r>
            <a:r>
              <a:rPr dirty="0" sz="2400" spc="-170" b="1" i="1">
                <a:latin typeface="Arial"/>
                <a:cs typeface="Arial"/>
              </a:rPr>
              <a:t>get</a:t>
            </a:r>
            <a:r>
              <a:rPr dirty="0" sz="2400" spc="70" b="1" i="1">
                <a:latin typeface="Arial"/>
                <a:cs typeface="Arial"/>
              </a:rPr>
              <a:t> </a:t>
            </a:r>
            <a:r>
              <a:rPr dirty="0" sz="2400" spc="-240" b="1" i="1">
                <a:latin typeface="Arial"/>
                <a:cs typeface="Arial"/>
              </a:rPr>
              <a:t>enough</a:t>
            </a:r>
            <a:r>
              <a:rPr dirty="0" sz="2400" spc="90" b="1" i="1">
                <a:latin typeface="Arial"/>
                <a:cs typeface="Arial"/>
              </a:rPr>
              <a:t> </a:t>
            </a:r>
            <a:r>
              <a:rPr dirty="0" sz="2400" spc="-225" b="1" i="1">
                <a:latin typeface="Arial"/>
                <a:cs typeface="Arial"/>
              </a:rPr>
              <a:t>food</a:t>
            </a:r>
            <a:r>
              <a:rPr dirty="0" sz="2400" spc="100" b="1" i="1">
                <a:latin typeface="Arial"/>
                <a:cs typeface="Arial"/>
              </a:rPr>
              <a:t> </a:t>
            </a:r>
            <a:r>
              <a:rPr dirty="0" sz="2400" spc="-595" b="1" i="1">
                <a:latin typeface="Arial"/>
                <a:cs typeface="Arial"/>
              </a:rPr>
              <a:t>so</a:t>
            </a:r>
            <a:r>
              <a:rPr dirty="0" sz="2400" spc="430" b="1" i="1">
                <a:latin typeface="Arial"/>
                <a:cs typeface="Arial"/>
              </a:rPr>
              <a:t> </a:t>
            </a:r>
            <a:r>
              <a:rPr dirty="0" sz="2400" spc="-445" b="1" i="1">
                <a:latin typeface="Arial"/>
                <a:cs typeface="Arial"/>
              </a:rPr>
              <a:t>my</a:t>
            </a:r>
            <a:r>
              <a:rPr dirty="0" sz="2400" spc="280" b="1" i="1">
                <a:latin typeface="Arial"/>
                <a:cs typeface="Arial"/>
              </a:rPr>
              <a:t> </a:t>
            </a:r>
            <a:r>
              <a:rPr dirty="0" sz="2400" spc="-155" b="1" i="1">
                <a:latin typeface="Arial"/>
                <a:cs typeface="Arial"/>
              </a:rPr>
              <a:t>family</a:t>
            </a:r>
            <a:r>
              <a:rPr dirty="0" sz="2400" spc="45" b="1" i="1">
                <a:latin typeface="Arial"/>
                <a:cs typeface="Arial"/>
              </a:rPr>
              <a:t> </a:t>
            </a:r>
            <a:r>
              <a:rPr dirty="0" sz="2400" spc="-25" b="1" i="1">
                <a:latin typeface="Arial"/>
                <a:cs typeface="Arial"/>
              </a:rPr>
              <a:t>can </a:t>
            </a:r>
            <a:r>
              <a:rPr dirty="0" sz="2400" spc="-125" b="1" i="1">
                <a:latin typeface="Arial"/>
                <a:cs typeface="Arial"/>
              </a:rPr>
              <a:t>eat...you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135" b="1" i="1">
                <a:latin typeface="Arial"/>
                <a:cs typeface="Arial"/>
              </a:rPr>
              <a:t>don't</a:t>
            </a:r>
            <a:r>
              <a:rPr dirty="0" sz="2400" spc="-100" b="1" i="1">
                <a:latin typeface="Arial"/>
                <a:cs typeface="Arial"/>
              </a:rPr>
              <a:t> </a:t>
            </a:r>
            <a:r>
              <a:rPr dirty="0" sz="2400" spc="-105" b="1" i="1">
                <a:latin typeface="Arial"/>
                <a:cs typeface="Arial"/>
              </a:rPr>
              <a:t>want </a:t>
            </a:r>
            <a:r>
              <a:rPr dirty="0" sz="2400" spc="-200" b="1" i="1">
                <a:latin typeface="Arial"/>
                <a:cs typeface="Arial"/>
              </a:rPr>
              <a:t>your</a:t>
            </a:r>
            <a:r>
              <a:rPr dirty="0" sz="2400" spc="-100" b="1" i="1">
                <a:latin typeface="Arial"/>
                <a:cs typeface="Arial"/>
              </a:rPr>
              <a:t> </a:t>
            </a:r>
            <a:r>
              <a:rPr dirty="0" sz="2400" spc="-165" b="1" i="1">
                <a:latin typeface="Arial"/>
                <a:cs typeface="Arial"/>
              </a:rPr>
              <a:t>face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110" b="1" i="1">
                <a:latin typeface="Arial"/>
                <a:cs typeface="Arial"/>
              </a:rPr>
              <a:t>to </a:t>
            </a:r>
            <a:r>
              <a:rPr dirty="0" sz="2400" spc="-190" b="1" i="1">
                <a:latin typeface="Arial"/>
                <a:cs typeface="Arial"/>
              </a:rPr>
              <a:t>be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240" b="1" i="1">
                <a:latin typeface="Arial"/>
                <a:cs typeface="Arial"/>
              </a:rPr>
              <a:t>seen</a:t>
            </a:r>
            <a:r>
              <a:rPr dirty="0" sz="2400" spc="-110" b="1" i="1">
                <a:latin typeface="Arial"/>
                <a:cs typeface="Arial"/>
              </a:rPr>
              <a:t> </a:t>
            </a:r>
            <a:r>
              <a:rPr dirty="0" sz="2400" spc="-145" b="1" i="1">
                <a:latin typeface="Arial"/>
                <a:cs typeface="Arial"/>
              </a:rPr>
              <a:t>too</a:t>
            </a:r>
            <a:r>
              <a:rPr dirty="0" sz="2400" spc="-105" b="1" i="1">
                <a:latin typeface="Arial"/>
                <a:cs typeface="Arial"/>
              </a:rPr>
              <a:t> </a:t>
            </a:r>
            <a:r>
              <a:rPr dirty="0" sz="2400" spc="-135" b="1" i="1">
                <a:latin typeface="Arial"/>
                <a:cs typeface="Arial"/>
              </a:rPr>
              <a:t>often</a:t>
            </a:r>
            <a:r>
              <a:rPr dirty="0" sz="2400" spc="-90" b="1" i="1">
                <a:latin typeface="Arial"/>
                <a:cs typeface="Arial"/>
              </a:rPr>
              <a:t> </a:t>
            </a:r>
            <a:r>
              <a:rPr dirty="0" sz="2400" spc="-229" b="1" i="1">
                <a:latin typeface="Arial"/>
                <a:cs typeface="Arial"/>
              </a:rPr>
              <a:t>because</a:t>
            </a:r>
            <a:r>
              <a:rPr dirty="0" sz="2400" spc="-120" b="1" i="1">
                <a:latin typeface="Arial"/>
                <a:cs typeface="Arial"/>
              </a:rPr>
              <a:t> </a:t>
            </a:r>
            <a:r>
              <a:rPr dirty="0" sz="2400" spc="-150" b="1" i="1">
                <a:latin typeface="Arial"/>
                <a:cs typeface="Arial"/>
              </a:rPr>
              <a:t>then</a:t>
            </a:r>
            <a:r>
              <a:rPr dirty="0" sz="2400" spc="-100" b="1" i="1">
                <a:latin typeface="Arial"/>
                <a:cs typeface="Arial"/>
              </a:rPr>
              <a:t> </a:t>
            </a:r>
            <a:r>
              <a:rPr dirty="0" sz="2400" spc="-160" b="1" i="1">
                <a:latin typeface="Arial"/>
                <a:cs typeface="Arial"/>
              </a:rPr>
              <a:t>they</a:t>
            </a:r>
            <a:r>
              <a:rPr dirty="0" sz="2400" spc="-95" b="1" i="1">
                <a:latin typeface="Arial"/>
                <a:cs typeface="Arial"/>
              </a:rPr>
              <a:t> </a:t>
            </a:r>
            <a:r>
              <a:rPr dirty="0" sz="2400" spc="-215" b="1" i="1">
                <a:latin typeface="Arial"/>
                <a:cs typeface="Arial"/>
              </a:rPr>
              <a:t>go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210" b="1" i="1">
                <a:latin typeface="Arial"/>
                <a:cs typeface="Arial"/>
              </a:rPr>
              <a:t>back</a:t>
            </a:r>
            <a:r>
              <a:rPr dirty="0" sz="2400" spc="-130" b="1" i="1">
                <a:latin typeface="Arial"/>
                <a:cs typeface="Arial"/>
              </a:rPr>
              <a:t> </a:t>
            </a:r>
            <a:r>
              <a:rPr dirty="0" sz="2400" spc="-110" b="1" i="1">
                <a:latin typeface="Arial"/>
                <a:cs typeface="Arial"/>
              </a:rPr>
              <a:t>to</a:t>
            </a:r>
            <a:r>
              <a:rPr dirty="0" sz="2400" spc="-100" b="1" i="1">
                <a:latin typeface="Arial"/>
                <a:cs typeface="Arial"/>
              </a:rPr>
              <a:t> </a:t>
            </a:r>
            <a:r>
              <a:rPr dirty="0" sz="2400" spc="-155" b="1" i="1">
                <a:latin typeface="Arial"/>
                <a:cs typeface="Arial"/>
              </a:rPr>
              <a:t>this,</a:t>
            </a:r>
            <a:r>
              <a:rPr dirty="0" sz="2400" spc="-85" b="1" i="1">
                <a:latin typeface="Arial"/>
                <a:cs typeface="Arial"/>
              </a:rPr>
              <a:t> </a:t>
            </a:r>
            <a:r>
              <a:rPr dirty="0" sz="2400" spc="-215" b="1" i="1">
                <a:latin typeface="Arial"/>
                <a:cs typeface="Arial"/>
              </a:rPr>
              <a:t>oh</a:t>
            </a:r>
            <a:r>
              <a:rPr dirty="0" sz="2400" spc="-114" b="1" i="1">
                <a:latin typeface="Arial"/>
                <a:cs typeface="Arial"/>
              </a:rPr>
              <a:t> </a:t>
            </a:r>
            <a:r>
              <a:rPr dirty="0" sz="2400" spc="-20" b="1" i="1">
                <a:latin typeface="Arial"/>
                <a:cs typeface="Arial"/>
              </a:rPr>
              <a:t>here</a:t>
            </a:r>
            <a:endParaRPr sz="2400">
              <a:latin typeface="Arial"/>
              <a:cs typeface="Arial"/>
            </a:endParaRPr>
          </a:p>
          <a:p>
            <a:pPr algn="just" marL="12700" marR="86995">
              <a:lnSpc>
                <a:spcPts val="2590"/>
              </a:lnSpc>
              <a:spcBef>
                <a:spcPts val="5"/>
              </a:spcBef>
            </a:pPr>
            <a:r>
              <a:rPr dirty="0" sz="2400" spc="-270" b="1" i="1">
                <a:latin typeface="Arial"/>
                <a:cs typeface="Arial"/>
              </a:rPr>
              <a:t>she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285" b="1" i="1">
                <a:latin typeface="Arial"/>
                <a:cs typeface="Arial"/>
              </a:rPr>
              <a:t>comes</a:t>
            </a:r>
            <a:r>
              <a:rPr dirty="0" sz="2400" spc="-125" b="1" i="1">
                <a:latin typeface="Arial"/>
                <a:cs typeface="Arial"/>
              </a:rPr>
              <a:t> </a:t>
            </a:r>
            <a:r>
              <a:rPr dirty="0" sz="2400" spc="-130" b="1" i="1">
                <a:latin typeface="Arial"/>
                <a:cs typeface="Arial"/>
              </a:rPr>
              <a:t>again</a:t>
            </a:r>
            <a:r>
              <a:rPr dirty="0" sz="2400" spc="-160" b="1" i="1">
                <a:latin typeface="Arial"/>
                <a:cs typeface="Arial"/>
              </a:rPr>
              <a:t> </a:t>
            </a:r>
            <a:r>
              <a:rPr dirty="0" sz="2400" spc="-140" b="1" i="1">
                <a:latin typeface="Arial"/>
                <a:cs typeface="Arial"/>
              </a:rPr>
              <a:t>type</a:t>
            </a:r>
            <a:r>
              <a:rPr dirty="0" sz="2400" spc="-145" b="1" i="1">
                <a:latin typeface="Arial"/>
                <a:cs typeface="Arial"/>
              </a:rPr>
              <a:t> </a:t>
            </a:r>
            <a:r>
              <a:rPr dirty="0" sz="2400" spc="-125" b="1" i="1">
                <a:latin typeface="Arial"/>
                <a:cs typeface="Arial"/>
              </a:rPr>
              <a:t>thing</a:t>
            </a:r>
            <a:r>
              <a:rPr dirty="0" sz="2400" spc="-125" i="1">
                <a:latin typeface="Arial"/>
                <a:cs typeface="Arial"/>
              </a:rPr>
              <a:t>.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160" i="1">
                <a:latin typeface="Arial"/>
                <a:cs typeface="Arial"/>
              </a:rPr>
              <a:t>Like,</a:t>
            </a:r>
            <a:r>
              <a:rPr dirty="0" sz="2400" spc="-125" i="1">
                <a:latin typeface="Arial"/>
                <a:cs typeface="Arial"/>
              </a:rPr>
              <a:t> people </a:t>
            </a:r>
            <a:r>
              <a:rPr dirty="0" sz="2400" spc="-40" i="1">
                <a:latin typeface="Arial"/>
                <a:cs typeface="Arial"/>
              </a:rPr>
              <a:t>want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to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go</a:t>
            </a:r>
            <a:r>
              <a:rPr dirty="0" sz="2400" spc="-120" i="1">
                <a:latin typeface="Arial"/>
                <a:cs typeface="Arial"/>
              </a:rPr>
              <a:t> shopping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10" i="1">
                <a:latin typeface="Arial"/>
                <a:cs typeface="Arial"/>
              </a:rPr>
              <a:t>at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a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70" i="1">
                <a:latin typeface="Arial"/>
                <a:cs typeface="Arial"/>
              </a:rPr>
              <a:t>food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05" i="1">
                <a:latin typeface="Arial"/>
                <a:cs typeface="Arial"/>
              </a:rPr>
              <a:t>bank-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120" i="1">
                <a:latin typeface="Arial"/>
                <a:cs typeface="Arial"/>
              </a:rPr>
              <a:t>nobody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90" i="1">
                <a:latin typeface="Arial"/>
                <a:cs typeface="Arial"/>
              </a:rPr>
              <a:t>wants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to</a:t>
            </a:r>
            <a:r>
              <a:rPr dirty="0" sz="2400" spc="-55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go</a:t>
            </a:r>
            <a:r>
              <a:rPr dirty="0" sz="2400" spc="-120" i="1">
                <a:latin typeface="Arial"/>
                <a:cs typeface="Arial"/>
              </a:rPr>
              <a:t> shopping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10" i="1">
                <a:latin typeface="Arial"/>
                <a:cs typeface="Arial"/>
              </a:rPr>
              <a:t>at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a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70" i="1">
                <a:latin typeface="Arial"/>
                <a:cs typeface="Arial"/>
              </a:rPr>
              <a:t>food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05" i="1">
                <a:latin typeface="Arial"/>
                <a:cs typeface="Arial"/>
              </a:rPr>
              <a:t>bank.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190" i="1">
                <a:latin typeface="Arial"/>
                <a:cs typeface="Arial"/>
              </a:rPr>
              <a:t>They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go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75" i="1">
                <a:latin typeface="Arial"/>
                <a:cs typeface="Arial"/>
              </a:rPr>
              <a:t>because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85" i="1">
                <a:latin typeface="Arial"/>
                <a:cs typeface="Arial"/>
              </a:rPr>
              <a:t>they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160" i="1">
                <a:latin typeface="Arial"/>
                <a:cs typeface="Arial"/>
              </a:rPr>
              <a:t>need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60" i="1">
                <a:latin typeface="Arial"/>
                <a:cs typeface="Arial"/>
              </a:rPr>
              <a:t>the</a:t>
            </a:r>
            <a:r>
              <a:rPr dirty="0" sz="2400" spc="-135" i="1">
                <a:latin typeface="Arial"/>
                <a:cs typeface="Arial"/>
              </a:rPr>
              <a:t> </a:t>
            </a:r>
            <a:r>
              <a:rPr dirty="0" sz="2400" spc="-75" i="1">
                <a:latin typeface="Arial"/>
                <a:cs typeface="Arial"/>
              </a:rPr>
              <a:t>food,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75" i="1">
                <a:latin typeface="Arial"/>
                <a:cs typeface="Arial"/>
              </a:rPr>
              <a:t>because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30" i="1">
                <a:latin typeface="Arial"/>
                <a:cs typeface="Arial"/>
              </a:rPr>
              <a:t>if</a:t>
            </a:r>
            <a:r>
              <a:rPr dirty="0" sz="2400" spc="-125" i="1">
                <a:latin typeface="Arial"/>
                <a:cs typeface="Arial"/>
              </a:rPr>
              <a:t> you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145" i="1">
                <a:latin typeface="Arial"/>
                <a:cs typeface="Arial"/>
              </a:rPr>
              <a:t>have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35" i="1">
                <a:latin typeface="Arial"/>
                <a:cs typeface="Arial"/>
              </a:rPr>
              <a:t>money</a:t>
            </a:r>
            <a:r>
              <a:rPr dirty="0" sz="2400" spc="-130" i="1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to</a:t>
            </a:r>
            <a:r>
              <a:rPr dirty="0" sz="2400" spc="-55" i="1">
                <a:latin typeface="Arial"/>
                <a:cs typeface="Arial"/>
              </a:rPr>
              <a:t> </a:t>
            </a:r>
            <a:r>
              <a:rPr dirty="0" sz="2400" spc="-70" i="1">
                <a:latin typeface="Arial"/>
                <a:cs typeface="Arial"/>
              </a:rPr>
              <a:t>really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10" i="1">
                <a:latin typeface="Arial"/>
                <a:cs typeface="Arial"/>
              </a:rPr>
              <a:t>go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20" i="1">
                <a:latin typeface="Arial"/>
                <a:cs typeface="Arial"/>
              </a:rPr>
              <a:t>shopping </a:t>
            </a:r>
            <a:r>
              <a:rPr dirty="0" sz="2400" spc="-125" i="1">
                <a:latin typeface="Arial"/>
                <a:cs typeface="Arial"/>
              </a:rPr>
              <a:t>you</a:t>
            </a:r>
            <a:r>
              <a:rPr dirty="0" sz="2400" spc="-114" i="1">
                <a:latin typeface="Arial"/>
                <a:cs typeface="Arial"/>
              </a:rPr>
              <a:t> </a:t>
            </a:r>
            <a:r>
              <a:rPr dirty="0" sz="2400" spc="-35" i="1">
                <a:latin typeface="Arial"/>
                <a:cs typeface="Arial"/>
              </a:rPr>
              <a:t>wouldn't</a:t>
            </a:r>
            <a:r>
              <a:rPr dirty="0" sz="2400" spc="-140" i="1">
                <a:latin typeface="Arial"/>
                <a:cs typeface="Arial"/>
              </a:rPr>
              <a:t> </a:t>
            </a:r>
            <a:r>
              <a:rPr dirty="0" sz="2400" spc="-165" i="1">
                <a:latin typeface="Arial"/>
                <a:cs typeface="Arial"/>
              </a:rPr>
              <a:t>be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70" i="1">
                <a:latin typeface="Arial"/>
                <a:cs typeface="Arial"/>
              </a:rPr>
              <a:t>there.“</a:t>
            </a:r>
            <a:r>
              <a:rPr dirty="0" sz="2400" spc="-120" i="1">
                <a:latin typeface="Arial"/>
                <a:cs typeface="Arial"/>
              </a:rPr>
              <a:t> </a:t>
            </a:r>
            <a:r>
              <a:rPr dirty="0" sz="2400" spc="-150" i="1">
                <a:latin typeface="Arial"/>
                <a:cs typeface="Arial"/>
              </a:rPr>
              <a:t>–</a:t>
            </a:r>
            <a:r>
              <a:rPr dirty="0" sz="2400" spc="-155">
                <a:latin typeface="Arial"/>
                <a:cs typeface="Arial"/>
              </a:rPr>
              <a:t>Black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 spc="-204">
                <a:latin typeface="Arial"/>
                <a:cs typeface="Arial"/>
              </a:rPr>
              <a:t>Focus</a:t>
            </a:r>
            <a:r>
              <a:rPr dirty="0" sz="2400" spc="-125">
                <a:latin typeface="Arial"/>
                <a:cs typeface="Arial"/>
              </a:rPr>
              <a:t> Group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-85">
                <a:latin typeface="Arial"/>
                <a:cs typeface="Arial"/>
              </a:rPr>
              <a:t>Participant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95"/>
              </a:spcBef>
            </a:pPr>
            <a:endParaRPr sz="2400">
              <a:latin typeface="Arial"/>
              <a:cs typeface="Arial"/>
            </a:endParaRPr>
          </a:p>
          <a:p>
            <a:pPr marL="547370" marR="1266190" indent="-227329">
              <a:lnSpc>
                <a:spcPts val="2590"/>
              </a:lnSpc>
              <a:spcBef>
                <a:spcPts val="5"/>
              </a:spcBef>
              <a:buFont typeface="Arial"/>
              <a:buChar char="•"/>
              <a:tabLst>
                <a:tab pos="548640" algn="l"/>
              </a:tabLst>
            </a:pPr>
            <a:r>
              <a:rPr dirty="0" sz="2400" spc="-175" b="1">
                <a:solidFill>
                  <a:srgbClr val="006FC0"/>
                </a:solidFill>
                <a:latin typeface="Arial"/>
                <a:cs typeface="Arial"/>
              </a:rPr>
              <a:t>Patients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006FC0"/>
                </a:solidFill>
                <a:latin typeface="Arial"/>
                <a:cs typeface="Arial"/>
              </a:rPr>
              <a:t>felt</a:t>
            </a:r>
            <a:r>
              <a:rPr dirty="0" sz="24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70" b="1">
                <a:solidFill>
                  <a:srgbClr val="006FC0"/>
                </a:solidFill>
                <a:latin typeface="Arial"/>
                <a:cs typeface="Arial"/>
              </a:rPr>
              <a:t>as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75" b="1">
                <a:solidFill>
                  <a:srgbClr val="006FC0"/>
                </a:solidFill>
                <a:latin typeface="Arial"/>
                <a:cs typeface="Arial"/>
              </a:rPr>
              <a:t>though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they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30" b="1">
                <a:solidFill>
                  <a:srgbClr val="006FC0"/>
                </a:solidFill>
                <a:latin typeface="Arial"/>
                <a:cs typeface="Arial"/>
              </a:rPr>
              <a:t>were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90" b="1">
                <a:solidFill>
                  <a:srgbClr val="006FC0"/>
                </a:solidFill>
                <a:latin typeface="Arial"/>
                <a:cs typeface="Arial"/>
              </a:rPr>
              <a:t>being</a:t>
            </a:r>
            <a:r>
              <a:rPr dirty="0" sz="24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u="sng" sz="2400" spc="-185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judged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u="sng" sz="2400" spc="-21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shamed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10" b="1">
                <a:solidFill>
                  <a:srgbClr val="006FC0"/>
                </a:solidFill>
                <a:latin typeface="Arial"/>
                <a:cs typeface="Arial"/>
              </a:rPr>
              <a:t>by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staff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006FC0"/>
                </a:solidFill>
                <a:latin typeface="Arial"/>
                <a:cs typeface="Arial"/>
              </a:rPr>
              <a:t>for </a:t>
            </a:r>
            <a:r>
              <a:rPr dirty="0" sz="2400" spc="-25" b="1">
                <a:solidFill>
                  <a:srgbClr val="006FC0"/>
                </a:solidFill>
                <a:latin typeface="Arial"/>
                <a:cs typeface="Arial"/>
              </a:rPr>
              <a:t>	</a:t>
            </a:r>
            <a:r>
              <a:rPr dirty="0" sz="2400" spc="-210" b="1">
                <a:solidFill>
                  <a:srgbClr val="006FC0"/>
                </a:solidFill>
                <a:latin typeface="Arial"/>
                <a:cs typeface="Arial"/>
              </a:rPr>
              <a:t>seeking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20" b="1">
                <a:solidFill>
                  <a:srgbClr val="006FC0"/>
                </a:solidFill>
                <a:latin typeface="Arial"/>
                <a:cs typeface="Arial"/>
              </a:rPr>
              <a:t>out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35" b="1">
                <a:solidFill>
                  <a:srgbClr val="006FC0"/>
                </a:solidFill>
                <a:latin typeface="Arial"/>
                <a:cs typeface="Arial"/>
              </a:rPr>
              <a:t>help.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0" b="1">
                <a:solidFill>
                  <a:srgbClr val="006FC0"/>
                </a:solidFill>
                <a:latin typeface="Arial"/>
                <a:cs typeface="Arial"/>
              </a:rPr>
              <a:t>Staff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5" b="1">
                <a:solidFill>
                  <a:srgbClr val="006FC0"/>
                </a:solidFill>
                <a:latin typeface="Arial"/>
                <a:cs typeface="Arial"/>
              </a:rPr>
              <a:t>imply</a:t>
            </a:r>
            <a:r>
              <a:rPr dirty="0" sz="2400" spc="-114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90" b="1">
                <a:solidFill>
                  <a:srgbClr val="006FC0"/>
                </a:solidFill>
                <a:latin typeface="Arial"/>
                <a:cs typeface="Arial"/>
              </a:rPr>
              <a:t>that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0" b="1">
                <a:solidFill>
                  <a:srgbClr val="006FC0"/>
                </a:solidFill>
                <a:latin typeface="Arial"/>
                <a:cs typeface="Arial"/>
              </a:rPr>
              <a:t>patients</a:t>
            </a:r>
            <a:r>
              <a:rPr dirty="0" sz="24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are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5" b="1">
                <a:solidFill>
                  <a:srgbClr val="006FC0"/>
                </a:solidFill>
                <a:latin typeface="Arial"/>
                <a:cs typeface="Arial"/>
              </a:rPr>
              <a:t>trying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to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95" b="1">
                <a:solidFill>
                  <a:srgbClr val="006FC0"/>
                </a:solidFill>
                <a:latin typeface="Arial"/>
                <a:cs typeface="Arial"/>
              </a:rPr>
              <a:t>overuse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their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50" b="1">
                <a:solidFill>
                  <a:srgbClr val="006FC0"/>
                </a:solidFill>
                <a:latin typeface="Arial"/>
                <a:cs typeface="Arial"/>
              </a:rPr>
              <a:t>resources.</a:t>
            </a:r>
            <a:endParaRPr sz="2400">
              <a:latin typeface="Arial"/>
              <a:cs typeface="Arial"/>
            </a:endParaRPr>
          </a:p>
          <a:p>
            <a:pPr marL="547370" indent="-227329">
              <a:lnSpc>
                <a:spcPts val="2735"/>
              </a:lnSpc>
              <a:spcBef>
                <a:spcPts val="680"/>
              </a:spcBef>
              <a:buFont typeface="Arial"/>
              <a:buChar char="•"/>
              <a:tabLst>
                <a:tab pos="547370" algn="l"/>
              </a:tabLst>
            </a:pPr>
            <a:r>
              <a:rPr dirty="0" sz="2400" spc="-195" b="1">
                <a:solidFill>
                  <a:srgbClr val="006FC0"/>
                </a:solidFill>
                <a:latin typeface="Arial"/>
                <a:cs typeface="Arial"/>
              </a:rPr>
              <a:t>American</a:t>
            </a:r>
            <a:r>
              <a:rPr dirty="0" sz="2400" spc="-13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culture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04" b="1">
                <a:solidFill>
                  <a:srgbClr val="006FC0"/>
                </a:solidFill>
                <a:latin typeface="Arial"/>
                <a:cs typeface="Arial"/>
              </a:rPr>
              <a:t>values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u="sng" sz="2400" spc="-165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individualism</a:t>
            </a:r>
            <a:r>
              <a:rPr dirty="0" sz="24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to 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25" b="1">
                <a:solidFill>
                  <a:srgbClr val="006FC0"/>
                </a:solidFill>
                <a:latin typeface="Arial"/>
                <a:cs typeface="Arial"/>
              </a:rPr>
              <a:t>point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25" b="1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dirty="0" sz="24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20" b="1">
                <a:solidFill>
                  <a:srgbClr val="006FC0"/>
                </a:solidFill>
                <a:latin typeface="Arial"/>
                <a:cs typeface="Arial"/>
              </a:rPr>
              <a:t>shaming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8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75" b="1">
                <a:solidFill>
                  <a:srgbClr val="006FC0"/>
                </a:solidFill>
                <a:latin typeface="Arial"/>
                <a:cs typeface="Arial"/>
              </a:rPr>
              <a:t>blaming</a:t>
            </a:r>
            <a:r>
              <a:rPr dirty="0" sz="2400" spc="-12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006FC0"/>
                </a:solidFill>
                <a:latin typeface="Arial"/>
                <a:cs typeface="Arial"/>
              </a:rPr>
              <a:t>others</a:t>
            </a:r>
            <a:endParaRPr sz="2400">
              <a:latin typeface="Arial"/>
              <a:cs typeface="Arial"/>
            </a:endParaRPr>
          </a:p>
          <a:p>
            <a:pPr marL="548640">
              <a:lnSpc>
                <a:spcPts val="2735"/>
              </a:lnSpc>
            </a:pPr>
            <a:r>
              <a:rPr dirty="0" sz="2400" spc="-120" b="1">
                <a:solidFill>
                  <a:srgbClr val="006FC0"/>
                </a:solidFill>
                <a:latin typeface="Arial"/>
                <a:cs typeface="Arial"/>
              </a:rPr>
              <a:t>for</a:t>
            </a:r>
            <a:r>
              <a:rPr dirty="0" sz="2400" spc="-114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utilizing</a:t>
            </a:r>
            <a:r>
              <a:rPr dirty="0" sz="24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400" spc="-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75" b="1">
                <a:solidFill>
                  <a:srgbClr val="006FC0"/>
                </a:solidFill>
                <a:latin typeface="Arial"/>
                <a:cs typeface="Arial"/>
              </a:rPr>
              <a:t>government</a:t>
            </a:r>
            <a:r>
              <a:rPr dirty="0" sz="24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25" b="1">
                <a:solidFill>
                  <a:srgbClr val="006FC0"/>
                </a:solidFill>
                <a:latin typeface="Arial"/>
                <a:cs typeface="Arial"/>
              </a:rPr>
              <a:t>assistance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90" b="1">
                <a:solidFill>
                  <a:srgbClr val="006FC0"/>
                </a:solidFill>
                <a:latin typeface="Arial"/>
                <a:cs typeface="Arial"/>
              </a:rPr>
              <a:t>that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45" b="1">
                <a:solidFill>
                  <a:srgbClr val="006FC0"/>
                </a:solidFill>
                <a:latin typeface="Arial"/>
                <a:cs typeface="Arial"/>
              </a:rPr>
              <a:t>they</a:t>
            </a:r>
            <a:r>
              <a:rPr dirty="0" sz="24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006FC0"/>
                </a:solidFill>
                <a:latin typeface="Arial"/>
                <a:cs typeface="Arial"/>
              </a:rPr>
              <a:t>need.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723" y="461772"/>
            <a:ext cx="6675120" cy="1866900"/>
          </a:xfrm>
          <a:prstGeom prst="rect">
            <a:avLst/>
          </a:prstGeom>
          <a:solidFill>
            <a:srgbClr val="585858"/>
          </a:solidFill>
        </p:spPr>
        <p:txBody>
          <a:bodyPr wrap="square" lIns="0" tIns="320040" rIns="0" bIns="0" rtlCol="0" vert="horz">
            <a:spAutoFit/>
          </a:bodyPr>
          <a:lstStyle/>
          <a:p>
            <a:pPr marL="126364">
              <a:lnSpc>
                <a:spcPts val="2735"/>
              </a:lnSpc>
              <a:spcBef>
                <a:spcPts val="2520"/>
              </a:spcBef>
            </a:pP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These</a:t>
            </a:r>
            <a:r>
              <a:rPr dirty="0" sz="24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40" b="1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dirty="0" sz="2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0" b="1">
                <a:solidFill>
                  <a:srgbClr val="FFFFFF"/>
                </a:solidFill>
                <a:latin typeface="Arial"/>
                <a:cs typeface="Arial"/>
              </a:rPr>
              <a:t>demonstrate</a:t>
            </a:r>
            <a:r>
              <a:rPr dirty="0" sz="24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4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2400" spc="-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90" b="1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126364">
              <a:lnSpc>
                <a:spcPts val="2735"/>
              </a:lnSpc>
            </a:pPr>
            <a:r>
              <a:rPr dirty="0" sz="2400" spc="-160" b="1">
                <a:solidFill>
                  <a:srgbClr val="FFFFFF"/>
                </a:solidFill>
                <a:latin typeface="Arial"/>
                <a:cs typeface="Arial"/>
              </a:rPr>
              <a:t>impacted</a:t>
            </a:r>
            <a:r>
              <a:rPr dirty="0" sz="24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60" b="1">
                <a:solidFill>
                  <a:srgbClr val="FFFFFF"/>
                </a:solidFill>
                <a:latin typeface="Arial"/>
                <a:cs typeface="Arial"/>
              </a:rPr>
              <a:t>…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776" y="2481072"/>
            <a:ext cx="4343400" cy="391363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018532" y="2481072"/>
            <a:ext cx="2146300" cy="1899285"/>
          </a:xfrm>
          <a:custGeom>
            <a:avLst/>
            <a:gdLst/>
            <a:ahLst/>
            <a:cxnLst/>
            <a:rect l="l" t="t" r="r" b="b"/>
            <a:pathLst>
              <a:path w="2146300" h="1899285">
                <a:moveTo>
                  <a:pt x="2145791" y="0"/>
                </a:moveTo>
                <a:lnTo>
                  <a:pt x="0" y="0"/>
                </a:lnTo>
                <a:lnTo>
                  <a:pt x="0" y="1898903"/>
                </a:lnTo>
                <a:lnTo>
                  <a:pt x="2145791" y="1898903"/>
                </a:lnTo>
                <a:lnTo>
                  <a:pt x="2145791" y="0"/>
                </a:lnTo>
                <a:close/>
              </a:path>
            </a:pathLst>
          </a:custGeom>
          <a:solidFill>
            <a:srgbClr val="6F99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18532" y="4517135"/>
            <a:ext cx="2138680" cy="1877695"/>
          </a:xfrm>
          <a:custGeom>
            <a:avLst/>
            <a:gdLst/>
            <a:ahLst/>
            <a:cxnLst/>
            <a:rect l="l" t="t" r="r" b="b"/>
            <a:pathLst>
              <a:path w="2138679" h="1877695">
                <a:moveTo>
                  <a:pt x="2138171" y="0"/>
                </a:moveTo>
                <a:lnTo>
                  <a:pt x="0" y="0"/>
                </a:lnTo>
                <a:lnTo>
                  <a:pt x="0" y="1877568"/>
                </a:lnTo>
                <a:lnTo>
                  <a:pt x="2138171" y="1877568"/>
                </a:lnTo>
                <a:lnTo>
                  <a:pt x="2138171" y="0"/>
                </a:lnTo>
                <a:close/>
              </a:path>
            </a:pathLst>
          </a:custGeom>
          <a:solidFill>
            <a:srgbClr val="74455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12152" y="449580"/>
            <a:ext cx="4421505" cy="5949950"/>
          </a:xfrm>
          <a:custGeom>
            <a:avLst/>
            <a:gdLst/>
            <a:ahLst/>
            <a:cxnLst/>
            <a:rect l="l" t="t" r="r" b="b"/>
            <a:pathLst>
              <a:path w="4421505" h="5949950">
                <a:moveTo>
                  <a:pt x="4421124" y="0"/>
                </a:moveTo>
                <a:lnTo>
                  <a:pt x="0" y="0"/>
                </a:lnTo>
                <a:lnTo>
                  <a:pt x="0" y="5949696"/>
                </a:lnTo>
                <a:lnTo>
                  <a:pt x="4421124" y="5949696"/>
                </a:lnTo>
                <a:lnTo>
                  <a:pt x="4421124" y="0"/>
                </a:lnTo>
                <a:close/>
              </a:path>
            </a:pathLst>
          </a:custGeom>
          <a:solidFill>
            <a:srgbClr val="7E7E7E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507985" y="486867"/>
            <a:ext cx="3810000" cy="141605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965"/>
              </a:spcBef>
            </a:pPr>
            <a:r>
              <a:rPr dirty="0" u="sng" sz="2400" spc="-225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racism</a:t>
            </a:r>
            <a:r>
              <a:rPr dirty="0" u="sng" sz="2400" spc="-12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dirty="0" sz="2400" spc="-90" b="1">
                <a:latin typeface="Arial"/>
                <a:cs typeface="Arial"/>
              </a:rPr>
              <a:t>that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intersects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0" b="1">
                <a:latin typeface="Arial"/>
                <a:cs typeface="Arial"/>
              </a:rPr>
              <a:t>with </a:t>
            </a:r>
            <a:r>
              <a:rPr dirty="0" sz="2400" spc="-120" b="1">
                <a:latin typeface="Arial"/>
                <a:cs typeface="Arial"/>
              </a:rPr>
              <a:t>other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90" b="1">
                <a:latin typeface="Arial"/>
                <a:cs typeface="Arial"/>
              </a:rPr>
              <a:t>forms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25" b="1">
                <a:latin typeface="Arial"/>
                <a:cs typeface="Arial"/>
              </a:rPr>
              <a:t>of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45" b="1">
                <a:latin typeface="Arial"/>
                <a:cs typeface="Arial"/>
              </a:rPr>
              <a:t>discrimination, </a:t>
            </a:r>
            <a:r>
              <a:rPr dirty="0" sz="2400" spc="-190" b="1">
                <a:latin typeface="Arial"/>
                <a:cs typeface="Arial"/>
              </a:rPr>
              <a:t>including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75" b="1">
                <a:latin typeface="Arial"/>
                <a:cs typeface="Arial"/>
              </a:rPr>
              <a:t>language, </a:t>
            </a:r>
            <a:r>
              <a:rPr dirty="0" sz="2400" spc="-210" b="1">
                <a:latin typeface="Arial"/>
                <a:cs typeface="Arial"/>
              </a:rPr>
              <a:t>socioeconomic,</a:t>
            </a:r>
            <a:r>
              <a:rPr dirty="0" sz="2400" spc="-65" b="1">
                <a:latin typeface="Arial"/>
                <a:cs typeface="Arial"/>
              </a:rPr>
              <a:t> </a:t>
            </a:r>
            <a:r>
              <a:rPr dirty="0" sz="2400" spc="-50" b="1">
                <a:latin typeface="Arial"/>
                <a:cs typeface="Arial"/>
              </a:rPr>
              <a:t>immigration,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20" b="1">
                <a:latin typeface="Arial"/>
                <a:cs typeface="Arial"/>
              </a:rPr>
              <a:t> </a:t>
            </a:r>
            <a:r>
              <a:rPr dirty="0" sz="2400" spc="-170" b="1">
                <a:latin typeface="Arial"/>
                <a:cs typeface="Arial"/>
              </a:rPr>
              <a:t>legal</a:t>
            </a:r>
            <a:r>
              <a:rPr dirty="0" sz="2400" spc="-120" b="1">
                <a:latin typeface="Arial"/>
                <a:cs typeface="Arial"/>
              </a:rPr>
              <a:t> </a:t>
            </a:r>
            <a:r>
              <a:rPr dirty="0" sz="2400" spc="-80" b="1">
                <a:latin typeface="Arial"/>
                <a:cs typeface="Arial"/>
              </a:rPr>
              <a:t>statuses.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07985" y="2278507"/>
            <a:ext cx="4013835" cy="3720465"/>
          </a:xfrm>
          <a:prstGeom prst="rect">
            <a:avLst/>
          </a:prstGeom>
        </p:spPr>
        <p:txBody>
          <a:bodyPr wrap="square" lIns="0" tIns="121920" rIns="0" bIns="0" rtlCol="0" vert="horz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960"/>
              </a:spcBef>
            </a:pPr>
            <a:r>
              <a:rPr dirty="0" sz="2400" spc="-185" b="1">
                <a:latin typeface="Arial"/>
                <a:cs typeface="Arial"/>
              </a:rPr>
              <a:t>Our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140" b="1">
                <a:latin typeface="Arial"/>
                <a:cs typeface="Arial"/>
              </a:rPr>
              <a:t>data</a:t>
            </a:r>
            <a:r>
              <a:rPr dirty="0" sz="2400" spc="-85" b="1">
                <a:latin typeface="Arial"/>
                <a:cs typeface="Arial"/>
              </a:rPr>
              <a:t> </a:t>
            </a:r>
            <a:r>
              <a:rPr dirty="0" sz="2400" spc="-254" b="1">
                <a:latin typeface="Arial"/>
                <a:cs typeface="Arial"/>
              </a:rPr>
              <a:t>suggest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90" b="1">
                <a:latin typeface="Arial"/>
                <a:cs typeface="Arial"/>
              </a:rPr>
              <a:t>that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u="sng" sz="2400" spc="-4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various</a:t>
            </a:r>
            <a:r>
              <a:rPr dirty="0" sz="2400" spc="-4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u="sng" sz="2400" spc="-19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forms</a:t>
            </a:r>
            <a:r>
              <a:rPr dirty="0" u="sng" sz="2400" spc="-125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12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of</a:t>
            </a:r>
            <a:r>
              <a:rPr dirty="0" u="sng" sz="2400" spc="-114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220" b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racism</a:t>
            </a:r>
            <a:r>
              <a:rPr dirty="0" sz="2400" spc="-12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130" b="1">
                <a:latin typeface="Arial"/>
                <a:cs typeface="Arial"/>
              </a:rPr>
              <a:t>were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00" b="1">
                <a:latin typeface="Arial"/>
                <a:cs typeface="Arial"/>
              </a:rPr>
              <a:t>built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20" b="1">
                <a:latin typeface="Arial"/>
                <a:cs typeface="Arial"/>
              </a:rPr>
              <a:t>into </a:t>
            </a:r>
            <a:r>
              <a:rPr dirty="0" sz="2400" spc="-110" b="1">
                <a:latin typeface="Arial"/>
                <a:cs typeface="Arial"/>
              </a:rPr>
              <a:t>the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10" b="1">
                <a:latin typeface="Arial"/>
                <a:cs typeface="Arial"/>
              </a:rPr>
              <a:t>social</a:t>
            </a:r>
            <a:r>
              <a:rPr dirty="0" sz="2400" spc="-130" b="1">
                <a:latin typeface="Arial"/>
                <a:cs typeface="Arial"/>
              </a:rPr>
              <a:t> </a:t>
            </a:r>
            <a:r>
              <a:rPr dirty="0" sz="2400" spc="-190" b="1">
                <a:latin typeface="Arial"/>
                <a:cs typeface="Arial"/>
              </a:rPr>
              <a:t>risk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screening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25" b="1">
                <a:latin typeface="Arial"/>
                <a:cs typeface="Arial"/>
              </a:rPr>
              <a:t>and </a:t>
            </a:r>
            <a:r>
              <a:rPr dirty="0" sz="2400" spc="-200" b="1">
                <a:latin typeface="Arial"/>
                <a:cs typeface="Arial"/>
              </a:rPr>
              <a:t>care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programs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135" b="1">
                <a:latin typeface="Arial"/>
                <a:cs typeface="Arial"/>
              </a:rPr>
              <a:t>in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140" b="1">
                <a:latin typeface="Arial"/>
                <a:cs typeface="Arial"/>
              </a:rPr>
              <a:t>both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006FC0"/>
                </a:solidFill>
                <a:latin typeface="Arial"/>
                <a:cs typeface="Arial"/>
              </a:rPr>
              <a:t>direct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40" b="1">
                <a:solidFill>
                  <a:srgbClr val="006FC0"/>
                </a:solidFill>
                <a:latin typeface="Arial"/>
                <a:cs typeface="Arial"/>
              </a:rPr>
              <a:t>indirect</a:t>
            </a:r>
            <a:r>
              <a:rPr dirty="0" sz="2400" spc="-10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400" spc="-235" b="1">
                <a:latin typeface="Arial"/>
                <a:cs typeface="Arial"/>
              </a:rPr>
              <a:t>ways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0" b="1">
                <a:latin typeface="Arial"/>
                <a:cs typeface="Arial"/>
              </a:rPr>
              <a:t>thus </a:t>
            </a:r>
            <a:r>
              <a:rPr dirty="0" sz="2400" spc="-130" b="1">
                <a:latin typeface="Arial"/>
                <a:cs typeface="Arial"/>
              </a:rPr>
              <a:t>inadvertently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reproduced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25" b="1">
                <a:latin typeface="Arial"/>
                <a:cs typeface="Arial"/>
              </a:rPr>
              <a:t>the </a:t>
            </a:r>
            <a:r>
              <a:rPr dirty="0" sz="2400" spc="-204" b="1">
                <a:latin typeface="Arial"/>
                <a:cs typeface="Arial"/>
              </a:rPr>
              <a:t>social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150" b="1">
                <a:latin typeface="Arial"/>
                <a:cs typeface="Arial"/>
              </a:rPr>
              <a:t>determinants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125" b="1">
                <a:latin typeface="Arial"/>
                <a:cs typeface="Arial"/>
              </a:rPr>
              <a:t>of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health, </a:t>
            </a:r>
            <a:r>
              <a:rPr dirty="0" sz="2400" spc="-270" b="1">
                <a:latin typeface="Arial"/>
                <a:cs typeface="Arial"/>
              </a:rPr>
              <a:t>such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270" b="1">
                <a:latin typeface="Arial"/>
                <a:cs typeface="Arial"/>
              </a:rPr>
              <a:t>as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50" b="1">
                <a:latin typeface="Arial"/>
                <a:cs typeface="Arial"/>
              </a:rPr>
              <a:t>poverty,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50" b="1">
                <a:latin typeface="Arial"/>
                <a:cs typeface="Arial"/>
              </a:rPr>
              <a:t>discrimination, </a:t>
            </a:r>
            <a:r>
              <a:rPr dirty="0" sz="2400" spc="-155" b="1">
                <a:latin typeface="Arial"/>
                <a:cs typeface="Arial"/>
              </a:rPr>
              <a:t>interactions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85" b="1">
                <a:latin typeface="Arial"/>
                <a:cs typeface="Arial"/>
              </a:rPr>
              <a:t>with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65" b="1">
                <a:latin typeface="Arial"/>
                <a:cs typeface="Arial"/>
              </a:rPr>
              <a:t>biomedical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210" b="1">
                <a:latin typeface="Arial"/>
                <a:cs typeface="Arial"/>
              </a:rPr>
              <a:t>social</a:t>
            </a:r>
            <a:r>
              <a:rPr dirty="0" sz="2400" spc="-120" b="1">
                <a:latin typeface="Arial"/>
                <a:cs typeface="Arial"/>
              </a:rPr>
              <a:t> </a:t>
            </a:r>
            <a:r>
              <a:rPr dirty="0" sz="2400" spc="-200" b="1">
                <a:latin typeface="Arial"/>
                <a:cs typeface="Arial"/>
              </a:rPr>
              <a:t>service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55" b="1">
                <a:latin typeface="Arial"/>
                <a:cs typeface="Arial"/>
              </a:rPr>
              <a:t>agency </a:t>
            </a:r>
            <a:r>
              <a:rPr dirty="0" sz="2400" spc="-195" b="1">
                <a:latin typeface="Arial"/>
                <a:cs typeface="Arial"/>
              </a:rPr>
              <a:t>professionals,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-160" b="1">
                <a:latin typeface="Arial"/>
                <a:cs typeface="Arial"/>
              </a:rPr>
              <a:t>equal</a:t>
            </a:r>
            <a:r>
              <a:rPr dirty="0" sz="2400" spc="-60" b="1">
                <a:latin typeface="Arial"/>
                <a:cs typeface="Arial"/>
              </a:rPr>
              <a:t> </a:t>
            </a:r>
            <a:r>
              <a:rPr dirty="0" sz="2400" spc="-310" b="1">
                <a:latin typeface="Arial"/>
                <a:cs typeface="Arial"/>
              </a:rPr>
              <a:t>access </a:t>
            </a:r>
            <a:r>
              <a:rPr dirty="0" sz="2400" spc="-95" b="1">
                <a:latin typeface="Arial"/>
                <a:cs typeface="Arial"/>
              </a:rPr>
              <a:t>to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95" b="1">
                <a:latin typeface="Arial"/>
                <a:cs typeface="Arial"/>
              </a:rPr>
              <a:t>safe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95" b="1">
                <a:latin typeface="Arial"/>
                <a:cs typeface="Arial"/>
              </a:rPr>
              <a:t>housing,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25" b="1">
                <a:latin typeface="Arial"/>
                <a:cs typeface="Arial"/>
              </a:rPr>
              <a:t>transportation, </a:t>
            </a:r>
            <a:r>
              <a:rPr dirty="0" sz="2400" spc="-155" b="1">
                <a:latin typeface="Arial"/>
                <a:cs typeface="Arial"/>
              </a:rPr>
              <a:t>food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175" b="1">
                <a:latin typeface="Arial"/>
                <a:cs typeface="Arial"/>
              </a:rPr>
              <a:t>security,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and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quality </a:t>
            </a:r>
            <a:r>
              <a:rPr dirty="0" sz="2400" spc="-150" b="1">
                <a:latin typeface="Arial"/>
                <a:cs typeface="Arial"/>
              </a:rPr>
              <a:t>healthcare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135" b="1">
                <a:latin typeface="Arial"/>
                <a:cs typeface="Arial"/>
              </a:rPr>
              <a:t>in</a:t>
            </a:r>
            <a:r>
              <a:rPr dirty="0" sz="2400" spc="-110" b="1">
                <a:latin typeface="Arial"/>
                <a:cs typeface="Arial"/>
              </a:rPr>
              <a:t> the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5" b="1">
                <a:latin typeface="Arial"/>
                <a:cs typeface="Arial"/>
              </a:rPr>
              <a:t>US.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4927" y="4375530"/>
            <a:ext cx="6436360" cy="121983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dirty="0" sz="2800" spc="-235" b="1">
                <a:solidFill>
                  <a:srgbClr val="FFFFFF"/>
                </a:solidFill>
                <a:latin typeface="Arial"/>
                <a:cs typeface="Arial"/>
              </a:rPr>
              <a:t>Uncovering</a:t>
            </a:r>
            <a:r>
              <a:rPr dirty="0" sz="2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00" b="1">
                <a:solidFill>
                  <a:srgbClr val="FFFFFF"/>
                </a:solidFill>
                <a:latin typeface="Arial"/>
                <a:cs typeface="Arial"/>
              </a:rPr>
              <a:t>intersecting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35" b="1">
                <a:solidFill>
                  <a:srgbClr val="FFFFFF"/>
                </a:solidFill>
                <a:latin typeface="Arial"/>
                <a:cs typeface="Arial"/>
              </a:rPr>
              <a:t>forms</a:t>
            </a:r>
            <a:r>
              <a:rPr dirty="0" sz="28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800" spc="-195" b="1">
                <a:solidFill>
                  <a:srgbClr val="FFFFFF"/>
                </a:solidFill>
                <a:latin typeface="Arial"/>
                <a:cs typeface="Arial"/>
              </a:rPr>
              <a:t>discrimination</a:t>
            </a:r>
            <a:r>
              <a:rPr dirty="0" sz="2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15" b="1">
                <a:solidFill>
                  <a:srgbClr val="FFFFFF"/>
                </a:solidFill>
                <a:latin typeface="Arial"/>
                <a:cs typeface="Arial"/>
              </a:rPr>
              <a:t>during</a:t>
            </a:r>
            <a:r>
              <a:rPr dirty="0" sz="2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9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8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45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2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29" b="1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dirty="0" sz="2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65" b="1">
                <a:solidFill>
                  <a:srgbClr val="FFFFFF"/>
                </a:solidFill>
                <a:latin typeface="Arial"/>
                <a:cs typeface="Arial"/>
              </a:rPr>
              <a:t>screening </a:t>
            </a:r>
            <a:r>
              <a:rPr dirty="0" sz="2800" spc="-22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25" b="1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dirty="0" sz="28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29" b="1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r>
              <a:rPr dirty="0" sz="2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70" b="1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800" spc="-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60" b="1">
                <a:solidFill>
                  <a:srgbClr val="FFFFFF"/>
                </a:solidFill>
                <a:latin typeface="Arial"/>
                <a:cs typeface="Arial"/>
              </a:rPr>
              <a:t>Rhode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0" b="1">
                <a:solidFill>
                  <a:srgbClr val="FFFFFF"/>
                </a:solidFill>
                <a:latin typeface="Arial"/>
                <a:cs typeface="Arial"/>
              </a:rPr>
              <a:t>Island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5494" y="6186322"/>
            <a:ext cx="33235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40" b="1">
                <a:solidFill>
                  <a:srgbClr val="FFFFFF"/>
                </a:solidFill>
                <a:latin typeface="Arial"/>
                <a:cs typeface="Arial"/>
              </a:rPr>
              <a:t>Elizabeth</a:t>
            </a:r>
            <a:r>
              <a:rPr dirty="0" sz="1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Pfeiffer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Sara</a:t>
            </a: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5" b="1">
                <a:solidFill>
                  <a:srgbClr val="FFFFFF"/>
                </a:solidFill>
                <a:latin typeface="Arial"/>
                <a:cs typeface="Arial"/>
              </a:rPr>
              <a:t>Mendez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9654" y="4404486"/>
            <a:ext cx="3768090" cy="118491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819"/>
              </a:spcBef>
            </a:pPr>
            <a:r>
              <a:rPr dirty="0" sz="2000" spc="-180" b="1">
                <a:solidFill>
                  <a:srgbClr val="006FC0"/>
                </a:solidFill>
                <a:latin typeface="Arial"/>
                <a:cs typeface="Arial"/>
              </a:rPr>
              <a:t>Special</a:t>
            </a:r>
            <a:r>
              <a:rPr dirty="0" sz="20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60" b="1">
                <a:solidFill>
                  <a:srgbClr val="006FC0"/>
                </a:solidFill>
                <a:latin typeface="Arial"/>
                <a:cs typeface="Arial"/>
              </a:rPr>
              <a:t>thanks</a:t>
            </a:r>
            <a:r>
              <a:rPr dirty="0" sz="20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80" b="1">
                <a:solidFill>
                  <a:srgbClr val="006FC0"/>
                </a:solidFill>
                <a:latin typeface="Arial"/>
                <a:cs typeface="Arial"/>
              </a:rPr>
              <a:t>to</a:t>
            </a:r>
            <a:r>
              <a:rPr dirty="0" sz="20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40" b="1">
                <a:solidFill>
                  <a:srgbClr val="006FC0"/>
                </a:solidFill>
                <a:latin typeface="Arial"/>
                <a:cs typeface="Arial"/>
              </a:rPr>
              <a:t>our</a:t>
            </a:r>
            <a:r>
              <a:rPr dirty="0" sz="20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006FC0"/>
                </a:solidFill>
                <a:latin typeface="Arial"/>
                <a:cs typeface="Arial"/>
              </a:rPr>
              <a:t>study </a:t>
            </a:r>
            <a:r>
              <a:rPr dirty="0" sz="2000" spc="-125" b="1">
                <a:solidFill>
                  <a:srgbClr val="006FC0"/>
                </a:solidFill>
                <a:latin typeface="Arial"/>
                <a:cs typeface="Arial"/>
              </a:rPr>
              <a:t>participants,</a:t>
            </a:r>
            <a:r>
              <a:rPr dirty="0" sz="20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265" b="1">
                <a:solidFill>
                  <a:srgbClr val="006FC0"/>
                </a:solidFill>
                <a:latin typeface="Arial"/>
                <a:cs typeface="Arial"/>
              </a:rPr>
              <a:t>PCHC,</a:t>
            </a:r>
            <a:r>
              <a:rPr dirty="0" sz="20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5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0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220" b="1">
                <a:solidFill>
                  <a:srgbClr val="006FC0"/>
                </a:solidFill>
                <a:latin typeface="Arial"/>
                <a:cs typeface="Arial"/>
              </a:rPr>
              <a:t>SIREN,</a:t>
            </a:r>
            <a:r>
              <a:rPr dirty="0" sz="20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30" b="1">
                <a:solidFill>
                  <a:srgbClr val="006FC0"/>
                </a:solidFill>
                <a:latin typeface="Arial"/>
                <a:cs typeface="Arial"/>
              </a:rPr>
              <a:t>with </a:t>
            </a:r>
            <a:r>
              <a:rPr dirty="0" sz="2000" spc="-150" b="1">
                <a:solidFill>
                  <a:srgbClr val="006FC0"/>
                </a:solidFill>
                <a:latin typeface="Arial"/>
                <a:cs typeface="Arial"/>
              </a:rPr>
              <a:t>funding</a:t>
            </a:r>
            <a:r>
              <a:rPr dirty="0" sz="2000" spc="-114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10" b="1">
                <a:solidFill>
                  <a:srgbClr val="006FC0"/>
                </a:solidFill>
                <a:latin typeface="Arial"/>
                <a:cs typeface="Arial"/>
              </a:rPr>
              <a:t>from</a:t>
            </a:r>
            <a:r>
              <a:rPr dirty="0" sz="20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85" b="1">
                <a:solidFill>
                  <a:srgbClr val="006FC0"/>
                </a:solidFill>
                <a:latin typeface="Arial"/>
                <a:cs typeface="Arial"/>
              </a:rPr>
              <a:t>the</a:t>
            </a:r>
            <a:r>
              <a:rPr dirty="0" sz="20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40" b="1">
                <a:solidFill>
                  <a:srgbClr val="006FC0"/>
                </a:solidFill>
                <a:latin typeface="Arial"/>
                <a:cs typeface="Arial"/>
              </a:rPr>
              <a:t>Robert</a:t>
            </a:r>
            <a:r>
              <a:rPr dirty="0" sz="20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006FC0"/>
                </a:solidFill>
                <a:latin typeface="Arial"/>
                <a:cs typeface="Arial"/>
              </a:rPr>
              <a:t>Wood </a:t>
            </a:r>
            <a:r>
              <a:rPr dirty="0" sz="2000" spc="-220" b="1">
                <a:solidFill>
                  <a:srgbClr val="006FC0"/>
                </a:solidFill>
                <a:latin typeface="Arial"/>
                <a:cs typeface="Arial"/>
              </a:rPr>
              <a:t>Johnson</a:t>
            </a:r>
            <a:r>
              <a:rPr dirty="0" sz="20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50" b="1">
                <a:solidFill>
                  <a:srgbClr val="006FC0"/>
                </a:solidFill>
                <a:latin typeface="Arial"/>
                <a:cs typeface="Arial"/>
              </a:rPr>
              <a:t>Foundation</a:t>
            </a:r>
            <a:r>
              <a:rPr dirty="0" sz="2000" spc="-114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05" b="1">
                <a:solidFill>
                  <a:srgbClr val="006FC0"/>
                </a:solidFill>
                <a:latin typeface="Arial"/>
                <a:cs typeface="Arial"/>
              </a:rPr>
              <a:t>for</a:t>
            </a:r>
            <a:r>
              <a:rPr dirty="0" sz="2000" spc="-6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105" b="1">
                <a:solidFill>
                  <a:srgbClr val="006FC0"/>
                </a:solidFill>
                <a:latin typeface="Arial"/>
                <a:cs typeface="Arial"/>
              </a:rPr>
              <a:t>supporting </a:t>
            </a:r>
            <a:r>
              <a:rPr dirty="0" sz="2000" spc="-125" b="1">
                <a:solidFill>
                  <a:srgbClr val="006FC0"/>
                </a:solidFill>
                <a:latin typeface="Arial"/>
                <a:cs typeface="Arial"/>
              </a:rPr>
              <a:t>this</a:t>
            </a:r>
            <a:r>
              <a:rPr dirty="0" sz="2000" spc="-12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006FC0"/>
                </a:solidFill>
                <a:latin typeface="Arial"/>
                <a:cs typeface="Arial"/>
              </a:rPr>
              <a:t>work!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11845" y="6396329"/>
            <a:ext cx="4062095" cy="3117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125"/>
              </a:lnSpc>
              <a:spcBef>
                <a:spcPts val="105"/>
              </a:spcBef>
            </a:pPr>
            <a:r>
              <a:rPr dirty="0" sz="1100" spc="-85" b="1">
                <a:solidFill>
                  <a:srgbClr val="FFFFFF"/>
                </a:solidFill>
                <a:latin typeface="Arial"/>
                <a:cs typeface="Arial"/>
              </a:rPr>
              <a:t>“Violence</a:t>
            </a:r>
            <a:r>
              <a:rPr dirty="0" sz="1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5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11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FFFFFF"/>
                </a:solidFill>
                <a:latin typeface="Arial"/>
                <a:cs typeface="Arial"/>
              </a:rPr>
              <a:t>Determinants</a:t>
            </a:r>
            <a:r>
              <a:rPr dirty="0" sz="11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FFFFFF"/>
                </a:solidFill>
                <a:latin typeface="Arial"/>
                <a:cs typeface="Arial"/>
              </a:rPr>
              <a:t>Health.”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FFFFFF"/>
                </a:solidFill>
                <a:latin typeface="Arial"/>
                <a:cs typeface="Arial"/>
              </a:rPr>
              <a:t>Artwork</a:t>
            </a:r>
            <a:r>
              <a:rPr dirty="0" sz="11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dirty="0" sz="11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Andrea</a:t>
            </a:r>
            <a:endParaRPr sz="1100">
              <a:latin typeface="Arial"/>
              <a:cs typeface="Arial"/>
            </a:endParaRPr>
          </a:p>
          <a:p>
            <a:pPr algn="ctr" marL="1270">
              <a:lnSpc>
                <a:spcPts val="1125"/>
              </a:lnSpc>
            </a:pPr>
            <a:r>
              <a:rPr dirty="0" sz="1100" spc="-90" b="1">
                <a:solidFill>
                  <a:srgbClr val="FFFFFF"/>
                </a:solidFill>
                <a:latin typeface="Arial"/>
                <a:cs typeface="Arial"/>
              </a:rPr>
              <a:t>Van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FFFFFF"/>
                </a:solidFill>
                <a:latin typeface="Arial"/>
                <a:cs typeface="Arial"/>
              </a:rPr>
              <a:t>Dexter,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FFFFFF"/>
                </a:solidFill>
                <a:latin typeface="Arial"/>
                <a:cs typeface="Arial"/>
              </a:rPr>
              <a:t>Anthropology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FFFFFF"/>
                </a:solidFill>
                <a:latin typeface="Arial"/>
                <a:cs typeface="Arial"/>
              </a:rPr>
              <a:t>Student,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FFFFFF"/>
                </a:solidFill>
                <a:latin typeface="Arial"/>
                <a:cs typeface="Arial"/>
              </a:rPr>
              <a:t>RIC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2192000" cy="4795520"/>
            <a:chOff x="0" y="0"/>
            <a:chExt cx="12192000" cy="47955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39852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99459"/>
              <a:ext cx="12192000" cy="149555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529584"/>
            <a:ext cx="12192000" cy="755872"/>
          </a:xfrm>
          <a:prstGeom prst="rect">
            <a:avLst/>
          </a:prstGeom>
        </p:spPr>
      </p:pic>
      <p:pic>
        <p:nvPicPr>
          <p:cNvPr id="11" name="object 11" descr="See the source image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03035" y="5650990"/>
            <a:ext cx="1274064" cy="1097280"/>
          </a:xfrm>
          <a:prstGeom prst="rect">
            <a:avLst/>
          </a:prstGeom>
        </p:spPr>
      </p:pic>
      <p:pic>
        <p:nvPicPr>
          <p:cNvPr id="12" name="object 12" descr="A close up of a sign  Description generated with high confidence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492" y="5650990"/>
            <a:ext cx="908303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86308" y="307924"/>
            <a:ext cx="11377295" cy="1301115"/>
          </a:xfrm>
          <a:prstGeom prst="rect"/>
        </p:spPr>
        <p:txBody>
          <a:bodyPr wrap="square" lIns="0" tIns="89535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dirty="0" spc="-450"/>
              <a:t>Suggestions</a:t>
            </a:r>
            <a:r>
              <a:rPr dirty="0" spc="-250"/>
              <a:t> </a:t>
            </a:r>
            <a:r>
              <a:rPr dirty="0" spc="-220"/>
              <a:t>for</a:t>
            </a:r>
            <a:r>
              <a:rPr dirty="0" spc="-210"/>
              <a:t> </a:t>
            </a:r>
            <a:r>
              <a:rPr dirty="0" spc="-440"/>
              <a:t>Reducing</a:t>
            </a:r>
            <a:r>
              <a:rPr dirty="0" spc="-260"/>
              <a:t> </a:t>
            </a:r>
            <a:r>
              <a:rPr dirty="0" spc="-370"/>
              <a:t>Racial</a:t>
            </a:r>
            <a:r>
              <a:rPr dirty="0" spc="-245"/>
              <a:t> </a:t>
            </a:r>
            <a:r>
              <a:rPr dirty="0" spc="-295"/>
              <a:t>Discrimination</a:t>
            </a:r>
            <a:r>
              <a:rPr dirty="0" spc="-225"/>
              <a:t> </a:t>
            </a:r>
            <a:r>
              <a:rPr dirty="0" spc="-25"/>
              <a:t>in </a:t>
            </a:r>
            <a:r>
              <a:rPr dirty="0" spc="-415"/>
              <a:t>Social</a:t>
            </a:r>
            <a:r>
              <a:rPr dirty="0" spc="-225"/>
              <a:t> </a:t>
            </a:r>
            <a:r>
              <a:rPr dirty="0" spc="-420"/>
              <a:t>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10481"/>
            <a:ext cx="9224010" cy="309499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825"/>
              </a:spcBef>
              <a:buChar char="•"/>
              <a:tabLst>
                <a:tab pos="240029" algn="l"/>
              </a:tabLst>
            </a:pPr>
            <a:r>
              <a:rPr dirty="0" sz="2400" spc="-145">
                <a:latin typeface="Arial"/>
                <a:cs typeface="Arial"/>
              </a:rPr>
              <a:t>Policies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30">
                <a:latin typeface="Arial"/>
                <a:cs typeface="Arial"/>
              </a:rPr>
              <a:t>at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40">
                <a:latin typeface="Arial"/>
                <a:cs typeface="Arial"/>
              </a:rPr>
              <a:t>the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80">
                <a:latin typeface="Arial"/>
                <a:cs typeface="Arial"/>
              </a:rPr>
              <a:t>federal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90">
                <a:latin typeface="Arial"/>
                <a:cs typeface="Arial"/>
              </a:rPr>
              <a:t>level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60">
                <a:latin typeface="Arial"/>
                <a:cs typeface="Arial"/>
              </a:rPr>
              <a:t>change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75">
                <a:latin typeface="Arial"/>
                <a:cs typeface="Arial"/>
              </a:rPr>
              <a:t>wording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questions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dirty="0" sz="2400" spc="-90">
                <a:latin typeface="Arial"/>
                <a:cs typeface="Arial"/>
              </a:rPr>
              <a:t>Cultural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&amp;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60">
                <a:latin typeface="Arial"/>
                <a:cs typeface="Arial"/>
              </a:rPr>
              <a:t>structural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 spc="-30">
                <a:latin typeface="Arial"/>
                <a:cs typeface="Arial"/>
              </a:rPr>
              <a:t>changes</a:t>
            </a:r>
            <a:endParaRPr sz="2400">
              <a:latin typeface="Arial"/>
              <a:cs typeface="Arial"/>
            </a:endParaRPr>
          </a:p>
          <a:p>
            <a:pPr marL="240029" marR="5080" indent="-227329">
              <a:lnSpc>
                <a:spcPts val="2590"/>
              </a:lnSpc>
              <a:spcBef>
                <a:spcPts val="1040"/>
              </a:spcBef>
              <a:buChar char="•"/>
              <a:tabLst>
                <a:tab pos="241300" algn="l"/>
              </a:tabLst>
            </a:pPr>
            <a:r>
              <a:rPr dirty="0" sz="2400" spc="-114">
                <a:latin typeface="Arial"/>
                <a:cs typeface="Arial"/>
              </a:rPr>
              <a:t>Democratic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55">
                <a:latin typeface="Arial"/>
                <a:cs typeface="Arial"/>
              </a:rPr>
              <a:t>participation-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25">
                <a:latin typeface="Arial"/>
                <a:cs typeface="Arial"/>
              </a:rPr>
              <a:t>going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out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into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35">
                <a:latin typeface="Arial"/>
                <a:cs typeface="Arial"/>
              </a:rPr>
              <a:t>the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75">
                <a:latin typeface="Arial"/>
                <a:cs typeface="Arial"/>
              </a:rPr>
              <a:t>community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30">
                <a:latin typeface="Arial"/>
                <a:cs typeface="Arial"/>
              </a:rPr>
              <a:t>and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 spc="-145">
                <a:latin typeface="Arial"/>
                <a:cs typeface="Arial"/>
              </a:rPr>
              <a:t>asking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what </a:t>
            </a:r>
            <a:r>
              <a:rPr dirty="0" sz="2400" spc="-20">
                <a:latin typeface="Arial"/>
                <a:cs typeface="Arial"/>
              </a:rPr>
              <a:t>	</a:t>
            </a:r>
            <a:r>
              <a:rPr dirty="0" sz="2400" spc="-130">
                <a:latin typeface="Arial"/>
                <a:cs typeface="Arial"/>
              </a:rPr>
              <a:t>resources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85">
                <a:latin typeface="Arial"/>
                <a:cs typeface="Arial"/>
              </a:rPr>
              <a:t>people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80">
                <a:latin typeface="Arial"/>
                <a:cs typeface="Arial"/>
              </a:rPr>
              <a:t>actually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want/need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670"/>
              </a:spcBef>
              <a:buChar char="•"/>
              <a:tabLst>
                <a:tab pos="240029" algn="l"/>
              </a:tabLst>
            </a:pPr>
            <a:r>
              <a:rPr dirty="0" sz="2400" spc="-130">
                <a:latin typeface="Arial"/>
                <a:cs typeface="Arial"/>
              </a:rPr>
              <a:t>Training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60">
                <a:latin typeface="Arial"/>
                <a:cs typeface="Arial"/>
              </a:rPr>
              <a:t>staff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30">
                <a:latin typeface="Arial"/>
                <a:cs typeface="Arial"/>
              </a:rPr>
              <a:t>be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85">
                <a:latin typeface="Arial"/>
                <a:cs typeface="Arial"/>
              </a:rPr>
              <a:t>more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40">
                <a:latin typeface="Arial"/>
                <a:cs typeface="Arial"/>
              </a:rPr>
              <a:t>mindful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bias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30">
                <a:latin typeface="Arial"/>
                <a:cs typeface="Arial"/>
              </a:rPr>
              <a:t>and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0">
                <a:latin typeface="Arial"/>
                <a:cs typeface="Arial"/>
              </a:rPr>
              <a:t>body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language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50"/>
              </a:spcBef>
            </a:pPr>
            <a:endParaRPr sz="2400">
              <a:latin typeface="Arial"/>
              <a:cs typeface="Arial"/>
            </a:endParaRPr>
          </a:p>
          <a:p>
            <a:pPr marL="3954145">
              <a:lnSpc>
                <a:spcPct val="100000"/>
              </a:lnSpc>
            </a:pPr>
            <a:r>
              <a:rPr dirty="0" sz="2400" spc="-130" b="1">
                <a:latin typeface="Arial"/>
                <a:cs typeface="Arial"/>
              </a:rPr>
              <a:t>Other</a:t>
            </a:r>
            <a:r>
              <a:rPr dirty="0" sz="2400" spc="-120" b="1">
                <a:latin typeface="Arial"/>
                <a:cs typeface="Arial"/>
              </a:rPr>
              <a:t> </a:t>
            </a:r>
            <a:r>
              <a:rPr dirty="0" sz="2400" spc="-265" b="1">
                <a:latin typeface="Arial"/>
                <a:cs typeface="Arial"/>
              </a:rPr>
              <a:t>Suggestions?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737235">
              <a:lnSpc>
                <a:spcPct val="100000"/>
              </a:lnSpc>
              <a:spcBef>
                <a:spcPts val="105"/>
              </a:spcBef>
            </a:pPr>
            <a:r>
              <a:rPr dirty="0" spc="-380"/>
              <a:t>References</a:t>
            </a:r>
            <a:r>
              <a:rPr dirty="0" spc="-260"/>
              <a:t> </a:t>
            </a:r>
            <a:r>
              <a:rPr dirty="0" spc="-325"/>
              <a:t>Cited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95017"/>
            <a:ext cx="10244455" cy="482917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dirty="0" sz="1800" spc="-85">
                <a:latin typeface="Arial"/>
                <a:cs typeface="Arial"/>
                <a:hlinkClick r:id="rId2"/>
              </a:rPr>
              <a:t>American </a:t>
            </a:r>
            <a:r>
              <a:rPr dirty="0" sz="1800" spc="-95">
                <a:latin typeface="Arial"/>
                <a:cs typeface="Arial"/>
                <a:hlinkClick r:id="rId2"/>
              </a:rPr>
              <a:t>Diabetes</a:t>
            </a:r>
            <a:r>
              <a:rPr dirty="0" sz="1800" spc="-5">
                <a:latin typeface="Arial"/>
                <a:cs typeface="Arial"/>
                <a:hlinkClick r:id="rId2"/>
              </a:rPr>
              <a:t> </a:t>
            </a:r>
            <a:r>
              <a:rPr dirty="0" sz="1800" spc="-90">
                <a:latin typeface="Arial"/>
                <a:cs typeface="Arial"/>
                <a:hlinkClick r:id="rId2"/>
              </a:rPr>
              <a:t>Association. </a:t>
            </a:r>
            <a:r>
              <a:rPr dirty="0" sz="1800" spc="-85">
                <a:latin typeface="Arial"/>
                <a:cs typeface="Arial"/>
                <a:hlinkClick r:id="rId2"/>
              </a:rPr>
              <a:t>Statistics </a:t>
            </a:r>
            <a:r>
              <a:rPr dirty="0" sz="1800" spc="-60">
                <a:latin typeface="Arial"/>
                <a:cs typeface="Arial"/>
                <a:hlinkClick r:id="rId2"/>
              </a:rPr>
              <a:t>About </a:t>
            </a:r>
            <a:r>
              <a:rPr dirty="0" sz="1800" spc="-90">
                <a:latin typeface="Arial"/>
                <a:cs typeface="Arial"/>
                <a:hlinkClick r:id="rId2"/>
              </a:rPr>
              <a:t>Diabetes.</a:t>
            </a:r>
            <a:r>
              <a:rPr dirty="0" sz="1800" spc="-35">
                <a:latin typeface="Arial"/>
                <a:cs typeface="Arial"/>
                <a:hlinkClick r:id="rId2"/>
              </a:rPr>
              <a:t> </a:t>
            </a:r>
            <a:r>
              <a:rPr dirty="0" u="sng" sz="1800" spc="-3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https://diabetes.org/about-</a:t>
            </a:r>
            <a:r>
              <a:rPr dirty="0" u="sng" sz="18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us/statistics/about-</a:t>
            </a:r>
            <a:r>
              <a:rPr dirty="0" u="sng" sz="1800" spc="-1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diabetes#sthash.F8fRkPqd.dpuf#:~:text=Diabetes%20by%20Race%2FEthnicity.%20The%20rates%20of%20diag</a:t>
            </a:r>
            <a:r>
              <a:rPr dirty="0" sz="1800" spc="-110">
                <a:solidFill>
                  <a:srgbClr val="0462C1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u="sng" sz="1800" spc="-6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nosed%20diabetes,of%20non-</a:t>
            </a:r>
            <a:r>
              <a:rPr dirty="0" u="sng" sz="1800" spc="-1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Hispanic%20blacks.%2015.1%25%20of%20American%20Indians%2FAlaskan%20Natives</a:t>
            </a:r>
            <a:r>
              <a:rPr dirty="0" sz="1800" spc="-125">
                <a:latin typeface="Arial"/>
                <a:cs typeface="Arial"/>
                <a:hlinkClick r:id="rId2"/>
              </a:rPr>
              <a:t>.</a:t>
            </a:r>
            <a:r>
              <a:rPr dirty="0" sz="1800" spc="120">
                <a:latin typeface="Arial"/>
                <a:cs typeface="Arial"/>
                <a:hlinkClick r:id="rId2"/>
              </a:rPr>
              <a:t> </a:t>
            </a:r>
            <a:r>
              <a:rPr dirty="0" sz="1800" spc="-90">
                <a:latin typeface="Arial"/>
                <a:cs typeface="Arial"/>
                <a:hlinkClick r:id="rId2"/>
              </a:rPr>
              <a:t>Published</a:t>
            </a:r>
            <a:r>
              <a:rPr dirty="0" sz="1800" spc="150">
                <a:latin typeface="Arial"/>
                <a:cs typeface="Arial"/>
                <a:hlinkClick r:id="rId2"/>
              </a:rPr>
              <a:t> </a:t>
            </a:r>
            <a:r>
              <a:rPr dirty="0" sz="1800" spc="-10">
                <a:latin typeface="Arial"/>
                <a:cs typeface="Arial"/>
                <a:hlinkClick r:id="rId2"/>
              </a:rPr>
              <a:t>2022.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3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05">
                <a:latin typeface="Arial"/>
                <a:cs typeface="Arial"/>
              </a:rPr>
              <a:t>Hwang,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30">
                <a:latin typeface="Arial"/>
                <a:cs typeface="Arial"/>
              </a:rPr>
              <a:t>Jackelyn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and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Lei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Ding.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“Unequal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80">
                <a:latin typeface="Arial"/>
                <a:cs typeface="Arial"/>
              </a:rPr>
              <a:t>Displacement.”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95" i="1">
                <a:latin typeface="Arial"/>
                <a:cs typeface="Arial"/>
              </a:rPr>
              <a:t>American</a:t>
            </a:r>
            <a:r>
              <a:rPr dirty="0" sz="1800" spc="-70" i="1">
                <a:latin typeface="Arial"/>
                <a:cs typeface="Arial"/>
              </a:rPr>
              <a:t> </a:t>
            </a:r>
            <a:r>
              <a:rPr dirty="0" sz="1800" spc="-95" i="1">
                <a:latin typeface="Arial"/>
                <a:cs typeface="Arial"/>
              </a:rPr>
              <a:t>Journal</a:t>
            </a:r>
            <a:r>
              <a:rPr dirty="0" sz="1800" spc="-70" i="1">
                <a:latin typeface="Arial"/>
                <a:cs typeface="Arial"/>
              </a:rPr>
              <a:t> </a:t>
            </a:r>
            <a:r>
              <a:rPr dirty="0" sz="1800" spc="-10" i="1">
                <a:latin typeface="Arial"/>
                <a:cs typeface="Arial"/>
              </a:rPr>
              <a:t>of</a:t>
            </a:r>
            <a:r>
              <a:rPr dirty="0" sz="1800" spc="-70" i="1">
                <a:latin typeface="Arial"/>
                <a:cs typeface="Arial"/>
              </a:rPr>
              <a:t> </a:t>
            </a:r>
            <a:r>
              <a:rPr dirty="0" sz="1800" spc="-114" i="1">
                <a:latin typeface="Arial"/>
                <a:cs typeface="Arial"/>
              </a:rPr>
              <a:t>Sociology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 spc="-80">
                <a:latin typeface="Arial"/>
                <a:cs typeface="Arial"/>
              </a:rPr>
              <a:t>126:2.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Published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2020.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0"/>
              </a:spcBef>
            </a:pPr>
            <a:endParaRPr sz="1800">
              <a:latin typeface="Arial"/>
              <a:cs typeface="Arial"/>
            </a:endParaRPr>
          </a:p>
          <a:p>
            <a:pPr marL="241300" marR="566420" indent="-228600">
              <a:lnSpc>
                <a:spcPct val="80000"/>
              </a:lnSpc>
              <a:spcBef>
                <a:spcPts val="5"/>
              </a:spcBef>
            </a:pPr>
            <a:r>
              <a:rPr dirty="0" sz="1800" spc="-100">
                <a:latin typeface="Arial"/>
                <a:cs typeface="Arial"/>
              </a:rPr>
              <a:t>Sta</a:t>
            </a:r>
            <a:r>
              <a:rPr dirty="0" sz="1800" spc="-100">
                <a:latin typeface="Arial"/>
                <a:cs typeface="Arial"/>
                <a:hlinkClick r:id="rId3"/>
              </a:rPr>
              <a:t>te</a:t>
            </a:r>
            <a:r>
              <a:rPr dirty="0" sz="1800" spc="-80">
                <a:latin typeface="Arial"/>
                <a:cs typeface="Arial"/>
                <a:hlinkClick r:id="rId3"/>
              </a:rPr>
              <a:t> </a:t>
            </a:r>
            <a:r>
              <a:rPr dirty="0" sz="1800">
                <a:latin typeface="Arial"/>
                <a:cs typeface="Arial"/>
                <a:hlinkClick r:id="rId3"/>
              </a:rPr>
              <a:t>of</a:t>
            </a:r>
            <a:r>
              <a:rPr dirty="0" sz="1800" spc="-65">
                <a:latin typeface="Arial"/>
                <a:cs typeface="Arial"/>
                <a:hlinkClick r:id="rId3"/>
              </a:rPr>
              <a:t> </a:t>
            </a:r>
            <a:r>
              <a:rPr dirty="0" sz="1800" spc="-135">
                <a:latin typeface="Arial"/>
                <a:cs typeface="Arial"/>
                <a:hlinkClick r:id="rId3"/>
              </a:rPr>
              <a:t>Rhode</a:t>
            </a:r>
            <a:r>
              <a:rPr dirty="0" sz="1800" spc="-65">
                <a:latin typeface="Arial"/>
                <a:cs typeface="Arial"/>
                <a:hlinkClick r:id="rId3"/>
              </a:rPr>
              <a:t> </a:t>
            </a:r>
            <a:r>
              <a:rPr dirty="0" sz="1800" spc="-85">
                <a:latin typeface="Arial"/>
                <a:cs typeface="Arial"/>
                <a:hlinkClick r:id="rId3"/>
              </a:rPr>
              <a:t>Island, </a:t>
            </a:r>
            <a:r>
              <a:rPr dirty="0" sz="1800" spc="-60">
                <a:latin typeface="Arial"/>
                <a:cs typeface="Arial"/>
                <a:hlinkClick r:id="rId3"/>
              </a:rPr>
              <a:t>Department</a:t>
            </a:r>
            <a:r>
              <a:rPr dirty="0" sz="1800" spc="-70">
                <a:latin typeface="Arial"/>
                <a:cs typeface="Arial"/>
                <a:hlinkClick r:id="rId3"/>
              </a:rPr>
              <a:t> </a:t>
            </a:r>
            <a:r>
              <a:rPr dirty="0" sz="1800">
                <a:latin typeface="Arial"/>
                <a:cs typeface="Arial"/>
                <a:hlinkClick r:id="rId3"/>
              </a:rPr>
              <a:t>of</a:t>
            </a:r>
            <a:r>
              <a:rPr dirty="0" sz="1800" spc="-80">
                <a:latin typeface="Arial"/>
                <a:cs typeface="Arial"/>
                <a:hlinkClick r:id="rId3"/>
              </a:rPr>
              <a:t> Corrections. </a:t>
            </a:r>
            <a:r>
              <a:rPr dirty="0" sz="1800" spc="-105">
                <a:latin typeface="Arial"/>
                <a:cs typeface="Arial"/>
                <a:hlinkClick r:id="rId3"/>
              </a:rPr>
              <a:t>Planning</a:t>
            </a:r>
            <a:r>
              <a:rPr dirty="0" sz="1800" spc="-50">
                <a:latin typeface="Arial"/>
                <a:cs typeface="Arial"/>
                <a:hlinkClick r:id="rId3"/>
              </a:rPr>
              <a:t> </a:t>
            </a:r>
            <a:r>
              <a:rPr dirty="0" sz="1800" spc="-100">
                <a:latin typeface="Arial"/>
                <a:cs typeface="Arial"/>
                <a:hlinkClick r:id="rId3"/>
              </a:rPr>
              <a:t>and</a:t>
            </a:r>
            <a:r>
              <a:rPr dirty="0" sz="1800" spc="-75">
                <a:latin typeface="Arial"/>
                <a:cs typeface="Arial"/>
                <a:hlinkClick r:id="rId3"/>
              </a:rPr>
              <a:t> </a:t>
            </a:r>
            <a:r>
              <a:rPr dirty="0" sz="1800" spc="-145">
                <a:latin typeface="Arial"/>
                <a:cs typeface="Arial"/>
                <a:hlinkClick r:id="rId3"/>
              </a:rPr>
              <a:t>Research</a:t>
            </a:r>
            <a:r>
              <a:rPr dirty="0" sz="1800" spc="-65">
                <a:latin typeface="Arial"/>
                <a:cs typeface="Arial"/>
                <a:hlinkClick r:id="rId3"/>
              </a:rPr>
              <a:t> </a:t>
            </a:r>
            <a:r>
              <a:rPr dirty="0" sz="1800" spc="-30">
                <a:latin typeface="Arial"/>
                <a:cs typeface="Arial"/>
                <a:hlinkClick r:id="rId3"/>
              </a:rPr>
              <a:t>Unit.</a:t>
            </a:r>
            <a:r>
              <a:rPr dirty="0" sz="1800" spc="-60">
                <a:latin typeface="Arial"/>
                <a:cs typeface="Arial"/>
                <a:hlinkClick r:id="rId3"/>
              </a:rPr>
              <a:t> </a:t>
            </a:r>
            <a:r>
              <a:rPr dirty="0" u="sng" sz="18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https://doc.ri.gov/news-info/research-</a:t>
            </a:r>
            <a:r>
              <a:rPr dirty="0" u="sng" sz="1800" spc="-9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data#:~:text=What%20is%20the%20racial%20breakdown,race%20rather%20than%20an%20ethnicity</a:t>
            </a:r>
            <a:r>
              <a:rPr dirty="0" sz="1800" spc="-95">
                <a:latin typeface="Arial"/>
                <a:cs typeface="Arial"/>
              </a:rPr>
              <a:t>. Published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2022.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60"/>
              </a:spcBef>
            </a:pPr>
            <a:endParaRPr sz="1800">
              <a:latin typeface="Arial"/>
              <a:cs typeface="Arial"/>
            </a:endParaRPr>
          </a:p>
          <a:p>
            <a:pPr marL="12700" marR="1339215">
              <a:lnSpc>
                <a:spcPct val="80000"/>
              </a:lnSpc>
              <a:spcBef>
                <a:spcPts val="5"/>
              </a:spcBef>
            </a:pPr>
            <a:r>
              <a:rPr dirty="0" sz="1800" spc="-265">
                <a:latin typeface="Arial"/>
                <a:cs typeface="Arial"/>
              </a:rPr>
              <a:t>US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70">
                <a:latin typeface="Arial"/>
                <a:cs typeface="Arial"/>
              </a:rPr>
              <a:t>Census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Bureau.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14">
                <a:latin typeface="Arial"/>
                <a:cs typeface="Arial"/>
              </a:rPr>
              <a:t>QuickFacts: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Providence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City,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35">
                <a:latin typeface="Arial"/>
                <a:cs typeface="Arial"/>
              </a:rPr>
              <a:t>Rhode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Island. </a:t>
            </a:r>
            <a:r>
              <a:rPr dirty="0" u="sng" sz="1800" spc="-6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https://www.census.gov/quickfacts/providencecityrhodeisland#qf-</a:t>
            </a:r>
            <a:r>
              <a:rPr dirty="0" u="sng" sz="1800" spc="-7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headnote-</a:t>
            </a:r>
            <a:r>
              <a:rPr dirty="0" u="sng" sz="1800" spc="-9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a</a:t>
            </a:r>
            <a:r>
              <a:rPr dirty="0" sz="1800" spc="-95">
                <a:latin typeface="Arial"/>
                <a:cs typeface="Arial"/>
              </a:rPr>
              <a:t>.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Published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2021.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60"/>
              </a:spcBef>
            </a:pPr>
            <a:endParaRPr sz="1800">
              <a:latin typeface="Arial"/>
              <a:cs typeface="Arial"/>
            </a:endParaRPr>
          </a:p>
          <a:p>
            <a:pPr marL="12700" marR="114935">
              <a:lnSpc>
                <a:spcPct val="80000"/>
              </a:lnSpc>
              <a:spcBef>
                <a:spcPts val="5"/>
              </a:spcBef>
            </a:pPr>
            <a:r>
              <a:rPr dirty="0" sz="1800" spc="-265">
                <a:latin typeface="Arial"/>
                <a:cs typeface="Arial"/>
                <a:hlinkClick r:id="rId5"/>
              </a:rPr>
              <a:t>US</a:t>
            </a:r>
            <a:r>
              <a:rPr dirty="0" sz="1800" spc="-35">
                <a:latin typeface="Arial"/>
                <a:cs typeface="Arial"/>
                <a:hlinkClick r:id="rId5"/>
              </a:rPr>
              <a:t> </a:t>
            </a:r>
            <a:r>
              <a:rPr dirty="0" sz="1800" spc="-170">
                <a:latin typeface="Arial"/>
                <a:cs typeface="Arial"/>
                <a:hlinkClick r:id="rId5"/>
              </a:rPr>
              <a:t>Census</a:t>
            </a:r>
            <a:r>
              <a:rPr dirty="0" sz="1800" spc="-30">
                <a:latin typeface="Arial"/>
                <a:cs typeface="Arial"/>
                <a:hlinkClick r:id="rId5"/>
              </a:rPr>
              <a:t> </a:t>
            </a:r>
            <a:r>
              <a:rPr dirty="0" sz="1800" spc="-100">
                <a:latin typeface="Arial"/>
                <a:cs typeface="Arial"/>
                <a:hlinkClick r:id="rId5"/>
              </a:rPr>
              <a:t>Bureau. </a:t>
            </a:r>
            <a:r>
              <a:rPr dirty="0" sz="1800" spc="-135">
                <a:latin typeface="Arial"/>
                <a:cs typeface="Arial"/>
                <a:hlinkClick r:id="rId5"/>
              </a:rPr>
              <a:t>Rhode</a:t>
            </a:r>
            <a:r>
              <a:rPr dirty="0" sz="1800" spc="-80">
                <a:latin typeface="Arial"/>
                <a:cs typeface="Arial"/>
                <a:hlinkClick r:id="rId5"/>
              </a:rPr>
              <a:t> Island: </a:t>
            </a:r>
            <a:r>
              <a:rPr dirty="0" sz="1800" spc="-90">
                <a:latin typeface="Arial"/>
                <a:cs typeface="Arial"/>
                <a:hlinkClick r:id="rId5"/>
              </a:rPr>
              <a:t>2020 </a:t>
            </a:r>
            <a:r>
              <a:rPr dirty="0" sz="1800" spc="-160">
                <a:latin typeface="Arial"/>
                <a:cs typeface="Arial"/>
                <a:hlinkClick r:id="rId5"/>
              </a:rPr>
              <a:t>Census.</a:t>
            </a:r>
            <a:r>
              <a:rPr dirty="0" sz="1800" spc="-45">
                <a:latin typeface="Arial"/>
                <a:cs typeface="Arial"/>
                <a:hlinkClick r:id="rId5"/>
              </a:rPr>
              <a:t> </a:t>
            </a:r>
            <a:r>
              <a:rPr dirty="0" u="sng" sz="1800" spc="-4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https://www.census.gov/library/stories/state-</a:t>
            </a:r>
            <a:r>
              <a:rPr dirty="0" u="sng" sz="1800" spc="-8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by-</a:t>
            </a:r>
            <a:r>
              <a:rPr dirty="0" u="sng" sz="18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state/rhode-</a:t>
            </a:r>
            <a:r>
              <a:rPr dirty="0" u="sng" sz="1800" spc="-8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island-</a:t>
            </a:r>
            <a:r>
              <a:rPr dirty="0" u="sng" sz="1800" spc="-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population-</a:t>
            </a:r>
            <a:r>
              <a:rPr dirty="0" u="sng" sz="1800" spc="-114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change-</a:t>
            </a:r>
            <a:r>
              <a:rPr dirty="0" u="sng" sz="1800" spc="-6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between-</a:t>
            </a:r>
            <a:r>
              <a:rPr dirty="0" u="sng" sz="1800" spc="-1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census-</a:t>
            </a:r>
            <a:r>
              <a:rPr dirty="0" u="sng" sz="1800" spc="-6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decade.html</a:t>
            </a:r>
            <a:r>
              <a:rPr dirty="0" sz="1800" spc="-65">
                <a:latin typeface="Arial"/>
                <a:cs typeface="Arial"/>
                <a:hlinkClick r:id="rId5"/>
              </a:rPr>
              <a:t>.</a:t>
            </a:r>
            <a:r>
              <a:rPr dirty="0" sz="1800" spc="75">
                <a:latin typeface="Arial"/>
                <a:cs typeface="Arial"/>
                <a:hlinkClick r:id="rId5"/>
              </a:rPr>
              <a:t> </a:t>
            </a:r>
            <a:r>
              <a:rPr dirty="0" sz="1800" spc="-95">
                <a:latin typeface="Arial"/>
                <a:cs typeface="Arial"/>
                <a:hlinkClick r:id="rId5"/>
              </a:rPr>
              <a:t>Published</a:t>
            </a:r>
            <a:r>
              <a:rPr dirty="0" sz="1800" spc="80">
                <a:latin typeface="Arial"/>
                <a:cs typeface="Arial"/>
                <a:hlinkClick r:id="rId5"/>
              </a:rPr>
              <a:t> </a:t>
            </a:r>
            <a:r>
              <a:rPr dirty="0" sz="1800" spc="-10">
                <a:latin typeface="Arial"/>
                <a:cs typeface="Arial"/>
                <a:hlinkClick r:id="rId5"/>
              </a:rPr>
              <a:t>2021.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6344" y="448055"/>
            <a:ext cx="7202805" cy="1508760"/>
          </a:xfrm>
          <a:prstGeom prst="rect"/>
          <a:solidFill>
            <a:srgbClr val="46475B"/>
          </a:solidFill>
        </p:spPr>
        <p:txBody>
          <a:bodyPr wrap="square" lIns="0" tIns="30035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365"/>
              </a:spcBef>
            </a:pPr>
            <a:r>
              <a:rPr dirty="0" sz="3600" spc="-345">
                <a:solidFill>
                  <a:srgbClr val="FFFFFF"/>
                </a:solidFill>
              </a:rPr>
              <a:t>Background</a:t>
            </a:r>
            <a:r>
              <a:rPr dirty="0" sz="3600" spc="-170">
                <a:solidFill>
                  <a:srgbClr val="FFFFFF"/>
                </a:solidFill>
              </a:rPr>
              <a:t> </a:t>
            </a:r>
            <a:r>
              <a:rPr dirty="0" sz="3600" spc="-85">
                <a:solidFill>
                  <a:srgbClr val="FFFFFF"/>
                </a:solidFill>
              </a:rPr>
              <a:t>&amp;</a:t>
            </a:r>
            <a:r>
              <a:rPr dirty="0" sz="3600" spc="-165">
                <a:solidFill>
                  <a:srgbClr val="FFFFFF"/>
                </a:solidFill>
              </a:rPr>
              <a:t> </a:t>
            </a:r>
            <a:r>
              <a:rPr dirty="0" sz="3600" spc="-265">
                <a:solidFill>
                  <a:srgbClr val="FFFFFF"/>
                </a:solidFill>
              </a:rPr>
              <a:t>Setting: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7845552" y="449580"/>
            <a:ext cx="1862455" cy="1507490"/>
          </a:xfrm>
          <a:custGeom>
            <a:avLst/>
            <a:gdLst/>
            <a:ahLst/>
            <a:cxnLst/>
            <a:rect l="l" t="t" r="r" b="b"/>
            <a:pathLst>
              <a:path w="1862454" h="1507489">
                <a:moveTo>
                  <a:pt x="1862327" y="0"/>
                </a:moveTo>
                <a:lnTo>
                  <a:pt x="0" y="0"/>
                </a:lnTo>
                <a:lnTo>
                  <a:pt x="0" y="1507236"/>
                </a:lnTo>
                <a:lnTo>
                  <a:pt x="1862327" y="1507236"/>
                </a:lnTo>
                <a:lnTo>
                  <a:pt x="1862327" y="0"/>
                </a:lnTo>
                <a:close/>
              </a:path>
            </a:pathLst>
          </a:custGeom>
          <a:solidFill>
            <a:srgbClr val="4B90DD">
              <a:alpha val="949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870947" y="452627"/>
            <a:ext cx="1862455" cy="1506220"/>
          </a:xfrm>
          <a:custGeom>
            <a:avLst/>
            <a:gdLst/>
            <a:ahLst/>
            <a:cxnLst/>
            <a:rect l="l" t="t" r="r" b="b"/>
            <a:pathLst>
              <a:path w="1862454" h="1506220">
                <a:moveTo>
                  <a:pt x="1862327" y="0"/>
                </a:moveTo>
                <a:lnTo>
                  <a:pt x="0" y="0"/>
                </a:lnTo>
                <a:lnTo>
                  <a:pt x="0" y="1505712"/>
                </a:lnTo>
                <a:lnTo>
                  <a:pt x="1862327" y="1505712"/>
                </a:lnTo>
                <a:lnTo>
                  <a:pt x="186232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466344" y="2130551"/>
            <a:ext cx="7205980" cy="4270375"/>
            <a:chOff x="466344" y="2130551"/>
            <a:chExt cx="7205980" cy="4270375"/>
          </a:xfrm>
        </p:grpSpPr>
        <p:sp>
          <p:nvSpPr>
            <p:cNvPr id="6" name="object 6"/>
            <p:cNvSpPr/>
            <p:nvPr/>
          </p:nvSpPr>
          <p:spPr>
            <a:xfrm>
              <a:off x="466344" y="2130551"/>
              <a:ext cx="7205980" cy="4270375"/>
            </a:xfrm>
            <a:custGeom>
              <a:avLst/>
              <a:gdLst/>
              <a:ahLst/>
              <a:cxnLst/>
              <a:rect l="l" t="t" r="r" b="b"/>
              <a:pathLst>
                <a:path w="7205980" h="4270375">
                  <a:moveTo>
                    <a:pt x="7205472" y="0"/>
                  </a:moveTo>
                  <a:lnTo>
                    <a:pt x="0" y="0"/>
                  </a:lnTo>
                  <a:lnTo>
                    <a:pt x="0" y="4270248"/>
                  </a:lnTo>
                  <a:lnTo>
                    <a:pt x="7205472" y="4270248"/>
                  </a:lnTo>
                  <a:lnTo>
                    <a:pt x="7205472" y="0"/>
                  </a:lnTo>
                  <a:close/>
                </a:path>
              </a:pathLst>
            </a:custGeom>
            <a:solidFill>
              <a:srgbClr val="4B90DD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See the source image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5424" y="2331732"/>
              <a:ext cx="6684264" cy="386473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845552" y="2127504"/>
            <a:ext cx="3888104" cy="4273550"/>
          </a:xfrm>
          <a:prstGeom prst="rect">
            <a:avLst/>
          </a:prstGeom>
          <a:solidFill>
            <a:srgbClr val="7E7E7E">
              <a:alpha val="19999"/>
            </a:srgbClr>
          </a:solidFill>
        </p:spPr>
        <p:txBody>
          <a:bodyPr wrap="square" lIns="0" tIns="2920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29"/>
              </a:spcBef>
            </a:pPr>
            <a:endParaRPr sz="2400">
              <a:latin typeface="Times New Roman"/>
              <a:cs typeface="Times New Roman"/>
            </a:endParaRPr>
          </a:p>
          <a:p>
            <a:pPr marL="85090">
              <a:lnSpc>
                <a:spcPct val="100000"/>
              </a:lnSpc>
            </a:pPr>
            <a:r>
              <a:rPr dirty="0" sz="2400" spc="-180" b="1">
                <a:latin typeface="Arial"/>
                <a:cs typeface="Arial"/>
              </a:rPr>
              <a:t>Providence,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Rhode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Island</a:t>
            </a:r>
            <a:endParaRPr sz="2400">
              <a:latin typeface="Arial"/>
              <a:cs typeface="Arial"/>
            </a:endParaRPr>
          </a:p>
          <a:p>
            <a:pPr marL="241935">
              <a:lnSpc>
                <a:spcPct val="100000"/>
              </a:lnSpc>
              <a:spcBef>
                <a:spcPts val="330"/>
              </a:spcBef>
            </a:pPr>
            <a:r>
              <a:rPr dirty="0" sz="1800" spc="-135">
                <a:latin typeface="Arial"/>
                <a:cs typeface="Arial"/>
              </a:rPr>
              <a:t>43.3%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Hispanic</a:t>
            </a:r>
            <a:endParaRPr sz="1800">
              <a:latin typeface="Arial"/>
              <a:cs typeface="Arial"/>
            </a:endParaRPr>
          </a:p>
          <a:p>
            <a:pPr marL="241935">
              <a:lnSpc>
                <a:spcPct val="100000"/>
              </a:lnSpc>
              <a:spcBef>
                <a:spcPts val="285"/>
              </a:spcBef>
            </a:pPr>
            <a:r>
              <a:rPr dirty="0" sz="1800" spc="-135">
                <a:latin typeface="Arial"/>
                <a:cs typeface="Arial"/>
              </a:rPr>
              <a:t>33.1%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White/not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Hispanic</a:t>
            </a:r>
            <a:endParaRPr sz="1800">
              <a:latin typeface="Arial"/>
              <a:cs typeface="Arial"/>
            </a:endParaRPr>
          </a:p>
          <a:p>
            <a:pPr marL="241935">
              <a:lnSpc>
                <a:spcPct val="100000"/>
              </a:lnSpc>
              <a:spcBef>
                <a:spcPts val="275"/>
              </a:spcBef>
            </a:pPr>
            <a:r>
              <a:rPr dirty="0" sz="1800" spc="-135">
                <a:latin typeface="Arial"/>
                <a:cs typeface="Arial"/>
              </a:rPr>
              <a:t>16.8%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Black</a:t>
            </a:r>
            <a:endParaRPr sz="1800">
              <a:latin typeface="Arial"/>
              <a:cs typeface="Arial"/>
            </a:endParaRPr>
          </a:p>
          <a:p>
            <a:pPr marL="241935">
              <a:lnSpc>
                <a:spcPct val="100000"/>
              </a:lnSpc>
              <a:spcBef>
                <a:spcPts val="290"/>
              </a:spcBef>
            </a:pPr>
            <a:r>
              <a:rPr dirty="0" sz="1800" spc="-215">
                <a:latin typeface="Arial"/>
                <a:cs typeface="Arial"/>
              </a:rPr>
              <a:t>6%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Asian</a:t>
            </a:r>
            <a:endParaRPr sz="1800">
              <a:latin typeface="Arial"/>
              <a:cs typeface="Arial"/>
            </a:endParaRPr>
          </a:p>
          <a:p>
            <a:pPr marL="241935">
              <a:lnSpc>
                <a:spcPct val="100000"/>
              </a:lnSpc>
              <a:spcBef>
                <a:spcPts val="290"/>
              </a:spcBef>
            </a:pPr>
            <a:r>
              <a:rPr dirty="0" sz="1800" spc="-145">
                <a:latin typeface="Arial"/>
                <a:cs typeface="Arial"/>
              </a:rPr>
              <a:t>4.7%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More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than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one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ethnicity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800">
              <a:latin typeface="Arial"/>
              <a:cs typeface="Arial"/>
            </a:endParaRPr>
          </a:p>
          <a:p>
            <a:pPr marL="85090">
              <a:lnSpc>
                <a:spcPct val="100000"/>
              </a:lnSpc>
            </a:pPr>
            <a:r>
              <a:rPr dirty="0" sz="2400" spc="-250" b="1">
                <a:latin typeface="Arial"/>
                <a:cs typeface="Arial"/>
              </a:rPr>
              <a:t>Large</a:t>
            </a:r>
            <a:r>
              <a:rPr dirty="0" sz="2400" spc="-114" b="1">
                <a:latin typeface="Arial"/>
                <a:cs typeface="Arial"/>
              </a:rPr>
              <a:t> </a:t>
            </a:r>
            <a:r>
              <a:rPr dirty="0" sz="2400" spc="-155" b="1">
                <a:latin typeface="Arial"/>
                <a:cs typeface="Arial"/>
              </a:rPr>
              <a:t>immigrant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60" b="1">
                <a:latin typeface="Arial"/>
                <a:cs typeface="Arial"/>
              </a:rPr>
              <a:t>community</a:t>
            </a:r>
            <a:endParaRPr sz="2400">
              <a:latin typeface="Arial"/>
              <a:cs typeface="Arial"/>
            </a:endParaRPr>
          </a:p>
          <a:p>
            <a:pPr marL="241935" marR="219710">
              <a:lnSpc>
                <a:spcPct val="136100"/>
              </a:lnSpc>
              <a:spcBef>
                <a:spcPts val="40"/>
              </a:spcBef>
            </a:pPr>
            <a:r>
              <a:rPr dirty="0" sz="1800" spc="-125">
                <a:latin typeface="Arial"/>
                <a:cs typeface="Arial"/>
              </a:rPr>
              <a:t>28.73%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residents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born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outside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305">
                <a:latin typeface="Arial"/>
                <a:cs typeface="Arial"/>
              </a:rPr>
              <a:t>US</a:t>
            </a:r>
            <a:r>
              <a:rPr dirty="0" sz="1800" spc="-175">
                <a:latin typeface="Arial"/>
                <a:cs typeface="Arial"/>
              </a:rPr>
              <a:t> 48%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households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Spanish-</a:t>
            </a:r>
            <a:r>
              <a:rPr dirty="0" sz="1800" spc="-85">
                <a:latin typeface="Arial"/>
                <a:cs typeface="Arial"/>
              </a:rPr>
              <a:t>speaking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8723" y="461772"/>
            <a:ext cx="6675120" cy="1866900"/>
          </a:xfrm>
          <a:prstGeom prst="rect"/>
          <a:solidFill>
            <a:srgbClr val="585858"/>
          </a:solidFill>
        </p:spPr>
        <p:txBody>
          <a:bodyPr wrap="square" lIns="0" tIns="465455" rIns="0" bIns="0" rtlCol="0" vert="horz">
            <a:spAutoFit/>
          </a:bodyPr>
          <a:lstStyle/>
          <a:p>
            <a:pPr marL="126364">
              <a:lnSpc>
                <a:spcPct val="100000"/>
              </a:lnSpc>
              <a:spcBef>
                <a:spcPts val="3665"/>
              </a:spcBef>
            </a:pPr>
            <a:r>
              <a:rPr dirty="0" sz="3600" spc="-345">
                <a:solidFill>
                  <a:srgbClr val="FFFFFF"/>
                </a:solidFill>
              </a:rPr>
              <a:t>Background</a:t>
            </a:r>
            <a:r>
              <a:rPr dirty="0" sz="3600" spc="-170">
                <a:solidFill>
                  <a:srgbClr val="FFFFFF"/>
                </a:solidFill>
              </a:rPr>
              <a:t> </a:t>
            </a:r>
            <a:r>
              <a:rPr dirty="0" sz="3600" spc="-85">
                <a:solidFill>
                  <a:srgbClr val="FFFFFF"/>
                </a:solidFill>
              </a:rPr>
              <a:t>&amp;</a:t>
            </a:r>
            <a:r>
              <a:rPr dirty="0" sz="3600" spc="-165">
                <a:solidFill>
                  <a:srgbClr val="FFFFFF"/>
                </a:solidFill>
              </a:rPr>
              <a:t> </a:t>
            </a:r>
            <a:r>
              <a:rPr dirty="0" sz="3600" spc="-265">
                <a:solidFill>
                  <a:srgbClr val="FFFFFF"/>
                </a:solidFill>
              </a:rPr>
              <a:t>Setting: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93776" y="2481072"/>
            <a:ext cx="4343400" cy="3914140"/>
            <a:chOff x="493776" y="2481072"/>
            <a:chExt cx="4343400" cy="3914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776" y="2481072"/>
              <a:ext cx="4343400" cy="39136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9640" y="3157600"/>
              <a:ext cx="3425825" cy="3133090"/>
            </a:xfrm>
            <a:custGeom>
              <a:avLst/>
              <a:gdLst/>
              <a:ahLst/>
              <a:cxnLst/>
              <a:rect l="l" t="t" r="r" b="b"/>
              <a:pathLst>
                <a:path w="3425825" h="3133090">
                  <a:moveTo>
                    <a:pt x="649757" y="1748409"/>
                  </a:moveTo>
                  <a:lnTo>
                    <a:pt x="646455" y="1742567"/>
                  </a:lnTo>
                  <a:lnTo>
                    <a:pt x="629526" y="1732280"/>
                  </a:lnTo>
                  <a:lnTo>
                    <a:pt x="625284" y="1731010"/>
                  </a:lnTo>
                  <a:lnTo>
                    <a:pt x="15951" y="1729867"/>
                  </a:lnTo>
                  <a:lnTo>
                    <a:pt x="7759" y="1734566"/>
                  </a:lnTo>
                  <a:lnTo>
                    <a:pt x="3327" y="1742313"/>
                  </a:lnTo>
                  <a:lnTo>
                    <a:pt x="825" y="1748320"/>
                  </a:lnTo>
                  <a:lnTo>
                    <a:pt x="0" y="1754657"/>
                  </a:lnTo>
                  <a:lnTo>
                    <a:pt x="825" y="1761020"/>
                  </a:lnTo>
                  <a:lnTo>
                    <a:pt x="3327" y="1767078"/>
                  </a:lnTo>
                  <a:lnTo>
                    <a:pt x="7759" y="1774698"/>
                  </a:lnTo>
                  <a:lnTo>
                    <a:pt x="15951" y="1779397"/>
                  </a:lnTo>
                  <a:lnTo>
                    <a:pt x="24803" y="1779397"/>
                  </a:lnTo>
                  <a:lnTo>
                    <a:pt x="625284" y="1778254"/>
                  </a:lnTo>
                  <a:lnTo>
                    <a:pt x="629526" y="1777111"/>
                  </a:lnTo>
                  <a:lnTo>
                    <a:pt x="646455" y="1766824"/>
                  </a:lnTo>
                  <a:lnTo>
                    <a:pt x="649757" y="1760982"/>
                  </a:lnTo>
                  <a:lnTo>
                    <a:pt x="649757" y="1748409"/>
                  </a:lnTo>
                  <a:close/>
                </a:path>
                <a:path w="3425825" h="3133090">
                  <a:moveTo>
                    <a:pt x="1197470" y="1019556"/>
                  </a:moveTo>
                  <a:lnTo>
                    <a:pt x="615873" y="994791"/>
                  </a:lnTo>
                  <a:lnTo>
                    <a:pt x="607695" y="999490"/>
                  </a:lnTo>
                  <a:lnTo>
                    <a:pt x="603262" y="1007110"/>
                  </a:lnTo>
                  <a:lnTo>
                    <a:pt x="600760" y="1013180"/>
                  </a:lnTo>
                  <a:lnTo>
                    <a:pt x="599935" y="1019556"/>
                  </a:lnTo>
                  <a:lnTo>
                    <a:pt x="600760" y="1025944"/>
                  </a:lnTo>
                  <a:lnTo>
                    <a:pt x="603262" y="1032002"/>
                  </a:lnTo>
                  <a:lnTo>
                    <a:pt x="607695" y="1039622"/>
                  </a:lnTo>
                  <a:lnTo>
                    <a:pt x="615873" y="1044321"/>
                  </a:lnTo>
                  <a:lnTo>
                    <a:pt x="624738" y="1044321"/>
                  </a:lnTo>
                  <a:lnTo>
                    <a:pt x="1178585" y="1043178"/>
                  </a:lnTo>
                  <a:lnTo>
                    <a:pt x="1197470" y="1019556"/>
                  </a:lnTo>
                  <a:close/>
                </a:path>
                <a:path w="3425825" h="3133090">
                  <a:moveTo>
                    <a:pt x="1341272" y="2858033"/>
                  </a:moveTo>
                  <a:lnTo>
                    <a:pt x="1335557" y="2850743"/>
                  </a:lnTo>
                  <a:lnTo>
                    <a:pt x="1303426" y="2843390"/>
                  </a:lnTo>
                  <a:lnTo>
                    <a:pt x="1298981" y="2842806"/>
                  </a:lnTo>
                  <a:lnTo>
                    <a:pt x="1287195" y="2842399"/>
                  </a:lnTo>
                  <a:lnTo>
                    <a:pt x="1266596" y="2841688"/>
                  </a:lnTo>
                  <a:lnTo>
                    <a:pt x="1264119" y="2841688"/>
                  </a:lnTo>
                  <a:lnTo>
                    <a:pt x="1190142" y="2842399"/>
                  </a:lnTo>
                  <a:lnTo>
                    <a:pt x="1189888" y="2842399"/>
                  </a:lnTo>
                  <a:lnTo>
                    <a:pt x="1189494" y="2842399"/>
                  </a:lnTo>
                  <a:lnTo>
                    <a:pt x="1000937" y="2839542"/>
                  </a:lnTo>
                  <a:lnTo>
                    <a:pt x="1000150" y="2839542"/>
                  </a:lnTo>
                  <a:lnTo>
                    <a:pt x="872324" y="2833395"/>
                  </a:lnTo>
                  <a:lnTo>
                    <a:pt x="850417" y="2832341"/>
                  </a:lnTo>
                  <a:lnTo>
                    <a:pt x="846328" y="2832341"/>
                  </a:lnTo>
                  <a:lnTo>
                    <a:pt x="740422" y="2833395"/>
                  </a:lnTo>
                  <a:lnTo>
                    <a:pt x="740219" y="2833395"/>
                  </a:lnTo>
                  <a:lnTo>
                    <a:pt x="739927" y="2833395"/>
                  </a:lnTo>
                  <a:lnTo>
                    <a:pt x="485508" y="2829598"/>
                  </a:lnTo>
                  <a:lnTo>
                    <a:pt x="475627" y="2829458"/>
                  </a:lnTo>
                  <a:lnTo>
                    <a:pt x="288226" y="2807995"/>
                  </a:lnTo>
                  <a:lnTo>
                    <a:pt x="286613" y="2807855"/>
                  </a:lnTo>
                  <a:lnTo>
                    <a:pt x="241249" y="2805696"/>
                  </a:lnTo>
                  <a:lnTo>
                    <a:pt x="231533" y="2807182"/>
                  </a:lnTo>
                  <a:lnTo>
                    <a:pt x="223418" y="2812110"/>
                  </a:lnTo>
                  <a:lnTo>
                    <a:pt x="217741" y="2819717"/>
                  </a:lnTo>
                  <a:lnTo>
                    <a:pt x="215353" y="2829242"/>
                  </a:lnTo>
                  <a:lnTo>
                    <a:pt x="216827" y="2838958"/>
                  </a:lnTo>
                  <a:lnTo>
                    <a:pt x="221754" y="2847073"/>
                  </a:lnTo>
                  <a:lnTo>
                    <a:pt x="229362" y="2852750"/>
                  </a:lnTo>
                  <a:lnTo>
                    <a:pt x="238899" y="2855150"/>
                  </a:lnTo>
                  <a:lnTo>
                    <a:pt x="284238" y="2857309"/>
                  </a:lnTo>
                  <a:lnTo>
                    <a:pt x="283857" y="2857309"/>
                  </a:lnTo>
                  <a:lnTo>
                    <a:pt x="471233" y="2878785"/>
                  </a:lnTo>
                  <a:lnTo>
                    <a:pt x="473697" y="2878925"/>
                  </a:lnTo>
                  <a:lnTo>
                    <a:pt x="739800" y="2882900"/>
                  </a:lnTo>
                  <a:lnTo>
                    <a:pt x="866368" y="2882671"/>
                  </a:lnTo>
                  <a:lnTo>
                    <a:pt x="997724" y="2888983"/>
                  </a:lnTo>
                  <a:lnTo>
                    <a:pt x="1189380" y="2891891"/>
                  </a:lnTo>
                  <a:lnTo>
                    <a:pt x="1265961" y="2891167"/>
                  </a:lnTo>
                  <a:lnTo>
                    <a:pt x="1298981" y="2890037"/>
                  </a:lnTo>
                  <a:lnTo>
                    <a:pt x="1303426" y="2889453"/>
                  </a:lnTo>
                  <a:lnTo>
                    <a:pt x="1335557" y="2882100"/>
                  </a:lnTo>
                  <a:lnTo>
                    <a:pt x="1335773" y="2881820"/>
                  </a:lnTo>
                  <a:lnTo>
                    <a:pt x="1341272" y="2874810"/>
                  </a:lnTo>
                  <a:lnTo>
                    <a:pt x="1341272" y="2858033"/>
                  </a:lnTo>
                  <a:close/>
                </a:path>
                <a:path w="3425825" h="3133090">
                  <a:moveTo>
                    <a:pt x="1916709" y="235585"/>
                  </a:moveTo>
                  <a:lnTo>
                    <a:pt x="1914550" y="230759"/>
                  </a:lnTo>
                  <a:lnTo>
                    <a:pt x="1910867" y="227457"/>
                  </a:lnTo>
                  <a:lnTo>
                    <a:pt x="1906422" y="223266"/>
                  </a:lnTo>
                  <a:lnTo>
                    <a:pt x="1902104" y="219329"/>
                  </a:lnTo>
                  <a:lnTo>
                    <a:pt x="1897443" y="217424"/>
                  </a:lnTo>
                  <a:lnTo>
                    <a:pt x="1896516" y="217043"/>
                  </a:lnTo>
                  <a:lnTo>
                    <a:pt x="1890547" y="217043"/>
                  </a:lnTo>
                  <a:lnTo>
                    <a:pt x="1845208" y="216662"/>
                  </a:lnTo>
                  <a:lnTo>
                    <a:pt x="1779778" y="217309"/>
                  </a:lnTo>
                  <a:lnTo>
                    <a:pt x="1754555" y="215646"/>
                  </a:lnTo>
                  <a:lnTo>
                    <a:pt x="1753768" y="215646"/>
                  </a:lnTo>
                  <a:lnTo>
                    <a:pt x="1724685" y="212471"/>
                  </a:lnTo>
                  <a:lnTo>
                    <a:pt x="1725472" y="212471"/>
                  </a:lnTo>
                  <a:lnTo>
                    <a:pt x="1647850" y="206629"/>
                  </a:lnTo>
                  <a:lnTo>
                    <a:pt x="1636458" y="206629"/>
                  </a:lnTo>
                  <a:lnTo>
                    <a:pt x="1618259" y="206883"/>
                  </a:lnTo>
                  <a:lnTo>
                    <a:pt x="1602384" y="206883"/>
                  </a:lnTo>
                  <a:lnTo>
                    <a:pt x="1592719" y="208826"/>
                  </a:lnTo>
                  <a:lnTo>
                    <a:pt x="1584858" y="214122"/>
                  </a:lnTo>
                  <a:lnTo>
                    <a:pt x="1579549" y="221996"/>
                  </a:lnTo>
                  <a:lnTo>
                    <a:pt x="1577619" y="231648"/>
                  </a:lnTo>
                  <a:lnTo>
                    <a:pt x="1579549" y="241261"/>
                  </a:lnTo>
                  <a:lnTo>
                    <a:pt x="1584858" y="249135"/>
                  </a:lnTo>
                  <a:lnTo>
                    <a:pt x="1592719" y="254457"/>
                  </a:lnTo>
                  <a:lnTo>
                    <a:pt x="1602384" y="256413"/>
                  </a:lnTo>
                  <a:lnTo>
                    <a:pt x="1618894" y="256413"/>
                  </a:lnTo>
                  <a:lnTo>
                    <a:pt x="1645780" y="256044"/>
                  </a:lnTo>
                  <a:lnTo>
                    <a:pt x="1721332" y="261861"/>
                  </a:lnTo>
                  <a:lnTo>
                    <a:pt x="1749577" y="264922"/>
                  </a:lnTo>
                  <a:lnTo>
                    <a:pt x="1780679" y="266827"/>
                  </a:lnTo>
                  <a:lnTo>
                    <a:pt x="1845335" y="266065"/>
                  </a:lnTo>
                  <a:lnTo>
                    <a:pt x="1845970" y="266065"/>
                  </a:lnTo>
                  <a:lnTo>
                    <a:pt x="1896897" y="264033"/>
                  </a:lnTo>
                  <a:lnTo>
                    <a:pt x="1902104" y="261861"/>
                  </a:lnTo>
                  <a:lnTo>
                    <a:pt x="1902244" y="261861"/>
                  </a:lnTo>
                  <a:lnTo>
                    <a:pt x="1906422" y="257937"/>
                  </a:lnTo>
                  <a:lnTo>
                    <a:pt x="1908492" y="256044"/>
                  </a:lnTo>
                  <a:lnTo>
                    <a:pt x="1908644" y="255905"/>
                  </a:lnTo>
                  <a:lnTo>
                    <a:pt x="1910867" y="253873"/>
                  </a:lnTo>
                  <a:lnTo>
                    <a:pt x="1914550" y="250444"/>
                  </a:lnTo>
                  <a:lnTo>
                    <a:pt x="1916709" y="245618"/>
                  </a:lnTo>
                  <a:lnTo>
                    <a:pt x="1916709" y="235585"/>
                  </a:lnTo>
                  <a:close/>
                </a:path>
                <a:path w="3425825" h="3133090">
                  <a:moveTo>
                    <a:pt x="1981606" y="2126361"/>
                  </a:moveTo>
                  <a:lnTo>
                    <a:pt x="1976272" y="2119884"/>
                  </a:lnTo>
                  <a:lnTo>
                    <a:pt x="1973072" y="2115820"/>
                  </a:lnTo>
                  <a:lnTo>
                    <a:pt x="1972970" y="2115693"/>
                  </a:lnTo>
                  <a:lnTo>
                    <a:pt x="1969757" y="2111667"/>
                  </a:lnTo>
                  <a:lnTo>
                    <a:pt x="1969655" y="2111527"/>
                  </a:lnTo>
                  <a:lnTo>
                    <a:pt x="1969033" y="2110740"/>
                  </a:lnTo>
                  <a:lnTo>
                    <a:pt x="1962302" y="2107438"/>
                  </a:lnTo>
                  <a:lnTo>
                    <a:pt x="1848129" y="2107438"/>
                  </a:lnTo>
                  <a:lnTo>
                    <a:pt x="1845716" y="2107565"/>
                  </a:lnTo>
                  <a:lnTo>
                    <a:pt x="1805165" y="2111641"/>
                  </a:lnTo>
                  <a:lnTo>
                    <a:pt x="1804898" y="2111667"/>
                  </a:lnTo>
                  <a:lnTo>
                    <a:pt x="1758162" y="2115693"/>
                  </a:lnTo>
                  <a:lnTo>
                    <a:pt x="1370482" y="2115312"/>
                  </a:lnTo>
                  <a:lnTo>
                    <a:pt x="1368831" y="2115439"/>
                  </a:lnTo>
                  <a:lnTo>
                    <a:pt x="1232433" y="2124329"/>
                  </a:lnTo>
                  <a:lnTo>
                    <a:pt x="491299" y="2124329"/>
                  </a:lnTo>
                  <a:lnTo>
                    <a:pt x="481203" y="2126361"/>
                  </a:lnTo>
                  <a:lnTo>
                    <a:pt x="481520" y="2126361"/>
                  </a:lnTo>
                  <a:lnTo>
                    <a:pt x="473786" y="2131568"/>
                  </a:lnTo>
                  <a:lnTo>
                    <a:pt x="468490" y="2139442"/>
                  </a:lnTo>
                  <a:lnTo>
                    <a:pt x="466547" y="2149094"/>
                  </a:lnTo>
                  <a:lnTo>
                    <a:pt x="468490" y="2158758"/>
                  </a:lnTo>
                  <a:lnTo>
                    <a:pt x="473798" y="2166620"/>
                  </a:lnTo>
                  <a:lnTo>
                    <a:pt x="481660" y="2171928"/>
                  </a:lnTo>
                  <a:lnTo>
                    <a:pt x="491299" y="2173859"/>
                  </a:lnTo>
                  <a:lnTo>
                    <a:pt x="1233652" y="2173859"/>
                  </a:lnTo>
                  <a:lnTo>
                    <a:pt x="1371981" y="2164854"/>
                  </a:lnTo>
                  <a:lnTo>
                    <a:pt x="1758848" y="2165223"/>
                  </a:lnTo>
                  <a:lnTo>
                    <a:pt x="1761007" y="2165096"/>
                  </a:lnTo>
                  <a:lnTo>
                    <a:pt x="1763928" y="2164854"/>
                  </a:lnTo>
                  <a:lnTo>
                    <a:pt x="1811045" y="2160778"/>
                  </a:lnTo>
                  <a:lnTo>
                    <a:pt x="1811426" y="2160778"/>
                  </a:lnTo>
                  <a:lnTo>
                    <a:pt x="1849399" y="2156968"/>
                  </a:lnTo>
                  <a:lnTo>
                    <a:pt x="1848637" y="2156968"/>
                  </a:lnTo>
                  <a:lnTo>
                    <a:pt x="1962556" y="2154555"/>
                  </a:lnTo>
                  <a:lnTo>
                    <a:pt x="1969160" y="2151253"/>
                  </a:lnTo>
                  <a:lnTo>
                    <a:pt x="1973478" y="2145792"/>
                  </a:lnTo>
                  <a:lnTo>
                    <a:pt x="1981606" y="2135759"/>
                  </a:lnTo>
                  <a:lnTo>
                    <a:pt x="1981606" y="2126361"/>
                  </a:lnTo>
                  <a:close/>
                </a:path>
                <a:path w="3425825" h="3133090">
                  <a:moveTo>
                    <a:pt x="2263038" y="609854"/>
                  </a:moveTo>
                  <a:lnTo>
                    <a:pt x="2259609" y="603885"/>
                  </a:lnTo>
                  <a:lnTo>
                    <a:pt x="2241575" y="593725"/>
                  </a:lnTo>
                  <a:lnTo>
                    <a:pt x="2237638" y="592709"/>
                  </a:lnTo>
                  <a:lnTo>
                    <a:pt x="1709572" y="591566"/>
                  </a:lnTo>
                  <a:lnTo>
                    <a:pt x="1701444" y="596265"/>
                  </a:lnTo>
                  <a:lnTo>
                    <a:pt x="1696999" y="604012"/>
                  </a:lnTo>
                  <a:lnTo>
                    <a:pt x="1694497" y="610019"/>
                  </a:lnTo>
                  <a:lnTo>
                    <a:pt x="1693659" y="616356"/>
                  </a:lnTo>
                  <a:lnTo>
                    <a:pt x="1694497" y="622719"/>
                  </a:lnTo>
                  <a:lnTo>
                    <a:pt x="1696999" y="628777"/>
                  </a:lnTo>
                  <a:lnTo>
                    <a:pt x="1701444" y="636397"/>
                  </a:lnTo>
                  <a:lnTo>
                    <a:pt x="1709572" y="641096"/>
                  </a:lnTo>
                  <a:lnTo>
                    <a:pt x="1718462" y="641096"/>
                  </a:lnTo>
                  <a:lnTo>
                    <a:pt x="2237638" y="639953"/>
                  </a:lnTo>
                  <a:lnTo>
                    <a:pt x="2241575" y="638937"/>
                  </a:lnTo>
                  <a:lnTo>
                    <a:pt x="2259609" y="628904"/>
                  </a:lnTo>
                  <a:lnTo>
                    <a:pt x="2263038" y="622808"/>
                  </a:lnTo>
                  <a:lnTo>
                    <a:pt x="2263038" y="609854"/>
                  </a:lnTo>
                  <a:close/>
                </a:path>
                <a:path w="3425825" h="3133090">
                  <a:moveTo>
                    <a:pt x="2519451" y="30353"/>
                  </a:moveTo>
                  <a:lnTo>
                    <a:pt x="2518803" y="18161"/>
                  </a:lnTo>
                  <a:lnTo>
                    <a:pt x="2518689" y="15875"/>
                  </a:lnTo>
                  <a:lnTo>
                    <a:pt x="2514117" y="9525"/>
                  </a:lnTo>
                  <a:lnTo>
                    <a:pt x="2507615" y="7239"/>
                  </a:lnTo>
                  <a:lnTo>
                    <a:pt x="2491638" y="1397"/>
                  </a:lnTo>
                  <a:lnTo>
                    <a:pt x="2488336" y="889"/>
                  </a:lnTo>
                  <a:lnTo>
                    <a:pt x="2378799" y="9017"/>
                  </a:lnTo>
                  <a:lnTo>
                    <a:pt x="2380259" y="9017"/>
                  </a:lnTo>
                  <a:lnTo>
                    <a:pt x="2276183" y="17665"/>
                  </a:lnTo>
                  <a:lnTo>
                    <a:pt x="2096566" y="18034"/>
                  </a:lnTo>
                  <a:lnTo>
                    <a:pt x="2065299" y="13919"/>
                  </a:lnTo>
                  <a:lnTo>
                    <a:pt x="2061019" y="13347"/>
                  </a:lnTo>
                  <a:lnTo>
                    <a:pt x="2064778" y="13919"/>
                  </a:lnTo>
                  <a:lnTo>
                    <a:pt x="2045741" y="11049"/>
                  </a:lnTo>
                  <a:lnTo>
                    <a:pt x="2046389" y="11049"/>
                  </a:lnTo>
                  <a:lnTo>
                    <a:pt x="2037105" y="9906"/>
                  </a:lnTo>
                  <a:lnTo>
                    <a:pt x="2034946" y="9779"/>
                  </a:lnTo>
                  <a:lnTo>
                    <a:pt x="2029434" y="9525"/>
                  </a:lnTo>
                  <a:lnTo>
                    <a:pt x="1858543" y="0"/>
                  </a:lnTo>
                  <a:lnTo>
                    <a:pt x="1467637" y="0"/>
                  </a:lnTo>
                  <a:lnTo>
                    <a:pt x="1457972" y="1943"/>
                  </a:lnTo>
                  <a:lnTo>
                    <a:pt x="1450111" y="7239"/>
                  </a:lnTo>
                  <a:lnTo>
                    <a:pt x="1444802" y="15113"/>
                  </a:lnTo>
                  <a:lnTo>
                    <a:pt x="1442872" y="24765"/>
                  </a:lnTo>
                  <a:lnTo>
                    <a:pt x="1444802" y="34378"/>
                  </a:lnTo>
                  <a:lnTo>
                    <a:pt x="1450111" y="42252"/>
                  </a:lnTo>
                  <a:lnTo>
                    <a:pt x="1457972" y="47574"/>
                  </a:lnTo>
                  <a:lnTo>
                    <a:pt x="1467637" y="49530"/>
                  </a:lnTo>
                  <a:lnTo>
                    <a:pt x="1857819" y="49530"/>
                  </a:lnTo>
                  <a:lnTo>
                    <a:pt x="1860296" y="49796"/>
                  </a:lnTo>
                  <a:lnTo>
                    <a:pt x="2026627" y="58928"/>
                  </a:lnTo>
                  <a:lnTo>
                    <a:pt x="2027110" y="58928"/>
                  </a:lnTo>
                  <a:lnTo>
                    <a:pt x="2032304" y="59169"/>
                  </a:lnTo>
                  <a:lnTo>
                    <a:pt x="2032457" y="59182"/>
                  </a:lnTo>
                  <a:lnTo>
                    <a:pt x="2038883" y="60071"/>
                  </a:lnTo>
                  <a:lnTo>
                    <a:pt x="2038502" y="60071"/>
                  </a:lnTo>
                  <a:lnTo>
                    <a:pt x="2058809" y="62992"/>
                  </a:lnTo>
                  <a:lnTo>
                    <a:pt x="2058314" y="62992"/>
                  </a:lnTo>
                  <a:lnTo>
                    <a:pt x="2092032" y="67437"/>
                  </a:lnTo>
                  <a:lnTo>
                    <a:pt x="2280310" y="67056"/>
                  </a:lnTo>
                  <a:lnTo>
                    <a:pt x="2376551" y="59182"/>
                  </a:lnTo>
                  <a:lnTo>
                    <a:pt x="2384323" y="58547"/>
                  </a:lnTo>
                  <a:lnTo>
                    <a:pt x="2383396" y="58547"/>
                  </a:lnTo>
                  <a:lnTo>
                    <a:pt x="2491765" y="48006"/>
                  </a:lnTo>
                  <a:lnTo>
                    <a:pt x="2494559" y="47244"/>
                  </a:lnTo>
                  <a:lnTo>
                    <a:pt x="2496972" y="45974"/>
                  </a:lnTo>
                  <a:lnTo>
                    <a:pt x="2509037" y="40259"/>
                  </a:lnTo>
                  <a:lnTo>
                    <a:pt x="2515514" y="37084"/>
                  </a:lnTo>
                  <a:lnTo>
                    <a:pt x="2519451" y="30353"/>
                  </a:lnTo>
                  <a:close/>
                </a:path>
                <a:path w="3425825" h="3133090">
                  <a:moveTo>
                    <a:pt x="2528087" y="358267"/>
                  </a:moveTo>
                  <a:lnTo>
                    <a:pt x="2524277" y="352044"/>
                  </a:lnTo>
                  <a:lnTo>
                    <a:pt x="2504719" y="342265"/>
                  </a:lnTo>
                  <a:lnTo>
                    <a:pt x="2501163" y="341503"/>
                  </a:lnTo>
                  <a:lnTo>
                    <a:pt x="2184806" y="340233"/>
                  </a:lnTo>
                  <a:lnTo>
                    <a:pt x="2176678" y="345059"/>
                  </a:lnTo>
                  <a:lnTo>
                    <a:pt x="2172233" y="352679"/>
                  </a:lnTo>
                  <a:lnTo>
                    <a:pt x="2169731" y="358698"/>
                  </a:lnTo>
                  <a:lnTo>
                    <a:pt x="2168893" y="365061"/>
                  </a:lnTo>
                  <a:lnTo>
                    <a:pt x="2169731" y="371436"/>
                  </a:lnTo>
                  <a:lnTo>
                    <a:pt x="2172233" y="377456"/>
                  </a:lnTo>
                  <a:lnTo>
                    <a:pt x="2176678" y="385191"/>
                  </a:lnTo>
                  <a:lnTo>
                    <a:pt x="2184806" y="389890"/>
                  </a:lnTo>
                  <a:lnTo>
                    <a:pt x="2193696" y="389763"/>
                  </a:lnTo>
                  <a:lnTo>
                    <a:pt x="2501163" y="388632"/>
                  </a:lnTo>
                  <a:lnTo>
                    <a:pt x="2504719" y="387870"/>
                  </a:lnTo>
                  <a:lnTo>
                    <a:pt x="2524277" y="378079"/>
                  </a:lnTo>
                  <a:lnTo>
                    <a:pt x="2528087" y="371868"/>
                  </a:lnTo>
                  <a:lnTo>
                    <a:pt x="2528087" y="358267"/>
                  </a:lnTo>
                  <a:close/>
                </a:path>
                <a:path w="3425825" h="3133090">
                  <a:moveTo>
                    <a:pt x="2715412" y="3068180"/>
                  </a:moveTo>
                  <a:lnTo>
                    <a:pt x="2685694" y="3044685"/>
                  </a:lnTo>
                  <a:lnTo>
                    <a:pt x="2485479" y="3074124"/>
                  </a:lnTo>
                  <a:lnTo>
                    <a:pt x="2485161" y="3074124"/>
                  </a:lnTo>
                  <a:lnTo>
                    <a:pt x="2465984" y="3076397"/>
                  </a:lnTo>
                  <a:lnTo>
                    <a:pt x="2464955" y="3076397"/>
                  </a:lnTo>
                  <a:lnTo>
                    <a:pt x="2338108" y="3083026"/>
                  </a:lnTo>
                  <a:lnTo>
                    <a:pt x="2213254" y="3074124"/>
                  </a:lnTo>
                  <a:lnTo>
                    <a:pt x="1243926" y="3074124"/>
                  </a:lnTo>
                  <a:lnTo>
                    <a:pt x="1219479" y="3098812"/>
                  </a:lnTo>
                  <a:lnTo>
                    <a:pt x="1221409" y="3108452"/>
                  </a:lnTo>
                  <a:lnTo>
                    <a:pt x="1226718" y="3116313"/>
                  </a:lnTo>
                  <a:lnTo>
                    <a:pt x="1234579" y="3121622"/>
                  </a:lnTo>
                  <a:lnTo>
                    <a:pt x="1244244" y="3123565"/>
                  </a:lnTo>
                  <a:lnTo>
                    <a:pt x="2210701" y="3123565"/>
                  </a:lnTo>
                  <a:lnTo>
                    <a:pt x="2336546" y="3132531"/>
                  </a:lnTo>
                  <a:lnTo>
                    <a:pt x="2339238" y="3132531"/>
                  </a:lnTo>
                  <a:lnTo>
                    <a:pt x="2470175" y="3125686"/>
                  </a:lnTo>
                  <a:lnTo>
                    <a:pt x="2694063" y="3091167"/>
                  </a:lnTo>
                  <a:lnTo>
                    <a:pt x="2704604" y="3083128"/>
                  </a:lnTo>
                  <a:lnTo>
                    <a:pt x="2708808" y="3079089"/>
                  </a:lnTo>
                  <a:lnTo>
                    <a:pt x="2713507" y="3074695"/>
                  </a:lnTo>
                  <a:lnTo>
                    <a:pt x="2715412" y="3068180"/>
                  </a:lnTo>
                  <a:close/>
                </a:path>
                <a:path w="3425825" h="3133090">
                  <a:moveTo>
                    <a:pt x="3063646" y="1606423"/>
                  </a:moveTo>
                  <a:lnTo>
                    <a:pt x="3061487" y="1601597"/>
                  </a:lnTo>
                  <a:lnTo>
                    <a:pt x="3049041" y="1590040"/>
                  </a:lnTo>
                  <a:lnTo>
                    <a:pt x="3043326" y="1587754"/>
                  </a:lnTo>
                  <a:lnTo>
                    <a:pt x="2301646" y="1586611"/>
                  </a:lnTo>
                  <a:lnTo>
                    <a:pt x="2293518" y="1591310"/>
                  </a:lnTo>
                  <a:lnTo>
                    <a:pt x="2289073" y="1599057"/>
                  </a:lnTo>
                  <a:lnTo>
                    <a:pt x="2286571" y="1605064"/>
                  </a:lnTo>
                  <a:lnTo>
                    <a:pt x="2285733" y="1611401"/>
                  </a:lnTo>
                  <a:lnTo>
                    <a:pt x="2286571" y="1617764"/>
                  </a:lnTo>
                  <a:lnTo>
                    <a:pt x="2289073" y="1623822"/>
                  </a:lnTo>
                  <a:lnTo>
                    <a:pt x="2293518" y="1631442"/>
                  </a:lnTo>
                  <a:lnTo>
                    <a:pt x="2301646" y="1636141"/>
                  </a:lnTo>
                  <a:lnTo>
                    <a:pt x="2310536" y="1636141"/>
                  </a:lnTo>
                  <a:lnTo>
                    <a:pt x="3043326" y="1634998"/>
                  </a:lnTo>
                  <a:lnTo>
                    <a:pt x="3049041" y="1632712"/>
                  </a:lnTo>
                  <a:lnTo>
                    <a:pt x="3061487" y="1621155"/>
                  </a:lnTo>
                  <a:lnTo>
                    <a:pt x="3063646" y="1616456"/>
                  </a:lnTo>
                  <a:lnTo>
                    <a:pt x="3063646" y="1606423"/>
                  </a:lnTo>
                  <a:close/>
                </a:path>
                <a:path w="3425825" h="3133090">
                  <a:moveTo>
                    <a:pt x="3107664" y="1315085"/>
                  </a:moveTo>
                  <a:lnTo>
                    <a:pt x="3106915" y="1310894"/>
                  </a:lnTo>
                  <a:lnTo>
                    <a:pt x="3106724" y="1309890"/>
                  </a:lnTo>
                  <a:lnTo>
                    <a:pt x="3106623" y="1309306"/>
                  </a:lnTo>
                  <a:lnTo>
                    <a:pt x="3106509" y="1308709"/>
                  </a:lnTo>
                  <a:lnTo>
                    <a:pt x="3105988" y="1307846"/>
                  </a:lnTo>
                  <a:lnTo>
                    <a:pt x="3105823" y="1307592"/>
                  </a:lnTo>
                  <a:lnTo>
                    <a:pt x="3104654" y="1305687"/>
                  </a:lnTo>
                  <a:lnTo>
                    <a:pt x="3103016" y="1303020"/>
                  </a:lnTo>
                  <a:lnTo>
                    <a:pt x="3099714" y="1299210"/>
                  </a:lnTo>
                  <a:lnTo>
                    <a:pt x="3094583" y="1293596"/>
                  </a:lnTo>
                  <a:lnTo>
                    <a:pt x="3094761" y="1293596"/>
                  </a:lnTo>
                  <a:lnTo>
                    <a:pt x="3086887" y="1290701"/>
                  </a:lnTo>
                  <a:lnTo>
                    <a:pt x="3057296" y="1294257"/>
                  </a:lnTo>
                  <a:lnTo>
                    <a:pt x="3048279" y="1295781"/>
                  </a:lnTo>
                  <a:lnTo>
                    <a:pt x="3047390" y="1296035"/>
                  </a:lnTo>
                  <a:lnTo>
                    <a:pt x="3038373" y="1297813"/>
                  </a:lnTo>
                  <a:lnTo>
                    <a:pt x="3037230" y="1298067"/>
                  </a:lnTo>
                  <a:lnTo>
                    <a:pt x="3027972" y="1300480"/>
                  </a:lnTo>
                  <a:lnTo>
                    <a:pt x="3027705" y="1300480"/>
                  </a:lnTo>
                  <a:lnTo>
                    <a:pt x="3011347" y="1305217"/>
                  </a:lnTo>
                  <a:lnTo>
                    <a:pt x="3011030" y="1305217"/>
                  </a:lnTo>
                  <a:lnTo>
                    <a:pt x="3004337" y="1306449"/>
                  </a:lnTo>
                  <a:lnTo>
                    <a:pt x="2996806" y="1307731"/>
                  </a:lnTo>
                  <a:lnTo>
                    <a:pt x="2996082" y="1307846"/>
                  </a:lnTo>
                  <a:lnTo>
                    <a:pt x="2995460" y="1307846"/>
                  </a:lnTo>
                  <a:lnTo>
                    <a:pt x="2981604" y="1309116"/>
                  </a:lnTo>
                  <a:lnTo>
                    <a:pt x="2747746" y="1309116"/>
                  </a:lnTo>
                  <a:lnTo>
                    <a:pt x="2712199" y="1309890"/>
                  </a:lnTo>
                  <a:lnTo>
                    <a:pt x="2713012" y="1309890"/>
                  </a:lnTo>
                  <a:lnTo>
                    <a:pt x="2677439" y="1310779"/>
                  </a:lnTo>
                  <a:lnTo>
                    <a:pt x="2662072" y="1309890"/>
                  </a:lnTo>
                  <a:lnTo>
                    <a:pt x="2641777" y="1308481"/>
                  </a:lnTo>
                  <a:lnTo>
                    <a:pt x="2621559" y="1305687"/>
                  </a:lnTo>
                  <a:lnTo>
                    <a:pt x="2621965" y="1305687"/>
                  </a:lnTo>
                  <a:lnTo>
                    <a:pt x="2580792" y="1301242"/>
                  </a:lnTo>
                  <a:lnTo>
                    <a:pt x="2583662" y="1301242"/>
                  </a:lnTo>
                  <a:lnTo>
                    <a:pt x="2565222" y="1300772"/>
                  </a:lnTo>
                  <a:lnTo>
                    <a:pt x="2527477" y="1298702"/>
                  </a:lnTo>
                  <a:lnTo>
                    <a:pt x="2526690" y="1298702"/>
                  </a:lnTo>
                  <a:lnTo>
                    <a:pt x="2518791" y="1297813"/>
                  </a:lnTo>
                  <a:lnTo>
                    <a:pt x="2518549" y="1297813"/>
                  </a:lnTo>
                  <a:lnTo>
                    <a:pt x="2493403" y="1295019"/>
                  </a:lnTo>
                  <a:lnTo>
                    <a:pt x="2493035" y="1295019"/>
                  </a:lnTo>
                  <a:lnTo>
                    <a:pt x="2492425" y="1294917"/>
                  </a:lnTo>
                  <a:lnTo>
                    <a:pt x="2491638" y="1294765"/>
                  </a:lnTo>
                  <a:lnTo>
                    <a:pt x="2485161" y="1293596"/>
                  </a:lnTo>
                  <a:lnTo>
                    <a:pt x="2477033" y="1291640"/>
                  </a:lnTo>
                  <a:lnTo>
                    <a:pt x="2474772" y="1290980"/>
                  </a:lnTo>
                  <a:lnTo>
                    <a:pt x="2468143" y="1289011"/>
                  </a:lnTo>
                  <a:lnTo>
                    <a:pt x="2457475" y="1285494"/>
                  </a:lnTo>
                  <a:lnTo>
                    <a:pt x="2420391" y="1271651"/>
                  </a:lnTo>
                  <a:lnTo>
                    <a:pt x="2418359" y="1271016"/>
                  </a:lnTo>
                  <a:lnTo>
                    <a:pt x="2404008" y="1267079"/>
                  </a:lnTo>
                  <a:lnTo>
                    <a:pt x="2402992" y="1266825"/>
                  </a:lnTo>
                  <a:lnTo>
                    <a:pt x="2388895" y="1263523"/>
                  </a:lnTo>
                  <a:lnTo>
                    <a:pt x="2373401" y="1260475"/>
                  </a:lnTo>
                  <a:lnTo>
                    <a:pt x="2373096" y="1260475"/>
                  </a:lnTo>
                  <a:lnTo>
                    <a:pt x="2357907" y="1258189"/>
                  </a:lnTo>
                  <a:lnTo>
                    <a:pt x="2341905" y="1256538"/>
                  </a:lnTo>
                  <a:lnTo>
                    <a:pt x="2340635" y="1256538"/>
                  </a:lnTo>
                  <a:lnTo>
                    <a:pt x="2325903" y="1255776"/>
                  </a:lnTo>
                  <a:lnTo>
                    <a:pt x="2325268" y="1255776"/>
                  </a:lnTo>
                  <a:lnTo>
                    <a:pt x="2310536" y="1255395"/>
                  </a:lnTo>
                  <a:lnTo>
                    <a:pt x="2300833" y="1257084"/>
                  </a:lnTo>
                  <a:lnTo>
                    <a:pt x="2292832" y="1262176"/>
                  </a:lnTo>
                  <a:lnTo>
                    <a:pt x="2287333" y="1269923"/>
                  </a:lnTo>
                  <a:lnTo>
                    <a:pt x="2285136" y="1279525"/>
                  </a:lnTo>
                  <a:lnTo>
                    <a:pt x="2286749" y="1288516"/>
                  </a:lnTo>
                  <a:lnTo>
                    <a:pt x="2286787" y="1288694"/>
                  </a:lnTo>
                  <a:lnTo>
                    <a:pt x="2286876" y="1289227"/>
                  </a:lnTo>
                  <a:lnTo>
                    <a:pt x="2292007" y="1297216"/>
                  </a:lnTo>
                  <a:lnTo>
                    <a:pt x="2299716" y="1302677"/>
                  </a:lnTo>
                  <a:lnTo>
                    <a:pt x="2311120" y="1305217"/>
                  </a:lnTo>
                  <a:lnTo>
                    <a:pt x="2324112" y="1305217"/>
                  </a:lnTo>
                  <a:lnTo>
                    <a:pt x="2338654" y="1305966"/>
                  </a:lnTo>
                  <a:lnTo>
                    <a:pt x="2351748" y="1307211"/>
                  </a:lnTo>
                  <a:lnTo>
                    <a:pt x="2351379" y="1307211"/>
                  </a:lnTo>
                  <a:lnTo>
                    <a:pt x="2364041" y="1309116"/>
                  </a:lnTo>
                  <a:lnTo>
                    <a:pt x="2363876" y="1309116"/>
                  </a:lnTo>
                  <a:lnTo>
                    <a:pt x="2377770" y="1311770"/>
                  </a:lnTo>
                  <a:lnTo>
                    <a:pt x="2391727" y="1315085"/>
                  </a:lnTo>
                  <a:lnTo>
                    <a:pt x="2404072" y="1318450"/>
                  </a:lnTo>
                  <a:lnTo>
                    <a:pt x="2440965" y="1332103"/>
                  </a:lnTo>
                  <a:lnTo>
                    <a:pt x="2451874" y="1335786"/>
                  </a:lnTo>
                  <a:lnTo>
                    <a:pt x="2452014" y="1335786"/>
                  </a:lnTo>
                  <a:lnTo>
                    <a:pt x="2462682" y="1339088"/>
                  </a:lnTo>
                  <a:lnTo>
                    <a:pt x="2472715" y="1341628"/>
                  </a:lnTo>
                  <a:lnTo>
                    <a:pt x="2474239" y="1341882"/>
                  </a:lnTo>
                  <a:lnTo>
                    <a:pt x="2484018" y="1343660"/>
                  </a:lnTo>
                  <a:lnTo>
                    <a:pt x="2485796" y="1343914"/>
                  </a:lnTo>
                  <a:lnTo>
                    <a:pt x="2512085" y="1346835"/>
                  </a:lnTo>
                  <a:lnTo>
                    <a:pt x="2511831" y="1346835"/>
                  </a:lnTo>
                  <a:lnTo>
                    <a:pt x="2520848" y="1347851"/>
                  </a:lnTo>
                  <a:lnTo>
                    <a:pt x="2522372" y="1347978"/>
                  </a:lnTo>
                  <a:lnTo>
                    <a:pt x="2564320" y="1350264"/>
                  </a:lnTo>
                  <a:lnTo>
                    <a:pt x="2562758" y="1350264"/>
                  </a:lnTo>
                  <a:lnTo>
                    <a:pt x="2577477" y="1350518"/>
                  </a:lnTo>
                  <a:lnTo>
                    <a:pt x="2576626" y="1350518"/>
                  </a:lnTo>
                  <a:lnTo>
                    <a:pt x="2611577" y="1354302"/>
                  </a:lnTo>
                  <a:lnTo>
                    <a:pt x="2615438" y="1354836"/>
                  </a:lnTo>
                  <a:lnTo>
                    <a:pt x="2616085" y="1354836"/>
                  </a:lnTo>
                  <a:lnTo>
                    <a:pt x="2636545" y="1357757"/>
                  </a:lnTo>
                  <a:lnTo>
                    <a:pt x="2658516" y="1359293"/>
                  </a:lnTo>
                  <a:lnTo>
                    <a:pt x="2659405" y="1359293"/>
                  </a:lnTo>
                  <a:lnTo>
                    <a:pt x="2676804" y="1360297"/>
                  </a:lnTo>
                  <a:lnTo>
                    <a:pt x="2678836" y="1360297"/>
                  </a:lnTo>
                  <a:lnTo>
                    <a:pt x="2719349" y="1359293"/>
                  </a:lnTo>
                  <a:lnTo>
                    <a:pt x="2754655" y="1358519"/>
                  </a:lnTo>
                  <a:lnTo>
                    <a:pt x="2984271" y="1358519"/>
                  </a:lnTo>
                  <a:lnTo>
                    <a:pt x="2994177" y="1357757"/>
                  </a:lnTo>
                  <a:lnTo>
                    <a:pt x="3041421" y="1348359"/>
                  </a:lnTo>
                  <a:lnTo>
                    <a:pt x="3042437" y="1347978"/>
                  </a:lnTo>
                  <a:lnTo>
                    <a:pt x="3049663" y="1345615"/>
                  </a:lnTo>
                  <a:lnTo>
                    <a:pt x="3057791" y="1343291"/>
                  </a:lnTo>
                  <a:lnTo>
                    <a:pt x="3058909" y="1343025"/>
                  </a:lnTo>
                  <a:lnTo>
                    <a:pt x="3065018" y="1341628"/>
                  </a:lnTo>
                  <a:lnTo>
                    <a:pt x="3067405" y="1341247"/>
                  </a:lnTo>
                  <a:lnTo>
                    <a:pt x="3103016" y="1327023"/>
                  </a:lnTo>
                  <a:lnTo>
                    <a:pt x="3107105" y="1318133"/>
                  </a:lnTo>
                  <a:lnTo>
                    <a:pt x="3107664" y="1315085"/>
                  </a:lnTo>
                  <a:close/>
                </a:path>
                <a:path w="3425825" h="3133090">
                  <a:moveTo>
                    <a:pt x="3425469" y="2859354"/>
                  </a:moveTo>
                  <a:lnTo>
                    <a:pt x="3421405" y="2852991"/>
                  </a:lnTo>
                  <a:lnTo>
                    <a:pt x="3400958" y="2843492"/>
                  </a:lnTo>
                  <a:lnTo>
                    <a:pt x="3397656" y="2842730"/>
                  </a:lnTo>
                  <a:lnTo>
                    <a:pt x="2866923" y="2841587"/>
                  </a:lnTo>
                  <a:lnTo>
                    <a:pt x="2858668" y="2846298"/>
                  </a:lnTo>
                  <a:lnTo>
                    <a:pt x="2854350" y="2853956"/>
                  </a:lnTo>
                  <a:lnTo>
                    <a:pt x="2851848" y="2859989"/>
                  </a:lnTo>
                  <a:lnTo>
                    <a:pt x="2851010" y="2866352"/>
                  </a:lnTo>
                  <a:lnTo>
                    <a:pt x="2851848" y="2872727"/>
                  </a:lnTo>
                  <a:lnTo>
                    <a:pt x="2854350" y="2878747"/>
                  </a:lnTo>
                  <a:lnTo>
                    <a:pt x="2858668" y="2886418"/>
                  </a:lnTo>
                  <a:lnTo>
                    <a:pt x="2866923" y="2891117"/>
                  </a:lnTo>
                  <a:lnTo>
                    <a:pt x="2875813" y="2891104"/>
                  </a:lnTo>
                  <a:lnTo>
                    <a:pt x="3397656" y="2889974"/>
                  </a:lnTo>
                  <a:lnTo>
                    <a:pt x="3400958" y="2889212"/>
                  </a:lnTo>
                  <a:lnTo>
                    <a:pt x="3421405" y="2879725"/>
                  </a:lnTo>
                  <a:lnTo>
                    <a:pt x="3425469" y="2873349"/>
                  </a:lnTo>
                  <a:lnTo>
                    <a:pt x="3425469" y="2859354"/>
                  </a:lnTo>
                  <a:close/>
                </a:path>
              </a:pathLst>
            </a:custGeom>
            <a:solidFill>
              <a:srgbClr val="E7122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5018532" y="2481072"/>
            <a:ext cx="2146300" cy="1899285"/>
          </a:xfrm>
          <a:custGeom>
            <a:avLst/>
            <a:gdLst/>
            <a:ahLst/>
            <a:cxnLst/>
            <a:rect l="l" t="t" r="r" b="b"/>
            <a:pathLst>
              <a:path w="2146300" h="1899285">
                <a:moveTo>
                  <a:pt x="2145791" y="0"/>
                </a:moveTo>
                <a:lnTo>
                  <a:pt x="0" y="0"/>
                </a:lnTo>
                <a:lnTo>
                  <a:pt x="0" y="1898903"/>
                </a:lnTo>
                <a:lnTo>
                  <a:pt x="2145791" y="1898903"/>
                </a:lnTo>
                <a:lnTo>
                  <a:pt x="2145791" y="0"/>
                </a:lnTo>
                <a:close/>
              </a:path>
            </a:pathLst>
          </a:custGeom>
          <a:solidFill>
            <a:srgbClr val="6F99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18532" y="4517135"/>
            <a:ext cx="2138680" cy="1877695"/>
          </a:xfrm>
          <a:custGeom>
            <a:avLst/>
            <a:gdLst/>
            <a:ahLst/>
            <a:cxnLst/>
            <a:rect l="l" t="t" r="r" b="b"/>
            <a:pathLst>
              <a:path w="2138679" h="1877695">
                <a:moveTo>
                  <a:pt x="2138171" y="0"/>
                </a:moveTo>
                <a:lnTo>
                  <a:pt x="0" y="0"/>
                </a:lnTo>
                <a:lnTo>
                  <a:pt x="0" y="1877568"/>
                </a:lnTo>
                <a:lnTo>
                  <a:pt x="2138171" y="1877568"/>
                </a:lnTo>
                <a:lnTo>
                  <a:pt x="2138171" y="0"/>
                </a:lnTo>
                <a:close/>
              </a:path>
            </a:pathLst>
          </a:custGeom>
          <a:solidFill>
            <a:srgbClr val="74455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312152" y="449580"/>
            <a:ext cx="4421505" cy="5949950"/>
          </a:xfrm>
          <a:prstGeom prst="rect">
            <a:avLst/>
          </a:prstGeom>
          <a:solidFill>
            <a:srgbClr val="7E7E7E">
              <a:alpha val="19999"/>
            </a:srgbClr>
          </a:solidFill>
        </p:spPr>
        <p:txBody>
          <a:bodyPr wrap="square" lIns="0" tIns="118110" rIns="0" bIns="0" rtlCol="0" vert="horz">
            <a:spAutoFit/>
          </a:bodyPr>
          <a:lstStyle/>
          <a:p>
            <a:pPr marL="135255" marR="751205">
              <a:lnSpc>
                <a:spcPts val="2590"/>
              </a:lnSpc>
              <a:spcBef>
                <a:spcPts val="930"/>
              </a:spcBef>
            </a:pPr>
            <a:r>
              <a:rPr dirty="0" sz="2400" spc="-380" b="1">
                <a:latin typeface="Arial"/>
                <a:cs typeface="Arial"/>
              </a:rPr>
              <a:t>PCHC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140" b="1">
                <a:latin typeface="Arial"/>
                <a:cs typeface="Arial"/>
              </a:rPr>
              <a:t>Patient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204" b="1">
                <a:latin typeface="Arial"/>
                <a:cs typeface="Arial"/>
              </a:rPr>
              <a:t>Demographics </a:t>
            </a:r>
            <a:r>
              <a:rPr dirty="0" sz="2400" spc="-25" b="1">
                <a:latin typeface="Arial"/>
                <a:cs typeface="Arial"/>
              </a:rPr>
              <a:t>(N=60,000)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2400">
              <a:latin typeface="Arial"/>
              <a:cs typeface="Arial"/>
            </a:endParaRPr>
          </a:p>
          <a:p>
            <a:pPr marL="135255">
              <a:lnSpc>
                <a:spcPct val="100000"/>
              </a:lnSpc>
            </a:pPr>
            <a:r>
              <a:rPr dirty="0" sz="1800" spc="-175">
                <a:latin typeface="Arial"/>
                <a:cs typeface="Arial"/>
              </a:rPr>
              <a:t>39%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White</a:t>
            </a:r>
            <a:endParaRPr sz="1800">
              <a:latin typeface="Arial"/>
              <a:cs typeface="Arial"/>
            </a:endParaRPr>
          </a:p>
          <a:p>
            <a:pPr marL="135255">
              <a:lnSpc>
                <a:spcPct val="100000"/>
              </a:lnSpc>
              <a:spcBef>
                <a:spcPts val="290"/>
              </a:spcBef>
            </a:pPr>
            <a:r>
              <a:rPr dirty="0" sz="1800" spc="-175">
                <a:latin typeface="Arial"/>
                <a:cs typeface="Arial"/>
              </a:rPr>
              <a:t>15%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Black</a:t>
            </a:r>
            <a:endParaRPr sz="1800">
              <a:latin typeface="Arial"/>
              <a:cs typeface="Arial"/>
            </a:endParaRPr>
          </a:p>
          <a:p>
            <a:pPr marL="135255">
              <a:lnSpc>
                <a:spcPct val="100000"/>
              </a:lnSpc>
              <a:spcBef>
                <a:spcPts val="290"/>
              </a:spcBef>
            </a:pPr>
            <a:r>
              <a:rPr dirty="0" sz="1800" spc="-215">
                <a:latin typeface="Arial"/>
                <a:cs typeface="Arial"/>
              </a:rPr>
              <a:t>3%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Asian</a:t>
            </a:r>
            <a:endParaRPr sz="1800">
              <a:latin typeface="Arial"/>
              <a:cs typeface="Arial"/>
            </a:endParaRPr>
          </a:p>
          <a:p>
            <a:pPr marL="135255" marR="1586230">
              <a:lnSpc>
                <a:spcPts val="2450"/>
              </a:lnSpc>
              <a:spcBef>
                <a:spcPts val="114"/>
              </a:spcBef>
            </a:pPr>
            <a:r>
              <a:rPr dirty="0" sz="1800" spc="-175">
                <a:latin typeface="Arial"/>
                <a:cs typeface="Arial"/>
              </a:rPr>
              <a:t>14%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more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than</a:t>
            </a:r>
            <a:r>
              <a:rPr dirty="0" sz="1800" spc="-70">
                <a:latin typeface="Arial"/>
                <a:cs typeface="Arial"/>
              </a:rPr>
              <a:t> one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ethnicity </a:t>
            </a:r>
            <a:r>
              <a:rPr dirty="0" sz="1800" spc="-175">
                <a:latin typeface="Arial"/>
                <a:cs typeface="Arial"/>
              </a:rPr>
              <a:t>28%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not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reported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1800">
              <a:latin typeface="Arial"/>
              <a:cs typeface="Arial"/>
            </a:endParaRPr>
          </a:p>
          <a:p>
            <a:pPr marL="135255">
              <a:lnSpc>
                <a:spcPts val="2055"/>
              </a:lnSpc>
              <a:spcBef>
                <a:spcPts val="5"/>
              </a:spcBef>
            </a:pPr>
            <a:r>
              <a:rPr dirty="0" sz="1800" spc="-175">
                <a:latin typeface="Arial"/>
                <a:cs typeface="Arial"/>
              </a:rPr>
              <a:t>49%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speak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language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other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than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20">
                <a:latin typeface="Arial"/>
                <a:cs typeface="Arial"/>
              </a:rPr>
              <a:t>English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as</a:t>
            </a:r>
            <a:endParaRPr sz="1800">
              <a:latin typeface="Arial"/>
              <a:cs typeface="Arial"/>
            </a:endParaRPr>
          </a:p>
          <a:p>
            <a:pPr marL="135255">
              <a:lnSpc>
                <a:spcPts val="2055"/>
              </a:lnSpc>
            </a:pPr>
            <a:r>
              <a:rPr dirty="0" sz="1800">
                <a:latin typeface="Arial"/>
                <a:cs typeface="Arial"/>
              </a:rPr>
              <a:t>their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primary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language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1800">
              <a:latin typeface="Arial"/>
              <a:cs typeface="Arial"/>
            </a:endParaRPr>
          </a:p>
          <a:p>
            <a:pPr marL="135255">
              <a:lnSpc>
                <a:spcPts val="2050"/>
              </a:lnSpc>
            </a:pPr>
            <a:r>
              <a:rPr dirty="0" sz="1800" spc="-175">
                <a:latin typeface="Arial"/>
                <a:cs typeface="Arial"/>
              </a:rPr>
              <a:t>65%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are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under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the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50">
                <a:latin typeface="Arial"/>
                <a:cs typeface="Arial"/>
              </a:rPr>
              <a:t>200%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poverty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level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&amp;</a:t>
            </a:r>
            <a:endParaRPr sz="1800">
              <a:latin typeface="Arial"/>
              <a:cs typeface="Arial"/>
            </a:endParaRPr>
          </a:p>
          <a:p>
            <a:pPr marL="135255">
              <a:lnSpc>
                <a:spcPts val="2050"/>
              </a:lnSpc>
            </a:pPr>
            <a:r>
              <a:rPr dirty="0" sz="1800" spc="-175">
                <a:latin typeface="Arial"/>
                <a:cs typeface="Arial"/>
              </a:rPr>
              <a:t>65%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on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Medicaid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14"/>
              </a:spcBef>
            </a:pPr>
            <a:endParaRPr sz="1800">
              <a:latin typeface="Arial"/>
              <a:cs typeface="Arial"/>
            </a:endParaRPr>
          </a:p>
          <a:p>
            <a:pPr marL="135255" marR="345440">
              <a:lnSpc>
                <a:spcPts val="1939"/>
              </a:lnSpc>
            </a:pPr>
            <a:r>
              <a:rPr dirty="0" sz="1800" spc="-85" b="1">
                <a:latin typeface="Arial"/>
                <a:cs typeface="Arial"/>
              </a:rPr>
              <a:t>39,730</a:t>
            </a:r>
            <a:r>
              <a:rPr dirty="0" sz="1800" spc="-75" b="1">
                <a:latin typeface="Arial"/>
                <a:cs typeface="Arial"/>
              </a:rPr>
              <a:t> </a:t>
            </a:r>
            <a:r>
              <a:rPr dirty="0" sz="1800" spc="-114" b="1">
                <a:latin typeface="Arial"/>
                <a:cs typeface="Arial"/>
              </a:rPr>
              <a:t>patients</a:t>
            </a:r>
            <a:r>
              <a:rPr dirty="0" sz="1800" spc="-100" b="1">
                <a:latin typeface="Arial"/>
                <a:cs typeface="Arial"/>
              </a:rPr>
              <a:t> </a:t>
            </a:r>
            <a:r>
              <a:rPr dirty="0" sz="1800" spc="-160" b="1">
                <a:latin typeface="Arial"/>
                <a:cs typeface="Arial"/>
              </a:rPr>
              <a:t>screened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social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needs;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65" b="1">
                <a:latin typeface="Arial"/>
                <a:cs typeface="Arial"/>
              </a:rPr>
              <a:t>10%</a:t>
            </a:r>
            <a:r>
              <a:rPr dirty="0" sz="1800" spc="-65" b="1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having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unmet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social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needs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 spc="-165" b="1">
                <a:latin typeface="Arial"/>
                <a:cs typeface="Arial"/>
              </a:rPr>
              <a:t>36%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patients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accepting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assistance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8723" y="461772"/>
            <a:ext cx="6675120" cy="1866900"/>
          </a:xfrm>
          <a:prstGeom prst="rect"/>
          <a:solidFill>
            <a:srgbClr val="585858"/>
          </a:solidFill>
        </p:spPr>
        <p:txBody>
          <a:bodyPr wrap="square" lIns="0" tIns="443230" rIns="0" bIns="0" rtlCol="0" vert="horz">
            <a:spAutoFit/>
          </a:bodyPr>
          <a:lstStyle/>
          <a:p>
            <a:pPr marL="126364">
              <a:lnSpc>
                <a:spcPct val="100000"/>
              </a:lnSpc>
              <a:spcBef>
                <a:spcPts val="3490"/>
              </a:spcBef>
            </a:pPr>
            <a:r>
              <a:rPr dirty="0" sz="3600" spc="-355">
                <a:solidFill>
                  <a:srgbClr val="FFFFFF"/>
                </a:solidFill>
              </a:rPr>
              <a:t>Research</a:t>
            </a:r>
            <a:r>
              <a:rPr dirty="0" sz="3600" spc="-170">
                <a:solidFill>
                  <a:srgbClr val="FFFFFF"/>
                </a:solidFill>
              </a:rPr>
              <a:t> </a:t>
            </a:r>
            <a:r>
              <a:rPr dirty="0" sz="3600" spc="-235">
                <a:solidFill>
                  <a:srgbClr val="FFFFFF"/>
                </a:solidFill>
              </a:rPr>
              <a:t>Objective</a:t>
            </a:r>
            <a:r>
              <a:rPr dirty="0" sz="3600" spc="-145">
                <a:solidFill>
                  <a:srgbClr val="FFFFFF"/>
                </a:solidFill>
              </a:rPr>
              <a:t> </a:t>
            </a:r>
            <a:r>
              <a:rPr dirty="0" sz="3600" spc="-260">
                <a:solidFill>
                  <a:srgbClr val="FFFFFF"/>
                </a:solidFill>
              </a:rPr>
              <a:t>and</a:t>
            </a:r>
            <a:r>
              <a:rPr dirty="0" sz="3600" spc="-155">
                <a:solidFill>
                  <a:srgbClr val="FFFFFF"/>
                </a:solidFill>
              </a:rPr>
              <a:t> </a:t>
            </a:r>
            <a:r>
              <a:rPr dirty="0" sz="3600" spc="-330">
                <a:solidFill>
                  <a:srgbClr val="FFFFFF"/>
                </a:solidFill>
              </a:rPr>
              <a:t>Aims: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776" y="2481072"/>
            <a:ext cx="4343400" cy="391363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018532" y="2481072"/>
            <a:ext cx="2146300" cy="1899285"/>
          </a:xfrm>
          <a:custGeom>
            <a:avLst/>
            <a:gdLst/>
            <a:ahLst/>
            <a:cxnLst/>
            <a:rect l="l" t="t" r="r" b="b"/>
            <a:pathLst>
              <a:path w="2146300" h="1899285">
                <a:moveTo>
                  <a:pt x="2145791" y="0"/>
                </a:moveTo>
                <a:lnTo>
                  <a:pt x="0" y="0"/>
                </a:lnTo>
                <a:lnTo>
                  <a:pt x="0" y="1898903"/>
                </a:lnTo>
                <a:lnTo>
                  <a:pt x="2145791" y="1898903"/>
                </a:lnTo>
                <a:lnTo>
                  <a:pt x="2145791" y="0"/>
                </a:lnTo>
                <a:close/>
              </a:path>
            </a:pathLst>
          </a:custGeom>
          <a:solidFill>
            <a:srgbClr val="6F99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18532" y="4517135"/>
            <a:ext cx="2138680" cy="1877695"/>
          </a:xfrm>
          <a:custGeom>
            <a:avLst/>
            <a:gdLst/>
            <a:ahLst/>
            <a:cxnLst/>
            <a:rect l="l" t="t" r="r" b="b"/>
            <a:pathLst>
              <a:path w="2138679" h="1877695">
                <a:moveTo>
                  <a:pt x="2138171" y="0"/>
                </a:moveTo>
                <a:lnTo>
                  <a:pt x="0" y="0"/>
                </a:lnTo>
                <a:lnTo>
                  <a:pt x="0" y="1877568"/>
                </a:lnTo>
                <a:lnTo>
                  <a:pt x="2138171" y="1877568"/>
                </a:lnTo>
                <a:lnTo>
                  <a:pt x="2138171" y="0"/>
                </a:lnTo>
                <a:close/>
              </a:path>
            </a:pathLst>
          </a:custGeom>
          <a:solidFill>
            <a:srgbClr val="74455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12152" y="449580"/>
            <a:ext cx="4421505" cy="5949950"/>
          </a:xfrm>
          <a:custGeom>
            <a:avLst/>
            <a:gdLst/>
            <a:ahLst/>
            <a:cxnLst/>
            <a:rect l="l" t="t" r="r" b="b"/>
            <a:pathLst>
              <a:path w="4421505" h="5949950">
                <a:moveTo>
                  <a:pt x="4421124" y="0"/>
                </a:moveTo>
                <a:lnTo>
                  <a:pt x="0" y="0"/>
                </a:lnTo>
                <a:lnTo>
                  <a:pt x="0" y="5949696"/>
                </a:lnTo>
                <a:lnTo>
                  <a:pt x="4421124" y="5949696"/>
                </a:lnTo>
                <a:lnTo>
                  <a:pt x="4421124" y="0"/>
                </a:lnTo>
                <a:close/>
              </a:path>
            </a:pathLst>
          </a:custGeom>
          <a:solidFill>
            <a:srgbClr val="7E7E7E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413497" y="982472"/>
            <a:ext cx="4098925" cy="275653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dirty="0" sz="2800" spc="-355">
                <a:latin typeface="Arial"/>
                <a:cs typeface="Arial"/>
              </a:rPr>
              <a:t>To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 spc="-120">
                <a:latin typeface="Arial"/>
                <a:cs typeface="Arial"/>
              </a:rPr>
              <a:t>explore,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120">
                <a:latin typeface="Arial"/>
                <a:cs typeface="Arial"/>
              </a:rPr>
              <a:t>understand,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and </a:t>
            </a:r>
            <a:r>
              <a:rPr dirty="0" sz="2800" spc="-145">
                <a:latin typeface="Arial"/>
                <a:cs typeface="Arial"/>
              </a:rPr>
              <a:t>describe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135" i="1">
                <a:latin typeface="Arial"/>
                <a:cs typeface="Arial"/>
              </a:rPr>
              <a:t>why</a:t>
            </a:r>
            <a:r>
              <a:rPr dirty="0" sz="2800" spc="-120" i="1">
                <a:latin typeface="Arial"/>
                <a:cs typeface="Arial"/>
              </a:rPr>
              <a:t> </a:t>
            </a:r>
            <a:r>
              <a:rPr dirty="0" sz="2800" spc="80">
                <a:latin typeface="Arial"/>
                <a:cs typeface="Arial"/>
              </a:rPr>
              <a:t>it</a:t>
            </a:r>
            <a:r>
              <a:rPr dirty="0" sz="2800" spc="-130">
                <a:latin typeface="Arial"/>
                <a:cs typeface="Arial"/>
              </a:rPr>
              <a:t> </a:t>
            </a:r>
            <a:r>
              <a:rPr dirty="0" sz="2800" spc="-160">
                <a:latin typeface="Arial"/>
                <a:cs typeface="Arial"/>
              </a:rPr>
              <a:t>is</a:t>
            </a:r>
            <a:r>
              <a:rPr dirty="0" sz="2800" spc="-114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that </a:t>
            </a:r>
            <a:r>
              <a:rPr dirty="0" sz="2800" spc="-120">
                <a:latin typeface="Arial"/>
                <a:cs typeface="Arial"/>
              </a:rPr>
              <a:t>people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95">
                <a:latin typeface="Arial"/>
                <a:cs typeface="Arial"/>
              </a:rPr>
              <a:t>who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35">
                <a:latin typeface="Arial"/>
                <a:cs typeface="Arial"/>
              </a:rPr>
              <a:t>report</a:t>
            </a:r>
            <a:r>
              <a:rPr dirty="0" sz="2800" spc="-114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social </a:t>
            </a:r>
            <a:r>
              <a:rPr dirty="0" sz="2800" spc="-155">
                <a:latin typeface="Arial"/>
                <a:cs typeface="Arial"/>
              </a:rPr>
              <a:t>risks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 spc="-95">
                <a:latin typeface="Arial"/>
                <a:cs typeface="Arial"/>
              </a:rPr>
              <a:t>during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95">
                <a:latin typeface="Arial"/>
                <a:cs typeface="Arial"/>
              </a:rPr>
              <a:t>clinic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 spc="-160">
                <a:latin typeface="Arial"/>
                <a:cs typeface="Arial"/>
              </a:rPr>
              <a:t>screenings </a:t>
            </a:r>
            <a:r>
              <a:rPr dirty="0" sz="2800">
                <a:latin typeface="Arial"/>
                <a:cs typeface="Arial"/>
              </a:rPr>
              <a:t>but</a:t>
            </a:r>
            <a:r>
              <a:rPr dirty="0" sz="2800" spc="-125">
                <a:latin typeface="Arial"/>
                <a:cs typeface="Arial"/>
              </a:rPr>
              <a:t> </a:t>
            </a:r>
            <a:r>
              <a:rPr dirty="0" sz="2800" spc="-114">
                <a:latin typeface="Arial"/>
                <a:cs typeface="Arial"/>
              </a:rPr>
              <a:t>decline</a:t>
            </a:r>
            <a:r>
              <a:rPr dirty="0" sz="2800" spc="-120">
                <a:latin typeface="Arial"/>
                <a:cs typeface="Arial"/>
              </a:rPr>
              <a:t> </a:t>
            </a:r>
            <a:r>
              <a:rPr dirty="0" sz="2800" spc="-145">
                <a:latin typeface="Arial"/>
                <a:cs typeface="Arial"/>
              </a:rPr>
              <a:t>social</a:t>
            </a:r>
            <a:r>
              <a:rPr dirty="0" sz="2800" spc="-14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care </a:t>
            </a:r>
            <a:r>
              <a:rPr dirty="0" sz="2800" spc="-200">
                <a:latin typeface="Arial"/>
                <a:cs typeface="Arial"/>
              </a:rPr>
              <a:t>assistance—</a:t>
            </a:r>
            <a:r>
              <a:rPr dirty="0" sz="2800" spc="-20">
                <a:latin typeface="Arial"/>
                <a:cs typeface="Arial"/>
              </a:rPr>
              <a:t>from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the </a:t>
            </a:r>
            <a:r>
              <a:rPr dirty="0" sz="2800" spc="-145">
                <a:latin typeface="Arial"/>
                <a:cs typeface="Arial"/>
              </a:rPr>
              <a:t>perspectives</a:t>
            </a:r>
            <a:r>
              <a:rPr dirty="0" sz="2800" spc="-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of: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13497" y="4225823"/>
            <a:ext cx="3616325" cy="1558925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760"/>
              </a:spcBef>
              <a:buAutoNum type="arabicParenR"/>
              <a:tabLst>
                <a:tab pos="527685" algn="l"/>
              </a:tabLst>
            </a:pPr>
            <a:r>
              <a:rPr dirty="0" sz="2800" spc="-90" b="1">
                <a:latin typeface="Arial"/>
                <a:cs typeface="Arial"/>
              </a:rPr>
              <a:t>Patients;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660"/>
              </a:spcBef>
              <a:buAutoNum type="arabicParenR"/>
              <a:tabLst>
                <a:tab pos="527685" algn="l"/>
              </a:tabLst>
            </a:pPr>
            <a:r>
              <a:rPr dirty="0" sz="2800" spc="-175" b="1">
                <a:latin typeface="Arial"/>
                <a:cs typeface="Arial"/>
              </a:rPr>
              <a:t>Staff;</a:t>
            </a:r>
            <a:r>
              <a:rPr dirty="0" sz="2800" spc="-140" b="1">
                <a:latin typeface="Arial"/>
                <a:cs typeface="Arial"/>
              </a:rPr>
              <a:t> </a:t>
            </a:r>
            <a:r>
              <a:rPr dirty="0" sz="2800" spc="-25" b="1">
                <a:latin typeface="Arial"/>
                <a:cs typeface="Arial"/>
              </a:rPr>
              <a:t>and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670"/>
              </a:spcBef>
              <a:buAutoNum type="arabicParenR"/>
              <a:tabLst>
                <a:tab pos="527685" algn="l"/>
              </a:tabLst>
            </a:pPr>
            <a:r>
              <a:rPr dirty="0" sz="2800" spc="-254" b="1">
                <a:latin typeface="Arial"/>
                <a:cs typeface="Arial"/>
              </a:rPr>
              <a:t>Social</a:t>
            </a:r>
            <a:r>
              <a:rPr dirty="0" sz="2800" spc="-114" b="1">
                <a:latin typeface="Arial"/>
                <a:cs typeface="Arial"/>
              </a:rPr>
              <a:t> </a:t>
            </a:r>
            <a:r>
              <a:rPr dirty="0" sz="2800" spc="-265" b="1">
                <a:latin typeface="Arial"/>
                <a:cs typeface="Arial"/>
              </a:rPr>
              <a:t>Care</a:t>
            </a:r>
            <a:r>
              <a:rPr dirty="0" sz="2800" spc="-100" b="1">
                <a:latin typeface="Arial"/>
                <a:cs typeface="Arial"/>
              </a:rPr>
              <a:t> </a:t>
            </a:r>
            <a:r>
              <a:rPr dirty="0" sz="2800" spc="-220" b="1">
                <a:latin typeface="Arial"/>
                <a:cs typeface="Arial"/>
              </a:rPr>
              <a:t>Providers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723" y="461772"/>
            <a:ext cx="6675120" cy="1866900"/>
          </a:xfrm>
          <a:prstGeom prst="rect">
            <a:avLst/>
          </a:prstGeom>
          <a:solidFill>
            <a:srgbClr val="585858"/>
          </a:solidFill>
        </p:spPr>
        <p:txBody>
          <a:bodyPr wrap="square" lIns="0" tIns="9525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750"/>
              </a:spcBef>
            </a:pPr>
            <a:r>
              <a:rPr dirty="0" sz="3600" spc="-229" b="1">
                <a:solidFill>
                  <a:srgbClr val="FFFFFF"/>
                </a:solidFill>
                <a:latin typeface="Arial"/>
                <a:cs typeface="Arial"/>
              </a:rPr>
              <a:t>(Remote)</a:t>
            </a:r>
            <a:r>
              <a:rPr dirty="0" sz="36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15" b="1">
                <a:solidFill>
                  <a:srgbClr val="FFFFFF"/>
                </a:solidFill>
                <a:latin typeface="Arial"/>
                <a:cs typeface="Arial"/>
              </a:rPr>
              <a:t>Methods</a:t>
            </a:r>
            <a:r>
              <a:rPr dirty="0" sz="36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65" b="1">
                <a:solidFill>
                  <a:srgbClr val="FFFFFF"/>
                </a:solidFill>
                <a:latin typeface="Arial"/>
                <a:cs typeface="Arial"/>
              </a:rPr>
              <a:t>(2020-</a:t>
            </a:r>
            <a:r>
              <a:rPr dirty="0" sz="3600" spc="-10" b="1">
                <a:solidFill>
                  <a:srgbClr val="FFFFFF"/>
                </a:solidFill>
                <a:latin typeface="Arial"/>
                <a:cs typeface="Arial"/>
              </a:rPr>
              <a:t>2021)</a:t>
            </a:r>
            <a:endParaRPr sz="3600">
              <a:latin typeface="Arial"/>
              <a:cs typeface="Arial"/>
            </a:endParaRPr>
          </a:p>
          <a:p>
            <a:pPr marL="91440">
              <a:lnSpc>
                <a:spcPts val="2050"/>
              </a:lnSpc>
              <a:spcBef>
                <a:spcPts val="969"/>
              </a:spcBef>
            </a:pP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Telephonic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Phone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Interviews</a:t>
            </a:r>
            <a:r>
              <a:rPr dirty="0" sz="1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26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91440" marR="1081405">
              <a:lnSpc>
                <a:spcPts val="1939"/>
              </a:lnSpc>
              <a:spcBef>
                <a:spcPts val="140"/>
              </a:spcBef>
            </a:pP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Zoom</a:t>
            </a:r>
            <a:r>
              <a:rPr dirty="0" sz="18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FFFFFF"/>
                </a:solidFill>
                <a:latin typeface="Arial"/>
                <a:cs typeface="Arial"/>
              </a:rPr>
              <a:t>Focus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85" b="1">
                <a:solidFill>
                  <a:srgbClr val="FFFFFF"/>
                </a:solidFill>
                <a:latin typeface="Arial"/>
                <a:cs typeface="Arial"/>
              </a:rPr>
              <a:t>Groups</a:t>
            </a:r>
            <a:r>
              <a:rPr dirty="0" sz="18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5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1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dirty="0" sz="18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FFFFFF"/>
                </a:solidFill>
                <a:latin typeface="Arial"/>
                <a:cs typeface="Arial"/>
              </a:rPr>
              <a:t>Patients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 b="1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18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FFFFFF"/>
                </a:solidFill>
                <a:latin typeface="Arial"/>
                <a:cs typeface="Arial"/>
              </a:rPr>
              <a:t>Clinic</a:t>
            </a:r>
            <a:r>
              <a:rPr dirty="0" sz="18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Staff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Zoom</a:t>
            </a:r>
            <a:r>
              <a:rPr dirty="0" sz="1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FFFFFF"/>
                </a:solidFill>
                <a:latin typeface="Arial"/>
                <a:cs typeface="Arial"/>
              </a:rPr>
              <a:t>Focus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FFFFFF"/>
                </a:solidFill>
                <a:latin typeface="Arial"/>
                <a:cs typeface="Arial"/>
              </a:rPr>
              <a:t>Group</a:t>
            </a:r>
            <a:r>
              <a:rPr dirty="0" sz="1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5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18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Leaders</a:t>
            </a:r>
            <a:r>
              <a:rPr dirty="0" sz="1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5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8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1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1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40" b="1">
                <a:solidFill>
                  <a:srgbClr val="FFFFFF"/>
                </a:solidFill>
                <a:latin typeface="Arial"/>
                <a:cs typeface="Arial"/>
              </a:rPr>
              <a:t>Agencies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776" y="2481072"/>
            <a:ext cx="4343400" cy="391363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018532" y="2481072"/>
            <a:ext cx="2146300" cy="1899285"/>
          </a:xfrm>
          <a:custGeom>
            <a:avLst/>
            <a:gdLst/>
            <a:ahLst/>
            <a:cxnLst/>
            <a:rect l="l" t="t" r="r" b="b"/>
            <a:pathLst>
              <a:path w="2146300" h="1899285">
                <a:moveTo>
                  <a:pt x="2145791" y="0"/>
                </a:moveTo>
                <a:lnTo>
                  <a:pt x="0" y="0"/>
                </a:lnTo>
                <a:lnTo>
                  <a:pt x="0" y="1898903"/>
                </a:lnTo>
                <a:lnTo>
                  <a:pt x="2145791" y="1898903"/>
                </a:lnTo>
                <a:lnTo>
                  <a:pt x="2145791" y="0"/>
                </a:lnTo>
                <a:close/>
              </a:path>
            </a:pathLst>
          </a:custGeom>
          <a:solidFill>
            <a:srgbClr val="6F99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18532" y="4517135"/>
            <a:ext cx="2138680" cy="1877695"/>
          </a:xfrm>
          <a:custGeom>
            <a:avLst/>
            <a:gdLst/>
            <a:ahLst/>
            <a:cxnLst/>
            <a:rect l="l" t="t" r="r" b="b"/>
            <a:pathLst>
              <a:path w="2138679" h="1877695">
                <a:moveTo>
                  <a:pt x="2138171" y="0"/>
                </a:moveTo>
                <a:lnTo>
                  <a:pt x="0" y="0"/>
                </a:lnTo>
                <a:lnTo>
                  <a:pt x="0" y="1877568"/>
                </a:lnTo>
                <a:lnTo>
                  <a:pt x="2138171" y="1877568"/>
                </a:lnTo>
                <a:lnTo>
                  <a:pt x="2138171" y="0"/>
                </a:lnTo>
                <a:close/>
              </a:path>
            </a:pathLst>
          </a:custGeom>
          <a:solidFill>
            <a:srgbClr val="74455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312152" y="449580"/>
            <a:ext cx="4421505" cy="5949950"/>
          </a:xfrm>
          <a:prstGeom prst="rect">
            <a:avLst/>
          </a:prstGeom>
          <a:solidFill>
            <a:srgbClr val="7E7E7E">
              <a:alpha val="19999"/>
            </a:srgbClr>
          </a:solidFill>
        </p:spPr>
        <p:txBody>
          <a:bodyPr wrap="square" lIns="0" tIns="93345" rIns="0" bIns="0" rtlCol="0" vert="horz">
            <a:spAutoFit/>
          </a:bodyPr>
          <a:lstStyle/>
          <a:p>
            <a:pPr marL="91440" marR="480059">
              <a:lnSpc>
                <a:spcPct val="120100"/>
              </a:lnSpc>
              <a:spcBef>
                <a:spcPts val="735"/>
              </a:spcBef>
            </a:pPr>
            <a:r>
              <a:rPr dirty="0" sz="2800" spc="-185" b="1">
                <a:latin typeface="Arial"/>
                <a:cs typeface="Arial"/>
              </a:rPr>
              <a:t>Participant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225" b="1">
                <a:latin typeface="Arial"/>
                <a:cs typeface="Arial"/>
              </a:rPr>
              <a:t>Characteristics </a:t>
            </a:r>
            <a:r>
              <a:rPr dirty="0" sz="2800" spc="-10" b="1">
                <a:latin typeface="Arial"/>
                <a:cs typeface="Arial"/>
              </a:rPr>
              <a:t>(N=42)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2800">
              <a:latin typeface="Arial"/>
              <a:cs typeface="Arial"/>
            </a:endParaRPr>
          </a:p>
          <a:p>
            <a:pPr marL="91440" marR="191770">
              <a:lnSpc>
                <a:spcPts val="2590"/>
              </a:lnSpc>
            </a:pPr>
            <a:r>
              <a:rPr dirty="0" sz="2400" spc="-140">
                <a:latin typeface="Arial"/>
                <a:cs typeface="Arial"/>
              </a:rPr>
              <a:t>32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5">
                <a:latin typeface="Arial"/>
                <a:cs typeface="Arial"/>
              </a:rPr>
              <a:t>Patients: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24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Female;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8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50">
                <a:latin typeface="Arial"/>
                <a:cs typeface="Arial"/>
              </a:rPr>
              <a:t>Spanish </a:t>
            </a:r>
            <a:r>
              <a:rPr dirty="0" sz="2400" spc="-155">
                <a:latin typeface="Arial"/>
                <a:cs typeface="Arial"/>
              </a:rPr>
              <a:t>Speaking;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30">
                <a:latin typeface="Arial"/>
                <a:cs typeface="Arial"/>
              </a:rPr>
              <a:t>22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20">
                <a:latin typeface="Arial"/>
                <a:cs typeface="Arial"/>
              </a:rPr>
              <a:t>Declined</a:t>
            </a:r>
            <a:r>
              <a:rPr dirty="0" sz="2400" spc="-100">
                <a:latin typeface="Arial"/>
                <a:cs typeface="Arial"/>
              </a:rPr>
              <a:t> Assistance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30"/>
              </a:spcBef>
            </a:pPr>
            <a:endParaRPr sz="2400">
              <a:latin typeface="Arial"/>
              <a:cs typeface="Arial"/>
            </a:endParaRPr>
          </a:p>
          <a:p>
            <a:pPr marL="91440" marR="695960">
              <a:lnSpc>
                <a:spcPts val="2590"/>
              </a:lnSpc>
            </a:pPr>
            <a:r>
              <a:rPr dirty="0" sz="2400" spc="-140">
                <a:latin typeface="Arial"/>
                <a:cs typeface="Arial"/>
              </a:rPr>
              <a:t>8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0">
                <a:latin typeface="Arial"/>
                <a:cs typeface="Arial"/>
              </a:rPr>
              <a:t>Staff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95">
                <a:latin typeface="Arial"/>
                <a:cs typeface="Arial"/>
              </a:rPr>
              <a:t>Members: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7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45">
                <a:latin typeface="Arial"/>
                <a:cs typeface="Arial"/>
              </a:rPr>
              <a:t>Female;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50">
                <a:latin typeface="Arial"/>
                <a:cs typeface="Arial"/>
              </a:rPr>
              <a:t>7 </a:t>
            </a:r>
            <a:r>
              <a:rPr dirty="0" sz="2400" spc="-114">
                <a:latin typeface="Arial"/>
                <a:cs typeface="Arial"/>
              </a:rPr>
              <a:t>Latina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25">
                <a:latin typeface="Arial"/>
                <a:cs typeface="Arial"/>
              </a:rPr>
              <a:t>and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30">
                <a:latin typeface="Arial"/>
                <a:cs typeface="Arial"/>
              </a:rPr>
              <a:t>1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Black/African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45"/>
              </a:spcBef>
            </a:pPr>
            <a:endParaRPr sz="2400">
              <a:latin typeface="Arial"/>
              <a:cs typeface="Arial"/>
            </a:endParaRPr>
          </a:p>
          <a:p>
            <a:pPr marL="91440" marR="827405">
              <a:lnSpc>
                <a:spcPts val="2590"/>
              </a:lnSpc>
            </a:pPr>
            <a:r>
              <a:rPr dirty="0" sz="2400" spc="-140">
                <a:latin typeface="Arial"/>
                <a:cs typeface="Arial"/>
              </a:rPr>
              <a:t>2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65">
                <a:latin typeface="Arial"/>
                <a:cs typeface="Arial"/>
              </a:rPr>
              <a:t>Social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-204">
                <a:latin typeface="Arial"/>
                <a:cs typeface="Arial"/>
              </a:rPr>
              <a:t>Care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50">
                <a:latin typeface="Arial"/>
                <a:cs typeface="Arial"/>
              </a:rPr>
              <a:t>Service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40">
                <a:latin typeface="Arial"/>
                <a:cs typeface="Arial"/>
              </a:rPr>
              <a:t>Agency </a:t>
            </a:r>
            <a:r>
              <a:rPr dirty="0" sz="2400" spc="-155">
                <a:latin typeface="Arial"/>
                <a:cs typeface="Arial"/>
              </a:rPr>
              <a:t>Leaders: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45">
                <a:latin typeface="Arial"/>
                <a:cs typeface="Arial"/>
              </a:rPr>
              <a:t>White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females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044821" y="529539"/>
            <a:ext cx="5331460" cy="1183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4560"/>
              </a:lnSpc>
              <a:spcBef>
                <a:spcPts val="95"/>
              </a:spcBef>
            </a:pPr>
            <a:r>
              <a:rPr dirty="0" sz="4000" spc="-515" b="0">
                <a:latin typeface="Arial"/>
                <a:cs typeface="Arial"/>
              </a:rPr>
              <a:t>THEMES:</a:t>
            </a:r>
            <a:r>
              <a:rPr dirty="0" sz="4000" spc="-275" b="0">
                <a:latin typeface="Arial"/>
                <a:cs typeface="Arial"/>
              </a:rPr>
              <a:t> Why</a:t>
            </a:r>
            <a:r>
              <a:rPr dirty="0" sz="4000" spc="-265" b="0">
                <a:latin typeface="Arial"/>
                <a:cs typeface="Arial"/>
              </a:rPr>
              <a:t> </a:t>
            </a:r>
            <a:r>
              <a:rPr dirty="0" sz="4000" spc="-235" b="0" i="1">
                <a:latin typeface="Arial"/>
                <a:cs typeface="Arial"/>
              </a:rPr>
              <a:t>do</a:t>
            </a:r>
            <a:r>
              <a:rPr dirty="0" sz="4000" spc="-270" b="0" i="1">
                <a:latin typeface="Arial"/>
                <a:cs typeface="Arial"/>
              </a:rPr>
              <a:t> </a:t>
            </a:r>
            <a:r>
              <a:rPr dirty="0" sz="4000" spc="-110" b="0">
                <a:latin typeface="Arial"/>
                <a:cs typeface="Arial"/>
              </a:rPr>
              <a:t>patients’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ts val="4560"/>
              </a:lnSpc>
            </a:pPr>
            <a:r>
              <a:rPr dirty="0" sz="4000" spc="-200" b="0">
                <a:latin typeface="Arial"/>
                <a:cs typeface="Arial"/>
              </a:rPr>
              <a:t>decline</a:t>
            </a:r>
            <a:r>
              <a:rPr dirty="0" sz="4000" spc="-250" b="0">
                <a:latin typeface="Arial"/>
                <a:cs typeface="Arial"/>
              </a:rPr>
              <a:t> </a:t>
            </a:r>
            <a:r>
              <a:rPr dirty="0" sz="4000" spc="-245" b="0">
                <a:latin typeface="Arial"/>
                <a:cs typeface="Arial"/>
              </a:rPr>
              <a:t>social</a:t>
            </a:r>
            <a:r>
              <a:rPr dirty="0" sz="4000" spc="-235" b="0">
                <a:latin typeface="Arial"/>
                <a:cs typeface="Arial"/>
              </a:rPr>
              <a:t> </a:t>
            </a:r>
            <a:r>
              <a:rPr dirty="0" sz="4000" spc="-320" b="0">
                <a:latin typeface="Arial"/>
                <a:cs typeface="Arial"/>
              </a:rPr>
              <a:t>assistance?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9900"/>
              </a:lnSpc>
              <a:spcBef>
                <a:spcPts val="105"/>
              </a:spcBef>
            </a:pPr>
            <a:r>
              <a:rPr dirty="0" spc="-125"/>
              <a:t>Wording</a:t>
            </a:r>
            <a:r>
              <a:rPr dirty="0" spc="-90"/>
              <a:t> </a:t>
            </a:r>
            <a:r>
              <a:rPr dirty="0"/>
              <a:t>of</a:t>
            </a:r>
            <a:r>
              <a:rPr dirty="0" spc="-114"/>
              <a:t> </a:t>
            </a:r>
            <a:r>
              <a:rPr dirty="0" spc="-130"/>
              <a:t>questions</a:t>
            </a:r>
            <a:r>
              <a:rPr dirty="0" spc="-70"/>
              <a:t> </a:t>
            </a:r>
            <a:r>
              <a:rPr dirty="0"/>
              <a:t>&amp;</a:t>
            </a:r>
            <a:r>
              <a:rPr dirty="0" spc="-95"/>
              <a:t> </a:t>
            </a:r>
            <a:r>
              <a:rPr dirty="0" spc="-165"/>
              <a:t>Time</a:t>
            </a:r>
            <a:r>
              <a:rPr dirty="0" spc="-110"/>
              <a:t> </a:t>
            </a:r>
            <a:r>
              <a:rPr dirty="0" spc="-114"/>
              <a:t>Constraints; Patient</a:t>
            </a:r>
            <a:r>
              <a:rPr dirty="0" spc="-105"/>
              <a:t> </a:t>
            </a:r>
            <a:r>
              <a:rPr dirty="0" spc="-135"/>
              <a:t>knowledge</a:t>
            </a:r>
            <a:r>
              <a:rPr dirty="0" spc="-105"/>
              <a:t> </a:t>
            </a:r>
            <a:r>
              <a:rPr dirty="0"/>
              <a:t>of</a:t>
            </a:r>
            <a:r>
              <a:rPr dirty="0" spc="-114"/>
              <a:t> </a:t>
            </a:r>
            <a:r>
              <a:rPr dirty="0" spc="-35"/>
              <a:t>limited</a:t>
            </a:r>
            <a:r>
              <a:rPr dirty="0" spc="-110"/>
              <a:t> </a:t>
            </a:r>
            <a:r>
              <a:rPr dirty="0" spc="-35"/>
              <a:t>resources; </a:t>
            </a:r>
            <a:r>
              <a:rPr dirty="0" spc="-254"/>
              <a:t>Lack</a:t>
            </a:r>
            <a:r>
              <a:rPr dirty="0" spc="-145"/>
              <a:t> </a:t>
            </a:r>
            <a:r>
              <a:rPr dirty="0"/>
              <a:t>of</a:t>
            </a:r>
            <a:r>
              <a:rPr dirty="0" spc="-150"/>
              <a:t> </a:t>
            </a:r>
            <a:r>
              <a:rPr dirty="0" spc="-40"/>
              <a:t>understanding;</a:t>
            </a:r>
          </a:p>
          <a:p>
            <a:pPr marL="12700" marR="3320415">
              <a:lnSpc>
                <a:spcPts val="4029"/>
              </a:lnSpc>
              <a:spcBef>
                <a:spcPts val="240"/>
              </a:spcBef>
            </a:pPr>
            <a:r>
              <a:rPr dirty="0" spc="-60"/>
              <a:t>Shame/Pride; </a:t>
            </a:r>
            <a:r>
              <a:rPr dirty="0" spc="-70"/>
              <a:t>Fear/Mistrust;</a:t>
            </a:r>
            <a:r>
              <a:rPr dirty="0" spc="-114"/>
              <a:t> </a:t>
            </a:r>
            <a:r>
              <a:rPr dirty="0" spc="-120"/>
              <a:t>and</a:t>
            </a: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pc="-245" b="1">
                <a:latin typeface="Arial"/>
                <a:cs typeface="Arial"/>
              </a:rPr>
              <a:t>Stigma</a:t>
            </a:r>
            <a:r>
              <a:rPr dirty="0" spc="-100" b="1">
                <a:latin typeface="Arial"/>
                <a:cs typeface="Arial"/>
              </a:rPr>
              <a:t> </a:t>
            </a:r>
            <a:r>
              <a:rPr dirty="0" spc="-70" b="1">
                <a:latin typeface="Arial"/>
                <a:cs typeface="Arial"/>
              </a:rPr>
              <a:t>&amp;</a:t>
            </a:r>
            <a:r>
              <a:rPr dirty="0" spc="-130" b="1">
                <a:latin typeface="Arial"/>
                <a:cs typeface="Arial"/>
              </a:rPr>
              <a:t> </a:t>
            </a:r>
            <a:r>
              <a:rPr dirty="0" spc="-120" b="1">
                <a:latin typeface="Arial"/>
                <a:cs typeface="Arial"/>
              </a:rPr>
              <a:t>Discrimination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36007" cy="642937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081778" y="2116073"/>
            <a:ext cx="6309360" cy="0"/>
          </a:xfrm>
          <a:custGeom>
            <a:avLst/>
            <a:gdLst/>
            <a:ahLst/>
            <a:cxnLst/>
            <a:rect l="l" t="t" r="r" b="b"/>
            <a:pathLst>
              <a:path w="6309359" h="0">
                <a:moveTo>
                  <a:pt x="0" y="0"/>
                </a:moveTo>
                <a:lnTo>
                  <a:pt x="6309360" y="0"/>
                </a:lnTo>
              </a:path>
            </a:pathLst>
          </a:custGeom>
          <a:ln w="19812">
            <a:solidFill>
              <a:srgbClr val="5B95A7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344" y="448055"/>
            <a:ext cx="3413760" cy="3801110"/>
          </a:xfrm>
          <a:prstGeom prst="rect">
            <a:avLst/>
          </a:prstGeom>
          <a:solidFill>
            <a:srgbClr val="585858"/>
          </a:solidFill>
        </p:spPr>
        <p:txBody>
          <a:bodyPr wrap="square" lIns="0" tIns="21590" rIns="0" bIns="0" rtlCol="0" vert="horz">
            <a:spAutoFit/>
          </a:bodyPr>
          <a:lstStyle/>
          <a:p>
            <a:pPr marL="91440" marR="167005">
              <a:lnSpc>
                <a:spcPts val="2270"/>
              </a:lnSpc>
              <a:spcBef>
                <a:spcPts val="170"/>
              </a:spcBef>
            </a:pPr>
            <a:r>
              <a:rPr dirty="0" sz="2100" spc="-229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100" spc="-229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explore,</a:t>
            </a:r>
            <a:r>
              <a:rPr dirty="0" sz="21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greater</a:t>
            </a: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depth, </a:t>
            </a:r>
            <a:r>
              <a:rPr dirty="0" sz="2100" spc="-145" b="1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racism—</a:t>
            </a:r>
            <a:endParaRPr sz="2100">
              <a:latin typeface="Arial"/>
              <a:cs typeface="Arial"/>
            </a:endParaRPr>
          </a:p>
          <a:p>
            <a:pPr marL="91440">
              <a:lnSpc>
                <a:spcPts val="2105"/>
              </a:lnSpc>
            </a:pP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50" b="1">
                <a:solidFill>
                  <a:srgbClr val="FFFFFF"/>
                </a:solidFill>
                <a:latin typeface="Arial"/>
                <a:cs typeface="Arial"/>
              </a:rPr>
              <a:t>discrimination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FFFFFF"/>
                </a:solidFill>
                <a:latin typeface="Arial"/>
                <a:cs typeface="Arial"/>
              </a:rPr>
              <a:t>enacted</a:t>
            </a:r>
            <a:endParaRPr sz="2100">
              <a:latin typeface="Arial"/>
              <a:cs typeface="Arial"/>
            </a:endParaRPr>
          </a:p>
          <a:p>
            <a:pPr marL="91440" marR="93980">
              <a:lnSpc>
                <a:spcPct val="90000"/>
              </a:lnSpc>
              <a:spcBef>
                <a:spcPts val="125"/>
              </a:spcBef>
            </a:pPr>
            <a:r>
              <a:rPr dirty="0" sz="2100" spc="-145" b="1">
                <a:solidFill>
                  <a:srgbClr val="FFFFFF"/>
                </a:solidFill>
                <a:latin typeface="Arial"/>
                <a:cs typeface="Arial"/>
              </a:rPr>
              <a:t>towards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5" b="1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0" b="1">
                <a:solidFill>
                  <a:srgbClr val="FFFFFF"/>
                </a:solidFill>
                <a:latin typeface="Arial"/>
                <a:cs typeface="Arial"/>
              </a:rPr>
              <a:t>because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culture,</a:t>
            </a:r>
            <a:r>
              <a:rPr dirty="0" sz="21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60" b="1">
                <a:solidFill>
                  <a:srgbClr val="FFFFFF"/>
                </a:solidFill>
                <a:latin typeface="Arial"/>
                <a:cs typeface="Arial"/>
              </a:rPr>
              <a:t>language,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legal/immigration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30" b="1">
                <a:solidFill>
                  <a:srgbClr val="FFFFFF"/>
                </a:solidFill>
                <a:latin typeface="Arial"/>
                <a:cs typeface="Arial"/>
              </a:rPr>
              <a:t>status—</a:t>
            </a:r>
            <a:r>
              <a:rPr dirty="0" sz="2100" spc="-185" b="1">
                <a:solidFill>
                  <a:srgbClr val="FFFFFF"/>
                </a:solidFill>
                <a:latin typeface="Arial"/>
                <a:cs typeface="Arial"/>
              </a:rPr>
              <a:t>shaped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experiences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 and </a:t>
            </a:r>
            <a:r>
              <a:rPr dirty="0" sz="2100" spc="-160" b="1">
                <a:solidFill>
                  <a:srgbClr val="FFFFFF"/>
                </a:solidFill>
                <a:latin typeface="Arial"/>
                <a:cs typeface="Arial"/>
              </a:rPr>
              <a:t>perceptions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screening </a:t>
            </a:r>
            <a:r>
              <a:rPr dirty="0" sz="2100" spc="-16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80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identify</a:t>
            </a:r>
            <a:r>
              <a:rPr dirty="0" sz="21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0" b="1">
                <a:solidFill>
                  <a:srgbClr val="FFFFFF"/>
                </a:solidFill>
                <a:latin typeface="Arial"/>
                <a:cs typeface="Arial"/>
              </a:rPr>
              <a:t>potential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4" b="1">
                <a:solidFill>
                  <a:srgbClr val="FFFFFF"/>
                </a:solidFill>
                <a:latin typeface="Arial"/>
                <a:cs typeface="Arial"/>
              </a:rPr>
              <a:t>ways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" b="1">
                <a:solidFill>
                  <a:srgbClr val="FFFFFF"/>
                </a:solidFill>
                <a:latin typeface="Arial"/>
                <a:cs typeface="Arial"/>
              </a:rPr>
              <a:t>that it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inadvertently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reproduced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inequalities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5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various </a:t>
            </a:r>
            <a:r>
              <a:rPr dirty="0" sz="2100" spc="-175" b="1">
                <a:solidFill>
                  <a:srgbClr val="FFFFFF"/>
                </a:solidFill>
                <a:latin typeface="Arial"/>
                <a:cs typeface="Arial"/>
              </a:rPr>
              <a:t>forms</a:t>
            </a:r>
            <a:r>
              <a:rPr dirty="0" sz="21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30" b="1">
                <a:solidFill>
                  <a:srgbClr val="FFFFFF"/>
                </a:solidFill>
                <a:latin typeface="Arial"/>
                <a:cs typeface="Arial"/>
              </a:rPr>
              <a:t>racism.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44696" y="448055"/>
            <a:ext cx="7688580" cy="5953125"/>
          </a:xfrm>
          <a:prstGeom prst="rect">
            <a:avLst/>
          </a:prstGeom>
          <a:solidFill>
            <a:srgbClr val="7E7E7E">
              <a:alpha val="19999"/>
            </a:srgbClr>
          </a:solidFill>
        </p:spPr>
        <p:txBody>
          <a:bodyPr wrap="square" lIns="0" tIns="89535" rIns="0" bIns="0" rtlCol="0" vert="horz">
            <a:spAutoFit/>
          </a:bodyPr>
          <a:lstStyle/>
          <a:p>
            <a:pPr marL="426720">
              <a:lnSpc>
                <a:spcPct val="100000"/>
              </a:lnSpc>
              <a:spcBef>
                <a:spcPts val="705"/>
              </a:spcBef>
            </a:pPr>
            <a:r>
              <a:rPr dirty="0" sz="2600" spc="-165" b="1">
                <a:latin typeface="Arial"/>
                <a:cs typeface="Arial"/>
              </a:rPr>
              <a:t>Participant</a:t>
            </a:r>
            <a:r>
              <a:rPr dirty="0" sz="2600" spc="-95" b="1">
                <a:latin typeface="Arial"/>
                <a:cs typeface="Arial"/>
              </a:rPr>
              <a:t> </a:t>
            </a:r>
            <a:r>
              <a:rPr dirty="0" sz="2600" spc="-145" b="1">
                <a:latin typeface="Arial"/>
                <a:cs typeface="Arial"/>
              </a:rPr>
              <a:t>Characteristics</a:t>
            </a:r>
            <a:endParaRPr sz="2600">
              <a:latin typeface="Arial"/>
              <a:cs typeface="Arial"/>
            </a:endParaRPr>
          </a:p>
          <a:p>
            <a:pPr marL="426720" marR="807720">
              <a:lnSpc>
                <a:spcPts val="2500"/>
              </a:lnSpc>
              <a:spcBef>
                <a:spcPts val="969"/>
              </a:spcBef>
            </a:pPr>
            <a:r>
              <a:rPr dirty="0" sz="2600" spc="-160" b="1">
                <a:latin typeface="Arial"/>
                <a:cs typeface="Arial"/>
              </a:rPr>
              <a:t>(N=42)—</a:t>
            </a:r>
            <a:r>
              <a:rPr dirty="0" sz="2600" spc="-235" b="1">
                <a:latin typeface="Arial"/>
                <a:cs typeface="Arial"/>
              </a:rPr>
              <a:t>Secondary</a:t>
            </a:r>
            <a:r>
              <a:rPr dirty="0" sz="2600" spc="-110" b="1">
                <a:latin typeface="Arial"/>
                <a:cs typeface="Arial"/>
              </a:rPr>
              <a:t> </a:t>
            </a:r>
            <a:r>
              <a:rPr dirty="0" sz="2600" spc="-235" b="1">
                <a:latin typeface="Arial"/>
                <a:cs typeface="Arial"/>
              </a:rPr>
              <a:t>Analysis:</a:t>
            </a:r>
            <a:r>
              <a:rPr dirty="0" sz="2600" spc="-114" b="1">
                <a:latin typeface="Arial"/>
                <a:cs typeface="Arial"/>
              </a:rPr>
              <a:t> </a:t>
            </a:r>
            <a:r>
              <a:rPr dirty="0" sz="2600" spc="-195" b="1">
                <a:solidFill>
                  <a:srgbClr val="006FC0"/>
                </a:solidFill>
                <a:latin typeface="Arial"/>
                <a:cs typeface="Arial"/>
              </a:rPr>
              <a:t>How</a:t>
            </a:r>
            <a:r>
              <a:rPr dirty="0" sz="26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250" b="1">
                <a:solidFill>
                  <a:srgbClr val="006FC0"/>
                </a:solidFill>
                <a:latin typeface="Arial"/>
                <a:cs typeface="Arial"/>
              </a:rPr>
              <a:t>does</a:t>
            </a:r>
            <a:r>
              <a:rPr dirty="0" sz="2600" spc="-10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55" b="1">
                <a:solidFill>
                  <a:srgbClr val="006FC0"/>
                </a:solidFill>
                <a:latin typeface="Arial"/>
                <a:cs typeface="Arial"/>
              </a:rPr>
              <a:t>racism </a:t>
            </a:r>
            <a:r>
              <a:rPr dirty="0" sz="2600" spc="-195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600" spc="-8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185" b="1">
                <a:solidFill>
                  <a:srgbClr val="006FC0"/>
                </a:solidFill>
                <a:latin typeface="Arial"/>
                <a:cs typeface="Arial"/>
              </a:rPr>
              <a:t>racialized</a:t>
            </a:r>
            <a:r>
              <a:rPr dirty="0" sz="2600" spc="-9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210" b="1">
                <a:solidFill>
                  <a:srgbClr val="006FC0"/>
                </a:solidFill>
                <a:latin typeface="Arial"/>
                <a:cs typeface="Arial"/>
              </a:rPr>
              <a:t>disadvantage</a:t>
            </a:r>
            <a:r>
              <a:rPr dirty="0" sz="26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175" b="1">
                <a:solidFill>
                  <a:srgbClr val="006FC0"/>
                </a:solidFill>
                <a:latin typeface="Arial"/>
                <a:cs typeface="Arial"/>
              </a:rPr>
              <a:t>impact</a:t>
            </a:r>
            <a:r>
              <a:rPr dirty="0" sz="2600" spc="-9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225" b="1">
                <a:solidFill>
                  <a:srgbClr val="006FC0"/>
                </a:solidFill>
                <a:latin typeface="Arial"/>
                <a:cs typeface="Arial"/>
              </a:rPr>
              <a:t>social</a:t>
            </a:r>
            <a:r>
              <a:rPr dirty="0" sz="2600" spc="-12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600" spc="-195" b="1">
                <a:solidFill>
                  <a:srgbClr val="006FC0"/>
                </a:solidFill>
                <a:latin typeface="Arial"/>
                <a:cs typeface="Arial"/>
              </a:rPr>
              <a:t>care?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10"/>
              </a:spcBef>
            </a:pPr>
            <a:endParaRPr sz="2600">
              <a:latin typeface="Arial"/>
              <a:cs typeface="Arial"/>
            </a:endParaRPr>
          </a:p>
          <a:p>
            <a:pPr marL="426720" marR="1004569">
              <a:lnSpc>
                <a:spcPts val="2500"/>
              </a:lnSpc>
            </a:pPr>
            <a:r>
              <a:rPr dirty="0" sz="2600" spc="-140">
                <a:latin typeface="Arial"/>
                <a:cs typeface="Arial"/>
              </a:rPr>
              <a:t>32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14">
                <a:latin typeface="Arial"/>
                <a:cs typeface="Arial"/>
              </a:rPr>
              <a:t>Patients:</a:t>
            </a:r>
            <a:r>
              <a:rPr dirty="0" sz="2600" spc="-140">
                <a:latin typeface="Arial"/>
                <a:cs typeface="Arial"/>
              </a:rPr>
              <a:t> 24</a:t>
            </a:r>
            <a:r>
              <a:rPr dirty="0" sz="2600" spc="-125">
                <a:latin typeface="Arial"/>
                <a:cs typeface="Arial"/>
              </a:rPr>
              <a:t> </a:t>
            </a:r>
            <a:r>
              <a:rPr dirty="0" sz="2600" spc="-155">
                <a:latin typeface="Arial"/>
                <a:cs typeface="Arial"/>
              </a:rPr>
              <a:t>Female;</a:t>
            </a:r>
            <a:r>
              <a:rPr dirty="0" sz="2600" spc="-135">
                <a:latin typeface="Arial"/>
                <a:cs typeface="Arial"/>
              </a:rPr>
              <a:t> </a:t>
            </a:r>
            <a:r>
              <a:rPr dirty="0" sz="2600" spc="-140">
                <a:latin typeface="Arial"/>
                <a:cs typeface="Arial"/>
              </a:rPr>
              <a:t>8</a:t>
            </a:r>
            <a:r>
              <a:rPr dirty="0" sz="2600" spc="-125">
                <a:latin typeface="Arial"/>
                <a:cs typeface="Arial"/>
              </a:rPr>
              <a:t> </a:t>
            </a:r>
            <a:r>
              <a:rPr dirty="0" sz="2600" spc="-195">
                <a:latin typeface="Arial"/>
                <a:cs typeface="Arial"/>
              </a:rPr>
              <a:t>Spanish</a:t>
            </a:r>
            <a:r>
              <a:rPr dirty="0" sz="2600" spc="-140">
                <a:latin typeface="Arial"/>
                <a:cs typeface="Arial"/>
              </a:rPr>
              <a:t> </a:t>
            </a:r>
            <a:r>
              <a:rPr dirty="0" sz="2600" spc="-170">
                <a:latin typeface="Arial"/>
                <a:cs typeface="Arial"/>
              </a:rPr>
              <a:t>Speaking;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35">
                <a:latin typeface="Arial"/>
                <a:cs typeface="Arial"/>
              </a:rPr>
              <a:t>22 </a:t>
            </a:r>
            <a:r>
              <a:rPr dirty="0" sz="2600" spc="-125">
                <a:latin typeface="Arial"/>
                <a:cs typeface="Arial"/>
              </a:rPr>
              <a:t>Declined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 spc="-75">
                <a:latin typeface="Arial"/>
                <a:cs typeface="Arial"/>
              </a:rPr>
              <a:t>Assistance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05"/>
              </a:spcBef>
            </a:pPr>
            <a:endParaRPr sz="2600">
              <a:latin typeface="Arial"/>
              <a:cs typeface="Arial"/>
            </a:endParaRPr>
          </a:p>
          <a:p>
            <a:pPr marL="426720" marR="1621155">
              <a:lnSpc>
                <a:spcPts val="2500"/>
              </a:lnSpc>
            </a:pPr>
            <a:r>
              <a:rPr dirty="0" sz="2600" spc="-140">
                <a:latin typeface="Arial"/>
                <a:cs typeface="Arial"/>
              </a:rPr>
              <a:t>8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14">
                <a:latin typeface="Arial"/>
                <a:cs typeface="Arial"/>
              </a:rPr>
              <a:t>Staff </a:t>
            </a:r>
            <a:r>
              <a:rPr dirty="0" sz="2600" spc="-100">
                <a:latin typeface="Arial"/>
                <a:cs typeface="Arial"/>
              </a:rPr>
              <a:t>Members:</a:t>
            </a:r>
            <a:r>
              <a:rPr dirty="0" sz="2600" spc="-155">
                <a:latin typeface="Arial"/>
                <a:cs typeface="Arial"/>
              </a:rPr>
              <a:t> </a:t>
            </a:r>
            <a:r>
              <a:rPr dirty="0" sz="2600" spc="-140">
                <a:latin typeface="Arial"/>
                <a:cs typeface="Arial"/>
              </a:rPr>
              <a:t>7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55">
                <a:latin typeface="Arial"/>
                <a:cs typeface="Arial"/>
              </a:rPr>
              <a:t>Female;</a:t>
            </a:r>
            <a:r>
              <a:rPr dirty="0" sz="2600" spc="-135">
                <a:latin typeface="Arial"/>
                <a:cs typeface="Arial"/>
              </a:rPr>
              <a:t> </a:t>
            </a:r>
            <a:r>
              <a:rPr dirty="0" sz="2600" spc="-140">
                <a:latin typeface="Arial"/>
                <a:cs typeface="Arial"/>
              </a:rPr>
              <a:t>7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 spc="-125">
                <a:latin typeface="Arial"/>
                <a:cs typeface="Arial"/>
              </a:rPr>
              <a:t>Latina </a:t>
            </a:r>
            <a:r>
              <a:rPr dirty="0" sz="2600" spc="-140">
                <a:latin typeface="Arial"/>
                <a:cs typeface="Arial"/>
              </a:rPr>
              <a:t>and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50">
                <a:latin typeface="Arial"/>
                <a:cs typeface="Arial"/>
              </a:rPr>
              <a:t>1 </a:t>
            </a:r>
            <a:r>
              <a:rPr dirty="0" sz="2600" spc="-30">
                <a:latin typeface="Arial"/>
                <a:cs typeface="Arial"/>
              </a:rPr>
              <a:t>Black/African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05"/>
              </a:spcBef>
            </a:pPr>
            <a:endParaRPr sz="2600">
              <a:latin typeface="Arial"/>
              <a:cs typeface="Arial"/>
            </a:endParaRPr>
          </a:p>
          <a:p>
            <a:pPr marL="426720" marR="1374775">
              <a:lnSpc>
                <a:spcPts val="2500"/>
              </a:lnSpc>
            </a:pPr>
            <a:r>
              <a:rPr dirty="0" sz="2600" spc="-140">
                <a:latin typeface="Arial"/>
                <a:cs typeface="Arial"/>
              </a:rPr>
              <a:t>2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 spc="-175">
                <a:latin typeface="Arial"/>
                <a:cs typeface="Arial"/>
              </a:rPr>
              <a:t>Social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 spc="-225">
                <a:latin typeface="Arial"/>
                <a:cs typeface="Arial"/>
              </a:rPr>
              <a:t>Care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 spc="-160">
                <a:latin typeface="Arial"/>
                <a:cs typeface="Arial"/>
              </a:rPr>
              <a:t>Service</a:t>
            </a:r>
            <a:r>
              <a:rPr dirty="0" sz="2600" spc="-125">
                <a:latin typeface="Arial"/>
                <a:cs typeface="Arial"/>
              </a:rPr>
              <a:t> </a:t>
            </a:r>
            <a:r>
              <a:rPr dirty="0" sz="2600" spc="-190">
                <a:latin typeface="Arial"/>
                <a:cs typeface="Arial"/>
              </a:rPr>
              <a:t>Agency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75">
                <a:latin typeface="Arial"/>
                <a:cs typeface="Arial"/>
              </a:rPr>
              <a:t>Leaders:</a:t>
            </a:r>
            <a:r>
              <a:rPr dirty="0" sz="2600" spc="-12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White females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344" y="4419600"/>
            <a:ext cx="3413760" cy="1979930"/>
          </a:xfrm>
          <a:prstGeom prst="rect">
            <a:avLst/>
          </a:prstGeom>
          <a:solidFill>
            <a:srgbClr val="4471C4">
              <a:alpha val="94900"/>
            </a:srgbClr>
          </a:solidFill>
        </p:spPr>
        <p:txBody>
          <a:bodyPr wrap="square" lIns="0" tIns="477520" rIns="0" bIns="0" rtlCol="0" vert="horz">
            <a:spAutoFit/>
          </a:bodyPr>
          <a:lstStyle/>
          <a:p>
            <a:pPr marL="434340" marR="396875">
              <a:lnSpc>
                <a:spcPct val="100000"/>
              </a:lnSpc>
              <a:spcBef>
                <a:spcPts val="3760"/>
              </a:spcBef>
            </a:pPr>
            <a:r>
              <a:rPr dirty="0" sz="4400" spc="-320">
                <a:latin typeface="Arial"/>
                <a:cs typeface="Arial"/>
              </a:rPr>
              <a:t>Racial </a:t>
            </a:r>
            <a:r>
              <a:rPr dirty="0" sz="4400" spc="-195">
                <a:latin typeface="Arial"/>
                <a:cs typeface="Arial"/>
              </a:rPr>
              <a:t>Equity</a:t>
            </a:r>
            <a:r>
              <a:rPr dirty="0" sz="4400" spc="-215">
                <a:latin typeface="Arial"/>
                <a:cs typeface="Arial"/>
              </a:rPr>
              <a:t> </a:t>
            </a:r>
            <a:r>
              <a:rPr dirty="0" sz="4400" spc="-409">
                <a:latin typeface="Arial"/>
                <a:cs typeface="Arial"/>
              </a:rPr>
              <a:t>Lens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344" y="448055"/>
            <a:ext cx="3413760" cy="3801110"/>
          </a:xfrm>
          <a:prstGeom prst="rect">
            <a:avLst/>
          </a:prstGeom>
          <a:solidFill>
            <a:srgbClr val="585858"/>
          </a:solidFill>
        </p:spPr>
        <p:txBody>
          <a:bodyPr wrap="square" lIns="0" tIns="21590" rIns="0" bIns="0" rtlCol="0" vert="horz">
            <a:spAutoFit/>
          </a:bodyPr>
          <a:lstStyle/>
          <a:p>
            <a:pPr marL="91440" marR="167005">
              <a:lnSpc>
                <a:spcPts val="2270"/>
              </a:lnSpc>
              <a:spcBef>
                <a:spcPts val="170"/>
              </a:spcBef>
            </a:pPr>
            <a:r>
              <a:rPr dirty="0" sz="2100" spc="-229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100" spc="-229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explore,</a:t>
            </a:r>
            <a:r>
              <a:rPr dirty="0" sz="21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greater</a:t>
            </a: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depth, </a:t>
            </a:r>
            <a:r>
              <a:rPr dirty="0" sz="2100" spc="-145" b="1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racism—</a:t>
            </a:r>
            <a:endParaRPr sz="2100">
              <a:latin typeface="Arial"/>
              <a:cs typeface="Arial"/>
            </a:endParaRPr>
          </a:p>
          <a:p>
            <a:pPr marL="91440">
              <a:lnSpc>
                <a:spcPts val="2105"/>
              </a:lnSpc>
            </a:pP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50" b="1">
                <a:solidFill>
                  <a:srgbClr val="FFFFFF"/>
                </a:solidFill>
                <a:latin typeface="Arial"/>
                <a:cs typeface="Arial"/>
              </a:rPr>
              <a:t>discrimination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FFFFFF"/>
                </a:solidFill>
                <a:latin typeface="Arial"/>
                <a:cs typeface="Arial"/>
              </a:rPr>
              <a:t>enacted</a:t>
            </a:r>
            <a:endParaRPr sz="2100">
              <a:latin typeface="Arial"/>
              <a:cs typeface="Arial"/>
            </a:endParaRPr>
          </a:p>
          <a:p>
            <a:pPr marL="91440" marR="93980">
              <a:lnSpc>
                <a:spcPct val="90000"/>
              </a:lnSpc>
              <a:spcBef>
                <a:spcPts val="125"/>
              </a:spcBef>
            </a:pPr>
            <a:r>
              <a:rPr dirty="0" sz="2100" spc="-145" b="1">
                <a:solidFill>
                  <a:srgbClr val="FFFFFF"/>
                </a:solidFill>
                <a:latin typeface="Arial"/>
                <a:cs typeface="Arial"/>
              </a:rPr>
              <a:t>towards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35" b="1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0" b="1">
                <a:solidFill>
                  <a:srgbClr val="FFFFFF"/>
                </a:solidFill>
                <a:latin typeface="Arial"/>
                <a:cs typeface="Arial"/>
              </a:rPr>
              <a:t>because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100" spc="-125" b="1">
                <a:solidFill>
                  <a:srgbClr val="FFFFFF"/>
                </a:solidFill>
                <a:latin typeface="Arial"/>
                <a:cs typeface="Arial"/>
              </a:rPr>
              <a:t>culture,</a:t>
            </a:r>
            <a:r>
              <a:rPr dirty="0" sz="21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60" b="1">
                <a:solidFill>
                  <a:srgbClr val="FFFFFF"/>
                </a:solidFill>
                <a:latin typeface="Arial"/>
                <a:cs typeface="Arial"/>
              </a:rPr>
              <a:t>language,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legal/immigration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30" b="1">
                <a:solidFill>
                  <a:srgbClr val="FFFFFF"/>
                </a:solidFill>
                <a:latin typeface="Arial"/>
                <a:cs typeface="Arial"/>
              </a:rPr>
              <a:t>status—</a:t>
            </a:r>
            <a:r>
              <a:rPr dirty="0" sz="2100" spc="-185" b="1">
                <a:solidFill>
                  <a:srgbClr val="FFFFFF"/>
                </a:solidFill>
                <a:latin typeface="Arial"/>
                <a:cs typeface="Arial"/>
              </a:rPr>
              <a:t>shaped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experiences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 and </a:t>
            </a:r>
            <a:r>
              <a:rPr dirty="0" sz="2100" spc="-160" b="1">
                <a:solidFill>
                  <a:srgbClr val="FFFFFF"/>
                </a:solidFill>
                <a:latin typeface="Arial"/>
                <a:cs typeface="Arial"/>
              </a:rPr>
              <a:t>perceptions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screening </a:t>
            </a:r>
            <a:r>
              <a:rPr dirty="0" sz="2100" spc="-16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80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70" b="1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r>
              <a:rPr dirty="0" sz="21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100" spc="-105" b="1">
                <a:solidFill>
                  <a:srgbClr val="FFFFFF"/>
                </a:solidFill>
                <a:latin typeface="Arial"/>
                <a:cs typeface="Arial"/>
              </a:rPr>
              <a:t>identify</a:t>
            </a:r>
            <a:r>
              <a:rPr dirty="0" sz="21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0" b="1">
                <a:solidFill>
                  <a:srgbClr val="FFFFFF"/>
                </a:solidFill>
                <a:latin typeface="Arial"/>
                <a:cs typeface="Arial"/>
              </a:rPr>
              <a:t>potential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4" b="1">
                <a:solidFill>
                  <a:srgbClr val="FFFFFF"/>
                </a:solidFill>
                <a:latin typeface="Arial"/>
                <a:cs typeface="Arial"/>
              </a:rPr>
              <a:t>ways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" b="1">
                <a:solidFill>
                  <a:srgbClr val="FFFFFF"/>
                </a:solidFill>
                <a:latin typeface="Arial"/>
                <a:cs typeface="Arial"/>
              </a:rPr>
              <a:t>that it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4" b="1">
                <a:solidFill>
                  <a:srgbClr val="FFFFFF"/>
                </a:solidFill>
                <a:latin typeface="Arial"/>
                <a:cs typeface="Arial"/>
              </a:rPr>
              <a:t>inadvertently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reproduced </a:t>
            </a:r>
            <a:r>
              <a:rPr dirty="0" sz="2100" spc="-130" b="1">
                <a:solidFill>
                  <a:srgbClr val="FFFFFF"/>
                </a:solidFill>
                <a:latin typeface="Arial"/>
                <a:cs typeface="Arial"/>
              </a:rPr>
              <a:t>inequalities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55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1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various </a:t>
            </a:r>
            <a:r>
              <a:rPr dirty="0" sz="2100" spc="-175" b="1">
                <a:solidFill>
                  <a:srgbClr val="FFFFFF"/>
                </a:solidFill>
                <a:latin typeface="Arial"/>
                <a:cs typeface="Arial"/>
              </a:rPr>
              <a:t>forms</a:t>
            </a:r>
            <a:r>
              <a:rPr dirty="0" sz="21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1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30" b="1">
                <a:solidFill>
                  <a:srgbClr val="FFFFFF"/>
                </a:solidFill>
                <a:latin typeface="Arial"/>
                <a:cs typeface="Arial"/>
              </a:rPr>
              <a:t>racism.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44696" y="448055"/>
            <a:ext cx="7688580" cy="5953125"/>
          </a:xfrm>
          <a:custGeom>
            <a:avLst/>
            <a:gdLst/>
            <a:ahLst/>
            <a:cxnLst/>
            <a:rect l="l" t="t" r="r" b="b"/>
            <a:pathLst>
              <a:path w="7688580" h="5953125">
                <a:moveTo>
                  <a:pt x="7688580" y="0"/>
                </a:moveTo>
                <a:lnTo>
                  <a:pt x="0" y="0"/>
                </a:lnTo>
                <a:lnTo>
                  <a:pt x="0" y="5952744"/>
                </a:lnTo>
                <a:lnTo>
                  <a:pt x="7688580" y="5952744"/>
                </a:lnTo>
                <a:lnTo>
                  <a:pt x="7688580" y="0"/>
                </a:lnTo>
                <a:close/>
              </a:path>
            </a:pathLst>
          </a:custGeom>
          <a:solidFill>
            <a:srgbClr val="7E7E7E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58970" y="1947798"/>
            <a:ext cx="6825615" cy="2830195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575"/>
              </a:spcBef>
            </a:pPr>
            <a:r>
              <a:rPr dirty="0" sz="4000" spc="-565" b="1">
                <a:latin typeface="Arial"/>
                <a:cs typeface="Arial"/>
              </a:rPr>
              <a:t>As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spc="-215" b="1">
                <a:latin typeface="Arial"/>
                <a:cs typeface="Arial"/>
              </a:rPr>
              <a:t>we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spc="-470" b="1">
                <a:latin typeface="Arial"/>
                <a:cs typeface="Arial"/>
              </a:rPr>
              <a:t>discuss</a:t>
            </a:r>
            <a:r>
              <a:rPr dirty="0" sz="4000" spc="-150" b="1">
                <a:latin typeface="Arial"/>
                <a:cs typeface="Arial"/>
              </a:rPr>
              <a:t> </a:t>
            </a:r>
            <a:r>
              <a:rPr dirty="0" sz="4000" spc="-280" b="1">
                <a:latin typeface="Arial"/>
                <a:cs typeface="Arial"/>
              </a:rPr>
              <a:t>these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spc="-200" b="1">
                <a:latin typeface="Arial"/>
                <a:cs typeface="Arial"/>
              </a:rPr>
              <a:t>data,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-310" b="1">
                <a:latin typeface="Arial"/>
                <a:cs typeface="Arial"/>
              </a:rPr>
              <a:t>please </a:t>
            </a:r>
            <a:r>
              <a:rPr dirty="0" sz="4000" spc="-240" b="1">
                <a:latin typeface="Arial"/>
                <a:cs typeface="Arial"/>
              </a:rPr>
              <a:t>take</a:t>
            </a:r>
            <a:r>
              <a:rPr dirty="0" sz="4000" spc="-190" b="1">
                <a:latin typeface="Arial"/>
                <a:cs typeface="Arial"/>
              </a:rPr>
              <a:t> </a:t>
            </a:r>
            <a:r>
              <a:rPr dirty="0" sz="4000" spc="-295" b="1">
                <a:latin typeface="Arial"/>
                <a:cs typeface="Arial"/>
              </a:rPr>
              <a:t>notes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-200" b="1">
                <a:latin typeface="Arial"/>
                <a:cs typeface="Arial"/>
              </a:rPr>
              <a:t>of</a:t>
            </a:r>
            <a:r>
              <a:rPr dirty="0" sz="4000" spc="-190" b="1">
                <a:latin typeface="Arial"/>
                <a:cs typeface="Arial"/>
              </a:rPr>
              <a:t> </a:t>
            </a:r>
            <a:r>
              <a:rPr dirty="0" sz="4000" spc="-170" b="1">
                <a:latin typeface="Arial"/>
                <a:cs typeface="Arial"/>
              </a:rPr>
              <a:t>the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-350" b="1">
                <a:latin typeface="Arial"/>
                <a:cs typeface="Arial"/>
              </a:rPr>
              <a:t>possible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-415" b="1">
                <a:latin typeface="Arial"/>
                <a:cs typeface="Arial"/>
              </a:rPr>
              <a:t>ways </a:t>
            </a:r>
            <a:r>
              <a:rPr dirty="0" sz="4000" spc="-145" b="1">
                <a:latin typeface="Arial"/>
                <a:cs typeface="Arial"/>
              </a:rPr>
              <a:t>that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-345" b="1">
                <a:latin typeface="Arial"/>
                <a:cs typeface="Arial"/>
              </a:rPr>
              <a:t>social</a:t>
            </a:r>
            <a:r>
              <a:rPr dirty="0" sz="4000" spc="-170" b="1">
                <a:latin typeface="Arial"/>
                <a:cs typeface="Arial"/>
              </a:rPr>
              <a:t> </a:t>
            </a:r>
            <a:r>
              <a:rPr dirty="0" sz="4000" spc="-305" b="1">
                <a:latin typeface="Arial"/>
                <a:cs typeface="Arial"/>
              </a:rPr>
              <a:t>risk</a:t>
            </a:r>
            <a:r>
              <a:rPr dirty="0" sz="4000" spc="-170" b="1">
                <a:latin typeface="Arial"/>
                <a:cs typeface="Arial"/>
              </a:rPr>
              <a:t> </a:t>
            </a:r>
            <a:r>
              <a:rPr dirty="0" sz="4000" spc="-355" b="1">
                <a:latin typeface="Arial"/>
                <a:cs typeface="Arial"/>
              </a:rPr>
              <a:t>screening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-310" b="1">
                <a:latin typeface="Arial"/>
                <a:cs typeface="Arial"/>
              </a:rPr>
              <a:t>and </a:t>
            </a:r>
            <a:r>
              <a:rPr dirty="0" sz="4000" spc="-350" b="1">
                <a:latin typeface="Arial"/>
                <a:cs typeface="Arial"/>
              </a:rPr>
              <a:t>social</a:t>
            </a:r>
            <a:r>
              <a:rPr dirty="0" sz="4000" spc="-190" b="1">
                <a:latin typeface="Arial"/>
                <a:cs typeface="Arial"/>
              </a:rPr>
              <a:t> </a:t>
            </a:r>
            <a:r>
              <a:rPr dirty="0" sz="4000" spc="-325" b="1">
                <a:latin typeface="Arial"/>
                <a:cs typeface="Arial"/>
              </a:rPr>
              <a:t>care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-355" b="1">
                <a:latin typeface="Arial"/>
                <a:cs typeface="Arial"/>
              </a:rPr>
              <a:t>programs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-280" b="1">
                <a:latin typeface="Arial"/>
                <a:cs typeface="Arial"/>
              </a:rPr>
              <a:t>might </a:t>
            </a:r>
            <a:r>
              <a:rPr dirty="0" sz="4000" spc="-385" b="1">
                <a:latin typeface="Arial"/>
                <a:cs typeface="Arial"/>
              </a:rPr>
              <a:t>change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-155" b="1">
                <a:latin typeface="Arial"/>
                <a:cs typeface="Arial"/>
              </a:rPr>
              <a:t>to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spc="-320" b="1">
                <a:latin typeface="Arial"/>
                <a:cs typeface="Arial"/>
              </a:rPr>
              <a:t>ensure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-275" b="1">
                <a:latin typeface="Arial"/>
                <a:cs typeface="Arial"/>
              </a:rPr>
              <a:t>racial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-20" b="1">
                <a:latin typeface="Arial"/>
                <a:cs typeface="Arial"/>
              </a:rPr>
              <a:t>equity</a:t>
            </a:r>
            <a:r>
              <a:rPr dirty="0" sz="2600" spc="-2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344" y="4419600"/>
            <a:ext cx="3413760" cy="1979930"/>
          </a:xfrm>
          <a:prstGeom prst="rect">
            <a:avLst/>
          </a:prstGeom>
          <a:solidFill>
            <a:srgbClr val="4471C4">
              <a:alpha val="94900"/>
            </a:srgbClr>
          </a:solidFill>
        </p:spPr>
        <p:txBody>
          <a:bodyPr wrap="square" lIns="0" tIns="477520" rIns="0" bIns="0" rtlCol="0" vert="horz">
            <a:spAutoFit/>
          </a:bodyPr>
          <a:lstStyle/>
          <a:p>
            <a:pPr marL="434340" marR="396875">
              <a:lnSpc>
                <a:spcPct val="100000"/>
              </a:lnSpc>
              <a:spcBef>
                <a:spcPts val="3760"/>
              </a:spcBef>
            </a:pPr>
            <a:r>
              <a:rPr dirty="0" sz="4400" spc="-320">
                <a:latin typeface="Arial"/>
                <a:cs typeface="Arial"/>
              </a:rPr>
              <a:t>Racial </a:t>
            </a:r>
            <a:r>
              <a:rPr dirty="0" sz="4400" spc="-195">
                <a:latin typeface="Arial"/>
                <a:cs typeface="Arial"/>
              </a:rPr>
              <a:t>Equity</a:t>
            </a:r>
            <a:r>
              <a:rPr dirty="0" sz="4400" spc="-215">
                <a:latin typeface="Arial"/>
                <a:cs typeface="Arial"/>
              </a:rPr>
              <a:t> </a:t>
            </a:r>
            <a:r>
              <a:rPr dirty="0" sz="4400" spc="-409">
                <a:latin typeface="Arial"/>
                <a:cs typeface="Arial"/>
              </a:rPr>
              <a:t>Lens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737235">
              <a:lnSpc>
                <a:spcPct val="100000"/>
              </a:lnSpc>
              <a:spcBef>
                <a:spcPts val="105"/>
              </a:spcBef>
            </a:pPr>
            <a:r>
              <a:rPr dirty="0" spc="-195" b="0">
                <a:latin typeface="Arial"/>
                <a:cs typeface="Arial"/>
              </a:rPr>
              <a:t>Individual</a:t>
            </a:r>
            <a:r>
              <a:rPr dirty="0" spc="-285" b="0">
                <a:latin typeface="Arial"/>
                <a:cs typeface="Arial"/>
              </a:rPr>
              <a:t> </a:t>
            </a:r>
            <a:r>
              <a:rPr dirty="0" spc="-355" b="0">
                <a:latin typeface="Arial"/>
                <a:cs typeface="Arial"/>
              </a:rPr>
              <a:t>Racial</a:t>
            </a:r>
            <a:r>
              <a:rPr dirty="0" spc="-285" b="0">
                <a:latin typeface="Arial"/>
                <a:cs typeface="Arial"/>
              </a:rPr>
              <a:t> </a:t>
            </a:r>
            <a:r>
              <a:rPr dirty="0" spc="-320" b="0">
                <a:latin typeface="Arial"/>
                <a:cs typeface="Arial"/>
              </a:rPr>
              <a:t>Stigma</a:t>
            </a:r>
            <a:r>
              <a:rPr dirty="0" spc="-285" b="0">
                <a:latin typeface="Arial"/>
                <a:cs typeface="Arial"/>
              </a:rPr>
              <a:t> </a:t>
            </a:r>
            <a:r>
              <a:rPr dirty="0" spc="-265" b="0">
                <a:latin typeface="Arial"/>
                <a:cs typeface="Arial"/>
              </a:rPr>
              <a:t>and</a:t>
            </a:r>
            <a:r>
              <a:rPr dirty="0" spc="-290" b="0">
                <a:latin typeface="Arial"/>
                <a:cs typeface="Arial"/>
              </a:rPr>
              <a:t> </a:t>
            </a:r>
            <a:r>
              <a:rPr dirty="0" spc="-160" b="0">
                <a:latin typeface="Arial"/>
                <a:cs typeface="Arial"/>
              </a:rPr>
              <a:t>Discrimination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93189"/>
            <a:ext cx="10327005" cy="4037329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algn="just" marL="12700" marR="289560">
              <a:lnSpc>
                <a:spcPct val="90000"/>
              </a:lnSpc>
              <a:spcBef>
                <a:spcPts val="434"/>
              </a:spcBef>
            </a:pPr>
            <a:r>
              <a:rPr dirty="0" sz="2800" spc="-180" i="1">
                <a:latin typeface="Arial"/>
                <a:cs typeface="Arial"/>
              </a:rPr>
              <a:t>“</a:t>
            </a:r>
            <a:r>
              <a:rPr dirty="0" sz="2800" spc="-180" b="1" i="1">
                <a:latin typeface="Arial"/>
                <a:cs typeface="Arial"/>
              </a:rPr>
              <a:t>The</a:t>
            </a:r>
            <a:r>
              <a:rPr dirty="0" sz="2800" spc="-15" b="1" i="1">
                <a:latin typeface="Arial"/>
                <a:cs typeface="Arial"/>
              </a:rPr>
              <a:t> </a:t>
            </a:r>
            <a:r>
              <a:rPr dirty="0" sz="2800" spc="-190" b="1" i="1">
                <a:latin typeface="Arial"/>
                <a:cs typeface="Arial"/>
              </a:rPr>
              <a:t>way</a:t>
            </a:r>
            <a:r>
              <a:rPr dirty="0" sz="2800" spc="-5" b="1" i="1">
                <a:latin typeface="Arial"/>
                <a:cs typeface="Arial"/>
              </a:rPr>
              <a:t> </a:t>
            </a:r>
            <a:r>
              <a:rPr dirty="0" sz="2800" spc="-80" b="1" i="1">
                <a:latin typeface="Arial"/>
                <a:cs typeface="Arial"/>
              </a:rPr>
              <a:t>that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10" b="1" i="1">
                <a:latin typeface="Arial"/>
                <a:cs typeface="Arial"/>
              </a:rPr>
              <a:t>they</a:t>
            </a:r>
            <a:r>
              <a:rPr dirty="0" sz="2800" spc="20" b="1" i="1">
                <a:latin typeface="Arial"/>
                <a:cs typeface="Arial"/>
              </a:rPr>
              <a:t> </a:t>
            </a:r>
            <a:r>
              <a:rPr dirty="0" sz="2800" spc="-75" b="1" i="1">
                <a:latin typeface="Arial"/>
                <a:cs typeface="Arial"/>
              </a:rPr>
              <a:t>treat</a:t>
            </a:r>
            <a:r>
              <a:rPr dirty="0" sz="2800" spc="-95" b="1" i="1">
                <a:latin typeface="Arial"/>
                <a:cs typeface="Arial"/>
              </a:rPr>
              <a:t> </a:t>
            </a:r>
            <a:r>
              <a:rPr dirty="0" sz="2800" spc="-229" b="1" i="1">
                <a:latin typeface="Arial"/>
                <a:cs typeface="Arial"/>
              </a:rPr>
              <a:t>people</a:t>
            </a:r>
            <a:r>
              <a:rPr dirty="0" sz="2800" spc="40" b="1" i="1">
                <a:latin typeface="Arial"/>
                <a:cs typeface="Arial"/>
              </a:rPr>
              <a:t> </a:t>
            </a:r>
            <a:r>
              <a:rPr dirty="0" sz="2800" spc="-190" b="1" i="1">
                <a:latin typeface="Arial"/>
                <a:cs typeface="Arial"/>
              </a:rPr>
              <a:t>[who</a:t>
            </a:r>
            <a:r>
              <a:rPr dirty="0" sz="2800" spc="35" b="1" i="1">
                <a:latin typeface="Arial"/>
                <a:cs typeface="Arial"/>
              </a:rPr>
              <a:t> </a:t>
            </a:r>
            <a:r>
              <a:rPr dirty="0" sz="2800" spc="-240" b="1" i="1">
                <a:latin typeface="Arial"/>
                <a:cs typeface="Arial"/>
              </a:rPr>
              <a:t>request</a:t>
            </a:r>
            <a:r>
              <a:rPr dirty="0" sz="2800" spc="65" b="1" i="1">
                <a:latin typeface="Arial"/>
                <a:cs typeface="Arial"/>
              </a:rPr>
              <a:t> </a:t>
            </a:r>
            <a:r>
              <a:rPr dirty="0" sz="2800" spc="-275" b="1" i="1">
                <a:latin typeface="Arial"/>
                <a:cs typeface="Arial"/>
              </a:rPr>
              <a:t>social</a:t>
            </a:r>
            <a:r>
              <a:rPr dirty="0" sz="2800" spc="80" b="1" i="1">
                <a:latin typeface="Arial"/>
                <a:cs typeface="Arial"/>
              </a:rPr>
              <a:t> </a:t>
            </a:r>
            <a:r>
              <a:rPr dirty="0" sz="2800" spc="-200" b="1" i="1">
                <a:latin typeface="Arial"/>
                <a:cs typeface="Arial"/>
              </a:rPr>
              <a:t>care]</a:t>
            </a:r>
            <a:r>
              <a:rPr dirty="0" sz="2800" spc="50" b="1" i="1">
                <a:latin typeface="Arial"/>
                <a:cs typeface="Arial"/>
              </a:rPr>
              <a:t> </a:t>
            </a:r>
            <a:r>
              <a:rPr dirty="0" sz="2800" spc="-470" b="1" i="1">
                <a:latin typeface="Arial"/>
                <a:cs typeface="Arial"/>
              </a:rPr>
              <a:t>…it</a:t>
            </a:r>
            <a:r>
              <a:rPr dirty="0" sz="2800" spc="275" b="1" i="1">
                <a:latin typeface="Arial"/>
                <a:cs typeface="Arial"/>
              </a:rPr>
              <a:t> </a:t>
            </a:r>
            <a:r>
              <a:rPr dirty="0" sz="2800" spc="-85" b="1" i="1">
                <a:latin typeface="Arial"/>
                <a:cs typeface="Arial"/>
              </a:rPr>
              <a:t>really, </a:t>
            </a:r>
            <a:r>
              <a:rPr dirty="0" sz="2800" spc="-170" b="1" i="1">
                <a:latin typeface="Arial"/>
                <a:cs typeface="Arial"/>
              </a:rPr>
              <a:t>really,</a:t>
            </a:r>
            <a:r>
              <a:rPr dirty="0" sz="2800" spc="-25" b="1" i="1">
                <a:latin typeface="Arial"/>
                <a:cs typeface="Arial"/>
              </a:rPr>
              <a:t> </a:t>
            </a:r>
            <a:r>
              <a:rPr dirty="0" sz="2800" spc="-260" b="1" i="1">
                <a:latin typeface="Arial"/>
                <a:cs typeface="Arial"/>
              </a:rPr>
              <a:t>hurts</a:t>
            </a:r>
            <a:r>
              <a:rPr dirty="0" sz="2800" spc="65" b="1" i="1">
                <a:latin typeface="Arial"/>
                <a:cs typeface="Arial"/>
              </a:rPr>
              <a:t> </a:t>
            </a:r>
            <a:r>
              <a:rPr dirty="0" sz="2800" spc="-250" b="1" i="1">
                <a:latin typeface="Arial"/>
                <a:cs typeface="Arial"/>
              </a:rPr>
              <a:t>people's</a:t>
            </a:r>
            <a:r>
              <a:rPr dirty="0" sz="2800" spc="55" b="1" i="1">
                <a:latin typeface="Arial"/>
                <a:cs typeface="Arial"/>
              </a:rPr>
              <a:t> </a:t>
            </a:r>
            <a:r>
              <a:rPr dirty="0" sz="2800" spc="-210" b="1" i="1">
                <a:latin typeface="Arial"/>
                <a:cs typeface="Arial"/>
              </a:rPr>
              <a:t>feelings.</a:t>
            </a:r>
            <a:r>
              <a:rPr dirty="0" sz="2800" spc="20" b="1" i="1">
                <a:latin typeface="Arial"/>
                <a:cs typeface="Arial"/>
              </a:rPr>
              <a:t> </a:t>
            </a:r>
            <a:r>
              <a:rPr dirty="0" sz="2800" b="1" i="1">
                <a:latin typeface="Arial"/>
                <a:cs typeface="Arial"/>
              </a:rPr>
              <a:t>I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190" b="1" i="1">
                <a:latin typeface="Arial"/>
                <a:cs typeface="Arial"/>
              </a:rPr>
              <a:t>mean,</a:t>
            </a:r>
            <a:r>
              <a:rPr dirty="0" sz="2800" spc="30" b="1" i="1">
                <a:latin typeface="Arial"/>
                <a:cs typeface="Arial"/>
              </a:rPr>
              <a:t> </a:t>
            </a:r>
            <a:r>
              <a:rPr dirty="0" sz="2800" spc="-254" b="1" i="1">
                <a:latin typeface="Arial"/>
                <a:cs typeface="Arial"/>
              </a:rPr>
              <a:t>when</a:t>
            </a:r>
            <a:r>
              <a:rPr dirty="0" sz="2800" spc="60" b="1" i="1">
                <a:latin typeface="Arial"/>
                <a:cs typeface="Arial"/>
              </a:rPr>
              <a:t> </a:t>
            </a:r>
            <a:r>
              <a:rPr dirty="0" sz="2800" spc="-350" b="1" i="1">
                <a:latin typeface="Arial"/>
                <a:cs typeface="Arial"/>
              </a:rPr>
              <a:t>you</a:t>
            </a:r>
            <a:r>
              <a:rPr dirty="0" sz="2800" spc="155" b="1" i="1">
                <a:latin typeface="Arial"/>
                <a:cs typeface="Arial"/>
              </a:rPr>
              <a:t> </a:t>
            </a:r>
            <a:r>
              <a:rPr dirty="0" sz="2800" spc="-130" b="1" i="1">
                <a:latin typeface="Arial"/>
                <a:cs typeface="Arial"/>
              </a:rPr>
              <a:t>[an]</a:t>
            </a:r>
            <a:r>
              <a:rPr dirty="0" sz="2800" spc="15" b="1" i="1">
                <a:latin typeface="Arial"/>
                <a:cs typeface="Arial"/>
              </a:rPr>
              <a:t> </a:t>
            </a:r>
            <a:r>
              <a:rPr dirty="0" sz="2800" spc="-175" b="1" i="1">
                <a:latin typeface="Arial"/>
                <a:cs typeface="Arial"/>
              </a:rPr>
              <a:t>immigrant</a:t>
            </a:r>
            <a:r>
              <a:rPr dirty="0" sz="2800" spc="50" b="1" i="1">
                <a:latin typeface="Arial"/>
                <a:cs typeface="Arial"/>
              </a:rPr>
              <a:t> </a:t>
            </a:r>
            <a:r>
              <a:rPr dirty="0" sz="2800" spc="-65" b="1" i="1">
                <a:latin typeface="Arial"/>
                <a:cs typeface="Arial"/>
              </a:rPr>
              <a:t>you </a:t>
            </a:r>
            <a:r>
              <a:rPr dirty="0" sz="2800" spc="-160" b="1" i="1">
                <a:latin typeface="Arial"/>
                <a:cs typeface="Arial"/>
              </a:rPr>
              <a:t>feel</a:t>
            </a:r>
            <a:r>
              <a:rPr dirty="0" sz="2800" spc="-100" b="1" i="1">
                <a:latin typeface="Arial"/>
                <a:cs typeface="Arial"/>
              </a:rPr>
              <a:t> </a:t>
            </a:r>
            <a:r>
              <a:rPr dirty="0" sz="2800" spc="-220" b="1" i="1">
                <a:latin typeface="Arial"/>
                <a:cs typeface="Arial"/>
              </a:rPr>
              <a:t>down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10" b="1" i="1">
                <a:latin typeface="Arial"/>
                <a:cs typeface="Arial"/>
              </a:rPr>
              <a:t>when</a:t>
            </a:r>
            <a:r>
              <a:rPr dirty="0" sz="2800" spc="-125" b="1" i="1">
                <a:latin typeface="Arial"/>
                <a:cs typeface="Arial"/>
              </a:rPr>
              <a:t> </a:t>
            </a:r>
            <a:r>
              <a:rPr dirty="0" sz="2800" spc="-275" b="1" i="1">
                <a:latin typeface="Arial"/>
                <a:cs typeface="Arial"/>
              </a:rPr>
              <a:t>someone</a:t>
            </a:r>
            <a:r>
              <a:rPr dirty="0" sz="2800" spc="-105" b="1" i="1">
                <a:latin typeface="Arial"/>
                <a:cs typeface="Arial"/>
              </a:rPr>
              <a:t> </a:t>
            </a:r>
            <a:r>
              <a:rPr dirty="0" sz="2800" spc="-195" b="1" i="1">
                <a:latin typeface="Arial"/>
                <a:cs typeface="Arial"/>
              </a:rPr>
              <a:t>discriminate[s]</a:t>
            </a:r>
            <a:r>
              <a:rPr dirty="0" sz="2800" spc="-90" b="1" i="1">
                <a:latin typeface="Arial"/>
                <a:cs typeface="Arial"/>
              </a:rPr>
              <a:t> </a:t>
            </a:r>
            <a:r>
              <a:rPr dirty="0" sz="2800" spc="-225" b="1" i="1">
                <a:latin typeface="Arial"/>
                <a:cs typeface="Arial"/>
              </a:rPr>
              <a:t>your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u="sng" sz="2800" spc="-215" b="1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race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5" b="1" i="1">
                <a:latin typeface="Arial"/>
                <a:cs typeface="Arial"/>
              </a:rPr>
              <a:t>and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030"/>
              </a:lnSpc>
              <a:spcBef>
                <a:spcPts val="40"/>
              </a:spcBef>
              <a:tabLst>
                <a:tab pos="5232400" algn="l"/>
              </a:tabLst>
            </a:pPr>
            <a:r>
              <a:rPr dirty="0" sz="2800" spc="-225" b="1" i="1">
                <a:latin typeface="Arial"/>
                <a:cs typeface="Arial"/>
              </a:rPr>
              <a:t>your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u="sng" sz="2800" spc="-185" b="1" i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language</a:t>
            </a:r>
            <a:r>
              <a:rPr dirty="0" sz="2800" spc="-185" b="1" i="1">
                <a:latin typeface="Arial"/>
                <a:cs typeface="Arial"/>
              </a:rPr>
              <a:t>,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54" b="1" i="1">
                <a:latin typeface="Arial"/>
                <a:cs typeface="Arial"/>
              </a:rPr>
              <a:t>you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335" b="1" i="1">
                <a:latin typeface="Arial"/>
                <a:cs typeface="Arial"/>
              </a:rPr>
              <a:t>know…</a:t>
            </a:r>
            <a:r>
              <a:rPr dirty="0" sz="2800" spc="-110" b="1" i="1">
                <a:latin typeface="Arial"/>
                <a:cs typeface="Arial"/>
              </a:rPr>
              <a:t> </a:t>
            </a:r>
            <a:r>
              <a:rPr dirty="0" sz="2800" spc="-325" i="1">
                <a:latin typeface="Arial"/>
                <a:cs typeface="Arial"/>
              </a:rPr>
              <a:t>You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150" i="1">
                <a:latin typeface="Arial"/>
                <a:cs typeface="Arial"/>
              </a:rPr>
              <a:t>know,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25" i="1">
                <a:latin typeface="Arial"/>
                <a:cs typeface="Arial"/>
              </a:rPr>
              <a:t>what</a:t>
            </a:r>
            <a:r>
              <a:rPr dirty="0" sz="2800" spc="-120" i="1">
                <a:latin typeface="Arial"/>
                <a:cs typeface="Arial"/>
              </a:rPr>
              <a:t> </a:t>
            </a:r>
            <a:r>
              <a:rPr dirty="0" sz="2800" spc="-175" i="1">
                <a:latin typeface="Arial"/>
                <a:cs typeface="Arial"/>
              </a:rPr>
              <a:t>happens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160" i="1">
                <a:latin typeface="Arial"/>
                <a:cs typeface="Arial"/>
              </a:rPr>
              <a:t>is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145" i="1">
                <a:latin typeface="Arial"/>
                <a:cs typeface="Arial"/>
              </a:rPr>
              <a:t>when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145" i="1">
                <a:latin typeface="Arial"/>
                <a:cs typeface="Arial"/>
              </a:rPr>
              <a:t>people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25" i="1">
                <a:latin typeface="Arial"/>
                <a:cs typeface="Arial"/>
              </a:rPr>
              <a:t>go </a:t>
            </a:r>
            <a:r>
              <a:rPr dirty="0" sz="2800" i="1">
                <a:latin typeface="Arial"/>
                <a:cs typeface="Arial"/>
              </a:rPr>
              <a:t>to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195" i="1">
                <a:latin typeface="Arial"/>
                <a:cs typeface="Arial"/>
              </a:rPr>
              <a:t>ask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20" i="1">
                <a:latin typeface="Arial"/>
                <a:cs typeface="Arial"/>
              </a:rPr>
              <a:t>for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210" i="1">
                <a:latin typeface="Arial"/>
                <a:cs typeface="Arial"/>
              </a:rPr>
              <a:t>even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135" i="1">
                <a:latin typeface="Arial"/>
                <a:cs typeface="Arial"/>
              </a:rPr>
              <a:t>an </a:t>
            </a:r>
            <a:r>
              <a:rPr dirty="0" sz="2800" spc="-85" i="1">
                <a:latin typeface="Arial"/>
                <a:cs typeface="Arial"/>
              </a:rPr>
              <a:t>application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10" i="1">
                <a:latin typeface="Arial"/>
                <a:cs typeface="Arial"/>
              </a:rPr>
              <a:t>they-</a:t>
            </a:r>
            <a:r>
              <a:rPr dirty="0" sz="2800" i="1">
                <a:latin typeface="Arial"/>
                <a:cs typeface="Arial"/>
              </a:rPr>
              <a:t>	</a:t>
            </a:r>
            <a:r>
              <a:rPr dirty="0" sz="2800" spc="-150" b="1" i="1">
                <a:latin typeface="Arial"/>
                <a:cs typeface="Arial"/>
              </a:rPr>
              <a:t>the</a:t>
            </a:r>
            <a:r>
              <a:rPr dirty="0" sz="2800" spc="-135" b="1" i="1">
                <a:latin typeface="Arial"/>
                <a:cs typeface="Arial"/>
              </a:rPr>
              <a:t> </a:t>
            </a:r>
            <a:r>
              <a:rPr dirty="0" sz="2800" spc="-254" b="1" i="1">
                <a:latin typeface="Arial"/>
                <a:cs typeface="Arial"/>
              </a:rPr>
              <a:t>person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225" b="1" i="1">
                <a:latin typeface="Arial"/>
                <a:cs typeface="Arial"/>
              </a:rPr>
              <a:t>who's</a:t>
            </a:r>
            <a:r>
              <a:rPr dirty="0" sz="2800" spc="-150" b="1" i="1">
                <a:latin typeface="Arial"/>
                <a:cs typeface="Arial"/>
              </a:rPr>
              <a:t> </a:t>
            </a:r>
            <a:r>
              <a:rPr dirty="0" sz="2800" spc="-20" b="1" i="1">
                <a:latin typeface="Arial"/>
                <a:cs typeface="Arial"/>
              </a:rPr>
              <a:t>at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150" b="1" i="1">
                <a:latin typeface="Arial"/>
                <a:cs typeface="Arial"/>
              </a:rPr>
              <a:t>the</a:t>
            </a:r>
            <a:r>
              <a:rPr dirty="0" sz="2800" spc="-145" b="1" i="1">
                <a:latin typeface="Arial"/>
                <a:cs typeface="Arial"/>
              </a:rPr>
              <a:t> </a:t>
            </a:r>
            <a:r>
              <a:rPr dirty="0" sz="2800" spc="-10" b="1" i="1">
                <a:latin typeface="Arial"/>
                <a:cs typeface="Arial"/>
              </a:rPr>
              <a:t>front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805"/>
              </a:lnSpc>
              <a:tabLst>
                <a:tab pos="7249159" algn="l"/>
              </a:tabLst>
            </a:pPr>
            <a:r>
              <a:rPr dirty="0" sz="2800" spc="-254" b="1" i="1">
                <a:latin typeface="Arial"/>
                <a:cs typeface="Arial"/>
              </a:rPr>
              <a:t>desk-</a:t>
            </a:r>
            <a:r>
              <a:rPr dirty="0" sz="2800" spc="-90" b="1" i="1">
                <a:latin typeface="Arial"/>
                <a:cs typeface="Arial"/>
              </a:rPr>
              <a:t>-</a:t>
            </a:r>
            <a:r>
              <a:rPr dirty="0" sz="2800" spc="-85" b="1" i="1">
                <a:latin typeface="Arial"/>
                <a:cs typeface="Arial"/>
              </a:rPr>
              <a:t> </a:t>
            </a:r>
            <a:r>
              <a:rPr dirty="0" sz="2800" spc="-185" b="1" i="1">
                <a:latin typeface="Arial"/>
                <a:cs typeface="Arial"/>
              </a:rPr>
              <a:t>they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235" b="1" i="1">
                <a:latin typeface="Arial"/>
                <a:cs typeface="Arial"/>
              </a:rPr>
              <a:t>also</a:t>
            </a:r>
            <a:r>
              <a:rPr dirty="0" sz="2800" spc="-125" b="1" i="1">
                <a:latin typeface="Arial"/>
                <a:cs typeface="Arial"/>
              </a:rPr>
              <a:t> </a:t>
            </a:r>
            <a:r>
              <a:rPr dirty="0" sz="2800" spc="-114" b="1" i="1">
                <a:latin typeface="Arial"/>
                <a:cs typeface="Arial"/>
              </a:rPr>
              <a:t>talk</a:t>
            </a:r>
            <a:r>
              <a:rPr dirty="0" sz="2800" spc="-110" b="1" i="1">
                <a:latin typeface="Arial"/>
                <a:cs typeface="Arial"/>
              </a:rPr>
              <a:t> </a:t>
            </a:r>
            <a:r>
              <a:rPr dirty="0" sz="2800" spc="-125" b="1" i="1">
                <a:latin typeface="Arial"/>
                <a:cs typeface="Arial"/>
              </a:rPr>
              <a:t>to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250" b="1" i="1">
                <a:latin typeface="Arial"/>
                <a:cs typeface="Arial"/>
              </a:rPr>
              <a:t>you</a:t>
            </a:r>
            <a:r>
              <a:rPr dirty="0" sz="2800" spc="-125" b="1" i="1">
                <a:latin typeface="Arial"/>
                <a:cs typeface="Arial"/>
              </a:rPr>
              <a:t> </a:t>
            </a:r>
            <a:r>
              <a:rPr dirty="0" sz="2800" spc="-110" b="1" i="1">
                <a:latin typeface="Arial"/>
                <a:cs typeface="Arial"/>
              </a:rPr>
              <a:t>with </a:t>
            </a:r>
            <a:r>
              <a:rPr dirty="0" sz="2800" spc="-254" b="1" i="1">
                <a:latin typeface="Arial"/>
                <a:cs typeface="Arial"/>
              </a:rPr>
              <a:t>body</a:t>
            </a:r>
            <a:r>
              <a:rPr dirty="0" sz="2800" spc="-125" b="1" i="1">
                <a:latin typeface="Arial"/>
                <a:cs typeface="Arial"/>
              </a:rPr>
              <a:t> </a:t>
            </a:r>
            <a:r>
              <a:rPr dirty="0" sz="2800" spc="-10" b="1" i="1">
                <a:latin typeface="Arial"/>
                <a:cs typeface="Arial"/>
              </a:rPr>
              <a:t>language</a:t>
            </a:r>
            <a:r>
              <a:rPr dirty="0" sz="2800" spc="-10" i="1">
                <a:latin typeface="Arial"/>
                <a:cs typeface="Arial"/>
              </a:rPr>
              <a:t>.</a:t>
            </a:r>
            <a:r>
              <a:rPr dirty="0" sz="2800" i="1">
                <a:latin typeface="Arial"/>
                <a:cs typeface="Arial"/>
              </a:rPr>
              <a:t>	</a:t>
            </a:r>
            <a:r>
              <a:rPr dirty="0" sz="2800" spc="-200" i="1">
                <a:latin typeface="Arial"/>
                <a:cs typeface="Arial"/>
              </a:rPr>
              <a:t>This</a:t>
            </a:r>
            <a:r>
              <a:rPr dirty="0" sz="2800" spc="-150" i="1">
                <a:latin typeface="Arial"/>
                <a:cs typeface="Arial"/>
              </a:rPr>
              <a:t> </a:t>
            </a:r>
            <a:r>
              <a:rPr dirty="0" sz="2800" spc="-160" i="1">
                <a:latin typeface="Arial"/>
                <a:cs typeface="Arial"/>
              </a:rPr>
              <a:t>is</a:t>
            </a:r>
            <a:r>
              <a:rPr dirty="0" sz="2800" spc="-140" i="1">
                <a:latin typeface="Arial"/>
                <a:cs typeface="Arial"/>
              </a:rPr>
              <a:t> </a:t>
            </a:r>
            <a:r>
              <a:rPr dirty="0" sz="2800" spc="-45" i="1">
                <a:latin typeface="Arial"/>
                <a:cs typeface="Arial"/>
              </a:rPr>
              <a:t>what</a:t>
            </a:r>
            <a:r>
              <a:rPr dirty="0" sz="2800" spc="-140" i="1">
                <a:latin typeface="Arial"/>
                <a:cs typeface="Arial"/>
              </a:rPr>
              <a:t> </a:t>
            </a:r>
            <a:r>
              <a:rPr dirty="0" sz="2800" spc="-85" i="1">
                <a:latin typeface="Arial"/>
                <a:cs typeface="Arial"/>
              </a:rPr>
              <a:t>I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20" i="1">
                <a:latin typeface="Arial"/>
                <a:cs typeface="Arial"/>
              </a:rPr>
              <a:t>feel</a:t>
            </a:r>
            <a:endParaRPr sz="2800">
              <a:latin typeface="Arial"/>
              <a:cs typeface="Arial"/>
            </a:endParaRPr>
          </a:p>
          <a:p>
            <a:pPr marL="12700" marR="581025">
              <a:lnSpc>
                <a:spcPct val="90000"/>
              </a:lnSpc>
              <a:spcBef>
                <a:spcPts val="165"/>
              </a:spcBef>
              <a:tabLst>
                <a:tab pos="1266825" algn="l"/>
              </a:tabLst>
            </a:pPr>
            <a:r>
              <a:rPr dirty="0" sz="2800" spc="-145" i="1">
                <a:latin typeface="Arial"/>
                <a:cs typeface="Arial"/>
              </a:rPr>
              <a:t>when</a:t>
            </a:r>
            <a:r>
              <a:rPr dirty="0" sz="2800" spc="-140" i="1">
                <a:latin typeface="Arial"/>
                <a:cs typeface="Arial"/>
              </a:rPr>
              <a:t> </a:t>
            </a:r>
            <a:r>
              <a:rPr dirty="0" sz="2800" spc="-85" i="1">
                <a:latin typeface="Arial"/>
                <a:cs typeface="Arial"/>
              </a:rPr>
              <a:t>I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80" i="1">
                <a:latin typeface="Arial"/>
                <a:cs typeface="Arial"/>
              </a:rPr>
              <a:t>went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i="1">
                <a:latin typeface="Arial"/>
                <a:cs typeface="Arial"/>
              </a:rPr>
              <a:t>to</a:t>
            </a:r>
            <a:r>
              <a:rPr dirty="0" sz="2800" spc="-140" i="1">
                <a:latin typeface="Arial"/>
                <a:cs typeface="Arial"/>
              </a:rPr>
              <a:t> </a:t>
            </a:r>
            <a:r>
              <a:rPr dirty="0" sz="2800" spc="-180" i="1">
                <a:latin typeface="Arial"/>
                <a:cs typeface="Arial"/>
              </a:rPr>
              <a:t>places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125" i="1">
                <a:latin typeface="Arial"/>
                <a:cs typeface="Arial"/>
              </a:rPr>
              <a:t>like </a:t>
            </a:r>
            <a:r>
              <a:rPr dirty="0" sz="2800" i="1">
                <a:latin typeface="Arial"/>
                <a:cs typeface="Arial"/>
              </a:rPr>
              <a:t>that,</a:t>
            </a:r>
            <a:r>
              <a:rPr dirty="0" sz="2800" spc="-120" i="1">
                <a:latin typeface="Arial"/>
                <a:cs typeface="Arial"/>
              </a:rPr>
              <a:t> </a:t>
            </a:r>
            <a:r>
              <a:rPr dirty="0" sz="2800" i="1">
                <a:latin typeface="Arial"/>
                <a:cs typeface="Arial"/>
              </a:rPr>
              <a:t>with</a:t>
            </a:r>
            <a:r>
              <a:rPr dirty="0" sz="2800" spc="-135" i="1">
                <a:latin typeface="Arial"/>
                <a:cs typeface="Arial"/>
              </a:rPr>
              <a:t> </a:t>
            </a:r>
            <a:r>
              <a:rPr dirty="0" sz="2800" spc="-90" i="1">
                <a:latin typeface="Arial"/>
                <a:cs typeface="Arial"/>
              </a:rPr>
              <a:t>another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160" i="1">
                <a:latin typeface="Arial"/>
                <a:cs typeface="Arial"/>
              </a:rPr>
              <a:t>person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20" i="1">
                <a:latin typeface="Arial"/>
                <a:cs typeface="Arial"/>
              </a:rPr>
              <a:t>for</a:t>
            </a:r>
            <a:r>
              <a:rPr dirty="0" sz="2800" spc="-125" i="1">
                <a:latin typeface="Arial"/>
                <a:cs typeface="Arial"/>
              </a:rPr>
              <a:t> </a:t>
            </a:r>
            <a:r>
              <a:rPr dirty="0" sz="2800" spc="-10" i="1">
                <a:latin typeface="Arial"/>
                <a:cs typeface="Arial"/>
              </a:rPr>
              <a:t>translation </a:t>
            </a:r>
            <a:r>
              <a:rPr dirty="0" sz="2800" spc="-65" i="1">
                <a:latin typeface="Arial"/>
                <a:cs typeface="Arial"/>
              </a:rPr>
              <a:t>or</a:t>
            </a:r>
            <a:r>
              <a:rPr dirty="0" sz="2800" spc="-130" i="1">
                <a:latin typeface="Arial"/>
                <a:cs typeface="Arial"/>
              </a:rPr>
              <a:t> </a:t>
            </a:r>
            <a:r>
              <a:rPr dirty="0" sz="2800" spc="-10" i="1">
                <a:latin typeface="Arial"/>
                <a:cs typeface="Arial"/>
              </a:rPr>
              <a:t>help.</a:t>
            </a:r>
            <a:r>
              <a:rPr dirty="0" sz="2800" i="1">
                <a:latin typeface="Arial"/>
                <a:cs typeface="Arial"/>
              </a:rPr>
              <a:t>	</a:t>
            </a:r>
            <a:r>
              <a:rPr dirty="0" sz="2800" spc="-275" b="1" i="1">
                <a:latin typeface="Arial"/>
                <a:cs typeface="Arial"/>
              </a:rPr>
              <a:t>They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20" b="1" i="1">
                <a:latin typeface="Arial"/>
                <a:cs typeface="Arial"/>
              </a:rPr>
              <a:t>[staff] </a:t>
            </a:r>
            <a:r>
              <a:rPr dirty="0" sz="2800" spc="-135" b="1" i="1">
                <a:latin typeface="Arial"/>
                <a:cs typeface="Arial"/>
              </a:rPr>
              <a:t>are</a:t>
            </a:r>
            <a:r>
              <a:rPr dirty="0" sz="2800" spc="-105" b="1" i="1">
                <a:latin typeface="Arial"/>
                <a:cs typeface="Arial"/>
              </a:rPr>
              <a:t> </a:t>
            </a:r>
            <a:r>
              <a:rPr dirty="0" sz="2800" spc="-180" b="1" i="1">
                <a:latin typeface="Arial"/>
                <a:cs typeface="Arial"/>
              </a:rPr>
              <a:t>acting</a:t>
            </a:r>
            <a:r>
              <a:rPr dirty="0" sz="2800" spc="-135" b="1" i="1">
                <a:latin typeface="Arial"/>
                <a:cs typeface="Arial"/>
              </a:rPr>
              <a:t> </a:t>
            </a:r>
            <a:r>
              <a:rPr dirty="0" sz="2800" spc="-245" b="1" i="1">
                <a:latin typeface="Arial"/>
                <a:cs typeface="Arial"/>
              </a:rPr>
              <a:t>up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110" b="1" i="1">
                <a:latin typeface="Arial"/>
                <a:cs typeface="Arial"/>
              </a:rPr>
              <a:t>with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254" b="1" i="1">
                <a:latin typeface="Arial"/>
                <a:cs typeface="Arial"/>
              </a:rPr>
              <a:t>body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190" b="1" i="1">
                <a:latin typeface="Arial"/>
                <a:cs typeface="Arial"/>
              </a:rPr>
              <a:t>language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65" b="1" i="1">
                <a:latin typeface="Arial"/>
                <a:cs typeface="Arial"/>
              </a:rPr>
              <a:t>[that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55" b="1" i="1">
                <a:latin typeface="Arial"/>
                <a:cs typeface="Arial"/>
              </a:rPr>
              <a:t>says], </a:t>
            </a:r>
            <a:r>
              <a:rPr dirty="0" sz="2800" spc="-95" b="1" i="1">
                <a:latin typeface="Arial"/>
                <a:cs typeface="Arial"/>
              </a:rPr>
              <a:t>‘What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35" b="1" i="1">
                <a:latin typeface="Arial"/>
                <a:cs typeface="Arial"/>
              </a:rPr>
              <a:t>are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254" b="1" i="1">
                <a:latin typeface="Arial"/>
                <a:cs typeface="Arial"/>
              </a:rPr>
              <a:t>you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215" b="1" i="1">
                <a:latin typeface="Arial"/>
                <a:cs typeface="Arial"/>
              </a:rPr>
              <a:t>doing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60" b="1" i="1">
                <a:latin typeface="Arial"/>
                <a:cs typeface="Arial"/>
              </a:rPr>
              <a:t>here?’”</a:t>
            </a:r>
            <a:endParaRPr sz="2800">
              <a:latin typeface="Arial"/>
              <a:cs typeface="Arial"/>
            </a:endParaRPr>
          </a:p>
          <a:p>
            <a:pPr marL="2393315">
              <a:lnSpc>
                <a:spcPct val="100000"/>
              </a:lnSpc>
              <a:spcBef>
                <a:spcPts val="670"/>
              </a:spcBef>
            </a:pPr>
            <a:r>
              <a:rPr dirty="0" sz="2800" spc="-180">
                <a:latin typeface="Arial"/>
                <a:cs typeface="Arial"/>
              </a:rPr>
              <a:t>–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 spc="-165">
                <a:latin typeface="Arial"/>
                <a:cs typeface="Arial"/>
              </a:rPr>
              <a:t>58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145">
                <a:latin typeface="Arial"/>
                <a:cs typeface="Arial"/>
              </a:rPr>
              <a:t>year</a:t>
            </a:r>
            <a:r>
              <a:rPr dirty="0" sz="2800" spc="-114">
                <a:latin typeface="Arial"/>
                <a:cs typeface="Arial"/>
              </a:rPr>
              <a:t> </a:t>
            </a:r>
            <a:r>
              <a:rPr dirty="0" sz="2800" spc="-75">
                <a:latin typeface="Arial"/>
                <a:cs typeface="Arial"/>
              </a:rPr>
              <a:t>old,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 spc="-215">
                <a:latin typeface="Arial"/>
                <a:cs typeface="Arial"/>
              </a:rPr>
              <a:t>Spanish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175">
                <a:latin typeface="Arial"/>
                <a:cs typeface="Arial"/>
              </a:rPr>
              <a:t>speaking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female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Elizabeth Pfeiffer</dc:creator>
  <dc:title>PowerPoint Presentation</dc:title>
  <dcterms:created xsi:type="dcterms:W3CDTF">2026-06-17T19:30:01Z</dcterms:created>
  <dcterms:modified xsi:type="dcterms:W3CDTF">2026-06-17T19:30:01Z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2026-06-17T00:00:00Z</vt:filetime>
  </property>
  <property fmtid="{D5CDD505-2E9C-101B-9397-08002B2CF9AE}" pid="5" name="Producer">
    <vt:lpwstr>Microsoft® PowerPoint® 2019</vt:lpwstr>
  </property>
</Properties>
</file>