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80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42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42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8502" y="6323610"/>
            <a:ext cx="387419" cy="18498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977" y="6323610"/>
            <a:ext cx="383208" cy="18486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76594" y="1561571"/>
            <a:ext cx="4996180" cy="400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042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8502" y="6323610"/>
            <a:ext cx="387419" cy="18498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977" y="6323610"/>
            <a:ext cx="383208" cy="18486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28502" y="6323610"/>
            <a:ext cx="387419" cy="18498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36977" y="6323610"/>
            <a:ext cx="383208" cy="1848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26034"/>
            <a:ext cx="11120119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5967" y="1605767"/>
            <a:ext cx="5528309" cy="329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42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90488" y="6355016"/>
            <a:ext cx="6057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89100" y="6355016"/>
            <a:ext cx="3225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gnforhealth.org/resource/community-voice-in-cross-sector-alignment-concepts-and-strategies-from-a-scoping-review-of-the-health-collaboration-literatur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86/s12889-021-10741-9" TargetMode="External"/><Relationship Id="rId4" Type="http://schemas.openxmlformats.org/officeDocument/2006/relationships/image" Target="../media/image7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7sEoEvT8l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ignforhealth.org/framewor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achc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prapare/sets/2021-design-sprints-sdoh" TargetMode="External"/><Relationship Id="rId7" Type="http://schemas.openxmlformats.org/officeDocument/2006/relationships/image" Target="../media/image10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hyperlink" Target="http://www.prapare.org/" TargetMode="External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654-kmF3Pc&amp;t=0s" TargetMode="External"/><Relationship Id="rId4" Type="http://schemas.openxmlformats.org/officeDocument/2006/relationships/image" Target="../media/image10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achc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c.org/" TargetMode="External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c.org/" TargetMode="External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c.org/" TargetMode="Externa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16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hyperlink" Target="mailto:ydelacruz@nachc.org" TargetMode="External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hyperlink" Target="mailto:shalpin@nachc.org" TargetMode="External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hyperlink" Target="mailto:ntarrant@nachc.or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hyperlink" Target="http://www.nachc.org/" TargetMode="Externa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hyperlink" Target="https://www.nachc.org/about/about-nachc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56985"/>
            </a:xfrm>
            <a:custGeom>
              <a:avLst/>
              <a:gdLst/>
              <a:ahLst/>
              <a:cxnLst/>
              <a:rect l="l" t="t" r="r" b="b"/>
              <a:pathLst>
                <a:path w="12192000" h="6356985">
                  <a:moveTo>
                    <a:pt x="0" y="6356604"/>
                  </a:moveTo>
                  <a:lnTo>
                    <a:pt x="12192000" y="635660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356604"/>
                  </a:lnTo>
                  <a:close/>
                </a:path>
              </a:pathLst>
            </a:custGeom>
            <a:solidFill>
              <a:srgbClr val="3E0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56603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2192000" y="5013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1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64786" y="6443595"/>
            <a:ext cx="36614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65"/>
              </a:lnSpc>
            </a:pP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sz="2000" spc="-2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sz="20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" y="6374891"/>
              <a:ext cx="2116835" cy="4640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1826" y="4655820"/>
              <a:ext cx="11928475" cy="1076960"/>
            </a:xfrm>
            <a:custGeom>
              <a:avLst/>
              <a:gdLst/>
              <a:ahLst/>
              <a:cxnLst/>
              <a:rect l="l" t="t" r="r" b="b"/>
              <a:pathLst>
                <a:path w="11928475" h="1076960">
                  <a:moveTo>
                    <a:pt x="11928348" y="0"/>
                  </a:moveTo>
                  <a:lnTo>
                    <a:pt x="0" y="0"/>
                  </a:lnTo>
                  <a:lnTo>
                    <a:pt x="0" y="1076705"/>
                  </a:lnTo>
                  <a:lnTo>
                    <a:pt x="11928348" y="1076705"/>
                  </a:lnTo>
                  <a:lnTo>
                    <a:pt x="11928348" y="0"/>
                  </a:lnTo>
                  <a:close/>
                </a:path>
              </a:pathLst>
            </a:custGeom>
            <a:solidFill>
              <a:srgbClr val="231B3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593661" y="4664223"/>
            <a:ext cx="110045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6480" marR="5080" indent="-1034415">
              <a:lnSpc>
                <a:spcPct val="100000"/>
              </a:lnSpc>
              <a:spcBef>
                <a:spcPts val="95"/>
              </a:spcBef>
            </a:pPr>
            <a:r>
              <a:rPr sz="3200" b="0" spc="-15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3200" b="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80" dirty="0">
                <a:solidFill>
                  <a:srgbClr val="FFFFFF"/>
                </a:solidFill>
                <a:latin typeface="Arial"/>
                <a:cs typeface="Arial"/>
              </a:rPr>
              <a:t>human-</a:t>
            </a:r>
            <a:r>
              <a:rPr sz="3200" b="0" spc="-75" dirty="0">
                <a:solidFill>
                  <a:srgbClr val="FFFFFF"/>
                </a:solidFill>
                <a:latin typeface="Arial"/>
                <a:cs typeface="Arial"/>
              </a:rPr>
              <a:t>centered</a:t>
            </a:r>
            <a:r>
              <a:rPr sz="3200" b="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5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sz="3200" b="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50" dirty="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r>
              <a:rPr sz="3200" b="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b="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25" dirty="0">
                <a:solidFill>
                  <a:srgbClr val="FFFFFF"/>
                </a:solidFill>
                <a:latin typeface="Arial"/>
                <a:cs typeface="Arial"/>
              </a:rPr>
              <a:t>enhance</a:t>
            </a:r>
            <a:r>
              <a:rPr sz="3200" b="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35" dirty="0">
                <a:solidFill>
                  <a:srgbClr val="FFFFFF"/>
                </a:solidFill>
                <a:latin typeface="Arial"/>
                <a:cs typeface="Arial"/>
              </a:rPr>
              <a:t>cross-</a:t>
            </a:r>
            <a:r>
              <a:rPr sz="3200" b="0" spc="-10" dirty="0">
                <a:solidFill>
                  <a:srgbClr val="FFFFFF"/>
                </a:solidFill>
                <a:latin typeface="Arial"/>
                <a:cs typeface="Arial"/>
              </a:rPr>
              <a:t>sector </a:t>
            </a:r>
            <a:r>
              <a:rPr sz="3200" b="0" spc="-60" dirty="0">
                <a:solidFill>
                  <a:srgbClr val="FFFFFF"/>
                </a:solidFill>
                <a:latin typeface="Arial"/>
                <a:cs typeface="Arial"/>
              </a:rPr>
              <a:t>partnerships</a:t>
            </a:r>
            <a:r>
              <a:rPr sz="3200" b="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b="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40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sz="3200" b="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85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3200" b="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70" dirty="0">
                <a:solidFill>
                  <a:srgbClr val="FFFFFF"/>
                </a:solidFill>
                <a:latin typeface="Arial"/>
                <a:cs typeface="Arial"/>
              </a:rPr>
              <a:t>drivers</a:t>
            </a:r>
            <a:r>
              <a:rPr sz="3200" b="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17535" y="492505"/>
            <a:ext cx="1067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Poll</a:t>
            </a:r>
            <a:r>
              <a:rPr spc="-185" dirty="0"/>
              <a:t> </a:t>
            </a:r>
            <a:r>
              <a:rPr spc="-60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2827" y="6355016"/>
            <a:ext cx="9861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www.nachc.org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10</a:t>
            </a:fld>
            <a:endParaRPr spc="-35" dirty="0"/>
          </a:p>
        </p:txBody>
      </p:sp>
      <p:sp>
        <p:nvSpPr>
          <p:cNvPr id="5" name="object 5"/>
          <p:cNvSpPr txBox="1"/>
          <p:nvPr/>
        </p:nvSpPr>
        <p:spPr>
          <a:xfrm>
            <a:off x="517535" y="1215233"/>
            <a:ext cx="10024110" cy="243395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000" spc="-114" dirty="0">
                <a:solidFill>
                  <a:srgbClr val="003B6A"/>
                </a:solidFill>
                <a:latin typeface="Arial"/>
                <a:cs typeface="Arial"/>
              </a:rPr>
              <a:t>How</a:t>
            </a:r>
            <a:r>
              <a:rPr sz="2000" spc="-8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3B6A"/>
                </a:solidFill>
                <a:latin typeface="Arial"/>
                <a:cs typeface="Arial"/>
              </a:rPr>
              <a:t>comfortable </a:t>
            </a:r>
            <a:r>
              <a:rPr sz="2000" spc="-100" dirty="0">
                <a:solidFill>
                  <a:srgbClr val="003B6A"/>
                </a:solidFill>
                <a:latin typeface="Arial"/>
                <a:cs typeface="Arial"/>
              </a:rPr>
              <a:t>are</a:t>
            </a:r>
            <a:r>
              <a:rPr sz="2000" spc="-7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3B6A"/>
                </a:solidFill>
                <a:latin typeface="Arial"/>
                <a:cs typeface="Arial"/>
              </a:rPr>
              <a:t>you </a:t>
            </a:r>
            <a:r>
              <a:rPr sz="2000" dirty="0">
                <a:solidFill>
                  <a:srgbClr val="003B6A"/>
                </a:solidFill>
                <a:latin typeface="Arial"/>
                <a:cs typeface="Arial"/>
              </a:rPr>
              <a:t>with</a:t>
            </a:r>
            <a:r>
              <a:rPr sz="2000" spc="-7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3B6A"/>
                </a:solidFill>
                <a:latin typeface="Arial"/>
                <a:cs typeface="Arial"/>
              </a:rPr>
              <a:t>incorporating community </a:t>
            </a:r>
            <a:r>
              <a:rPr sz="2000" spc="-95" dirty="0">
                <a:solidFill>
                  <a:srgbClr val="003B6A"/>
                </a:solidFill>
                <a:latin typeface="Arial"/>
                <a:cs typeface="Arial"/>
              </a:rPr>
              <a:t>voice</a:t>
            </a:r>
            <a:r>
              <a:rPr sz="2000" spc="-7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within</a:t>
            </a:r>
            <a:r>
              <a:rPr sz="2000" spc="-6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3B6A"/>
                </a:solidFill>
                <a:latin typeface="Arial"/>
                <a:cs typeface="Arial"/>
              </a:rPr>
              <a:t>racial</a:t>
            </a:r>
            <a:r>
              <a:rPr sz="2000" spc="-4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3B6A"/>
                </a:solidFill>
                <a:latin typeface="Arial"/>
                <a:cs typeface="Arial"/>
              </a:rPr>
              <a:t>health</a:t>
            </a:r>
            <a:r>
              <a:rPr sz="2000" spc="-6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3B6A"/>
                </a:solidFill>
                <a:latin typeface="Arial"/>
                <a:cs typeface="Arial"/>
              </a:rPr>
              <a:t>equity</a:t>
            </a:r>
            <a:r>
              <a:rPr sz="2000" spc="-7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efforts?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sz="2000" spc="-50" dirty="0">
                <a:solidFill>
                  <a:srgbClr val="003B6A"/>
                </a:solidFill>
                <a:latin typeface="Arial"/>
                <a:cs typeface="Arial"/>
              </a:rPr>
              <a:t>Not</a:t>
            </a:r>
            <a:r>
              <a:rPr sz="2000" spc="-9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comfortable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</a:tabLst>
            </a:pPr>
            <a:r>
              <a:rPr sz="2000" spc="-110" dirty="0">
                <a:solidFill>
                  <a:srgbClr val="003B6A"/>
                </a:solidFill>
                <a:latin typeface="Arial"/>
                <a:cs typeface="Arial"/>
              </a:rPr>
              <a:t>Somewhat</a:t>
            </a:r>
            <a:r>
              <a:rPr sz="2000" spc="-8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comfortable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sz="2000" spc="-55" dirty="0">
                <a:solidFill>
                  <a:srgbClr val="003B6A"/>
                </a:solidFill>
                <a:latin typeface="Arial"/>
                <a:cs typeface="Arial"/>
              </a:rPr>
              <a:t>Moderately</a:t>
            </a:r>
            <a:r>
              <a:rPr sz="2000" spc="-7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comfortable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</a:tabLst>
            </a:pPr>
            <a:r>
              <a:rPr sz="2000" spc="-125" dirty="0">
                <a:solidFill>
                  <a:srgbClr val="003B6A"/>
                </a:solidFill>
                <a:latin typeface="Arial"/>
                <a:cs typeface="Arial"/>
              </a:rPr>
              <a:t>Very</a:t>
            </a:r>
            <a:r>
              <a:rPr sz="2000" spc="-10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comfortable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</a:tabLst>
            </a:pPr>
            <a:r>
              <a:rPr sz="2000" spc="-95" dirty="0">
                <a:solidFill>
                  <a:srgbClr val="003B6A"/>
                </a:solidFill>
                <a:latin typeface="Arial"/>
                <a:cs typeface="Arial"/>
              </a:rPr>
              <a:t>Extremely</a:t>
            </a:r>
            <a:r>
              <a:rPr sz="2000" spc="-5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comfortable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Our</a:t>
            </a:r>
            <a:r>
              <a:rPr spc="-195" dirty="0"/>
              <a:t> </a:t>
            </a:r>
            <a:r>
              <a:rPr spc="-275" dirty="0"/>
              <a:t>Path</a:t>
            </a:r>
            <a:r>
              <a:rPr spc="-175" dirty="0"/>
              <a:t> </a:t>
            </a:r>
            <a:r>
              <a:rPr spc="-280" dirty="0"/>
              <a:t>Forward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535" y="1452836"/>
            <a:ext cx="5252085" cy="36855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165" dirty="0">
                <a:solidFill>
                  <a:srgbClr val="003B69"/>
                </a:solidFill>
                <a:latin typeface="Arial"/>
                <a:cs typeface="Arial"/>
              </a:rPr>
              <a:t>“Structural</a:t>
            </a:r>
            <a:r>
              <a:rPr sz="2400" b="1" spc="-9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220" dirty="0">
                <a:solidFill>
                  <a:srgbClr val="003B69"/>
                </a:solidFill>
                <a:latin typeface="Arial"/>
                <a:cs typeface="Arial"/>
              </a:rPr>
              <a:t>racism</a:t>
            </a:r>
            <a:r>
              <a:rPr sz="2400" b="1" spc="-114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220" dirty="0">
                <a:solidFill>
                  <a:srgbClr val="003B69"/>
                </a:solidFill>
                <a:latin typeface="Arial"/>
                <a:cs typeface="Arial"/>
              </a:rPr>
              <a:t>describes</a:t>
            </a:r>
            <a:r>
              <a:rPr sz="2400" b="1" spc="-9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003B69"/>
                </a:solidFill>
                <a:latin typeface="Arial"/>
                <a:cs typeface="Arial"/>
              </a:rPr>
              <a:t>the </a:t>
            </a:r>
            <a:r>
              <a:rPr sz="2400" b="1" spc="-180" dirty="0">
                <a:solidFill>
                  <a:srgbClr val="003B69"/>
                </a:solidFill>
                <a:latin typeface="Arial"/>
                <a:cs typeface="Arial"/>
              </a:rPr>
              <a:t>way</a:t>
            </a:r>
            <a:r>
              <a:rPr sz="2400" b="1" spc="-10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B69"/>
                </a:solidFill>
                <a:latin typeface="Arial"/>
                <a:cs typeface="Arial"/>
              </a:rPr>
              <a:t>our </a:t>
            </a:r>
            <a:r>
              <a:rPr sz="2400" b="1" spc="-260" dirty="0">
                <a:solidFill>
                  <a:srgbClr val="003B69"/>
                </a:solidFill>
                <a:latin typeface="Arial"/>
                <a:cs typeface="Arial"/>
              </a:rPr>
              <a:t>systems</a:t>
            </a:r>
            <a:r>
              <a:rPr sz="2400" b="1" spc="-8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003B69"/>
                </a:solidFill>
                <a:latin typeface="Arial"/>
                <a:cs typeface="Arial"/>
              </a:rPr>
              <a:t>are</a:t>
            </a:r>
            <a:r>
              <a:rPr sz="2400" b="1" spc="-10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003B69"/>
                </a:solidFill>
                <a:latin typeface="Arial"/>
                <a:cs typeface="Arial"/>
              </a:rPr>
              <a:t>structured</a:t>
            </a:r>
            <a:r>
              <a:rPr sz="2400" b="1" spc="-10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003B69"/>
                </a:solidFill>
                <a:latin typeface="Arial"/>
                <a:cs typeface="Arial"/>
              </a:rPr>
              <a:t>to</a:t>
            </a:r>
            <a:r>
              <a:rPr sz="2400" b="1" spc="-114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003B69"/>
                </a:solidFill>
                <a:latin typeface="Arial"/>
                <a:cs typeface="Arial"/>
              </a:rPr>
              <a:t>produce</a:t>
            </a:r>
            <a:r>
              <a:rPr sz="2400" b="1" spc="-13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B69"/>
                </a:solidFill>
                <a:latin typeface="Arial"/>
                <a:cs typeface="Arial"/>
              </a:rPr>
              <a:t>racial </a:t>
            </a:r>
            <a:r>
              <a:rPr sz="2400" b="1" spc="-140" dirty="0">
                <a:solidFill>
                  <a:srgbClr val="003B69"/>
                </a:solidFill>
                <a:latin typeface="Arial"/>
                <a:cs typeface="Arial"/>
              </a:rPr>
              <a:t>inequalities</a:t>
            </a:r>
            <a:r>
              <a:rPr sz="2400" b="1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003B69"/>
                </a:solidFill>
                <a:latin typeface="Arial"/>
                <a:cs typeface="Arial"/>
              </a:rPr>
              <a:t>between</a:t>
            </a:r>
            <a:r>
              <a:rPr sz="2400" b="1" spc="-8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003B69"/>
                </a:solidFill>
                <a:latin typeface="Arial"/>
                <a:cs typeface="Arial"/>
              </a:rPr>
              <a:t>white</a:t>
            </a:r>
            <a:r>
              <a:rPr sz="2400" b="1" spc="-10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003B69"/>
                </a:solidFill>
                <a:latin typeface="Arial"/>
                <a:cs typeface="Arial"/>
              </a:rPr>
              <a:t>[populations] </a:t>
            </a:r>
            <a:r>
              <a:rPr sz="2400" b="1" spc="-180" dirty="0">
                <a:solidFill>
                  <a:srgbClr val="003B69"/>
                </a:solidFill>
                <a:latin typeface="Arial"/>
                <a:cs typeface="Arial"/>
              </a:rPr>
              <a:t>and</a:t>
            </a:r>
            <a:r>
              <a:rPr sz="2400" b="1" spc="-10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75" dirty="0">
                <a:solidFill>
                  <a:srgbClr val="003B69"/>
                </a:solidFill>
                <a:latin typeface="Arial"/>
                <a:cs typeface="Arial"/>
              </a:rPr>
              <a:t>racial</a:t>
            </a:r>
            <a:r>
              <a:rPr sz="2400" b="1" spc="-9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80" dirty="0">
                <a:solidFill>
                  <a:srgbClr val="003B69"/>
                </a:solidFill>
                <a:latin typeface="Arial"/>
                <a:cs typeface="Arial"/>
              </a:rPr>
              <a:t>and</a:t>
            </a:r>
            <a:r>
              <a:rPr sz="2400" b="1" spc="-10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55" dirty="0">
                <a:solidFill>
                  <a:srgbClr val="003B69"/>
                </a:solidFill>
                <a:latin typeface="Arial"/>
                <a:cs typeface="Arial"/>
              </a:rPr>
              <a:t>ethnic</a:t>
            </a:r>
            <a:r>
              <a:rPr sz="2400" b="1" spc="-11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003B69"/>
                </a:solidFill>
                <a:latin typeface="Arial"/>
                <a:cs typeface="Arial"/>
              </a:rPr>
              <a:t>minorities</a:t>
            </a:r>
            <a:r>
              <a:rPr sz="2400" b="1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003B69"/>
                </a:solidFill>
                <a:latin typeface="Arial"/>
                <a:cs typeface="Arial"/>
              </a:rPr>
              <a:t>in</a:t>
            </a:r>
            <a:r>
              <a:rPr sz="2400" b="1" spc="-11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B69"/>
                </a:solidFill>
                <a:latin typeface="Arial"/>
                <a:cs typeface="Arial"/>
              </a:rPr>
              <a:t>the </a:t>
            </a:r>
            <a:r>
              <a:rPr sz="2400" b="1" spc="-250" dirty="0">
                <a:solidFill>
                  <a:srgbClr val="003B69"/>
                </a:solidFill>
                <a:latin typeface="Arial"/>
                <a:cs typeface="Arial"/>
              </a:rPr>
              <a:t>SDOH,</a:t>
            </a:r>
            <a:r>
              <a:rPr sz="2400" b="1" spc="-11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65" dirty="0">
                <a:solidFill>
                  <a:srgbClr val="003B69"/>
                </a:solidFill>
                <a:latin typeface="Arial"/>
                <a:cs typeface="Arial"/>
              </a:rPr>
              <a:t>leading</a:t>
            </a:r>
            <a:r>
              <a:rPr sz="2400" b="1" spc="-10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003B69"/>
                </a:solidFill>
                <a:latin typeface="Arial"/>
                <a:cs typeface="Arial"/>
              </a:rPr>
              <a:t>to</a:t>
            </a:r>
            <a:r>
              <a:rPr sz="2400" b="1" spc="-12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70" dirty="0">
                <a:solidFill>
                  <a:srgbClr val="003B69"/>
                </a:solidFill>
                <a:latin typeface="Arial"/>
                <a:cs typeface="Arial"/>
              </a:rPr>
              <a:t>racial</a:t>
            </a:r>
            <a:r>
              <a:rPr sz="2400" b="1" spc="-10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B69"/>
                </a:solidFill>
                <a:latin typeface="Arial"/>
                <a:cs typeface="Arial"/>
              </a:rPr>
              <a:t>health </a:t>
            </a:r>
            <a:r>
              <a:rPr sz="2400" b="1" spc="-160" dirty="0">
                <a:solidFill>
                  <a:srgbClr val="003B69"/>
                </a:solidFill>
                <a:latin typeface="Arial"/>
                <a:cs typeface="Arial"/>
              </a:rPr>
              <a:t>disparities”</a:t>
            </a:r>
            <a:r>
              <a:rPr sz="2400" b="1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003B69"/>
                </a:solidFill>
                <a:latin typeface="Arial"/>
                <a:cs typeface="Arial"/>
              </a:rPr>
              <a:t>(Yearby,</a:t>
            </a:r>
            <a:r>
              <a:rPr sz="2400" b="1" spc="-10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B69"/>
                </a:solidFill>
                <a:latin typeface="Arial"/>
                <a:cs typeface="Arial"/>
              </a:rPr>
              <a:t>2020)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solidFill>
                  <a:srgbClr val="003B69"/>
                </a:solidFill>
                <a:latin typeface="Arial"/>
                <a:cs typeface="Arial"/>
              </a:rPr>
              <a:t>Ruqaiijah</a:t>
            </a:r>
            <a:r>
              <a:rPr sz="1800" spc="-8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50" dirty="0">
                <a:solidFill>
                  <a:srgbClr val="003B69"/>
                </a:solidFill>
                <a:latin typeface="Arial"/>
                <a:cs typeface="Arial"/>
              </a:rPr>
              <a:t>Yearby,</a:t>
            </a:r>
            <a:r>
              <a:rPr sz="1800" spc="-7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220" dirty="0">
                <a:solidFill>
                  <a:srgbClr val="003B69"/>
                </a:solidFill>
                <a:latin typeface="Arial"/>
                <a:cs typeface="Arial"/>
              </a:rPr>
              <a:t>JD,</a:t>
            </a: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3B69"/>
                </a:solidFill>
                <a:latin typeface="Arial"/>
                <a:cs typeface="Arial"/>
              </a:rPr>
              <a:t>MPH,</a:t>
            </a:r>
            <a:endParaRPr sz="1800">
              <a:latin typeface="Arial"/>
              <a:cs typeface="Arial"/>
            </a:endParaRPr>
          </a:p>
          <a:p>
            <a:pPr marL="12700" marR="60960">
              <a:lnSpc>
                <a:spcPts val="1939"/>
              </a:lnSpc>
              <a:spcBef>
                <a:spcPts val="1030"/>
              </a:spcBef>
            </a:pPr>
            <a:r>
              <a:rPr sz="1800" spc="-95" dirty="0">
                <a:solidFill>
                  <a:srgbClr val="003B69"/>
                </a:solidFill>
                <a:latin typeface="Arial"/>
                <a:cs typeface="Arial"/>
              </a:rPr>
              <a:t>Center</a:t>
            </a:r>
            <a:r>
              <a:rPr sz="1800" spc="-7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B69"/>
                </a:solidFill>
                <a:latin typeface="Arial"/>
                <a:cs typeface="Arial"/>
              </a:rPr>
              <a:t>for</a:t>
            </a:r>
            <a:r>
              <a:rPr sz="1800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003B69"/>
                </a:solidFill>
                <a:latin typeface="Arial"/>
                <a:cs typeface="Arial"/>
              </a:rPr>
              <a:t>Health</a:t>
            </a:r>
            <a:r>
              <a:rPr sz="1800" spc="-7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55" dirty="0">
                <a:solidFill>
                  <a:srgbClr val="003B69"/>
                </a:solidFill>
                <a:latin typeface="Arial"/>
                <a:cs typeface="Arial"/>
              </a:rPr>
              <a:t>Law</a:t>
            </a:r>
            <a:r>
              <a:rPr sz="1800" spc="-7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003B69"/>
                </a:solidFill>
                <a:latin typeface="Arial"/>
                <a:cs typeface="Arial"/>
              </a:rPr>
              <a:t>Studies</a:t>
            </a:r>
            <a:r>
              <a:rPr sz="1800" spc="-8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B69"/>
                </a:solidFill>
                <a:latin typeface="Arial"/>
                <a:cs typeface="Arial"/>
              </a:rPr>
              <a:t>of</a:t>
            </a:r>
            <a:r>
              <a:rPr sz="1800" spc="-7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003B69"/>
                </a:solidFill>
                <a:latin typeface="Arial"/>
                <a:cs typeface="Arial"/>
              </a:rPr>
              <a:t>St.</a:t>
            </a:r>
            <a:r>
              <a:rPr sz="1800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003B69"/>
                </a:solidFill>
                <a:latin typeface="Arial"/>
                <a:cs typeface="Arial"/>
              </a:rPr>
              <a:t>Louis</a:t>
            </a:r>
            <a:r>
              <a:rPr sz="1800" spc="-7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B69"/>
                </a:solidFill>
                <a:latin typeface="Arial"/>
                <a:cs typeface="Arial"/>
              </a:rPr>
              <a:t>University, </a:t>
            </a:r>
            <a:r>
              <a:rPr sz="1800" spc="-105" dirty="0">
                <a:solidFill>
                  <a:srgbClr val="003B69"/>
                </a:solidFill>
                <a:latin typeface="Arial"/>
                <a:cs typeface="Arial"/>
              </a:rPr>
              <a:t>Executive</a:t>
            </a:r>
            <a:r>
              <a:rPr sz="1800" spc="-6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003B69"/>
                </a:solidFill>
                <a:latin typeface="Arial"/>
                <a:cs typeface="Arial"/>
              </a:rPr>
              <a:t>Director</a:t>
            </a: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003B69"/>
                </a:solidFill>
                <a:latin typeface="Arial"/>
                <a:cs typeface="Arial"/>
              </a:rPr>
              <a:t>and</a:t>
            </a:r>
            <a:r>
              <a:rPr sz="1800" spc="-5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003B69"/>
                </a:solidFill>
                <a:latin typeface="Arial"/>
                <a:cs typeface="Arial"/>
              </a:rPr>
              <a:t>Co-</a:t>
            </a:r>
            <a:r>
              <a:rPr sz="1800" spc="-110" dirty="0">
                <a:solidFill>
                  <a:srgbClr val="003B69"/>
                </a:solidFill>
                <a:latin typeface="Arial"/>
                <a:cs typeface="Arial"/>
              </a:rPr>
              <a:t>Founder,</a:t>
            </a:r>
            <a:r>
              <a:rPr sz="1800" spc="-5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3B69"/>
                </a:solidFill>
                <a:latin typeface="Arial"/>
                <a:cs typeface="Arial"/>
              </a:rPr>
              <a:t>Institute</a:t>
            </a:r>
            <a:r>
              <a:rPr sz="1800" spc="-7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B69"/>
                </a:solidFill>
                <a:latin typeface="Arial"/>
                <a:cs typeface="Arial"/>
              </a:rPr>
              <a:t>for</a:t>
            </a: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003B69"/>
                </a:solidFill>
                <a:latin typeface="Arial"/>
                <a:cs typeface="Arial"/>
              </a:rPr>
              <a:t>Healing </a:t>
            </a:r>
            <a:r>
              <a:rPr sz="1800" spc="-110" dirty="0">
                <a:solidFill>
                  <a:srgbClr val="003B69"/>
                </a:solidFill>
                <a:latin typeface="Arial"/>
                <a:cs typeface="Arial"/>
              </a:rPr>
              <a:t>Justice</a:t>
            </a:r>
            <a:r>
              <a:rPr sz="1800" spc="-8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003B69"/>
                </a:solidFill>
                <a:latin typeface="Arial"/>
                <a:cs typeface="Arial"/>
              </a:rPr>
              <a:t>and</a:t>
            </a:r>
            <a:r>
              <a:rPr sz="1800" spc="-7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B69"/>
                </a:solidFill>
                <a:latin typeface="Arial"/>
                <a:cs typeface="Arial"/>
              </a:rPr>
              <a:t>Equity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0052" y="1399788"/>
            <a:ext cx="5819392" cy="408125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3400" spc="-235" dirty="0"/>
              <a:t>Incorporating</a:t>
            </a:r>
            <a:r>
              <a:rPr sz="3400" spc="-170" dirty="0"/>
              <a:t> </a:t>
            </a:r>
            <a:r>
              <a:rPr sz="3400" spc="-270" dirty="0"/>
              <a:t>Community</a:t>
            </a:r>
            <a:r>
              <a:rPr sz="3400" spc="-180" dirty="0"/>
              <a:t> </a:t>
            </a:r>
            <a:r>
              <a:rPr sz="3400" spc="-295" dirty="0"/>
              <a:t>Voice</a:t>
            </a:r>
            <a:r>
              <a:rPr sz="3400" spc="-160" dirty="0"/>
              <a:t> </a:t>
            </a:r>
            <a:r>
              <a:rPr sz="3400" spc="-204" dirty="0"/>
              <a:t>in</a:t>
            </a:r>
            <a:r>
              <a:rPr sz="3400" spc="-160" dirty="0"/>
              <a:t> </a:t>
            </a:r>
            <a:r>
              <a:rPr sz="3400" spc="-385" dirty="0"/>
              <a:t>Cross-</a:t>
            </a:r>
            <a:r>
              <a:rPr sz="3400" spc="-285" dirty="0"/>
              <a:t>Sector</a:t>
            </a:r>
            <a:r>
              <a:rPr sz="3400" spc="-155" dirty="0"/>
              <a:t> </a:t>
            </a:r>
            <a:r>
              <a:rPr sz="3400" spc="-165" dirty="0"/>
              <a:t>Alignment</a:t>
            </a:r>
            <a:endParaRPr sz="34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05765" marR="5080" indent="-393700">
              <a:lnSpc>
                <a:spcPct val="80000"/>
              </a:lnSpc>
              <a:spcBef>
                <a:spcPts val="630"/>
              </a:spcBef>
              <a:buSzPct val="90909"/>
              <a:buChar char="•"/>
              <a:tabLst>
                <a:tab pos="405765" algn="l"/>
              </a:tabLst>
            </a:pPr>
            <a:r>
              <a:rPr spc="-170" dirty="0"/>
              <a:t>Recognize</a:t>
            </a:r>
            <a:r>
              <a:rPr spc="-85" dirty="0"/>
              <a:t> </a:t>
            </a:r>
            <a:r>
              <a:rPr spc="-120" dirty="0"/>
              <a:t>need</a:t>
            </a:r>
            <a:r>
              <a:rPr spc="-85" dirty="0"/>
              <a:t> </a:t>
            </a:r>
            <a:r>
              <a:rPr spc="-10" dirty="0"/>
              <a:t>for</a:t>
            </a:r>
            <a:r>
              <a:rPr spc="-75" dirty="0"/>
              <a:t> </a:t>
            </a:r>
            <a:r>
              <a:rPr spc="-145" dirty="0"/>
              <a:t>cross-</a:t>
            </a:r>
            <a:r>
              <a:rPr spc="-90" dirty="0"/>
              <a:t>sector</a:t>
            </a:r>
            <a:r>
              <a:rPr spc="-100" dirty="0"/>
              <a:t> </a:t>
            </a:r>
            <a:r>
              <a:rPr spc="-60" dirty="0"/>
              <a:t>collaborative </a:t>
            </a:r>
            <a:r>
              <a:rPr spc="-40" dirty="0"/>
              <a:t>efforts</a:t>
            </a:r>
            <a:r>
              <a:rPr spc="-100" dirty="0"/>
              <a:t> </a:t>
            </a:r>
            <a:r>
              <a:rPr dirty="0"/>
              <a:t>to</a:t>
            </a:r>
            <a:r>
              <a:rPr spc="-100" dirty="0"/>
              <a:t> </a:t>
            </a:r>
            <a:r>
              <a:rPr spc="-120" dirty="0"/>
              <a:t>be</a:t>
            </a:r>
            <a:r>
              <a:rPr spc="-105" dirty="0"/>
              <a:t> </a:t>
            </a:r>
            <a:r>
              <a:rPr spc="-10" dirty="0"/>
              <a:t>sustainable</a:t>
            </a:r>
          </a:p>
          <a:p>
            <a:pPr marL="405765" marR="251460" indent="-393700">
              <a:lnSpc>
                <a:spcPct val="80000"/>
              </a:lnSpc>
              <a:spcBef>
                <a:spcPts val="994"/>
              </a:spcBef>
              <a:buSzPct val="90909"/>
              <a:buChar char="•"/>
              <a:tabLst>
                <a:tab pos="405765" algn="l"/>
              </a:tabLst>
            </a:pPr>
            <a:r>
              <a:rPr spc="-70" dirty="0"/>
              <a:t>“Community</a:t>
            </a:r>
            <a:r>
              <a:rPr spc="-100" dirty="0"/>
              <a:t> </a:t>
            </a:r>
            <a:r>
              <a:rPr spc="-60" dirty="0"/>
              <a:t>voice”</a:t>
            </a:r>
            <a:r>
              <a:rPr spc="-100" dirty="0"/>
              <a:t> </a:t>
            </a:r>
            <a:r>
              <a:rPr spc="-20" dirty="0"/>
              <a:t>or</a:t>
            </a:r>
            <a:r>
              <a:rPr spc="-90" dirty="0"/>
              <a:t> </a:t>
            </a:r>
            <a:r>
              <a:rPr spc="-10" dirty="0"/>
              <a:t>“community </a:t>
            </a:r>
            <a:r>
              <a:rPr spc="-90" dirty="0"/>
              <a:t>engagement”</a:t>
            </a:r>
            <a:r>
              <a:rPr spc="-100" dirty="0"/>
              <a:t> </a:t>
            </a:r>
            <a:r>
              <a:rPr spc="-155" dirty="0"/>
              <a:t>can</a:t>
            </a:r>
            <a:r>
              <a:rPr spc="-105" dirty="0"/>
              <a:t> </a:t>
            </a:r>
            <a:r>
              <a:rPr spc="-120" dirty="0"/>
              <a:t>be</a:t>
            </a:r>
            <a:r>
              <a:rPr spc="-90" dirty="0"/>
              <a:t> </a:t>
            </a:r>
            <a:r>
              <a:rPr spc="-70" dirty="0"/>
              <a:t>defined</a:t>
            </a:r>
            <a:r>
              <a:rPr spc="-95" dirty="0"/>
              <a:t> </a:t>
            </a:r>
            <a:r>
              <a:rPr spc="-35" dirty="0"/>
              <a:t>in</a:t>
            </a:r>
            <a:r>
              <a:rPr spc="-114" dirty="0"/>
              <a:t> </a:t>
            </a:r>
            <a:r>
              <a:rPr spc="-130" dirty="0"/>
              <a:t>many</a:t>
            </a:r>
            <a:r>
              <a:rPr spc="-85" dirty="0"/>
              <a:t> </a:t>
            </a:r>
            <a:r>
              <a:rPr spc="-105" dirty="0"/>
              <a:t>ways</a:t>
            </a:r>
          </a:p>
          <a:p>
            <a:pPr marL="862965" marR="180975" lvl="1" indent="-369570">
              <a:lnSpc>
                <a:spcPts val="1820"/>
              </a:lnSpc>
              <a:spcBef>
                <a:spcPts val="1000"/>
              </a:spcBef>
              <a:buSzPct val="94736"/>
              <a:buChar char="•"/>
              <a:tabLst>
                <a:tab pos="862965" algn="l"/>
              </a:tabLst>
            </a:pPr>
            <a:r>
              <a:rPr sz="1900" spc="-85" dirty="0">
                <a:solidFill>
                  <a:srgbClr val="004274"/>
                </a:solidFill>
                <a:latin typeface="Arial"/>
                <a:cs typeface="Arial"/>
              </a:rPr>
              <a:t>Working</a:t>
            </a:r>
            <a:r>
              <a:rPr sz="19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04274"/>
                </a:solidFill>
                <a:latin typeface="Arial"/>
                <a:cs typeface="Arial"/>
              </a:rPr>
              <a:t>collaboratively</a:t>
            </a:r>
            <a:r>
              <a:rPr sz="19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274"/>
                </a:solidFill>
                <a:latin typeface="Arial"/>
                <a:cs typeface="Arial"/>
              </a:rPr>
              <a:t>with</a:t>
            </a:r>
            <a:r>
              <a:rPr sz="19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004274"/>
                </a:solidFill>
                <a:latin typeface="Arial"/>
                <a:cs typeface="Arial"/>
              </a:rPr>
              <a:t>respect</a:t>
            </a:r>
            <a:r>
              <a:rPr sz="19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19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004274"/>
                </a:solidFill>
                <a:latin typeface="Arial"/>
                <a:cs typeface="Arial"/>
              </a:rPr>
              <a:t>issues </a:t>
            </a:r>
            <a:r>
              <a:rPr sz="1900" spc="-65" dirty="0">
                <a:solidFill>
                  <a:srgbClr val="004274"/>
                </a:solidFill>
                <a:latin typeface="Arial"/>
                <a:cs typeface="Arial"/>
              </a:rPr>
              <a:t>affecting</a:t>
            </a:r>
            <a:r>
              <a:rPr sz="19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4274"/>
                </a:solidFill>
                <a:latin typeface="Arial"/>
                <a:cs typeface="Arial"/>
              </a:rPr>
              <a:t>wellbeing</a:t>
            </a:r>
            <a:endParaRPr sz="1900">
              <a:latin typeface="Arial"/>
              <a:cs typeface="Arial"/>
            </a:endParaRPr>
          </a:p>
          <a:p>
            <a:pPr marL="862965" marR="789305" lvl="1" indent="-369570">
              <a:lnSpc>
                <a:spcPts val="1820"/>
              </a:lnSpc>
              <a:spcBef>
                <a:spcPts val="1010"/>
              </a:spcBef>
              <a:buSzPct val="94736"/>
              <a:buChar char="•"/>
              <a:tabLst>
                <a:tab pos="862965" algn="l"/>
              </a:tabLst>
            </a:pPr>
            <a:r>
              <a:rPr sz="1900" spc="-135" dirty="0">
                <a:solidFill>
                  <a:srgbClr val="004274"/>
                </a:solidFill>
                <a:latin typeface="Arial"/>
                <a:cs typeface="Arial"/>
              </a:rPr>
              <a:t>Shared</a:t>
            </a:r>
            <a:r>
              <a:rPr sz="1900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004274"/>
                </a:solidFill>
                <a:latin typeface="Arial"/>
                <a:cs typeface="Arial"/>
              </a:rPr>
              <a:t>decision-making,</a:t>
            </a:r>
            <a:r>
              <a:rPr sz="19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004274"/>
                </a:solidFill>
                <a:latin typeface="Arial"/>
                <a:cs typeface="Arial"/>
              </a:rPr>
              <a:t>accountability, </a:t>
            </a:r>
            <a:r>
              <a:rPr sz="1900" spc="-65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r>
              <a:rPr sz="19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4274"/>
                </a:solidFill>
                <a:latin typeface="Arial"/>
                <a:cs typeface="Arial"/>
              </a:rPr>
              <a:t>agency</a:t>
            </a:r>
            <a:endParaRPr sz="1900">
              <a:latin typeface="Arial"/>
              <a:cs typeface="Arial"/>
            </a:endParaRPr>
          </a:p>
          <a:p>
            <a:pPr marL="862965" marR="165735" lvl="1" indent="-369570">
              <a:lnSpc>
                <a:spcPts val="1820"/>
              </a:lnSpc>
              <a:spcBef>
                <a:spcPts val="1005"/>
              </a:spcBef>
              <a:buSzPct val="94736"/>
              <a:buChar char="•"/>
              <a:tabLst>
                <a:tab pos="862965" algn="l"/>
              </a:tabLst>
            </a:pPr>
            <a:r>
              <a:rPr sz="1900" spc="-85" dirty="0">
                <a:solidFill>
                  <a:srgbClr val="004274"/>
                </a:solidFill>
                <a:latin typeface="Arial"/>
                <a:cs typeface="Arial"/>
              </a:rPr>
              <a:t>Working</a:t>
            </a:r>
            <a:r>
              <a:rPr sz="19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274"/>
                </a:solidFill>
                <a:latin typeface="Arial"/>
                <a:cs typeface="Arial"/>
              </a:rPr>
              <a:t>with</a:t>
            </a:r>
            <a:r>
              <a:rPr sz="19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r>
              <a:rPr sz="19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004274"/>
                </a:solidFill>
                <a:latin typeface="Arial"/>
                <a:cs typeface="Arial"/>
              </a:rPr>
              <a:t>members</a:t>
            </a:r>
            <a:r>
              <a:rPr sz="19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4274"/>
                </a:solidFill>
                <a:latin typeface="Arial"/>
                <a:cs typeface="Arial"/>
              </a:rPr>
              <a:t>and </a:t>
            </a:r>
            <a:r>
              <a:rPr sz="1900" spc="-95" dirty="0">
                <a:solidFill>
                  <a:srgbClr val="004274"/>
                </a:solidFill>
                <a:latin typeface="Arial"/>
                <a:cs typeface="Arial"/>
              </a:rPr>
              <a:t>organizations</a:t>
            </a:r>
            <a:r>
              <a:rPr sz="19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19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004274"/>
                </a:solidFill>
                <a:latin typeface="Arial"/>
                <a:cs typeface="Arial"/>
              </a:rPr>
              <a:t>build</a:t>
            </a:r>
            <a:r>
              <a:rPr sz="19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120" dirty="0">
                <a:solidFill>
                  <a:srgbClr val="004274"/>
                </a:solidFill>
                <a:latin typeface="Arial"/>
                <a:cs typeface="Arial"/>
              </a:rPr>
              <a:t>awareness,</a:t>
            </a:r>
            <a:r>
              <a:rPr sz="19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004274"/>
                </a:solidFill>
                <a:latin typeface="Arial"/>
                <a:cs typeface="Arial"/>
              </a:rPr>
              <a:t>gain</a:t>
            </a:r>
            <a:r>
              <a:rPr sz="19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004274"/>
                </a:solidFill>
                <a:latin typeface="Arial"/>
                <a:cs typeface="Arial"/>
              </a:rPr>
              <a:t>insight, </a:t>
            </a:r>
            <a:r>
              <a:rPr sz="1900" spc="-80" dirty="0">
                <a:solidFill>
                  <a:srgbClr val="004274"/>
                </a:solidFill>
                <a:latin typeface="Arial"/>
                <a:cs typeface="Arial"/>
              </a:rPr>
              <a:t>develop</a:t>
            </a:r>
            <a:r>
              <a:rPr sz="19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r>
              <a:rPr sz="19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4274"/>
                </a:solidFill>
                <a:latin typeface="Arial"/>
                <a:cs typeface="Arial"/>
              </a:rPr>
              <a:t>capacity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5967" y="4934945"/>
            <a:ext cx="5362575" cy="89789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01320" marR="5080" indent="-389255" algn="just">
              <a:lnSpc>
                <a:spcPct val="80000"/>
              </a:lnSpc>
              <a:spcBef>
                <a:spcPts val="630"/>
              </a:spcBef>
              <a:buSzPct val="90909"/>
              <a:buChar char="•"/>
              <a:tabLst>
                <a:tab pos="405765" algn="l"/>
              </a:tabLst>
            </a:pPr>
            <a:r>
              <a:rPr sz="2200" spc="-80" dirty="0">
                <a:solidFill>
                  <a:srgbClr val="004274"/>
                </a:solidFill>
                <a:latin typeface="Arial"/>
                <a:cs typeface="Arial"/>
              </a:rPr>
              <a:t>What</a:t>
            </a:r>
            <a:r>
              <a:rPr sz="22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004274"/>
                </a:solidFill>
                <a:latin typeface="Arial"/>
                <a:cs typeface="Arial"/>
              </a:rPr>
              <a:t>does</a:t>
            </a:r>
            <a:r>
              <a:rPr sz="2200" spc="1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04274"/>
                </a:solidFill>
                <a:latin typeface="Arial"/>
                <a:cs typeface="Arial"/>
              </a:rPr>
              <a:t>it</a:t>
            </a:r>
            <a:r>
              <a:rPr sz="2200" spc="-1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004274"/>
                </a:solidFill>
                <a:latin typeface="Arial"/>
                <a:cs typeface="Arial"/>
              </a:rPr>
              <a:t>mean</a:t>
            </a:r>
            <a:r>
              <a:rPr sz="2200" spc="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2200" spc="-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004274"/>
                </a:solidFill>
                <a:latin typeface="Arial"/>
                <a:cs typeface="Arial"/>
              </a:rPr>
              <a:t>have</a:t>
            </a:r>
            <a:r>
              <a:rPr sz="2200" spc="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04274"/>
                </a:solidFill>
                <a:latin typeface="Arial"/>
                <a:cs typeface="Arial"/>
              </a:rPr>
              <a:t>“meaningful”</a:t>
            </a:r>
            <a:r>
              <a:rPr sz="2200" spc="-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4274"/>
                </a:solidFill>
                <a:latin typeface="Arial"/>
                <a:cs typeface="Arial"/>
              </a:rPr>
              <a:t>or 	“authentic”</a:t>
            </a:r>
            <a:r>
              <a:rPr sz="22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04274"/>
                </a:solidFill>
                <a:latin typeface="Arial"/>
                <a:cs typeface="Arial"/>
              </a:rPr>
              <a:t>collaboration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with</a:t>
            </a:r>
            <a:r>
              <a:rPr sz="22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those</a:t>
            </a:r>
            <a:r>
              <a:rPr sz="2200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4274"/>
                </a:solidFill>
                <a:latin typeface="Arial"/>
                <a:cs typeface="Arial"/>
              </a:rPr>
              <a:t>you’re 	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aiming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22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4274"/>
                </a:solidFill>
                <a:latin typeface="Arial"/>
                <a:cs typeface="Arial"/>
              </a:rPr>
              <a:t>serve?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7" name="object 7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005" y="1358510"/>
            <a:ext cx="4191634" cy="41103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4072" y="5610509"/>
            <a:ext cx="48431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Petiwala,</a:t>
            </a:r>
            <a:r>
              <a:rPr sz="1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333333"/>
                </a:solidFill>
                <a:latin typeface="Arial"/>
                <a:cs typeface="Arial"/>
              </a:rPr>
              <a:t>A.,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Lanford,</a:t>
            </a:r>
            <a:r>
              <a:rPr sz="10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333333"/>
                </a:solidFill>
                <a:latin typeface="Arial"/>
                <a:cs typeface="Arial"/>
              </a:rPr>
              <a:t>D.,</a:t>
            </a:r>
            <a:r>
              <a:rPr sz="1000" spc="-20" dirty="0">
                <a:solidFill>
                  <a:srgbClr val="333333"/>
                </a:solidFill>
                <a:latin typeface="Arial"/>
                <a:cs typeface="Arial"/>
              </a:rPr>
              <a:t> Landers,</a:t>
            </a:r>
            <a:r>
              <a:rPr sz="1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333333"/>
                </a:solidFill>
                <a:latin typeface="Arial"/>
                <a:cs typeface="Arial"/>
              </a:rPr>
              <a:t>G.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et</a:t>
            </a:r>
            <a:r>
              <a:rPr sz="10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al.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Community</a:t>
            </a:r>
            <a:r>
              <a:rPr sz="1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voice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cross-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sector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alignment: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concepts</a:t>
            </a:r>
            <a:r>
              <a:rPr sz="1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0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strategies</a:t>
            </a:r>
            <a:r>
              <a:rPr sz="1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from</a:t>
            </a:r>
            <a:r>
              <a:rPr sz="1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scoping</a:t>
            </a:r>
            <a:r>
              <a:rPr sz="1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review</a:t>
            </a:r>
            <a:r>
              <a:rPr sz="1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10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health</a:t>
            </a:r>
            <a:r>
              <a:rPr sz="1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collaboration</a:t>
            </a:r>
            <a:r>
              <a:rPr sz="1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literature. </a:t>
            </a:r>
            <a:r>
              <a:rPr sz="1000" i="1" spc="-55" dirty="0">
                <a:solidFill>
                  <a:srgbClr val="333333"/>
                </a:solidFill>
                <a:latin typeface="Arial"/>
                <a:cs typeface="Arial"/>
              </a:rPr>
              <a:t>BMC</a:t>
            </a:r>
            <a:r>
              <a:rPr sz="1000" i="1" spc="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Public</a:t>
            </a:r>
            <a:r>
              <a:rPr sz="1000" i="1" spc="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Health</a:t>
            </a:r>
            <a:r>
              <a:rPr sz="1000" i="1" spc="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333333"/>
                </a:solidFill>
                <a:latin typeface="Arial"/>
                <a:cs typeface="Arial"/>
              </a:rPr>
              <a:t>21,</a:t>
            </a:r>
            <a:r>
              <a:rPr sz="1000" spc="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712</a:t>
            </a:r>
            <a:r>
              <a:rPr sz="1000" spc="1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(2021).</a:t>
            </a:r>
            <a:r>
              <a:rPr sz="100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  <a:hlinkClick r:id="rId5"/>
              </a:rPr>
              <a:t>https://doi.org/10.1186/s12889-</a:t>
            </a:r>
            <a:r>
              <a:rPr sz="1000" spc="-20" dirty="0">
                <a:solidFill>
                  <a:srgbClr val="333333"/>
                </a:solidFill>
                <a:latin typeface="Arial"/>
                <a:cs typeface="Arial"/>
                <a:hlinkClick r:id="rId5"/>
              </a:rPr>
              <a:t>021-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  <a:hlinkClick r:id="rId5"/>
              </a:rPr>
              <a:t>10741-</a:t>
            </a:r>
            <a:r>
              <a:rPr sz="1000" spc="-50" dirty="0">
                <a:solidFill>
                  <a:srgbClr val="333333"/>
                </a:solidFill>
                <a:latin typeface="Arial"/>
                <a:cs typeface="Arial"/>
                <a:hlinkClick r:id="rId5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17535" y="492505"/>
            <a:ext cx="369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Why</a:t>
            </a:r>
            <a:r>
              <a:rPr spc="-170" dirty="0"/>
              <a:t> </a:t>
            </a:r>
            <a:r>
              <a:rPr spc="-345" dirty="0"/>
              <a:t>Design</a:t>
            </a:r>
            <a:r>
              <a:rPr spc="-140" dirty="0"/>
              <a:t> </a:t>
            </a:r>
            <a:r>
              <a:rPr spc="-315" dirty="0"/>
              <a:t>Sprints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5830" y="1091031"/>
            <a:ext cx="9437370" cy="12680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5"/>
              </a:spcBef>
              <a:buChar char="•"/>
              <a:tabLst>
                <a:tab pos="355600" algn="l"/>
              </a:tabLst>
            </a:pPr>
            <a:r>
              <a:rPr sz="2400" spc="-100" dirty="0">
                <a:solidFill>
                  <a:srgbClr val="003B6A"/>
                </a:solidFill>
                <a:latin typeface="Arial"/>
                <a:cs typeface="Arial"/>
              </a:rPr>
              <a:t>Started</a:t>
            </a:r>
            <a:r>
              <a:rPr sz="2400" spc="-114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03B6A"/>
                </a:solidFill>
                <a:latin typeface="Arial"/>
                <a:cs typeface="Arial"/>
              </a:rPr>
              <a:t>in</a:t>
            </a:r>
            <a:r>
              <a:rPr sz="2400" spc="-11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03B6A"/>
                </a:solidFill>
                <a:latin typeface="Arial"/>
                <a:cs typeface="Arial"/>
              </a:rPr>
              <a:t>late</a:t>
            </a:r>
            <a:r>
              <a:rPr sz="2400" spc="-11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003B6A"/>
                </a:solidFill>
                <a:latin typeface="Arial"/>
                <a:cs typeface="Arial"/>
              </a:rPr>
              <a:t>2020-</a:t>
            </a:r>
            <a:r>
              <a:rPr sz="2400" spc="-140" dirty="0">
                <a:solidFill>
                  <a:srgbClr val="003B6A"/>
                </a:solidFill>
                <a:latin typeface="Arial"/>
                <a:cs typeface="Arial"/>
              </a:rPr>
              <a:t>2021</a:t>
            </a:r>
            <a:r>
              <a:rPr sz="2400" spc="-13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03B6A"/>
                </a:solidFill>
                <a:latin typeface="Arial"/>
                <a:cs typeface="Arial"/>
              </a:rPr>
              <a:t>under</a:t>
            </a:r>
            <a:r>
              <a:rPr sz="2400" spc="-10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003B6A"/>
                </a:solidFill>
                <a:latin typeface="Arial"/>
                <a:cs typeface="Arial"/>
              </a:rPr>
              <a:t>work</a:t>
            </a:r>
            <a:r>
              <a:rPr sz="2400" spc="-11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003B6A"/>
                </a:solidFill>
                <a:latin typeface="Arial"/>
                <a:cs typeface="Arial"/>
              </a:rPr>
              <a:t>supported</a:t>
            </a:r>
            <a:r>
              <a:rPr sz="2400" spc="-10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003B6A"/>
                </a:solidFill>
                <a:latin typeface="Arial"/>
                <a:cs typeface="Arial"/>
              </a:rPr>
              <a:t>by</a:t>
            </a:r>
            <a:r>
              <a:rPr sz="2400" spc="-10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400" dirty="0">
                <a:solidFill>
                  <a:srgbClr val="003B6A"/>
                </a:solidFill>
                <a:latin typeface="Arial"/>
                <a:cs typeface="Arial"/>
              </a:rPr>
              <a:t>RWJF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1040"/>
              </a:spcBef>
              <a:buChar char="•"/>
              <a:tabLst>
                <a:tab pos="355600" algn="l"/>
              </a:tabLst>
            </a:pPr>
            <a:r>
              <a:rPr sz="2400" spc="-145" dirty="0">
                <a:solidFill>
                  <a:srgbClr val="003B6A"/>
                </a:solidFill>
                <a:latin typeface="Arial"/>
                <a:cs typeface="Arial"/>
              </a:rPr>
              <a:t>Needed</a:t>
            </a:r>
            <a:r>
              <a:rPr sz="2400" spc="-8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003B6A"/>
                </a:solidFill>
                <a:latin typeface="Arial"/>
                <a:cs typeface="Arial"/>
              </a:rPr>
              <a:t>a</a:t>
            </a:r>
            <a:r>
              <a:rPr sz="2400" spc="-114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003B6A"/>
                </a:solidFill>
                <a:latin typeface="Arial"/>
                <a:cs typeface="Arial"/>
              </a:rPr>
              <a:t>way</a:t>
            </a:r>
            <a:r>
              <a:rPr sz="2400" spc="-11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B6A"/>
                </a:solidFill>
                <a:latin typeface="Arial"/>
                <a:cs typeface="Arial"/>
              </a:rPr>
              <a:t>to</a:t>
            </a:r>
            <a:r>
              <a:rPr sz="2400" spc="-114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003B6A"/>
                </a:solidFill>
                <a:latin typeface="Arial"/>
                <a:cs typeface="Arial"/>
              </a:rPr>
              <a:t>foster</a:t>
            </a:r>
            <a:r>
              <a:rPr sz="2400" spc="-10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003B6A"/>
                </a:solidFill>
                <a:latin typeface="Arial"/>
                <a:cs typeface="Arial"/>
              </a:rPr>
              <a:t>an</a:t>
            </a:r>
            <a:r>
              <a:rPr sz="2400" spc="-10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03B6A"/>
                </a:solidFill>
                <a:latin typeface="Arial"/>
                <a:cs typeface="Arial"/>
              </a:rPr>
              <a:t>environment</a:t>
            </a:r>
            <a:r>
              <a:rPr sz="2400" spc="-10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B6A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03B6A"/>
                </a:solidFill>
                <a:latin typeface="Arial"/>
                <a:cs typeface="Arial"/>
              </a:rPr>
              <a:t>build</a:t>
            </a:r>
            <a:r>
              <a:rPr sz="2400" spc="-10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003B6A"/>
                </a:solidFill>
                <a:latin typeface="Arial"/>
                <a:cs typeface="Arial"/>
              </a:rPr>
              <a:t>cross</a:t>
            </a:r>
            <a:r>
              <a:rPr sz="2400" spc="-114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003B6A"/>
                </a:solidFill>
                <a:latin typeface="Arial"/>
                <a:cs typeface="Arial"/>
              </a:rPr>
              <a:t>sector</a:t>
            </a:r>
            <a:r>
              <a:rPr sz="2400" spc="-10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03B6A"/>
                </a:solidFill>
                <a:latin typeface="Arial"/>
                <a:cs typeface="Arial"/>
              </a:rPr>
              <a:t>partnerships </a:t>
            </a:r>
            <a:r>
              <a:rPr sz="2400" dirty="0">
                <a:solidFill>
                  <a:srgbClr val="003B6A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003B6A"/>
                </a:solidFill>
                <a:latin typeface="Arial"/>
                <a:cs typeface="Arial"/>
              </a:rPr>
              <a:t>address</a:t>
            </a:r>
            <a:r>
              <a:rPr sz="2400" spc="-9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335" dirty="0">
                <a:solidFill>
                  <a:srgbClr val="003B6A"/>
                </a:solidFill>
                <a:latin typeface="Arial"/>
                <a:cs typeface="Arial"/>
              </a:rPr>
              <a:t>SDOH</a:t>
            </a:r>
            <a:r>
              <a:rPr sz="2400" spc="-10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03B6A"/>
                </a:solidFill>
                <a:latin typeface="Arial"/>
                <a:cs typeface="Arial"/>
              </a:rPr>
              <a:t>during</a:t>
            </a:r>
            <a:r>
              <a:rPr sz="2400" spc="-10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3B6A"/>
                </a:solidFill>
                <a:latin typeface="Arial"/>
                <a:cs typeface="Arial"/>
              </a:rPr>
              <a:t>the</a:t>
            </a:r>
            <a:r>
              <a:rPr sz="2400" spc="-10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003B6A"/>
                </a:solidFill>
                <a:latin typeface="Arial"/>
                <a:cs typeface="Arial"/>
              </a:rPr>
              <a:t>height</a:t>
            </a:r>
            <a:r>
              <a:rPr sz="2400" spc="-10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B6A"/>
                </a:solidFill>
                <a:latin typeface="Arial"/>
                <a:cs typeface="Arial"/>
              </a:rPr>
              <a:t>of</a:t>
            </a:r>
            <a:r>
              <a:rPr sz="2400" spc="-10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400" spc="-300" dirty="0">
                <a:solidFill>
                  <a:srgbClr val="003B6A"/>
                </a:solidFill>
                <a:latin typeface="Arial"/>
                <a:cs typeface="Arial"/>
              </a:rPr>
              <a:t>COVID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2621280"/>
            <a:ext cx="5181599" cy="29276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56536" y="5704819"/>
            <a:ext cx="50444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70" dirty="0">
                <a:latin typeface="Arial"/>
                <a:cs typeface="Arial"/>
              </a:rPr>
              <a:t>YouTube: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u="sng" spc="-10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https://www.youtube.com/watch?v=a7sEoEvT8l8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9340" y="6355016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30" dirty="0">
                <a:solidFill>
                  <a:srgbClr val="88888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98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pc="-355" dirty="0"/>
              <a:t>Goals</a:t>
            </a:r>
            <a:r>
              <a:rPr spc="-165" dirty="0"/>
              <a:t> </a:t>
            </a:r>
            <a:r>
              <a:rPr spc="-275" dirty="0"/>
              <a:t>and</a:t>
            </a:r>
            <a:r>
              <a:rPr spc="-170" dirty="0"/>
              <a:t> </a:t>
            </a:r>
            <a:r>
              <a:rPr spc="-275" dirty="0"/>
              <a:t>Objectives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778" y="1561571"/>
            <a:ext cx="5671820" cy="42773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18465" marR="224154" indent="-406400">
              <a:lnSpc>
                <a:spcPts val="2160"/>
              </a:lnSpc>
              <a:spcBef>
                <a:spcPts val="370"/>
              </a:spcBef>
              <a:buSzPct val="140000"/>
              <a:buFont typeface="Arial"/>
              <a:buChar char="•"/>
              <a:tabLst>
                <a:tab pos="418465" algn="l"/>
              </a:tabLst>
            </a:pPr>
            <a:r>
              <a:rPr sz="2000" b="1" i="1" spc="-130" dirty="0">
                <a:solidFill>
                  <a:srgbClr val="004274"/>
                </a:solidFill>
                <a:latin typeface="Arial"/>
                <a:cs typeface="Arial"/>
              </a:rPr>
              <a:t>Generate</a:t>
            </a:r>
            <a:r>
              <a:rPr sz="2000" b="1" i="1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40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b="1" i="1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20" dirty="0">
                <a:solidFill>
                  <a:srgbClr val="004274"/>
                </a:solidFill>
                <a:latin typeface="Arial"/>
                <a:cs typeface="Arial"/>
              </a:rPr>
              <a:t>test</a:t>
            </a:r>
            <a:r>
              <a:rPr sz="2000" b="1" i="1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70" dirty="0">
                <a:solidFill>
                  <a:srgbClr val="004274"/>
                </a:solidFill>
                <a:latin typeface="Arial"/>
                <a:cs typeface="Arial"/>
              </a:rPr>
              <a:t>concrete</a:t>
            </a:r>
            <a:r>
              <a:rPr sz="2000" b="1" i="1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55" dirty="0">
                <a:solidFill>
                  <a:srgbClr val="004274"/>
                </a:solidFill>
                <a:latin typeface="Arial"/>
                <a:cs typeface="Arial"/>
              </a:rPr>
              <a:t>ideas</a:t>
            </a:r>
            <a:r>
              <a:rPr sz="2000" b="1" i="1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for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addressing </a:t>
            </a:r>
            <a:r>
              <a:rPr sz="2000" spc="-20" dirty="0">
                <a:solidFill>
                  <a:srgbClr val="004274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strategic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alignment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004274"/>
                </a:solidFill>
                <a:latin typeface="Arial"/>
                <a:cs typeface="Arial"/>
              </a:rPr>
              <a:t>needs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health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centers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their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004274"/>
                </a:solidFill>
                <a:latin typeface="Arial"/>
                <a:cs typeface="Arial"/>
              </a:rPr>
              <a:t>cross-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sector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partners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004274"/>
                </a:solidFill>
                <a:latin typeface="Arial"/>
                <a:cs typeface="Arial"/>
              </a:rPr>
              <a:t>address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health 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equity,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including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racial,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economic,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social justice.</a:t>
            </a:r>
            <a:endParaRPr sz="2000">
              <a:latin typeface="Arial"/>
              <a:cs typeface="Arial"/>
            </a:endParaRPr>
          </a:p>
          <a:p>
            <a:pPr marL="418465" marR="5080" indent="-406400">
              <a:lnSpc>
                <a:spcPts val="2160"/>
              </a:lnSpc>
              <a:spcBef>
                <a:spcPts val="994"/>
              </a:spcBef>
              <a:buSzPct val="140000"/>
              <a:buChar char="•"/>
              <a:tabLst>
                <a:tab pos="418465" algn="l"/>
              </a:tabLst>
            </a:pP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Build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04274"/>
                </a:solidFill>
                <a:latin typeface="Arial"/>
                <a:cs typeface="Arial"/>
              </a:rPr>
              <a:t>an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35" dirty="0">
                <a:solidFill>
                  <a:srgbClr val="004274"/>
                </a:solidFill>
                <a:latin typeface="Arial"/>
                <a:cs typeface="Arial"/>
              </a:rPr>
              <a:t>energetic</a:t>
            </a:r>
            <a:r>
              <a:rPr sz="2000" b="1" i="1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4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b="1" i="1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35" dirty="0">
                <a:solidFill>
                  <a:srgbClr val="004274"/>
                </a:solidFill>
                <a:latin typeface="Arial"/>
                <a:cs typeface="Arial"/>
              </a:rPr>
              <a:t>knowledgeable</a:t>
            </a:r>
            <a:r>
              <a:rPr sz="2000" b="1" i="1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40" dirty="0">
                <a:solidFill>
                  <a:srgbClr val="004274"/>
                </a:solidFill>
                <a:latin typeface="Arial"/>
                <a:cs typeface="Arial"/>
              </a:rPr>
              <a:t>community 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around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4274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goal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improving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health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equity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274"/>
                </a:solidFill>
                <a:latin typeface="Arial"/>
                <a:cs typeface="Arial"/>
              </a:rPr>
              <a:t>for 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patients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with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004274"/>
                </a:solidFill>
                <a:latin typeface="Arial"/>
                <a:cs typeface="Arial"/>
              </a:rPr>
              <a:t>complex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unmet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social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needs.</a:t>
            </a:r>
            <a:endParaRPr sz="2000">
              <a:latin typeface="Arial"/>
              <a:cs typeface="Arial"/>
            </a:endParaRPr>
          </a:p>
          <a:p>
            <a:pPr marL="418465" marR="438784" indent="-406400">
              <a:lnSpc>
                <a:spcPts val="2160"/>
              </a:lnSpc>
              <a:spcBef>
                <a:spcPts val="1000"/>
              </a:spcBef>
              <a:buSzPct val="140000"/>
              <a:buFont typeface="Arial"/>
              <a:buChar char="•"/>
              <a:tabLst>
                <a:tab pos="418465" algn="l"/>
              </a:tabLst>
            </a:pPr>
            <a:r>
              <a:rPr sz="2000" b="1" i="1" spc="-185" dirty="0">
                <a:solidFill>
                  <a:srgbClr val="004274"/>
                </a:solidFill>
                <a:latin typeface="Arial"/>
                <a:cs typeface="Arial"/>
              </a:rPr>
              <a:t>Foster</a:t>
            </a:r>
            <a:r>
              <a:rPr sz="2000" b="1" i="1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75" dirty="0">
                <a:solidFill>
                  <a:srgbClr val="004274"/>
                </a:solidFill>
                <a:latin typeface="Arial"/>
                <a:cs typeface="Arial"/>
              </a:rPr>
              <a:t>a</a:t>
            </a:r>
            <a:r>
              <a:rPr sz="2000" b="1" i="1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55" dirty="0">
                <a:solidFill>
                  <a:srgbClr val="004274"/>
                </a:solidFill>
                <a:latin typeface="Arial"/>
                <a:cs typeface="Arial"/>
              </a:rPr>
              <a:t>mindset</a:t>
            </a:r>
            <a:r>
              <a:rPr sz="2000" b="1" i="1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creativity, 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resourcefulness,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experimentation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4274"/>
                </a:solidFill>
                <a:latin typeface="Arial"/>
                <a:cs typeface="Arial"/>
              </a:rPr>
              <a:t>in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participants.</a:t>
            </a:r>
            <a:endParaRPr sz="2000">
              <a:latin typeface="Arial"/>
              <a:cs typeface="Arial"/>
            </a:endParaRPr>
          </a:p>
          <a:p>
            <a:pPr marL="418465" marR="61594" indent="-406400">
              <a:lnSpc>
                <a:spcPts val="2160"/>
              </a:lnSpc>
              <a:spcBef>
                <a:spcPts val="1005"/>
              </a:spcBef>
              <a:buSzPct val="140000"/>
              <a:buFont typeface="Arial"/>
              <a:buChar char="•"/>
              <a:tabLst>
                <a:tab pos="418465" algn="l"/>
              </a:tabLst>
            </a:pPr>
            <a:r>
              <a:rPr sz="2000" b="1" i="1" spc="-215" dirty="0">
                <a:solidFill>
                  <a:srgbClr val="004274"/>
                </a:solidFill>
                <a:latin typeface="Arial"/>
                <a:cs typeface="Arial"/>
              </a:rPr>
              <a:t>Teach</a:t>
            </a:r>
            <a:r>
              <a:rPr sz="2000" b="1" i="1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30" dirty="0">
                <a:solidFill>
                  <a:srgbClr val="004274"/>
                </a:solidFill>
                <a:latin typeface="Arial"/>
                <a:cs typeface="Arial"/>
              </a:rPr>
              <a:t>participants</a:t>
            </a:r>
            <a:r>
              <a:rPr sz="2000" b="1" i="1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70" dirty="0">
                <a:solidFill>
                  <a:srgbClr val="004274"/>
                </a:solidFill>
                <a:latin typeface="Arial"/>
                <a:cs typeface="Arial"/>
              </a:rPr>
              <a:t>concrete</a:t>
            </a:r>
            <a:r>
              <a:rPr sz="2000" b="1" i="1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80" dirty="0">
                <a:solidFill>
                  <a:srgbClr val="004274"/>
                </a:solidFill>
                <a:latin typeface="Arial"/>
                <a:cs typeface="Arial"/>
              </a:rPr>
              <a:t>design</a:t>
            </a:r>
            <a:r>
              <a:rPr sz="2000" b="1" i="1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55" dirty="0">
                <a:solidFill>
                  <a:srgbClr val="004274"/>
                </a:solidFill>
                <a:latin typeface="Arial"/>
                <a:cs typeface="Arial"/>
              </a:rPr>
              <a:t>tools</a:t>
            </a:r>
            <a:r>
              <a:rPr sz="2000" b="1" i="1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that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4274"/>
                </a:solidFill>
                <a:latin typeface="Arial"/>
                <a:cs typeface="Arial"/>
              </a:rPr>
              <a:t>they </a:t>
            </a:r>
            <a:r>
              <a:rPr sz="2000" spc="-140" dirty="0">
                <a:solidFill>
                  <a:srgbClr val="004274"/>
                </a:solidFill>
                <a:latin typeface="Arial"/>
                <a:cs typeface="Arial"/>
              </a:rPr>
              <a:t>can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004274"/>
                </a:solidFill>
                <a:latin typeface="Arial"/>
                <a:cs typeface="Arial"/>
              </a:rPr>
              <a:t>use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4274"/>
                </a:solidFill>
                <a:latin typeface="Arial"/>
                <a:cs typeface="Arial"/>
              </a:rPr>
              <a:t>in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their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daily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work</a:t>
            </a:r>
            <a:r>
              <a:rPr sz="20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4274"/>
                </a:solidFill>
                <a:latin typeface="Arial"/>
                <a:cs typeface="Arial"/>
              </a:rPr>
              <a:t>at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274"/>
                </a:solidFill>
                <a:latin typeface="Arial"/>
                <a:cs typeface="Arial"/>
              </a:rPr>
              <a:t>the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health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centers, their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4274"/>
                </a:solidFill>
                <a:latin typeface="Arial"/>
                <a:cs typeface="Arial"/>
              </a:rPr>
              <a:t>partner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organizations,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community </a:t>
            </a:r>
            <a:r>
              <a:rPr sz="2000" spc="-110" dirty="0">
                <a:solidFill>
                  <a:srgbClr val="004274"/>
                </a:solidFill>
                <a:latin typeface="Arial"/>
                <a:cs typeface="Arial"/>
              </a:rPr>
              <a:t>engagement</a:t>
            </a:r>
            <a:r>
              <a:rPr sz="2000" spc="-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level.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indent="-405765">
              <a:lnSpc>
                <a:spcPts val="2280"/>
              </a:lnSpc>
              <a:spcBef>
                <a:spcPts val="95"/>
              </a:spcBef>
              <a:buSzPct val="140000"/>
              <a:buFont typeface="Arial"/>
              <a:buChar char="•"/>
              <a:tabLst>
                <a:tab pos="418465" algn="l"/>
              </a:tabLst>
            </a:pPr>
            <a:r>
              <a:rPr spc="-165" dirty="0"/>
              <a:t>Build</a:t>
            </a:r>
            <a:r>
              <a:rPr spc="-95" dirty="0"/>
              <a:t> </a:t>
            </a:r>
            <a:r>
              <a:rPr spc="-165" dirty="0"/>
              <a:t>community</a:t>
            </a:r>
            <a:r>
              <a:rPr spc="-90" dirty="0"/>
              <a:t> </a:t>
            </a:r>
            <a:r>
              <a:rPr spc="-140" dirty="0"/>
              <a:t>commitment</a:t>
            </a:r>
            <a:r>
              <a:rPr spc="-75" dirty="0"/>
              <a:t> </a:t>
            </a:r>
            <a:r>
              <a:rPr spc="-145" dirty="0"/>
              <a:t>and</a:t>
            </a:r>
            <a:r>
              <a:rPr spc="-90" dirty="0"/>
              <a:t> </a:t>
            </a:r>
            <a:r>
              <a:rPr spc="-110" dirty="0"/>
              <a:t>capacity</a:t>
            </a:r>
          </a:p>
          <a:p>
            <a:pPr marL="418465">
              <a:lnSpc>
                <a:spcPts val="2280"/>
              </a:lnSpc>
            </a:pPr>
            <a:r>
              <a:rPr b="0" i="0" dirty="0">
                <a:latin typeface="Arial"/>
                <a:cs typeface="Arial"/>
              </a:rPr>
              <a:t>for</a:t>
            </a:r>
            <a:r>
              <a:rPr b="0" i="0" spc="-85" dirty="0">
                <a:latin typeface="Arial"/>
                <a:cs typeface="Arial"/>
              </a:rPr>
              <a:t> </a:t>
            </a:r>
            <a:r>
              <a:rPr b="0" i="0" spc="-95" dirty="0">
                <a:latin typeface="Arial"/>
                <a:cs typeface="Arial"/>
              </a:rPr>
              <a:t>sustainable,</a:t>
            </a:r>
            <a:r>
              <a:rPr b="0" i="0" spc="-55" dirty="0">
                <a:latin typeface="Arial"/>
                <a:cs typeface="Arial"/>
              </a:rPr>
              <a:t> </a:t>
            </a:r>
            <a:r>
              <a:rPr b="0" i="0" spc="-130" dirty="0">
                <a:latin typeface="Arial"/>
                <a:cs typeface="Arial"/>
              </a:rPr>
              <a:t>cross-</a:t>
            </a:r>
            <a:r>
              <a:rPr b="0" i="0" spc="-75" dirty="0">
                <a:latin typeface="Arial"/>
                <a:cs typeface="Arial"/>
              </a:rPr>
              <a:t>sector</a:t>
            </a:r>
            <a:r>
              <a:rPr b="0" i="0" spc="-50" dirty="0">
                <a:latin typeface="Arial"/>
                <a:cs typeface="Arial"/>
              </a:rPr>
              <a:t> </a:t>
            </a:r>
            <a:r>
              <a:rPr b="0" i="0" spc="-10" dirty="0">
                <a:latin typeface="Arial"/>
                <a:cs typeface="Arial"/>
              </a:rPr>
              <a:t>partnerships.</a:t>
            </a:r>
          </a:p>
          <a:p>
            <a:pPr marL="418465" marR="10160" indent="-406400">
              <a:lnSpc>
                <a:spcPts val="2160"/>
              </a:lnSpc>
              <a:spcBef>
                <a:spcPts val="1030"/>
              </a:spcBef>
              <a:buSzPct val="140000"/>
              <a:buChar char="•"/>
              <a:tabLst>
                <a:tab pos="418465" algn="l"/>
              </a:tabLst>
            </a:pPr>
            <a:r>
              <a:rPr b="0" i="0" spc="-200" dirty="0">
                <a:latin typeface="Arial"/>
                <a:cs typeface="Arial"/>
              </a:rPr>
              <a:t>Assess</a:t>
            </a:r>
            <a:r>
              <a:rPr b="0" i="0" spc="-50" dirty="0">
                <a:latin typeface="Arial"/>
                <a:cs typeface="Arial"/>
              </a:rPr>
              <a:t> </a:t>
            </a:r>
            <a:r>
              <a:rPr b="0" i="0" spc="-65" dirty="0">
                <a:latin typeface="Arial"/>
                <a:cs typeface="Arial"/>
              </a:rPr>
              <a:t>how</a:t>
            </a:r>
            <a:r>
              <a:rPr b="0" i="0" spc="-80" dirty="0">
                <a:latin typeface="Arial"/>
                <a:cs typeface="Arial"/>
              </a:rPr>
              <a:t> </a:t>
            </a:r>
            <a:r>
              <a:rPr b="0" i="0" spc="-130" dirty="0">
                <a:latin typeface="Arial"/>
                <a:cs typeface="Arial"/>
              </a:rPr>
              <a:t>cross-</a:t>
            </a:r>
            <a:r>
              <a:rPr b="0" i="0" spc="-80" dirty="0">
                <a:latin typeface="Arial"/>
                <a:cs typeface="Arial"/>
              </a:rPr>
              <a:t>sector</a:t>
            </a:r>
            <a:r>
              <a:rPr b="0" i="0" spc="-50" dirty="0">
                <a:latin typeface="Arial"/>
                <a:cs typeface="Arial"/>
              </a:rPr>
              <a:t> </a:t>
            </a:r>
            <a:r>
              <a:rPr b="0" i="0" spc="-75" dirty="0">
                <a:latin typeface="Arial"/>
                <a:cs typeface="Arial"/>
              </a:rPr>
              <a:t>partnerships</a:t>
            </a:r>
            <a:r>
              <a:rPr b="0" i="0" spc="-45" dirty="0">
                <a:latin typeface="Arial"/>
                <a:cs typeface="Arial"/>
              </a:rPr>
              <a:t> </a:t>
            </a:r>
            <a:r>
              <a:rPr b="0" i="0" spc="-25" dirty="0">
                <a:latin typeface="Arial"/>
                <a:cs typeface="Arial"/>
              </a:rPr>
              <a:t>can </a:t>
            </a:r>
            <a:r>
              <a:rPr b="0" i="0" spc="-95" dirty="0">
                <a:latin typeface="Arial"/>
                <a:cs typeface="Arial"/>
              </a:rPr>
              <a:t>best</a:t>
            </a:r>
            <a:r>
              <a:rPr b="0" i="0" spc="-60" dirty="0">
                <a:latin typeface="Arial"/>
                <a:cs typeface="Arial"/>
              </a:rPr>
              <a:t> </a:t>
            </a:r>
            <a:r>
              <a:rPr b="0" i="0" spc="-90" dirty="0">
                <a:latin typeface="Arial"/>
                <a:cs typeface="Arial"/>
              </a:rPr>
              <a:t>respond</a:t>
            </a:r>
            <a:r>
              <a:rPr b="0" i="0" spc="-85" dirty="0">
                <a:latin typeface="Arial"/>
                <a:cs typeface="Arial"/>
              </a:rPr>
              <a:t> </a:t>
            </a:r>
            <a:r>
              <a:rPr b="0" i="0" dirty="0">
                <a:latin typeface="Arial"/>
                <a:cs typeface="Arial"/>
              </a:rPr>
              <a:t>to</a:t>
            </a:r>
            <a:r>
              <a:rPr b="0" i="0" spc="-85" dirty="0">
                <a:latin typeface="Arial"/>
                <a:cs typeface="Arial"/>
              </a:rPr>
              <a:t> </a:t>
            </a:r>
            <a:r>
              <a:rPr b="0" i="0" spc="-280" dirty="0">
                <a:latin typeface="Arial"/>
                <a:cs typeface="Arial"/>
              </a:rPr>
              <a:t>SDOH</a:t>
            </a:r>
            <a:r>
              <a:rPr b="0" i="0" spc="-70" dirty="0">
                <a:latin typeface="Arial"/>
                <a:cs typeface="Arial"/>
              </a:rPr>
              <a:t> </a:t>
            </a:r>
            <a:r>
              <a:rPr b="0" i="0" spc="-135" dirty="0">
                <a:latin typeface="Arial"/>
                <a:cs typeface="Arial"/>
              </a:rPr>
              <a:t>needs</a:t>
            </a:r>
            <a:r>
              <a:rPr b="0" i="0" spc="-75" dirty="0">
                <a:latin typeface="Arial"/>
                <a:cs typeface="Arial"/>
              </a:rPr>
              <a:t> </a:t>
            </a:r>
            <a:r>
              <a:rPr b="0" i="0" dirty="0">
                <a:latin typeface="Arial"/>
                <a:cs typeface="Arial"/>
              </a:rPr>
              <a:t>that</a:t>
            </a:r>
            <a:r>
              <a:rPr b="0" i="0" spc="-70" dirty="0">
                <a:latin typeface="Arial"/>
                <a:cs typeface="Arial"/>
              </a:rPr>
              <a:t> </a:t>
            </a:r>
            <a:r>
              <a:rPr b="0" i="0" spc="-135" dirty="0">
                <a:latin typeface="Arial"/>
                <a:cs typeface="Arial"/>
              </a:rPr>
              <a:t>have</a:t>
            </a:r>
            <a:r>
              <a:rPr b="0" i="0" spc="-75" dirty="0">
                <a:latin typeface="Arial"/>
                <a:cs typeface="Arial"/>
              </a:rPr>
              <a:t> </a:t>
            </a:r>
            <a:r>
              <a:rPr b="0" i="0" spc="-40" dirty="0">
                <a:latin typeface="Arial"/>
                <a:cs typeface="Arial"/>
              </a:rPr>
              <a:t>been </a:t>
            </a:r>
            <a:r>
              <a:rPr spc="-140" dirty="0"/>
              <a:t>impacted</a:t>
            </a:r>
            <a:r>
              <a:rPr spc="-65" dirty="0"/>
              <a:t> </a:t>
            </a:r>
            <a:r>
              <a:rPr spc="-190" dirty="0"/>
              <a:t>by</a:t>
            </a:r>
            <a:r>
              <a:rPr spc="-65" dirty="0"/>
              <a:t> </a:t>
            </a:r>
            <a:r>
              <a:rPr spc="-200" dirty="0"/>
              <a:t>COVID-</a:t>
            </a:r>
            <a:r>
              <a:rPr spc="-25" dirty="0"/>
              <a:t>19</a:t>
            </a:r>
            <a:r>
              <a:rPr b="0" i="0" spc="-25" dirty="0">
                <a:latin typeface="Arial"/>
                <a:cs typeface="Arial"/>
              </a:rPr>
              <a:t>.</a:t>
            </a:r>
          </a:p>
          <a:p>
            <a:pPr marL="416559" marR="259715" indent="-404495" algn="just">
              <a:lnSpc>
                <a:spcPts val="2160"/>
              </a:lnSpc>
              <a:spcBef>
                <a:spcPts val="1000"/>
              </a:spcBef>
              <a:buSzPct val="140000"/>
              <a:buChar char="•"/>
              <a:tabLst>
                <a:tab pos="418465" algn="l"/>
              </a:tabLst>
            </a:pPr>
            <a:r>
              <a:rPr b="0" i="0" spc="-229" dirty="0">
                <a:latin typeface="Arial"/>
                <a:cs typeface="Arial"/>
              </a:rPr>
              <a:t>Assess</a:t>
            </a:r>
            <a:r>
              <a:rPr b="0" i="0" spc="90" dirty="0">
                <a:latin typeface="Arial"/>
                <a:cs typeface="Arial"/>
              </a:rPr>
              <a:t> </a:t>
            </a:r>
            <a:r>
              <a:rPr b="0" i="0" spc="-80" dirty="0">
                <a:latin typeface="Arial"/>
                <a:cs typeface="Arial"/>
              </a:rPr>
              <a:t>how</a:t>
            </a:r>
            <a:r>
              <a:rPr b="0" i="0" spc="-55" dirty="0">
                <a:latin typeface="Arial"/>
                <a:cs typeface="Arial"/>
              </a:rPr>
              <a:t> </a:t>
            </a:r>
            <a:r>
              <a:rPr b="0" i="0" spc="-130" dirty="0">
                <a:latin typeface="Arial"/>
                <a:cs typeface="Arial"/>
              </a:rPr>
              <a:t>cross-</a:t>
            </a:r>
            <a:r>
              <a:rPr b="0" i="0" spc="-80" dirty="0">
                <a:latin typeface="Arial"/>
                <a:cs typeface="Arial"/>
              </a:rPr>
              <a:t>sector</a:t>
            </a:r>
            <a:r>
              <a:rPr b="0" i="0" spc="-45" dirty="0">
                <a:latin typeface="Arial"/>
                <a:cs typeface="Arial"/>
              </a:rPr>
              <a:t> </a:t>
            </a:r>
            <a:r>
              <a:rPr b="0" i="0" spc="-75" dirty="0">
                <a:latin typeface="Arial"/>
                <a:cs typeface="Arial"/>
              </a:rPr>
              <a:t>partnerships</a:t>
            </a:r>
            <a:r>
              <a:rPr b="0" i="0" spc="10" dirty="0">
                <a:latin typeface="Arial"/>
                <a:cs typeface="Arial"/>
              </a:rPr>
              <a:t> </a:t>
            </a:r>
            <a:r>
              <a:rPr b="0" i="0" spc="-25" dirty="0">
                <a:latin typeface="Arial"/>
                <a:cs typeface="Arial"/>
              </a:rPr>
              <a:t>can 	</a:t>
            </a:r>
            <a:r>
              <a:rPr b="0" i="0" spc="-95" dirty="0">
                <a:latin typeface="Arial"/>
                <a:cs typeface="Arial"/>
              </a:rPr>
              <a:t>best</a:t>
            </a:r>
            <a:r>
              <a:rPr b="0" i="0" spc="-45" dirty="0">
                <a:latin typeface="Arial"/>
                <a:cs typeface="Arial"/>
              </a:rPr>
              <a:t> </a:t>
            </a:r>
            <a:r>
              <a:rPr b="0" i="0" spc="-100" dirty="0">
                <a:latin typeface="Arial"/>
                <a:cs typeface="Arial"/>
              </a:rPr>
              <a:t>respond</a:t>
            </a:r>
            <a:r>
              <a:rPr b="0" i="0" spc="-35" dirty="0">
                <a:latin typeface="Arial"/>
                <a:cs typeface="Arial"/>
              </a:rPr>
              <a:t> </a:t>
            </a:r>
            <a:r>
              <a:rPr b="0" i="0" dirty="0">
                <a:latin typeface="Arial"/>
                <a:cs typeface="Arial"/>
              </a:rPr>
              <a:t>to</a:t>
            </a:r>
            <a:r>
              <a:rPr b="0" i="0" spc="5" dirty="0">
                <a:latin typeface="Arial"/>
                <a:cs typeface="Arial"/>
              </a:rPr>
              <a:t> </a:t>
            </a:r>
            <a:r>
              <a:rPr spc="-180" dirty="0"/>
              <a:t>new</a:t>
            </a:r>
            <a:r>
              <a:rPr spc="45" dirty="0"/>
              <a:t> </a:t>
            </a:r>
            <a:r>
              <a:rPr spc="-215" dirty="0"/>
              <a:t>and</a:t>
            </a:r>
            <a:r>
              <a:rPr spc="75" dirty="0"/>
              <a:t> </a:t>
            </a:r>
            <a:r>
              <a:rPr spc="-160" dirty="0"/>
              <a:t>emerging</a:t>
            </a:r>
            <a:r>
              <a:rPr spc="25" dirty="0"/>
              <a:t> </a:t>
            </a:r>
            <a:r>
              <a:rPr spc="-280" dirty="0"/>
              <a:t>SDOH 	</a:t>
            </a:r>
            <a:r>
              <a:rPr spc="-10" dirty="0"/>
              <a:t>needs</a:t>
            </a:r>
            <a:r>
              <a:rPr b="0" i="0" spc="-10" dirty="0">
                <a:latin typeface="Arial"/>
                <a:cs typeface="Arial"/>
              </a:rPr>
              <a:t>.</a:t>
            </a:r>
          </a:p>
          <a:p>
            <a:pPr marL="418465" marR="133350" indent="-406400">
              <a:lnSpc>
                <a:spcPts val="2160"/>
              </a:lnSpc>
              <a:spcBef>
                <a:spcPts val="1005"/>
              </a:spcBef>
              <a:buSzPct val="140000"/>
              <a:buChar char="•"/>
              <a:tabLst>
                <a:tab pos="418465" algn="l"/>
              </a:tabLst>
            </a:pPr>
            <a:r>
              <a:rPr b="0" i="0" spc="-70" dirty="0">
                <a:latin typeface="Arial"/>
                <a:cs typeface="Arial"/>
              </a:rPr>
              <a:t>Prioritize</a:t>
            </a:r>
            <a:r>
              <a:rPr b="0" i="0" spc="-15" dirty="0">
                <a:latin typeface="Arial"/>
                <a:cs typeface="Arial"/>
              </a:rPr>
              <a:t> </a:t>
            </a:r>
            <a:r>
              <a:rPr b="0" i="0" spc="-60" dirty="0">
                <a:latin typeface="Arial"/>
                <a:cs typeface="Arial"/>
              </a:rPr>
              <a:t>health</a:t>
            </a:r>
            <a:r>
              <a:rPr b="0" i="0" spc="-35" dirty="0">
                <a:latin typeface="Arial"/>
                <a:cs typeface="Arial"/>
              </a:rPr>
              <a:t> </a:t>
            </a:r>
            <a:r>
              <a:rPr b="0" i="0" spc="-50" dirty="0">
                <a:latin typeface="Arial"/>
                <a:cs typeface="Arial"/>
              </a:rPr>
              <a:t>equity</a:t>
            </a:r>
            <a:r>
              <a:rPr b="0" i="0" spc="-40" dirty="0">
                <a:latin typeface="Arial"/>
                <a:cs typeface="Arial"/>
              </a:rPr>
              <a:t> </a:t>
            </a:r>
            <a:r>
              <a:rPr b="0" i="0" spc="-100" dirty="0">
                <a:latin typeface="Arial"/>
                <a:cs typeface="Arial"/>
              </a:rPr>
              <a:t>by</a:t>
            </a:r>
            <a:r>
              <a:rPr b="0" i="0" spc="-45" dirty="0">
                <a:latin typeface="Arial"/>
                <a:cs typeface="Arial"/>
              </a:rPr>
              <a:t> </a:t>
            </a:r>
            <a:r>
              <a:rPr spc="-10" dirty="0"/>
              <a:t>elevating </a:t>
            </a:r>
            <a:r>
              <a:rPr spc="-160" dirty="0"/>
              <a:t>community</a:t>
            </a:r>
            <a:r>
              <a:rPr spc="-100" dirty="0"/>
              <a:t> </a:t>
            </a:r>
            <a:r>
              <a:rPr spc="-204" dirty="0"/>
              <a:t>voices</a:t>
            </a:r>
            <a:r>
              <a:rPr spc="-80" dirty="0"/>
              <a:t> </a:t>
            </a:r>
            <a:r>
              <a:rPr b="0" i="0" spc="-105" dirty="0">
                <a:latin typeface="Arial"/>
                <a:cs typeface="Arial"/>
              </a:rPr>
              <a:t>and</a:t>
            </a:r>
            <a:r>
              <a:rPr b="0" i="0" spc="-70" dirty="0">
                <a:latin typeface="Arial"/>
                <a:cs typeface="Arial"/>
              </a:rPr>
              <a:t> </a:t>
            </a:r>
            <a:r>
              <a:rPr b="0" i="0" spc="-90" dirty="0">
                <a:latin typeface="Arial"/>
                <a:cs typeface="Arial"/>
              </a:rPr>
              <a:t>reducing</a:t>
            </a:r>
            <a:r>
              <a:rPr b="0" i="0" spc="-70" dirty="0">
                <a:latin typeface="Arial"/>
                <a:cs typeface="Arial"/>
              </a:rPr>
              <a:t> </a:t>
            </a:r>
            <a:r>
              <a:rPr b="0" i="0" spc="-10" dirty="0">
                <a:latin typeface="Arial"/>
                <a:cs typeface="Arial"/>
              </a:rPr>
              <a:t>health </a:t>
            </a:r>
            <a:r>
              <a:rPr b="0" i="0" spc="-65" dirty="0">
                <a:latin typeface="Arial"/>
                <a:cs typeface="Arial"/>
              </a:rPr>
              <a:t>disparities</a:t>
            </a:r>
            <a:r>
              <a:rPr b="0" i="0" spc="-75" dirty="0">
                <a:latin typeface="Arial"/>
                <a:cs typeface="Arial"/>
              </a:rPr>
              <a:t> </a:t>
            </a:r>
            <a:r>
              <a:rPr b="0" i="0" dirty="0">
                <a:latin typeface="Arial"/>
                <a:cs typeface="Arial"/>
              </a:rPr>
              <a:t>for</a:t>
            </a:r>
            <a:r>
              <a:rPr b="0" i="0" spc="-105" dirty="0">
                <a:latin typeface="Arial"/>
                <a:cs typeface="Arial"/>
              </a:rPr>
              <a:t> </a:t>
            </a:r>
            <a:r>
              <a:rPr b="0" i="0" spc="-75" dirty="0">
                <a:latin typeface="Arial"/>
                <a:cs typeface="Arial"/>
              </a:rPr>
              <a:t>those</a:t>
            </a:r>
            <a:r>
              <a:rPr b="0" i="0" spc="-95" dirty="0">
                <a:latin typeface="Arial"/>
                <a:cs typeface="Arial"/>
              </a:rPr>
              <a:t> </a:t>
            </a:r>
            <a:r>
              <a:rPr b="0" i="0" dirty="0">
                <a:latin typeface="Arial"/>
                <a:cs typeface="Arial"/>
              </a:rPr>
              <a:t>with</a:t>
            </a:r>
            <a:r>
              <a:rPr b="0" i="0" spc="-95" dirty="0">
                <a:latin typeface="Arial"/>
                <a:cs typeface="Arial"/>
              </a:rPr>
              <a:t> </a:t>
            </a:r>
            <a:r>
              <a:rPr b="0" i="0" spc="-100" dirty="0">
                <a:latin typeface="Arial"/>
                <a:cs typeface="Arial"/>
              </a:rPr>
              <a:t>complex</a:t>
            </a:r>
            <a:r>
              <a:rPr b="0" i="0" spc="-90" dirty="0">
                <a:latin typeface="Arial"/>
                <a:cs typeface="Arial"/>
              </a:rPr>
              <a:t> </a:t>
            </a:r>
            <a:r>
              <a:rPr b="0" i="0" spc="-10" dirty="0">
                <a:latin typeface="Arial"/>
                <a:cs typeface="Arial"/>
              </a:rPr>
              <a:t>health </a:t>
            </a:r>
            <a:r>
              <a:rPr b="0" i="0" spc="-105" dirty="0">
                <a:latin typeface="Arial"/>
                <a:cs typeface="Arial"/>
              </a:rPr>
              <a:t>and</a:t>
            </a:r>
            <a:r>
              <a:rPr b="0" i="0" spc="-85" dirty="0">
                <a:latin typeface="Arial"/>
                <a:cs typeface="Arial"/>
              </a:rPr>
              <a:t> </a:t>
            </a:r>
            <a:r>
              <a:rPr b="0" i="0" spc="-110" dirty="0">
                <a:latin typeface="Arial"/>
                <a:cs typeface="Arial"/>
              </a:rPr>
              <a:t>social</a:t>
            </a:r>
            <a:r>
              <a:rPr b="0" i="0" spc="-60" dirty="0">
                <a:latin typeface="Arial"/>
                <a:cs typeface="Arial"/>
              </a:rPr>
              <a:t> </a:t>
            </a:r>
            <a:r>
              <a:rPr b="0" i="0" spc="-120" dirty="0">
                <a:latin typeface="Arial"/>
                <a:cs typeface="Arial"/>
              </a:rPr>
              <a:t>needs</a:t>
            </a:r>
            <a:r>
              <a:rPr b="0" i="0" spc="-60" dirty="0">
                <a:latin typeface="Arial"/>
                <a:cs typeface="Arial"/>
              </a:rPr>
              <a:t> </a:t>
            </a:r>
            <a:r>
              <a:rPr b="0" i="0" dirty="0">
                <a:latin typeface="Arial"/>
                <a:cs typeface="Arial"/>
              </a:rPr>
              <a:t>that</a:t>
            </a:r>
            <a:r>
              <a:rPr b="0" i="0" spc="-75" dirty="0">
                <a:latin typeface="Arial"/>
                <a:cs typeface="Arial"/>
              </a:rPr>
              <a:t> </a:t>
            </a:r>
            <a:r>
              <a:rPr b="0" i="0" spc="-135" dirty="0">
                <a:latin typeface="Arial"/>
                <a:cs typeface="Arial"/>
              </a:rPr>
              <a:t>have</a:t>
            </a:r>
            <a:r>
              <a:rPr b="0" i="0" spc="-75" dirty="0">
                <a:latin typeface="Arial"/>
                <a:cs typeface="Arial"/>
              </a:rPr>
              <a:t> </a:t>
            </a:r>
            <a:r>
              <a:rPr b="0" i="0" spc="-110" dirty="0">
                <a:latin typeface="Arial"/>
                <a:cs typeface="Arial"/>
              </a:rPr>
              <a:t>emerged</a:t>
            </a:r>
            <a:r>
              <a:rPr b="0" i="0" spc="-60" dirty="0">
                <a:latin typeface="Arial"/>
                <a:cs typeface="Arial"/>
              </a:rPr>
              <a:t> </a:t>
            </a:r>
            <a:r>
              <a:rPr b="0" i="0" spc="-95" dirty="0">
                <a:latin typeface="Arial"/>
                <a:cs typeface="Arial"/>
              </a:rPr>
              <a:t>due</a:t>
            </a:r>
            <a:r>
              <a:rPr b="0" i="0" spc="-75" dirty="0">
                <a:latin typeface="Arial"/>
                <a:cs typeface="Arial"/>
              </a:rPr>
              <a:t> </a:t>
            </a:r>
            <a:r>
              <a:rPr b="0" i="0" spc="-25" dirty="0">
                <a:latin typeface="Arial"/>
                <a:cs typeface="Arial"/>
              </a:rPr>
              <a:t>to </a:t>
            </a:r>
            <a:r>
              <a:rPr b="0" i="0" spc="-45" dirty="0">
                <a:latin typeface="Arial"/>
                <a:cs typeface="Arial"/>
              </a:rPr>
              <a:t>structural</a:t>
            </a:r>
            <a:r>
              <a:rPr b="0" i="0" spc="-70" dirty="0">
                <a:latin typeface="Arial"/>
                <a:cs typeface="Arial"/>
              </a:rPr>
              <a:t> </a:t>
            </a:r>
            <a:r>
              <a:rPr b="0" i="0" spc="-105" dirty="0">
                <a:latin typeface="Arial"/>
                <a:cs typeface="Arial"/>
              </a:rPr>
              <a:t>racism</a:t>
            </a:r>
            <a:r>
              <a:rPr b="0" i="0" spc="-70" dirty="0">
                <a:latin typeface="Arial"/>
                <a:cs typeface="Arial"/>
              </a:rPr>
              <a:t> </a:t>
            </a:r>
            <a:r>
              <a:rPr b="0" i="0" spc="-105" dirty="0">
                <a:latin typeface="Arial"/>
                <a:cs typeface="Arial"/>
              </a:rPr>
              <a:t>and</a:t>
            </a:r>
            <a:r>
              <a:rPr b="0" i="0" spc="-90" dirty="0">
                <a:latin typeface="Arial"/>
                <a:cs typeface="Arial"/>
              </a:rPr>
              <a:t> </a:t>
            </a:r>
            <a:r>
              <a:rPr b="0" i="0" spc="-10" dirty="0">
                <a:latin typeface="Arial"/>
                <a:cs typeface="Arial"/>
              </a:rPr>
              <a:t>inequality.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345" dirty="0"/>
              <a:t>Design</a:t>
            </a:r>
            <a:r>
              <a:rPr spc="-140" dirty="0"/>
              <a:t> </a:t>
            </a:r>
            <a:r>
              <a:rPr spc="-260" dirty="0"/>
              <a:t>Sprint</a:t>
            </a:r>
            <a:r>
              <a:rPr spc="-160" dirty="0"/>
              <a:t> </a:t>
            </a:r>
            <a:r>
              <a:rPr spc="-415" dirty="0"/>
              <a:t>Process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394" y="1233041"/>
            <a:ext cx="7386320" cy="4662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100"/>
              </a:spcBef>
            </a:pPr>
            <a:r>
              <a:rPr sz="2800" spc="-90" dirty="0">
                <a:solidFill>
                  <a:srgbClr val="004274"/>
                </a:solidFill>
                <a:latin typeface="Arial"/>
                <a:cs typeface="Arial"/>
              </a:rPr>
              <a:t>Application</a:t>
            </a:r>
            <a:r>
              <a:rPr sz="2800" spc="-1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04274"/>
                </a:solidFill>
                <a:latin typeface="Arial"/>
                <a:cs typeface="Arial"/>
              </a:rPr>
              <a:t>period</a:t>
            </a:r>
            <a:r>
              <a:rPr sz="2800" spc="-1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4274"/>
                </a:solidFill>
                <a:latin typeface="Arial"/>
                <a:cs typeface="Arial"/>
              </a:rPr>
              <a:t>with</a:t>
            </a:r>
            <a:r>
              <a:rPr sz="2800" spc="-1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004274"/>
                </a:solidFill>
                <a:latin typeface="Arial"/>
                <a:cs typeface="Arial"/>
              </a:rPr>
              <a:t>a</a:t>
            </a:r>
            <a:r>
              <a:rPr sz="2800" spc="-1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004274"/>
                </a:solidFill>
                <a:latin typeface="Arial"/>
                <a:cs typeface="Arial"/>
              </a:rPr>
              <a:t>release</a:t>
            </a:r>
            <a:r>
              <a:rPr sz="2800" spc="-1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4274"/>
                </a:solidFill>
                <a:latin typeface="Arial"/>
                <a:cs typeface="Arial"/>
              </a:rPr>
              <a:t>webinar</a:t>
            </a:r>
            <a:endParaRPr sz="2800">
              <a:latin typeface="Arial"/>
              <a:cs typeface="Arial"/>
            </a:endParaRPr>
          </a:p>
          <a:p>
            <a:pPr marL="645795" indent="-227329">
              <a:lnSpc>
                <a:spcPts val="2850"/>
              </a:lnSpc>
              <a:buChar char="•"/>
              <a:tabLst>
                <a:tab pos="645795" algn="l"/>
              </a:tabLst>
            </a:pPr>
            <a:r>
              <a:rPr sz="2400" spc="-45" dirty="0">
                <a:solidFill>
                  <a:srgbClr val="004274"/>
                </a:solidFill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40"/>
              </a:spcBef>
              <a:buChar char="•"/>
              <a:tabLst>
                <a:tab pos="1104265" algn="l"/>
              </a:tabLst>
            </a:pPr>
            <a:r>
              <a:rPr sz="2000" spc="-315" dirty="0">
                <a:solidFill>
                  <a:srgbClr val="004274"/>
                </a:solidFill>
                <a:latin typeface="Arial"/>
                <a:cs typeface="Arial"/>
              </a:rPr>
              <a:t>FQHC</a:t>
            </a:r>
            <a:endParaRPr sz="20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20"/>
              </a:spcBef>
              <a:buChar char="•"/>
              <a:tabLst>
                <a:tab pos="1104265" algn="l"/>
              </a:tabLst>
            </a:pP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Partner</a:t>
            </a:r>
            <a:endParaRPr sz="20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1104265" algn="l"/>
              </a:tabLst>
            </a:pPr>
            <a:r>
              <a:rPr sz="2000" spc="-110" dirty="0">
                <a:solidFill>
                  <a:srgbClr val="004274"/>
                </a:solidFill>
                <a:latin typeface="Arial"/>
                <a:cs typeface="Arial"/>
              </a:rPr>
              <a:t>Dedicate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4274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4274"/>
                </a:solidFill>
                <a:latin typeface="Arial"/>
                <a:cs typeface="Arial"/>
              </a:rPr>
              <a:t>time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participate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4274"/>
                </a:solidFill>
                <a:latin typeface="Arial"/>
                <a:cs typeface="Arial"/>
              </a:rPr>
              <a:t>in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all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004274"/>
                </a:solidFill>
                <a:latin typeface="Arial"/>
                <a:cs typeface="Arial"/>
              </a:rPr>
              <a:t>Design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Sprint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activities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15"/>
              </a:spcBef>
              <a:buClr>
                <a:srgbClr val="004274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5"/>
              </a:spcBef>
            </a:pPr>
            <a:r>
              <a:rPr sz="2800" spc="-190" dirty="0">
                <a:solidFill>
                  <a:srgbClr val="004274"/>
                </a:solidFill>
                <a:latin typeface="Arial"/>
                <a:cs typeface="Arial"/>
              </a:rPr>
              <a:t>Design</a:t>
            </a:r>
            <a:r>
              <a:rPr sz="2800" spc="-1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4274"/>
                </a:solidFill>
                <a:latin typeface="Arial"/>
                <a:cs typeface="Arial"/>
              </a:rPr>
              <a:t>Sprint</a:t>
            </a:r>
            <a:r>
              <a:rPr sz="2800" spc="-1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004274"/>
                </a:solidFill>
                <a:latin typeface="Arial"/>
                <a:cs typeface="Arial"/>
              </a:rPr>
              <a:t>Experience</a:t>
            </a:r>
            <a:r>
              <a:rPr sz="2800" spc="-1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4274"/>
                </a:solidFill>
                <a:latin typeface="Arial"/>
                <a:cs typeface="Arial"/>
              </a:rPr>
              <a:t>included:</a:t>
            </a:r>
            <a:endParaRPr sz="28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55"/>
              </a:spcBef>
              <a:buChar char="•"/>
              <a:tabLst>
                <a:tab pos="1104265" algn="l"/>
              </a:tabLst>
            </a:pPr>
            <a:r>
              <a:rPr sz="2000" spc="-40" dirty="0">
                <a:solidFill>
                  <a:srgbClr val="004274"/>
                </a:solidFill>
                <a:latin typeface="Arial"/>
                <a:cs typeface="Arial"/>
              </a:rPr>
              <a:t>Virtual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004274"/>
                </a:solidFill>
                <a:latin typeface="Arial"/>
                <a:cs typeface="Arial"/>
              </a:rPr>
              <a:t>Design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Sprint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Workshops</a:t>
            </a:r>
            <a:endParaRPr sz="20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1104265" algn="l"/>
              </a:tabLst>
            </a:pPr>
            <a:r>
              <a:rPr sz="2000" spc="-25" dirty="0">
                <a:solidFill>
                  <a:srgbClr val="004274"/>
                </a:solidFill>
                <a:latin typeface="Arial"/>
                <a:cs typeface="Arial"/>
              </a:rPr>
              <a:t>Monthly</a:t>
            </a:r>
            <a:r>
              <a:rPr sz="20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Huddles</a:t>
            </a:r>
            <a:endParaRPr sz="20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20"/>
              </a:spcBef>
              <a:buChar char="•"/>
              <a:tabLst>
                <a:tab pos="1104265" algn="l"/>
              </a:tabLst>
            </a:pPr>
            <a:r>
              <a:rPr sz="2000" spc="-150" dirty="0">
                <a:solidFill>
                  <a:srgbClr val="004274"/>
                </a:solidFill>
                <a:latin typeface="Arial"/>
                <a:cs typeface="Arial"/>
              </a:rPr>
              <a:t>Pre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004274"/>
                </a:solidFill>
                <a:latin typeface="Arial"/>
                <a:cs typeface="Arial"/>
              </a:rPr>
              <a:t>Post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4274"/>
                </a:solidFill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1104265" algn="l"/>
              </a:tabLst>
            </a:pP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Reflection</a:t>
            </a:r>
            <a:r>
              <a:rPr sz="2000" spc="-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004274"/>
                </a:solidFill>
                <a:latin typeface="Arial"/>
                <a:cs typeface="Arial"/>
              </a:rPr>
              <a:t>Session</a:t>
            </a:r>
            <a:r>
              <a:rPr sz="2000" spc="-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4274"/>
                </a:solidFill>
                <a:latin typeface="Arial"/>
                <a:cs typeface="Arial"/>
              </a:rPr>
              <a:t>“Storytelling</a:t>
            </a:r>
            <a:r>
              <a:rPr sz="2000" spc="-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4274"/>
                </a:solidFill>
                <a:latin typeface="Arial"/>
                <a:cs typeface="Arial"/>
              </a:rPr>
              <a:t>Celebration”</a:t>
            </a:r>
            <a:endParaRPr sz="20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1104265" algn="l"/>
              </a:tabLst>
            </a:pPr>
            <a:r>
              <a:rPr sz="2000" spc="-100" dirty="0">
                <a:solidFill>
                  <a:srgbClr val="004274"/>
                </a:solidFill>
                <a:latin typeface="Arial"/>
                <a:cs typeface="Arial"/>
              </a:rPr>
              <a:t>Dedicated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Coach</a:t>
            </a:r>
            <a:endParaRPr sz="20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20"/>
              </a:spcBef>
              <a:buChar char="•"/>
              <a:tabLst>
                <a:tab pos="1104265" algn="l"/>
              </a:tabLst>
            </a:pPr>
            <a:r>
              <a:rPr sz="2000" spc="-110" dirty="0">
                <a:solidFill>
                  <a:srgbClr val="004274"/>
                </a:solidFill>
                <a:latin typeface="Arial"/>
                <a:cs typeface="Arial"/>
              </a:rPr>
              <a:t>Training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004274"/>
                </a:solidFill>
                <a:latin typeface="Arial"/>
                <a:cs typeface="Arial"/>
              </a:rPr>
              <a:t>Technical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04274"/>
                </a:solidFill>
                <a:latin typeface="Arial"/>
                <a:cs typeface="Arial"/>
              </a:rPr>
              <a:t>Assistant</a:t>
            </a:r>
            <a:r>
              <a:rPr sz="2000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004274"/>
                </a:solidFill>
                <a:latin typeface="Arial"/>
                <a:cs typeface="Arial"/>
              </a:rPr>
              <a:t>as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needed</a:t>
            </a:r>
            <a:endParaRPr sz="2000">
              <a:latin typeface="Arial"/>
              <a:cs typeface="Arial"/>
            </a:endParaRPr>
          </a:p>
          <a:p>
            <a:pPr marL="1104265" lvl="1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1104265" algn="l"/>
              </a:tabLst>
            </a:pPr>
            <a:r>
              <a:rPr sz="2000" spc="-150" dirty="0">
                <a:solidFill>
                  <a:srgbClr val="004274"/>
                </a:solidFill>
                <a:latin typeface="Arial"/>
                <a:cs typeface="Arial"/>
              </a:rPr>
              <a:t>Peer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004274"/>
                </a:solidFill>
                <a:latin typeface="Arial"/>
                <a:cs typeface="Arial"/>
              </a:rPr>
              <a:t>Peer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learning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17533" y="489458"/>
            <a:ext cx="7491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5" dirty="0"/>
              <a:t>Design</a:t>
            </a:r>
            <a:r>
              <a:rPr spc="-130" dirty="0"/>
              <a:t> </a:t>
            </a:r>
            <a:r>
              <a:rPr spc="-260" dirty="0"/>
              <a:t>Sprint</a:t>
            </a:r>
            <a:r>
              <a:rPr spc="-155" dirty="0"/>
              <a:t> </a:t>
            </a:r>
            <a:r>
              <a:rPr spc="-275" dirty="0"/>
              <a:t>Cohort</a:t>
            </a:r>
            <a:r>
              <a:rPr spc="-160" dirty="0"/>
              <a:t> </a:t>
            </a:r>
            <a:r>
              <a:rPr spc="-290" dirty="0"/>
              <a:t>Composition</a:t>
            </a:r>
            <a:r>
              <a:rPr spc="-150" dirty="0"/>
              <a:t> </a:t>
            </a:r>
            <a:r>
              <a:rPr spc="-80" dirty="0"/>
              <a:t>2021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190" y="1317298"/>
            <a:ext cx="4778375" cy="34048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1300" algn="l"/>
              </a:tabLst>
            </a:pPr>
            <a:r>
              <a:rPr sz="2500" spc="-130" dirty="0">
                <a:solidFill>
                  <a:srgbClr val="004274"/>
                </a:solidFill>
                <a:latin typeface="Arial"/>
                <a:cs typeface="Arial"/>
              </a:rPr>
              <a:t>4</a:t>
            </a:r>
            <a:r>
              <a:rPr sz="2500" spc="-1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80" dirty="0">
                <a:solidFill>
                  <a:srgbClr val="004274"/>
                </a:solidFill>
                <a:latin typeface="Arial"/>
                <a:cs typeface="Arial"/>
              </a:rPr>
              <a:t>cohorts</a:t>
            </a:r>
            <a:r>
              <a:rPr sz="2500" spc="-1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4274"/>
                </a:solidFill>
                <a:latin typeface="Arial"/>
                <a:cs typeface="Arial"/>
              </a:rPr>
              <a:t>with</a:t>
            </a:r>
            <a:r>
              <a:rPr sz="2500" spc="-1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130" dirty="0">
                <a:solidFill>
                  <a:srgbClr val="004274"/>
                </a:solidFill>
                <a:latin typeface="Arial"/>
                <a:cs typeface="Arial"/>
              </a:rPr>
              <a:t>4</a:t>
            </a:r>
            <a:r>
              <a:rPr sz="2500" spc="-1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04274"/>
                </a:solidFill>
                <a:latin typeface="Arial"/>
                <a:cs typeface="Arial"/>
              </a:rPr>
              <a:t>teams</a:t>
            </a:r>
            <a:endParaRPr sz="2500">
              <a:latin typeface="Arial"/>
              <a:cs typeface="Arial"/>
            </a:endParaRPr>
          </a:p>
          <a:p>
            <a:pPr marL="241300" marR="134620" indent="-228600">
              <a:lnSpc>
                <a:spcPts val="270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500" spc="-250" dirty="0">
                <a:solidFill>
                  <a:srgbClr val="004274"/>
                </a:solidFill>
                <a:latin typeface="Arial"/>
                <a:cs typeface="Arial"/>
              </a:rPr>
              <a:t>Each</a:t>
            </a:r>
            <a:r>
              <a:rPr sz="25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60" dirty="0">
                <a:solidFill>
                  <a:srgbClr val="004274"/>
                </a:solidFill>
                <a:latin typeface="Arial"/>
                <a:cs typeface="Arial"/>
              </a:rPr>
              <a:t>cohort</a:t>
            </a:r>
            <a:r>
              <a:rPr sz="25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135" dirty="0">
                <a:solidFill>
                  <a:srgbClr val="004274"/>
                </a:solidFill>
                <a:latin typeface="Arial"/>
                <a:cs typeface="Arial"/>
              </a:rPr>
              <a:t>focused</a:t>
            </a:r>
            <a:r>
              <a:rPr sz="25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85" dirty="0">
                <a:solidFill>
                  <a:srgbClr val="004274"/>
                </a:solidFill>
                <a:latin typeface="Arial"/>
                <a:cs typeface="Arial"/>
              </a:rPr>
              <a:t>on</a:t>
            </a:r>
            <a:r>
              <a:rPr sz="2500" spc="-12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200" dirty="0">
                <a:solidFill>
                  <a:srgbClr val="004274"/>
                </a:solidFill>
                <a:latin typeface="Arial"/>
                <a:cs typeface="Arial"/>
              </a:rPr>
              <a:t>a</a:t>
            </a:r>
            <a:r>
              <a:rPr sz="25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004274"/>
                </a:solidFill>
                <a:latin typeface="Arial"/>
                <a:cs typeface="Arial"/>
              </a:rPr>
              <a:t>pillar</a:t>
            </a:r>
            <a:r>
              <a:rPr sz="25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04274"/>
                </a:solidFill>
                <a:latin typeface="Arial"/>
                <a:cs typeface="Arial"/>
              </a:rPr>
              <a:t>for the</a:t>
            </a:r>
            <a:r>
              <a:rPr sz="2500" spc="-1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380" dirty="0">
                <a:solidFill>
                  <a:srgbClr val="004274"/>
                </a:solidFill>
                <a:latin typeface="Arial"/>
                <a:cs typeface="Arial"/>
              </a:rPr>
              <a:t>RWJFs</a:t>
            </a:r>
            <a:r>
              <a:rPr sz="2500" spc="-1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120" dirty="0">
                <a:solidFill>
                  <a:srgbClr val="004274"/>
                </a:solidFill>
                <a:latin typeface="Arial"/>
                <a:cs typeface="Arial"/>
              </a:rPr>
              <a:t>Theory</a:t>
            </a:r>
            <a:r>
              <a:rPr sz="2500" spc="-1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2500" spc="-1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004274"/>
                </a:solidFill>
                <a:latin typeface="Arial"/>
                <a:cs typeface="Arial"/>
              </a:rPr>
              <a:t>Change</a:t>
            </a:r>
            <a:endParaRPr sz="2500">
              <a:latin typeface="Arial"/>
              <a:cs typeface="Arial"/>
            </a:endParaRPr>
          </a:p>
          <a:p>
            <a:pPr marL="241300" marR="5080" indent="-228600">
              <a:lnSpc>
                <a:spcPts val="27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2500" spc="-250" dirty="0">
                <a:solidFill>
                  <a:srgbClr val="004274"/>
                </a:solidFill>
                <a:latin typeface="Arial"/>
                <a:cs typeface="Arial"/>
              </a:rPr>
              <a:t>Each</a:t>
            </a:r>
            <a:r>
              <a:rPr sz="25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004274"/>
                </a:solidFill>
                <a:latin typeface="Arial"/>
                <a:cs typeface="Arial"/>
              </a:rPr>
              <a:t>cohort:</a:t>
            </a:r>
            <a:r>
              <a:rPr sz="2500" spc="-114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110" dirty="0">
                <a:solidFill>
                  <a:srgbClr val="004274"/>
                </a:solidFill>
                <a:latin typeface="Arial"/>
                <a:cs typeface="Arial"/>
              </a:rPr>
              <a:t>3-</a:t>
            </a:r>
            <a:r>
              <a:rPr sz="2500" spc="-50" dirty="0">
                <a:solidFill>
                  <a:srgbClr val="004274"/>
                </a:solidFill>
                <a:latin typeface="Arial"/>
                <a:cs typeface="Arial"/>
              </a:rPr>
              <a:t>month</a:t>
            </a:r>
            <a:r>
              <a:rPr sz="2500" spc="-135" dirty="0">
                <a:solidFill>
                  <a:srgbClr val="004274"/>
                </a:solidFill>
                <a:latin typeface="Arial"/>
                <a:cs typeface="Arial"/>
              </a:rPr>
              <a:t> design</a:t>
            </a:r>
            <a:r>
              <a:rPr sz="25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04274"/>
                </a:solidFill>
                <a:latin typeface="Arial"/>
                <a:cs typeface="Arial"/>
              </a:rPr>
              <a:t>sprint </a:t>
            </a:r>
            <a:r>
              <a:rPr sz="2500" spc="-20" dirty="0">
                <a:solidFill>
                  <a:srgbClr val="004274"/>
                </a:solidFill>
                <a:latin typeface="Arial"/>
                <a:cs typeface="Arial"/>
              </a:rPr>
              <a:t>process</a:t>
            </a:r>
            <a:endParaRPr sz="2500">
              <a:latin typeface="Arial"/>
              <a:cs typeface="Arial"/>
            </a:endParaRPr>
          </a:p>
          <a:p>
            <a:pPr marL="241300" marR="1017269" indent="-228600">
              <a:lnSpc>
                <a:spcPts val="2700"/>
              </a:lnSpc>
              <a:spcBef>
                <a:spcPts val="1000"/>
              </a:spcBef>
              <a:buChar char="•"/>
              <a:tabLst>
                <a:tab pos="241300" algn="l"/>
                <a:tab pos="2628900" algn="l"/>
              </a:tabLst>
            </a:pPr>
            <a:r>
              <a:rPr sz="2500" spc="-140" dirty="0">
                <a:solidFill>
                  <a:srgbClr val="004274"/>
                </a:solidFill>
                <a:latin typeface="Arial"/>
                <a:cs typeface="Arial"/>
              </a:rPr>
              <a:t>Time</a:t>
            </a:r>
            <a:r>
              <a:rPr sz="2500" spc="-114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04274"/>
                </a:solidFill>
                <a:latin typeface="Arial"/>
                <a:cs typeface="Arial"/>
              </a:rPr>
              <a:t>Committed:</a:t>
            </a:r>
            <a:r>
              <a:rPr sz="2500" dirty="0">
                <a:solidFill>
                  <a:srgbClr val="004274"/>
                </a:solidFill>
                <a:latin typeface="Arial"/>
                <a:cs typeface="Arial"/>
              </a:rPr>
              <a:t>	</a:t>
            </a:r>
            <a:r>
              <a:rPr sz="2500" spc="-135" dirty="0">
                <a:solidFill>
                  <a:srgbClr val="004274"/>
                </a:solidFill>
                <a:latin typeface="Arial"/>
                <a:cs typeface="Arial"/>
              </a:rPr>
              <a:t>15</a:t>
            </a:r>
            <a:r>
              <a:rPr sz="2500" spc="-1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110" dirty="0">
                <a:solidFill>
                  <a:srgbClr val="004274"/>
                </a:solidFill>
                <a:latin typeface="Arial"/>
                <a:cs typeface="Arial"/>
              </a:rPr>
              <a:t>hours </a:t>
            </a:r>
            <a:r>
              <a:rPr sz="2500" spc="-10" dirty="0">
                <a:solidFill>
                  <a:srgbClr val="004274"/>
                </a:solidFill>
                <a:latin typeface="Arial"/>
                <a:cs typeface="Arial"/>
              </a:rPr>
              <a:t>minimum</a:t>
            </a:r>
            <a:endParaRPr sz="2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500" spc="-170" dirty="0">
                <a:solidFill>
                  <a:srgbClr val="004274"/>
                </a:solidFill>
                <a:latin typeface="Arial"/>
                <a:cs typeface="Arial"/>
              </a:rPr>
              <a:t>Zoom</a:t>
            </a:r>
            <a:r>
              <a:rPr sz="2500" spc="-114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130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5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04274"/>
                </a:solidFill>
                <a:latin typeface="Arial"/>
                <a:cs typeface="Arial"/>
              </a:rPr>
              <a:t>Mural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325" y="4784312"/>
            <a:ext cx="308546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500" spc="-125" dirty="0">
                <a:solidFill>
                  <a:srgbClr val="004274"/>
                </a:solidFill>
                <a:latin typeface="Arial"/>
                <a:cs typeface="Arial"/>
              </a:rPr>
              <a:t>Worked</a:t>
            </a:r>
            <a:r>
              <a:rPr sz="25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4274"/>
                </a:solidFill>
                <a:latin typeface="Arial"/>
                <a:cs typeface="Arial"/>
              </a:rPr>
              <a:t>with</a:t>
            </a:r>
            <a:r>
              <a:rPr sz="25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500" spc="-325" dirty="0">
                <a:solidFill>
                  <a:srgbClr val="004274"/>
                </a:solidFill>
                <a:latin typeface="Arial"/>
                <a:cs typeface="Arial"/>
              </a:rPr>
              <a:t>AAPCHO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8820" y="1965198"/>
            <a:ext cx="6228485" cy="276812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28773" y="4845498"/>
            <a:ext cx="4780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006FC0"/>
                </a:solidFill>
                <a:latin typeface="Arial"/>
                <a:cs typeface="Arial"/>
              </a:rPr>
              <a:t>Link:</a:t>
            </a:r>
            <a:r>
              <a:rPr sz="18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u="sng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https://www.alignforhealth.org/framework/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89340" y="6355016"/>
            <a:ext cx="179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30" dirty="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370" dirty="0"/>
              <a:t>Team</a:t>
            </a:r>
            <a:r>
              <a:rPr spc="-170" dirty="0"/>
              <a:t> </a:t>
            </a:r>
            <a:r>
              <a:rPr spc="-340" dirty="0"/>
              <a:t>Locations</a:t>
            </a:r>
            <a:r>
              <a:rPr spc="-150" dirty="0"/>
              <a:t> </a:t>
            </a:r>
            <a:r>
              <a:rPr spc="-275" dirty="0"/>
              <a:t>and</a:t>
            </a:r>
            <a:r>
              <a:rPr spc="-160" dirty="0"/>
              <a:t> </a:t>
            </a:r>
            <a:r>
              <a:rPr spc="-295" dirty="0"/>
              <a:t>Partnerships</a:t>
            </a:r>
          </a:p>
        </p:txBody>
      </p:sp>
      <p:pic>
        <p:nvPicPr>
          <p:cNvPr id="4" name="object 4" descr="Map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396746"/>
            <a:ext cx="5791199" cy="3447287"/>
          </a:xfrm>
          <a:prstGeom prst="rect">
            <a:avLst/>
          </a:prstGeom>
        </p:spPr>
      </p:pic>
      <p:pic>
        <p:nvPicPr>
          <p:cNvPr id="5" name="object 5" descr="Chart, pie chart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6932" y="1519667"/>
            <a:ext cx="5737575" cy="33853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02827" y="6355016"/>
            <a:ext cx="9861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www.nachc.org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89100" y="6355016"/>
            <a:ext cx="284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235" dirty="0">
                <a:solidFill>
                  <a:srgbClr val="007BA2"/>
                </a:solidFill>
                <a:latin typeface="Arial"/>
                <a:cs typeface="Arial"/>
              </a:rPr>
              <a:t>|</a:t>
            </a:r>
            <a:r>
              <a:rPr sz="1200" spc="-60" dirty="0">
                <a:solidFill>
                  <a:srgbClr val="007BA2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3B69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08959" y="284181"/>
            <a:ext cx="5737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Diversity</a:t>
            </a:r>
            <a:r>
              <a:rPr spc="-130" dirty="0"/>
              <a:t> </a:t>
            </a:r>
            <a:r>
              <a:rPr spc="-430" dirty="0"/>
              <a:t>Across</a:t>
            </a:r>
            <a:r>
              <a:rPr spc="-135" dirty="0"/>
              <a:t> </a:t>
            </a:r>
            <a:r>
              <a:rPr spc="-300" dirty="0"/>
              <a:t>Organizations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479" y="1133538"/>
            <a:ext cx="110083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0" dirty="0">
                <a:solidFill>
                  <a:srgbClr val="434343"/>
                </a:solidFill>
                <a:latin typeface="Arial"/>
                <a:cs typeface="Arial"/>
              </a:rPr>
              <a:t>TOTAL</a:t>
            </a:r>
            <a:r>
              <a:rPr sz="15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KNOWN</a:t>
            </a:r>
            <a:r>
              <a:rPr sz="15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34343"/>
                </a:solidFill>
                <a:latin typeface="Arial"/>
                <a:cs typeface="Arial"/>
              </a:rPr>
              <a:t>RACIAL</a:t>
            </a:r>
            <a:r>
              <a:rPr sz="1500" spc="-1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AND/OR</a:t>
            </a:r>
            <a:r>
              <a:rPr sz="15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ETHNIC</a:t>
            </a:r>
            <a:r>
              <a:rPr sz="1500" spc="-10" dirty="0">
                <a:solidFill>
                  <a:srgbClr val="434343"/>
                </a:solidFill>
                <a:latin typeface="Arial"/>
                <a:cs typeface="Arial"/>
              </a:rPr>
              <a:t> MINORITY</a:t>
            </a:r>
            <a:r>
              <a:rPr sz="1500" spc="-1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1500" spc="-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34343"/>
                </a:solidFill>
                <a:latin typeface="Arial"/>
                <a:cs typeface="Arial"/>
              </a:rPr>
              <a:t>NON-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MINORITY</a:t>
            </a:r>
            <a:r>
              <a:rPr sz="15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434343"/>
                </a:solidFill>
                <a:latin typeface="Arial"/>
                <a:cs typeface="Arial"/>
              </a:rPr>
              <a:t>PATIENTS</a:t>
            </a:r>
            <a:r>
              <a:rPr sz="1500" spc="-10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434343"/>
                </a:solidFill>
                <a:latin typeface="Arial"/>
                <a:cs typeface="Arial"/>
              </a:rPr>
              <a:t>AT</a:t>
            </a:r>
            <a:r>
              <a:rPr sz="15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434343"/>
                </a:solidFill>
                <a:latin typeface="Arial"/>
                <a:cs typeface="Arial"/>
              </a:rPr>
              <a:t>PARTICIPATING</a:t>
            </a:r>
            <a:r>
              <a:rPr sz="15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34343"/>
                </a:solidFill>
                <a:latin typeface="Arial"/>
                <a:cs typeface="Arial"/>
              </a:rPr>
              <a:t>HEALTH</a:t>
            </a:r>
            <a:r>
              <a:rPr sz="1500" spc="-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34343"/>
                </a:solidFill>
                <a:latin typeface="Arial"/>
                <a:cs typeface="Arial"/>
              </a:rPr>
              <a:t>CENTERS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80806" y="1812597"/>
            <a:ext cx="1182370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Participating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Health</a:t>
            </a:r>
            <a:r>
              <a:rPr sz="13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Center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Average</a:t>
            </a:r>
            <a:r>
              <a:rPr sz="13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is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61%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as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compared</a:t>
            </a:r>
            <a:r>
              <a:rPr sz="13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to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63%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nationally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for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Racial</a:t>
            </a:r>
            <a:r>
              <a:rPr sz="13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434343"/>
                </a:solidFill>
                <a:latin typeface="Arial"/>
                <a:cs typeface="Arial"/>
              </a:rPr>
              <a:t>&amp;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Ethnic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Minority Patients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80806" y="3595444"/>
            <a:ext cx="120332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Participating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Health</a:t>
            </a:r>
            <a:r>
              <a:rPr sz="13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Center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Average</a:t>
            </a:r>
            <a:r>
              <a:rPr sz="13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is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39%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compared</a:t>
            </a:r>
            <a:r>
              <a:rPr sz="13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to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37%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nationally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for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Non-Minority Patients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6954" y="1574291"/>
            <a:ext cx="8205977" cy="435635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77920" y="3054119"/>
            <a:ext cx="224154" cy="1073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38150" y="2279538"/>
            <a:ext cx="19050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FFFFFF"/>
                </a:solidFill>
                <a:latin typeface="Arial"/>
                <a:cs typeface="Arial"/>
              </a:rPr>
              <a:t>39%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38150" y="3365269"/>
            <a:ext cx="19050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FFFFFF"/>
                </a:solidFill>
                <a:latin typeface="Arial"/>
                <a:cs typeface="Arial"/>
              </a:rPr>
              <a:t>61%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78176" y="2280031"/>
            <a:ext cx="19050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FFFFFF"/>
                </a:solidFill>
                <a:latin typeface="Arial"/>
                <a:cs typeface="Arial"/>
              </a:rPr>
              <a:t>37%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78176" y="3346834"/>
            <a:ext cx="19050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FFFFFF"/>
                </a:solidFill>
                <a:latin typeface="Arial"/>
                <a:cs typeface="Arial"/>
              </a:rPr>
              <a:t>63%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09978" y="1600961"/>
            <a:ext cx="8188325" cy="4288155"/>
            <a:chOff x="2109978" y="1600961"/>
            <a:chExt cx="8188325" cy="4288155"/>
          </a:xfrm>
        </p:grpSpPr>
        <p:sp>
          <p:nvSpPr>
            <p:cNvPr id="15" name="object 15"/>
            <p:cNvSpPr/>
            <p:nvPr/>
          </p:nvSpPr>
          <p:spPr>
            <a:xfrm>
              <a:off x="8325230" y="1610486"/>
              <a:ext cx="1198880" cy="3206115"/>
            </a:xfrm>
            <a:custGeom>
              <a:avLst/>
              <a:gdLst/>
              <a:ahLst/>
              <a:cxnLst/>
              <a:rect l="l" t="t" r="r" b="b"/>
              <a:pathLst>
                <a:path w="1198879" h="3206115">
                  <a:moveTo>
                    <a:pt x="0" y="0"/>
                  </a:moveTo>
                  <a:lnTo>
                    <a:pt x="1198626" y="0"/>
                  </a:lnTo>
                  <a:lnTo>
                    <a:pt x="1198626" y="3205734"/>
                  </a:lnTo>
                  <a:lnTo>
                    <a:pt x="0" y="320573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83648" y="2679572"/>
              <a:ext cx="909955" cy="400050"/>
            </a:xfrm>
            <a:custGeom>
              <a:avLst/>
              <a:gdLst/>
              <a:ahLst/>
              <a:cxnLst/>
              <a:rect l="l" t="t" r="r" b="b"/>
              <a:pathLst>
                <a:path w="909954" h="400050">
                  <a:moveTo>
                    <a:pt x="200024" y="0"/>
                  </a:moveTo>
                  <a:lnTo>
                    <a:pt x="0" y="200025"/>
                  </a:lnTo>
                  <a:lnTo>
                    <a:pt x="200024" y="400050"/>
                  </a:lnTo>
                  <a:lnTo>
                    <a:pt x="200024" y="300037"/>
                  </a:lnTo>
                  <a:lnTo>
                    <a:pt x="909827" y="300037"/>
                  </a:lnTo>
                  <a:lnTo>
                    <a:pt x="909827" y="100012"/>
                  </a:lnTo>
                  <a:lnTo>
                    <a:pt x="200024" y="100012"/>
                  </a:lnTo>
                  <a:lnTo>
                    <a:pt x="200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83648" y="2679572"/>
              <a:ext cx="909955" cy="400050"/>
            </a:xfrm>
            <a:custGeom>
              <a:avLst/>
              <a:gdLst/>
              <a:ahLst/>
              <a:cxnLst/>
              <a:rect l="l" t="t" r="r" b="b"/>
              <a:pathLst>
                <a:path w="909954" h="400050">
                  <a:moveTo>
                    <a:pt x="909827" y="100012"/>
                  </a:moveTo>
                  <a:lnTo>
                    <a:pt x="200024" y="100012"/>
                  </a:lnTo>
                  <a:lnTo>
                    <a:pt x="200024" y="0"/>
                  </a:lnTo>
                  <a:lnTo>
                    <a:pt x="0" y="200025"/>
                  </a:lnTo>
                  <a:lnTo>
                    <a:pt x="200024" y="400050"/>
                  </a:lnTo>
                  <a:lnTo>
                    <a:pt x="200024" y="300037"/>
                  </a:lnTo>
                  <a:lnTo>
                    <a:pt x="909827" y="300037"/>
                  </a:lnTo>
                  <a:lnTo>
                    <a:pt x="909827" y="100012"/>
                  </a:lnTo>
                  <a:close/>
                </a:path>
              </a:pathLst>
            </a:custGeom>
            <a:ln w="9525">
              <a:solidFill>
                <a:srgbClr val="003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9978" y="5472683"/>
              <a:ext cx="6537197" cy="41605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031724" y="6062947"/>
            <a:ext cx="1708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Source: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2019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UDS</a:t>
            </a:r>
            <a:r>
              <a:rPr sz="1200" b="1" spc="-20" dirty="0">
                <a:latin typeface="Arial"/>
                <a:cs typeface="Arial"/>
              </a:rPr>
              <a:t> 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98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pc="-390" dirty="0"/>
              <a:t>Race</a:t>
            </a:r>
            <a:r>
              <a:rPr spc="-170" dirty="0"/>
              <a:t> </a:t>
            </a:r>
            <a:r>
              <a:rPr spc="-85" dirty="0"/>
              <a:t>&amp;</a:t>
            </a:r>
            <a:r>
              <a:rPr spc="-170" dirty="0"/>
              <a:t> </a:t>
            </a:r>
            <a:r>
              <a:rPr spc="-254" dirty="0"/>
              <a:t>Ethnicity</a:t>
            </a:r>
            <a:r>
              <a:rPr spc="-150" dirty="0"/>
              <a:t> </a:t>
            </a:r>
            <a:r>
              <a:rPr spc="-180" dirty="0"/>
              <a:t>of</a:t>
            </a:r>
            <a:r>
              <a:rPr spc="-170" dirty="0"/>
              <a:t> </a:t>
            </a:r>
            <a:r>
              <a:rPr spc="-254" dirty="0"/>
              <a:t>Patients</a:t>
            </a:r>
            <a:r>
              <a:rPr spc="-145" dirty="0"/>
              <a:t> </a:t>
            </a:r>
            <a:r>
              <a:rPr spc="-320" dirty="0"/>
              <a:t>Served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7192" y="1360789"/>
            <a:ext cx="63030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585858"/>
                </a:solidFill>
                <a:latin typeface="Arial"/>
                <a:cs typeface="Arial"/>
              </a:rPr>
              <a:t>KNOWN</a:t>
            </a:r>
            <a:r>
              <a:rPr sz="15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5858"/>
                </a:solidFill>
                <a:latin typeface="Arial"/>
                <a:cs typeface="Arial"/>
              </a:rPr>
              <a:t>RACE</a:t>
            </a:r>
            <a:r>
              <a:rPr sz="15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5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5858"/>
                </a:solidFill>
                <a:latin typeface="Arial"/>
                <a:cs typeface="Arial"/>
              </a:rPr>
              <a:t>ETHNICITY</a:t>
            </a:r>
            <a:r>
              <a:rPr sz="15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r>
              <a:rPr sz="15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5858"/>
                </a:solidFill>
                <a:latin typeface="Arial"/>
                <a:cs typeface="Arial"/>
              </a:rPr>
              <a:t>ACROSS</a:t>
            </a:r>
            <a:r>
              <a:rPr sz="15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Arial"/>
                <a:cs typeface="Arial"/>
              </a:rPr>
              <a:t>ORGANIZATIONS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22" y="1969262"/>
            <a:ext cx="153670" cy="265366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434343"/>
                </a:solidFill>
                <a:latin typeface="Arial"/>
                <a:cs typeface="Arial"/>
              </a:rPr>
              <a:t>%</a:t>
            </a:r>
            <a:r>
              <a:rPr sz="9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34343"/>
                </a:solidFill>
                <a:latin typeface="Arial"/>
                <a:cs typeface="Arial"/>
              </a:rPr>
              <a:t>Patients</a:t>
            </a:r>
            <a:r>
              <a:rPr sz="9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34343"/>
                </a:solidFill>
                <a:latin typeface="Arial"/>
                <a:cs typeface="Arial"/>
              </a:rPr>
              <a:t>Who</a:t>
            </a:r>
            <a:r>
              <a:rPr sz="9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34343"/>
                </a:solidFill>
                <a:latin typeface="Arial"/>
                <a:cs typeface="Arial"/>
              </a:rPr>
              <a:t>Identify</a:t>
            </a:r>
            <a:r>
              <a:rPr sz="9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34343"/>
                </a:solidFill>
                <a:latin typeface="Arial"/>
                <a:cs typeface="Arial"/>
              </a:rPr>
              <a:t>with Each</a:t>
            </a:r>
            <a:r>
              <a:rPr sz="900" spc="-10" dirty="0">
                <a:solidFill>
                  <a:srgbClr val="434343"/>
                </a:solidFill>
                <a:latin typeface="Arial"/>
                <a:cs typeface="Arial"/>
              </a:rPr>
              <a:t> Race/Ethnicity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1075" y="1649920"/>
            <a:ext cx="9438640" cy="4366260"/>
            <a:chOff x="281075" y="1649920"/>
            <a:chExt cx="9438640" cy="43662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319" y="5843805"/>
              <a:ext cx="1486992" cy="1722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075" y="1702307"/>
              <a:ext cx="9438234" cy="38305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39887" y="1892426"/>
              <a:ext cx="1322070" cy="2673350"/>
            </a:xfrm>
            <a:custGeom>
              <a:avLst/>
              <a:gdLst/>
              <a:ahLst/>
              <a:cxnLst/>
              <a:rect l="l" t="t" r="r" b="b"/>
              <a:pathLst>
                <a:path w="1322070" h="2673350">
                  <a:moveTo>
                    <a:pt x="0" y="0"/>
                  </a:moveTo>
                  <a:lnTo>
                    <a:pt x="1322070" y="0"/>
                  </a:lnTo>
                  <a:lnTo>
                    <a:pt x="1322070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325" y="1654682"/>
              <a:ext cx="9359265" cy="231140"/>
            </a:xfrm>
            <a:custGeom>
              <a:avLst/>
              <a:gdLst/>
              <a:ahLst/>
              <a:cxnLst/>
              <a:rect l="l" t="t" r="r" b="b"/>
              <a:pathLst>
                <a:path w="9359265" h="231139">
                  <a:moveTo>
                    <a:pt x="9358884" y="0"/>
                  </a:moveTo>
                  <a:lnTo>
                    <a:pt x="0" y="0"/>
                  </a:lnTo>
                  <a:lnTo>
                    <a:pt x="0" y="230886"/>
                  </a:lnTo>
                  <a:lnTo>
                    <a:pt x="9358884" y="230886"/>
                  </a:lnTo>
                  <a:lnTo>
                    <a:pt x="9358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325" y="1654682"/>
              <a:ext cx="9359265" cy="231140"/>
            </a:xfrm>
            <a:custGeom>
              <a:avLst/>
              <a:gdLst/>
              <a:ahLst/>
              <a:cxnLst/>
              <a:rect l="l" t="t" r="r" b="b"/>
              <a:pathLst>
                <a:path w="9359265" h="231139">
                  <a:moveTo>
                    <a:pt x="0" y="0"/>
                  </a:moveTo>
                  <a:lnTo>
                    <a:pt x="9358884" y="0"/>
                  </a:lnTo>
                  <a:lnTo>
                    <a:pt x="9358884" y="230886"/>
                  </a:lnTo>
                  <a:lnTo>
                    <a:pt x="0" y="2308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" y="5082552"/>
              <a:ext cx="7543787" cy="77189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830610" y="1975877"/>
            <a:ext cx="2232025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  <a:buSzPct val="116666"/>
              <a:buChar char="•"/>
              <a:tabLst>
                <a:tab pos="288290" algn="l"/>
              </a:tabLst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HCs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Majority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patients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best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served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language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than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  <a:p>
            <a:pPr marL="288290" marR="166370" indent="-276225">
              <a:lnSpc>
                <a:spcPct val="100000"/>
              </a:lnSpc>
              <a:buSzPct val="116666"/>
              <a:buChar char="•"/>
              <a:tabLst>
                <a:tab pos="288290" algn="l"/>
              </a:tabLst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HC,</a:t>
            </a:r>
            <a:r>
              <a:rPr sz="1200" spc="3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speak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range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92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languages</a:t>
            </a:r>
            <a:endParaRPr sz="1200">
              <a:latin typeface="Arial"/>
              <a:cs typeface="Arial"/>
            </a:endParaRPr>
          </a:p>
          <a:p>
            <a:pPr marL="288290" marR="67310" indent="-276225">
              <a:lnSpc>
                <a:spcPct val="100000"/>
              </a:lnSpc>
              <a:buSzPct val="116666"/>
              <a:buChar char="•"/>
              <a:tabLst>
                <a:tab pos="288290" algn="l"/>
              </a:tabLst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HCs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around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50%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served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children</a:t>
            </a:r>
            <a:endParaRPr sz="1200">
              <a:latin typeface="Arial"/>
              <a:cs typeface="Arial"/>
            </a:endParaRPr>
          </a:p>
          <a:p>
            <a:pPr marL="288290" marR="94615" indent="-276225">
              <a:lnSpc>
                <a:spcPct val="100000"/>
              </a:lnSpc>
              <a:buSzPct val="116666"/>
              <a:buChar char="•"/>
              <a:tabLst>
                <a:tab pos="288290" algn="l"/>
              </a:tabLst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At 3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HCs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serve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large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refugee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populations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including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communities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from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Nepal,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Bhutan,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Burma</a:t>
            </a:r>
            <a:endParaRPr sz="1200">
              <a:latin typeface="Arial"/>
              <a:cs typeface="Arial"/>
            </a:endParaRPr>
          </a:p>
          <a:p>
            <a:pPr marL="288290" marR="149860" indent="-276225">
              <a:lnSpc>
                <a:spcPct val="100000"/>
              </a:lnSpc>
              <a:buSzPct val="116666"/>
              <a:buChar char="•"/>
              <a:tabLst>
                <a:tab pos="288290" algn="l"/>
              </a:tabLst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HC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serves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Refugee Health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Assessment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1724" y="6062947"/>
            <a:ext cx="1708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Source: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2019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UDS</a:t>
            </a:r>
            <a:r>
              <a:rPr sz="1200" b="1" spc="-20" dirty="0">
                <a:latin typeface="Arial"/>
                <a:cs typeface="Arial"/>
              </a:rPr>
              <a:t> 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56985"/>
            </a:xfrm>
            <a:custGeom>
              <a:avLst/>
              <a:gdLst/>
              <a:ahLst/>
              <a:cxnLst/>
              <a:rect l="l" t="t" r="r" b="b"/>
              <a:pathLst>
                <a:path w="12192000" h="6356985">
                  <a:moveTo>
                    <a:pt x="0" y="6356604"/>
                  </a:moveTo>
                  <a:lnTo>
                    <a:pt x="12192000" y="635660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356604"/>
                  </a:lnTo>
                  <a:close/>
                </a:path>
              </a:pathLst>
            </a:custGeom>
            <a:solidFill>
              <a:srgbClr val="3E0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56603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2192000" y="5013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1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52086" y="6426834"/>
            <a:ext cx="36868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sz="2000" spc="-2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sz="20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528" y="0"/>
            <a:ext cx="11733530" cy="6838950"/>
            <a:chOff x="33528" y="0"/>
            <a:chExt cx="11733530" cy="68389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" y="6374891"/>
              <a:ext cx="2116835" cy="464057"/>
            </a:xfrm>
            <a:prstGeom prst="rect">
              <a:avLst/>
            </a:prstGeom>
          </p:spPr>
        </p:pic>
        <p:pic>
          <p:nvPicPr>
            <p:cNvPr id="8" name="object 8" descr="Graphical user interface, application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96" y="0"/>
              <a:ext cx="11341607" cy="63794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08959" y="595332"/>
            <a:ext cx="2418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Income</a:t>
            </a:r>
            <a:r>
              <a:rPr spc="-165" dirty="0"/>
              <a:t> </a:t>
            </a:r>
            <a:r>
              <a:rPr spc="-190" dirty="0"/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7811" y="3269917"/>
            <a:ext cx="238760" cy="1147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%</a:t>
            </a:r>
            <a:r>
              <a:rPr sz="15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5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34343"/>
                </a:solidFill>
                <a:latin typeface="Arial"/>
                <a:cs typeface="Arial"/>
              </a:rPr>
              <a:t>Patients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3349" y="2547853"/>
            <a:ext cx="3101975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51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434343"/>
                </a:solidFill>
                <a:latin typeface="Arial"/>
                <a:cs typeface="Arial"/>
              </a:rPr>
              <a:t>Nationally,</a:t>
            </a:r>
            <a:r>
              <a:rPr sz="15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on</a:t>
            </a:r>
            <a:r>
              <a:rPr sz="15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average,</a:t>
            </a:r>
            <a:r>
              <a:rPr sz="15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54B7"/>
                </a:solidFill>
                <a:latin typeface="Arial"/>
                <a:cs typeface="Arial"/>
              </a:rPr>
              <a:t>68%</a:t>
            </a:r>
            <a:r>
              <a:rPr sz="1500" b="1" spc="-35" dirty="0">
                <a:solidFill>
                  <a:srgbClr val="0054B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5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34343"/>
                </a:solidFill>
                <a:latin typeface="Arial"/>
                <a:cs typeface="Arial"/>
              </a:rPr>
              <a:t>HC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patients</a:t>
            </a:r>
            <a:r>
              <a:rPr sz="15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live</a:t>
            </a:r>
            <a:r>
              <a:rPr sz="15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at</a:t>
            </a:r>
            <a:r>
              <a:rPr sz="15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or</a:t>
            </a:r>
            <a:r>
              <a:rPr sz="15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below</a:t>
            </a:r>
            <a:r>
              <a:rPr sz="15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100%</a:t>
            </a:r>
            <a:r>
              <a:rPr sz="1500" spc="-25" dirty="0">
                <a:solidFill>
                  <a:srgbClr val="434343"/>
                </a:solidFill>
                <a:latin typeface="Arial"/>
                <a:cs typeface="Arial"/>
              </a:rPr>
              <a:t> FPL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b="1" dirty="0">
                <a:solidFill>
                  <a:srgbClr val="6AA84F"/>
                </a:solidFill>
                <a:latin typeface="Arial"/>
                <a:cs typeface="Arial"/>
              </a:rPr>
              <a:t>63%</a:t>
            </a:r>
            <a:r>
              <a:rPr sz="1500" b="1" spc="-4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5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patients</a:t>
            </a:r>
            <a:r>
              <a:rPr sz="15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at</a:t>
            </a:r>
            <a:r>
              <a:rPr sz="15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participating</a:t>
            </a:r>
            <a:r>
              <a:rPr sz="15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34343"/>
                </a:solidFill>
                <a:latin typeface="Arial"/>
                <a:cs typeface="Arial"/>
              </a:rPr>
              <a:t>HCs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live</a:t>
            </a:r>
            <a:r>
              <a:rPr sz="15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at</a:t>
            </a:r>
            <a:r>
              <a:rPr sz="15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or</a:t>
            </a:r>
            <a:r>
              <a:rPr sz="15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below</a:t>
            </a:r>
            <a:r>
              <a:rPr sz="15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100%</a:t>
            </a:r>
            <a:r>
              <a:rPr sz="15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34343"/>
                </a:solidFill>
                <a:latin typeface="Arial"/>
                <a:cs typeface="Arial"/>
              </a:rPr>
              <a:t>FPL</a:t>
            </a:r>
            <a:r>
              <a:rPr sz="1500" spc="-8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34343"/>
                </a:solidFill>
                <a:latin typeface="Arial"/>
                <a:cs typeface="Arial"/>
              </a:rPr>
              <a:t>(average)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40763" y="2040635"/>
            <a:ext cx="5896610" cy="3282315"/>
            <a:chOff x="1540763" y="2040635"/>
            <a:chExt cx="5896610" cy="32823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0763" y="2040635"/>
              <a:ext cx="5895593" cy="32819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41144" y="3121532"/>
              <a:ext cx="5895975" cy="0"/>
            </a:xfrm>
            <a:custGeom>
              <a:avLst/>
              <a:gdLst/>
              <a:ahLst/>
              <a:cxnLst/>
              <a:rect l="l" t="t" r="r" b="b"/>
              <a:pathLst>
                <a:path w="5895975">
                  <a:moveTo>
                    <a:pt x="0" y="0"/>
                  </a:moveTo>
                  <a:lnTo>
                    <a:pt x="5895746" y="0"/>
                  </a:lnTo>
                </a:path>
              </a:pathLst>
            </a:custGeom>
            <a:ln w="19050">
              <a:solidFill>
                <a:srgbClr val="0054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41144" y="3257930"/>
              <a:ext cx="5895975" cy="0"/>
            </a:xfrm>
            <a:custGeom>
              <a:avLst/>
              <a:gdLst/>
              <a:ahLst/>
              <a:cxnLst/>
              <a:rect l="l" t="t" r="r" b="b"/>
              <a:pathLst>
                <a:path w="5895975">
                  <a:moveTo>
                    <a:pt x="0" y="0"/>
                  </a:moveTo>
                  <a:lnTo>
                    <a:pt x="5895746" y="0"/>
                  </a:lnTo>
                </a:path>
              </a:pathLst>
            </a:custGeom>
            <a:ln w="19050">
              <a:solidFill>
                <a:srgbClr val="A400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07524" y="1521190"/>
            <a:ext cx="442214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30" dirty="0">
                <a:solidFill>
                  <a:srgbClr val="434343"/>
                </a:solidFill>
                <a:latin typeface="Arial"/>
                <a:cs typeface="Arial"/>
              </a:rPr>
              <a:t>PATIENTS</a:t>
            </a:r>
            <a:r>
              <a:rPr sz="17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34343"/>
                </a:solidFill>
                <a:latin typeface="Arial"/>
                <a:cs typeface="Arial"/>
              </a:rPr>
              <a:t>LIVING</a:t>
            </a:r>
            <a:r>
              <a:rPr sz="17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34343"/>
                </a:solidFill>
                <a:latin typeface="Arial"/>
                <a:cs typeface="Arial"/>
              </a:rPr>
              <a:t>AT</a:t>
            </a:r>
            <a:r>
              <a:rPr sz="17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343"/>
                </a:solidFill>
                <a:latin typeface="Arial"/>
                <a:cs typeface="Arial"/>
              </a:rPr>
              <a:t>OR</a:t>
            </a:r>
            <a:r>
              <a:rPr sz="17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343"/>
                </a:solidFill>
                <a:latin typeface="Arial"/>
                <a:cs typeface="Arial"/>
              </a:rPr>
              <a:t>BELOW</a:t>
            </a:r>
            <a:r>
              <a:rPr sz="17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34343"/>
                </a:solidFill>
                <a:latin typeface="Arial"/>
                <a:cs typeface="Arial"/>
              </a:rPr>
              <a:t>100%</a:t>
            </a:r>
            <a:r>
              <a:rPr sz="17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34343"/>
                </a:solidFill>
                <a:latin typeface="Arial"/>
                <a:cs typeface="Arial"/>
              </a:rPr>
              <a:t>FPL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1724" y="6062947"/>
            <a:ext cx="1708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Source: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2019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UDS</a:t>
            </a:r>
            <a:r>
              <a:rPr sz="1200" b="1" spc="-20" dirty="0">
                <a:latin typeface="Arial"/>
                <a:cs typeface="Arial"/>
              </a:rPr>
              <a:t> 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08959" y="595332"/>
            <a:ext cx="4057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Health</a:t>
            </a:r>
            <a:r>
              <a:rPr spc="-130" dirty="0"/>
              <a:t> </a:t>
            </a:r>
            <a:r>
              <a:rPr spc="-295" dirty="0"/>
              <a:t>Insurance</a:t>
            </a:r>
            <a:r>
              <a:rPr spc="-125" dirty="0"/>
              <a:t> </a:t>
            </a:r>
            <a:r>
              <a:rPr spc="-40" dirty="0"/>
              <a:t>Mix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2571" y="1870713"/>
            <a:ext cx="196215" cy="2704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Each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Insurance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0036" y="1267967"/>
            <a:ext cx="10254615" cy="4767580"/>
            <a:chOff x="1050036" y="1267967"/>
            <a:chExt cx="10254615" cy="47675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6" y="1267967"/>
              <a:ext cx="10254232" cy="467334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52813" y="1412366"/>
              <a:ext cx="1355725" cy="3154680"/>
            </a:xfrm>
            <a:custGeom>
              <a:avLst/>
              <a:gdLst/>
              <a:ahLst/>
              <a:cxnLst/>
              <a:rect l="l" t="t" r="r" b="b"/>
              <a:pathLst>
                <a:path w="1355725" h="3154679">
                  <a:moveTo>
                    <a:pt x="0" y="0"/>
                  </a:moveTo>
                  <a:lnTo>
                    <a:pt x="1355598" y="0"/>
                  </a:lnTo>
                  <a:lnTo>
                    <a:pt x="1355598" y="3154680"/>
                  </a:lnTo>
                  <a:lnTo>
                    <a:pt x="0" y="315468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3368" y="5398008"/>
              <a:ext cx="6734543" cy="6370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31724" y="6062947"/>
            <a:ext cx="1708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Source: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2019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UDS</a:t>
            </a:r>
            <a:r>
              <a:rPr sz="1200" b="1" spc="-20" dirty="0">
                <a:latin typeface="Arial"/>
                <a:cs typeface="Arial"/>
              </a:rPr>
              <a:t> 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0488" y="6316916"/>
            <a:ext cx="60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003B69"/>
                </a:solidFill>
                <a:latin typeface="Arial"/>
                <a:cs typeface="Arial"/>
              </a:rPr>
              <a:t>@NACHC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98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Challenge</a:t>
            </a:r>
            <a:r>
              <a:rPr spc="-155" dirty="0"/>
              <a:t> </a:t>
            </a:r>
            <a:r>
              <a:rPr spc="-440" dirty="0"/>
              <a:t>Focus</a:t>
            </a:r>
            <a:r>
              <a:rPr spc="-165" dirty="0"/>
              <a:t> </a:t>
            </a:r>
            <a:r>
              <a:rPr spc="-350" dirty="0"/>
              <a:t>Areas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23131" y="1455586"/>
            <a:ext cx="2807970" cy="39116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285750" indent="-285750">
              <a:lnSpc>
                <a:spcPct val="100699"/>
              </a:lnSpc>
              <a:spcBef>
                <a:spcPts val="85"/>
              </a:spcBef>
              <a:buClr>
                <a:srgbClr val="434343"/>
              </a:buClr>
              <a:buFont typeface="Courier New"/>
              <a:buChar char="o"/>
              <a:tabLst>
                <a:tab pos="298450" algn="l"/>
              </a:tabLst>
            </a:pPr>
            <a:r>
              <a:rPr sz="1500" spc="-100" dirty="0">
                <a:solidFill>
                  <a:srgbClr val="004274"/>
                </a:solidFill>
                <a:latin typeface="Arial"/>
                <a:cs typeface="Arial"/>
              </a:rPr>
              <a:t>Address</a:t>
            </a:r>
            <a:r>
              <a:rPr sz="15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004274"/>
                </a:solidFill>
                <a:latin typeface="Arial"/>
                <a:cs typeface="Arial"/>
              </a:rPr>
              <a:t>acute</a:t>
            </a:r>
            <a:r>
              <a:rPr sz="15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15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004274"/>
                </a:solidFill>
                <a:latin typeface="Arial"/>
                <a:cs typeface="Arial"/>
              </a:rPr>
              <a:t>long</a:t>
            </a:r>
            <a:r>
              <a:rPr sz="15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4274"/>
                </a:solidFill>
                <a:latin typeface="Arial"/>
                <a:cs typeface="Arial"/>
              </a:rPr>
              <a:t>term </a:t>
            </a:r>
            <a:r>
              <a:rPr sz="1500" spc="-210" dirty="0">
                <a:solidFill>
                  <a:srgbClr val="004274"/>
                </a:solidFill>
                <a:latin typeface="Arial"/>
                <a:cs typeface="Arial"/>
              </a:rPr>
              <a:t>SDOH</a:t>
            </a:r>
            <a:r>
              <a:rPr sz="15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4274"/>
                </a:solidFill>
                <a:latin typeface="Arial"/>
                <a:cs typeface="Arial"/>
              </a:rPr>
              <a:t>needs</a:t>
            </a:r>
            <a:endParaRPr sz="1500">
              <a:latin typeface="Arial"/>
              <a:cs typeface="Arial"/>
            </a:endParaRPr>
          </a:p>
          <a:p>
            <a:pPr marL="298450" marR="172720" indent="-285750">
              <a:lnSpc>
                <a:spcPts val="1800"/>
              </a:lnSpc>
              <a:spcBef>
                <a:spcPts val="50"/>
              </a:spcBef>
              <a:buClr>
                <a:srgbClr val="434343"/>
              </a:buClr>
              <a:buFont typeface="Courier New"/>
              <a:buChar char="o"/>
              <a:tabLst>
                <a:tab pos="298450" algn="l"/>
              </a:tabLst>
            </a:pPr>
            <a:r>
              <a:rPr sz="1500" spc="-45" dirty="0">
                <a:solidFill>
                  <a:srgbClr val="004274"/>
                </a:solidFill>
                <a:latin typeface="Arial"/>
                <a:cs typeface="Arial"/>
              </a:rPr>
              <a:t>Better</a:t>
            </a:r>
            <a:r>
              <a:rPr sz="1500" spc="-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004274"/>
                </a:solidFill>
                <a:latin typeface="Arial"/>
                <a:cs typeface="Arial"/>
              </a:rPr>
              <a:t>understand</a:t>
            </a:r>
            <a:r>
              <a:rPr sz="1500" spc="-35" dirty="0">
                <a:solidFill>
                  <a:srgbClr val="004274"/>
                </a:solidFill>
                <a:latin typeface="Arial"/>
                <a:cs typeface="Arial"/>
              </a:rPr>
              <a:t> community </a:t>
            </a:r>
            <a:r>
              <a:rPr sz="1500" spc="-210" dirty="0">
                <a:solidFill>
                  <a:srgbClr val="004274"/>
                </a:solidFill>
                <a:latin typeface="Arial"/>
                <a:cs typeface="Arial"/>
              </a:rPr>
              <a:t>SDOH</a:t>
            </a:r>
            <a:r>
              <a:rPr sz="15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4274"/>
                </a:solidFill>
                <a:latin typeface="Arial"/>
                <a:cs typeface="Arial"/>
              </a:rPr>
              <a:t>needs</a:t>
            </a:r>
            <a:endParaRPr sz="1500">
              <a:latin typeface="Arial"/>
              <a:cs typeface="Arial"/>
            </a:endParaRPr>
          </a:p>
          <a:p>
            <a:pPr marL="298450" marR="119380" indent="-285750">
              <a:lnSpc>
                <a:spcPts val="1800"/>
              </a:lnSpc>
              <a:buClr>
                <a:srgbClr val="434343"/>
              </a:buClr>
              <a:buFont typeface="Courier New"/>
              <a:buChar char="o"/>
              <a:tabLst>
                <a:tab pos="298450" algn="l"/>
              </a:tabLst>
            </a:pPr>
            <a:r>
              <a:rPr sz="1500" spc="-60" dirty="0">
                <a:solidFill>
                  <a:srgbClr val="004274"/>
                </a:solidFill>
                <a:latin typeface="Arial"/>
                <a:cs typeface="Arial"/>
              </a:rPr>
              <a:t>Build</a:t>
            </a:r>
            <a:r>
              <a:rPr sz="1500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004274"/>
                </a:solidFill>
                <a:latin typeface="Arial"/>
                <a:cs typeface="Arial"/>
              </a:rPr>
              <a:t>workflow</a:t>
            </a:r>
            <a:r>
              <a:rPr sz="15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15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004274"/>
                </a:solidFill>
                <a:latin typeface="Arial"/>
                <a:cs typeface="Arial"/>
              </a:rPr>
              <a:t>support</a:t>
            </a:r>
            <a:r>
              <a:rPr sz="15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185" dirty="0">
                <a:solidFill>
                  <a:srgbClr val="004274"/>
                </a:solidFill>
                <a:latin typeface="Arial"/>
                <a:cs typeface="Arial"/>
              </a:rPr>
              <a:t>SDH </a:t>
            </a: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needs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ts val="1745"/>
              </a:lnSpc>
              <a:buClr>
                <a:srgbClr val="434343"/>
              </a:buClr>
              <a:buFont typeface="Courier New"/>
              <a:buChar char="o"/>
              <a:tabLst>
                <a:tab pos="297815" algn="l"/>
              </a:tabLst>
            </a:pP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Education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ts val="1795"/>
              </a:lnSpc>
              <a:buClr>
                <a:srgbClr val="434343"/>
              </a:buClr>
              <a:buFont typeface="Courier New"/>
              <a:buChar char="o"/>
              <a:tabLst>
                <a:tab pos="297815" algn="l"/>
              </a:tabLst>
            </a:pPr>
            <a:r>
              <a:rPr sz="1500" b="1" spc="-155" dirty="0">
                <a:solidFill>
                  <a:srgbClr val="004274"/>
                </a:solidFill>
                <a:latin typeface="Arial"/>
                <a:cs typeface="Arial"/>
              </a:rPr>
              <a:t>Food</a:t>
            </a:r>
            <a:r>
              <a:rPr sz="1500" b="1" spc="-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4274"/>
                </a:solidFill>
                <a:latin typeface="Arial"/>
                <a:cs typeface="Arial"/>
              </a:rPr>
              <a:t>insecurity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"/>
              </a:spcBef>
              <a:buClr>
                <a:srgbClr val="434343"/>
              </a:buClr>
              <a:buFont typeface="Courier New"/>
              <a:buChar char="o"/>
              <a:tabLst>
                <a:tab pos="297815" algn="l"/>
              </a:tabLst>
            </a:pPr>
            <a:r>
              <a:rPr sz="1500" b="1" spc="-10" dirty="0">
                <a:solidFill>
                  <a:srgbClr val="004274"/>
                </a:solidFill>
                <a:latin typeface="Arial"/>
                <a:cs typeface="Arial"/>
              </a:rPr>
              <a:t>Housing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ts val="1795"/>
              </a:lnSpc>
              <a:buClr>
                <a:srgbClr val="434343"/>
              </a:buClr>
              <a:buFont typeface="Courier New"/>
              <a:buChar char="o"/>
              <a:tabLst>
                <a:tab pos="297815" algn="l"/>
              </a:tabLst>
            </a:pPr>
            <a:r>
              <a:rPr sz="1500" spc="-60" dirty="0">
                <a:solidFill>
                  <a:srgbClr val="004274"/>
                </a:solidFill>
                <a:latin typeface="Arial"/>
                <a:cs typeface="Arial"/>
              </a:rPr>
              <a:t>Improve </a:t>
            </a:r>
            <a:r>
              <a:rPr sz="1500" spc="-135" dirty="0">
                <a:solidFill>
                  <a:srgbClr val="004274"/>
                </a:solidFill>
                <a:latin typeface="Arial"/>
                <a:cs typeface="Arial"/>
              </a:rPr>
              <a:t>access</a:t>
            </a:r>
            <a:r>
              <a:rPr sz="15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15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4274"/>
                </a:solidFill>
                <a:latin typeface="Arial"/>
                <a:cs typeface="Arial"/>
              </a:rPr>
              <a:t>care</a:t>
            </a:r>
            <a:endParaRPr sz="1500">
              <a:latin typeface="Arial"/>
              <a:cs typeface="Arial"/>
            </a:endParaRPr>
          </a:p>
          <a:p>
            <a:pPr marL="298450" marR="11430" indent="-285750">
              <a:lnSpc>
                <a:spcPts val="1810"/>
              </a:lnSpc>
              <a:spcBef>
                <a:spcPts val="45"/>
              </a:spcBef>
              <a:buClr>
                <a:srgbClr val="434343"/>
              </a:buClr>
              <a:buFont typeface="Courier New"/>
              <a:buChar char="o"/>
              <a:tabLst>
                <a:tab pos="298450" algn="l"/>
              </a:tabLst>
            </a:pPr>
            <a:r>
              <a:rPr sz="1500" b="1" spc="-100" dirty="0">
                <a:solidFill>
                  <a:srgbClr val="004274"/>
                </a:solidFill>
                <a:latin typeface="Arial"/>
                <a:cs typeface="Arial"/>
              </a:rPr>
              <a:t>Improve</a:t>
            </a:r>
            <a:r>
              <a:rPr sz="1500" b="1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10" dirty="0">
                <a:solidFill>
                  <a:srgbClr val="004274"/>
                </a:solidFill>
                <a:latin typeface="Arial"/>
                <a:cs typeface="Arial"/>
              </a:rPr>
              <a:t>support</a:t>
            </a:r>
            <a:r>
              <a:rPr sz="1500" b="1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85" dirty="0">
                <a:solidFill>
                  <a:srgbClr val="004274"/>
                </a:solidFill>
                <a:latin typeface="Arial"/>
                <a:cs typeface="Arial"/>
              </a:rPr>
              <a:t>for</a:t>
            </a:r>
            <a:r>
              <a:rPr sz="1500" b="1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00" dirty="0">
                <a:solidFill>
                  <a:srgbClr val="004274"/>
                </a:solidFill>
                <a:latin typeface="Arial"/>
                <a:cs typeface="Arial"/>
              </a:rPr>
              <a:t>individuals </a:t>
            </a:r>
            <a:r>
              <a:rPr sz="1500" b="1" spc="-55" dirty="0">
                <a:solidFill>
                  <a:srgbClr val="004274"/>
                </a:solidFill>
                <a:latin typeface="Arial"/>
                <a:cs typeface="Arial"/>
              </a:rPr>
              <a:t>with</a:t>
            </a:r>
            <a:r>
              <a:rPr sz="1500" b="1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35" dirty="0">
                <a:solidFill>
                  <a:srgbClr val="004274"/>
                </a:solidFill>
                <a:latin typeface="Arial"/>
                <a:cs typeface="Arial"/>
              </a:rPr>
              <a:t>complex</a:t>
            </a:r>
            <a:r>
              <a:rPr sz="1500" b="1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14" dirty="0">
                <a:solidFill>
                  <a:srgbClr val="004274"/>
                </a:solidFill>
                <a:latin typeface="Arial"/>
                <a:cs typeface="Arial"/>
              </a:rPr>
              <a:t>medical</a:t>
            </a:r>
            <a:r>
              <a:rPr sz="1500" b="1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004274"/>
                </a:solidFill>
                <a:latin typeface="Arial"/>
                <a:cs typeface="Arial"/>
              </a:rPr>
              <a:t>needs</a:t>
            </a:r>
            <a:endParaRPr sz="1500">
              <a:latin typeface="Arial"/>
              <a:cs typeface="Arial"/>
            </a:endParaRPr>
          </a:p>
          <a:p>
            <a:pPr marL="297815" indent="-285115">
              <a:lnSpc>
                <a:spcPts val="1730"/>
              </a:lnSpc>
              <a:buClr>
                <a:srgbClr val="434343"/>
              </a:buClr>
              <a:buFont typeface="Courier New"/>
              <a:buChar char="o"/>
              <a:tabLst>
                <a:tab pos="297815" algn="l"/>
              </a:tabLst>
            </a:pPr>
            <a:r>
              <a:rPr sz="1500" b="1" spc="-100" dirty="0">
                <a:solidFill>
                  <a:srgbClr val="004274"/>
                </a:solidFill>
                <a:latin typeface="Arial"/>
                <a:cs typeface="Arial"/>
              </a:rPr>
              <a:t>Improve</a:t>
            </a:r>
            <a:r>
              <a:rPr sz="1500" b="1" spc="-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00" dirty="0">
                <a:solidFill>
                  <a:srgbClr val="004274"/>
                </a:solidFill>
                <a:latin typeface="Arial"/>
                <a:cs typeface="Arial"/>
              </a:rPr>
              <a:t>culturally</a:t>
            </a:r>
            <a:r>
              <a:rPr sz="1500" b="1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95" dirty="0">
                <a:solidFill>
                  <a:srgbClr val="004274"/>
                </a:solidFill>
                <a:latin typeface="Arial"/>
                <a:cs typeface="Arial"/>
              </a:rPr>
              <a:t>aware</a:t>
            </a:r>
            <a:r>
              <a:rPr sz="1500" b="1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  <a:p>
            <a:pPr marL="298450" marR="5080">
              <a:lnSpc>
                <a:spcPct val="100000"/>
              </a:lnSpc>
            </a:pPr>
            <a:r>
              <a:rPr sz="1500" b="1" spc="-105" dirty="0">
                <a:solidFill>
                  <a:srgbClr val="004274"/>
                </a:solidFill>
                <a:latin typeface="Arial"/>
                <a:cs typeface="Arial"/>
              </a:rPr>
              <a:t>respectful</a:t>
            </a:r>
            <a:r>
              <a:rPr sz="1500" b="1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00" dirty="0">
                <a:solidFill>
                  <a:srgbClr val="004274"/>
                </a:solidFill>
                <a:latin typeface="Arial"/>
                <a:cs typeface="Arial"/>
              </a:rPr>
              <a:t>healthcare</a:t>
            </a:r>
            <a:r>
              <a:rPr sz="1500" b="1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14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1500" b="1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14" dirty="0">
                <a:solidFill>
                  <a:srgbClr val="004274"/>
                </a:solidFill>
                <a:latin typeface="Arial"/>
                <a:cs typeface="Arial"/>
              </a:rPr>
              <a:t>social </a:t>
            </a:r>
            <a:r>
              <a:rPr sz="1500" b="1" spc="-20" dirty="0">
                <a:solidFill>
                  <a:srgbClr val="004274"/>
                </a:solidFill>
                <a:latin typeface="Arial"/>
                <a:cs typeface="Arial"/>
              </a:rPr>
              <a:t>care</a:t>
            </a:r>
            <a:endParaRPr sz="1500">
              <a:latin typeface="Arial"/>
              <a:cs typeface="Arial"/>
            </a:endParaRPr>
          </a:p>
          <a:p>
            <a:pPr marL="298450" marR="55880" indent="-285750">
              <a:lnSpc>
                <a:spcPct val="100000"/>
              </a:lnSpc>
              <a:buClr>
                <a:srgbClr val="434343"/>
              </a:buClr>
              <a:buFont typeface="Courier New"/>
              <a:buChar char="o"/>
              <a:tabLst>
                <a:tab pos="298450" algn="l"/>
              </a:tabLst>
            </a:pPr>
            <a:r>
              <a:rPr sz="1500" spc="-90" dirty="0">
                <a:solidFill>
                  <a:srgbClr val="004274"/>
                </a:solidFill>
                <a:latin typeface="Arial"/>
                <a:cs typeface="Arial"/>
              </a:rPr>
              <a:t>Increase</a:t>
            </a:r>
            <a:r>
              <a:rPr sz="1500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r>
              <a:rPr sz="15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04274"/>
                </a:solidFill>
                <a:latin typeface="Arial"/>
                <a:cs typeface="Arial"/>
              </a:rPr>
              <a:t>visibility</a:t>
            </a:r>
            <a:r>
              <a:rPr sz="1500" spc="-2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004274"/>
                </a:solidFill>
                <a:latin typeface="Arial"/>
                <a:cs typeface="Arial"/>
              </a:rPr>
              <a:t>of </a:t>
            </a: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services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54801" y="1455586"/>
            <a:ext cx="2511425" cy="41421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36550" marR="734060" indent="-323850">
              <a:lnSpc>
                <a:spcPct val="100699"/>
              </a:lnSpc>
              <a:spcBef>
                <a:spcPts val="85"/>
              </a:spcBef>
              <a:buClr>
                <a:srgbClr val="434343"/>
              </a:buClr>
              <a:buFont typeface="Courier New"/>
              <a:buChar char="o"/>
              <a:tabLst>
                <a:tab pos="336550" algn="l"/>
              </a:tabLst>
            </a:pPr>
            <a:r>
              <a:rPr sz="1500" spc="-90" dirty="0">
                <a:solidFill>
                  <a:srgbClr val="004274"/>
                </a:solidFill>
                <a:latin typeface="Arial"/>
                <a:cs typeface="Arial"/>
              </a:rPr>
              <a:t>Increase</a:t>
            </a:r>
            <a:r>
              <a:rPr sz="15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004274"/>
                </a:solidFill>
                <a:latin typeface="Arial"/>
                <a:cs typeface="Arial"/>
              </a:rPr>
              <a:t>screening </a:t>
            </a: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capabilities</a:t>
            </a:r>
            <a:endParaRPr sz="1500">
              <a:latin typeface="Arial"/>
              <a:cs typeface="Arial"/>
            </a:endParaRPr>
          </a:p>
          <a:p>
            <a:pPr marL="336550" marR="5080" indent="-323850">
              <a:lnSpc>
                <a:spcPts val="1810"/>
              </a:lnSpc>
              <a:spcBef>
                <a:spcPts val="40"/>
              </a:spcBef>
              <a:buClr>
                <a:srgbClr val="434343"/>
              </a:buClr>
              <a:buFont typeface="Courier New"/>
              <a:buChar char="o"/>
              <a:tabLst>
                <a:tab pos="336550" algn="l"/>
              </a:tabLst>
            </a:pPr>
            <a:r>
              <a:rPr sz="1500" b="1" spc="-125" dirty="0">
                <a:solidFill>
                  <a:srgbClr val="004274"/>
                </a:solidFill>
                <a:latin typeface="Arial"/>
                <a:cs typeface="Arial"/>
              </a:rPr>
              <a:t>Increase</a:t>
            </a:r>
            <a:r>
              <a:rPr sz="1500" b="1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004274"/>
                </a:solidFill>
                <a:latin typeface="Arial"/>
                <a:cs typeface="Arial"/>
              </a:rPr>
              <a:t>&amp;</a:t>
            </a:r>
            <a:r>
              <a:rPr sz="1500" b="1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05" dirty="0">
                <a:solidFill>
                  <a:srgbClr val="004274"/>
                </a:solidFill>
                <a:latin typeface="Arial"/>
                <a:cs typeface="Arial"/>
              </a:rPr>
              <a:t>improve</a:t>
            </a:r>
            <a:r>
              <a:rPr sz="1500" b="1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70" dirty="0">
                <a:solidFill>
                  <a:srgbClr val="004274"/>
                </a:solidFill>
                <a:latin typeface="Arial"/>
                <a:cs typeface="Arial"/>
              </a:rPr>
              <a:t>referral </a:t>
            </a:r>
            <a:r>
              <a:rPr sz="1500" b="1" spc="-25" dirty="0">
                <a:solidFill>
                  <a:srgbClr val="004274"/>
                </a:solidFill>
                <a:latin typeface="Arial"/>
                <a:cs typeface="Arial"/>
              </a:rPr>
              <a:t>capabilities</a:t>
            </a:r>
            <a:endParaRPr sz="1500">
              <a:latin typeface="Arial"/>
              <a:cs typeface="Arial"/>
            </a:endParaRPr>
          </a:p>
          <a:p>
            <a:pPr marL="335915" indent="-323215">
              <a:lnSpc>
                <a:spcPts val="1730"/>
              </a:lnSpc>
              <a:buClr>
                <a:srgbClr val="434343"/>
              </a:buClr>
              <a:buFont typeface="Courier New"/>
              <a:buChar char="o"/>
              <a:tabLst>
                <a:tab pos="335915" algn="l"/>
              </a:tabLst>
            </a:pPr>
            <a:r>
              <a:rPr sz="1500" b="1" spc="-125" dirty="0">
                <a:solidFill>
                  <a:srgbClr val="004274"/>
                </a:solidFill>
                <a:latin typeface="Arial"/>
                <a:cs typeface="Arial"/>
              </a:rPr>
              <a:t>Increase</a:t>
            </a:r>
            <a:r>
              <a:rPr sz="1500" b="1" spc="-2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00" dirty="0">
                <a:solidFill>
                  <a:srgbClr val="004274"/>
                </a:solidFill>
                <a:latin typeface="Arial"/>
                <a:cs typeface="Arial"/>
              </a:rPr>
              <a:t>self-</a:t>
            </a:r>
            <a:r>
              <a:rPr sz="1500" b="1" spc="-30" dirty="0">
                <a:solidFill>
                  <a:srgbClr val="004274"/>
                </a:solidFill>
                <a:latin typeface="Arial"/>
                <a:cs typeface="Arial"/>
              </a:rPr>
              <a:t>sufficiency</a:t>
            </a:r>
            <a:endParaRPr sz="1500">
              <a:latin typeface="Arial"/>
              <a:cs typeface="Arial"/>
            </a:endParaRPr>
          </a:p>
          <a:p>
            <a:pPr marL="336550" marR="248285">
              <a:lnSpc>
                <a:spcPts val="1810"/>
              </a:lnSpc>
              <a:spcBef>
                <a:spcPts val="55"/>
              </a:spcBef>
            </a:pPr>
            <a:r>
              <a:rPr sz="1500" b="1" spc="-114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1500" b="1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95" dirty="0">
                <a:solidFill>
                  <a:srgbClr val="004274"/>
                </a:solidFill>
                <a:latin typeface="Arial"/>
                <a:cs typeface="Arial"/>
              </a:rPr>
              <a:t>self-</a:t>
            </a:r>
            <a:r>
              <a:rPr sz="1500" b="1" spc="-155" dirty="0">
                <a:solidFill>
                  <a:srgbClr val="004274"/>
                </a:solidFill>
                <a:latin typeface="Arial"/>
                <a:cs typeface="Arial"/>
              </a:rPr>
              <a:t>advocacy</a:t>
            </a:r>
            <a:r>
              <a:rPr sz="1500" b="1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8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1500" b="1" spc="-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35" dirty="0">
                <a:solidFill>
                  <a:srgbClr val="004274"/>
                </a:solidFill>
                <a:latin typeface="Arial"/>
                <a:cs typeface="Arial"/>
              </a:rPr>
              <a:t>the </a:t>
            </a:r>
            <a:r>
              <a:rPr sz="1500" b="1" spc="-10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endParaRPr sz="1500">
              <a:latin typeface="Arial"/>
              <a:cs typeface="Arial"/>
            </a:endParaRPr>
          </a:p>
          <a:p>
            <a:pPr marL="335915" indent="-323215">
              <a:lnSpc>
                <a:spcPts val="1730"/>
              </a:lnSpc>
              <a:buClr>
                <a:srgbClr val="434343"/>
              </a:buClr>
              <a:buFont typeface="Courier New"/>
              <a:buChar char="o"/>
              <a:tabLst>
                <a:tab pos="335915" algn="l"/>
              </a:tabLst>
            </a:pPr>
            <a:r>
              <a:rPr sz="1500" spc="-60" dirty="0">
                <a:solidFill>
                  <a:srgbClr val="004274"/>
                </a:solidFill>
                <a:latin typeface="Arial"/>
                <a:cs typeface="Arial"/>
              </a:rPr>
              <a:t>Medicaid</a:t>
            </a:r>
            <a:r>
              <a:rPr sz="1500" spc="-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enrollment</a:t>
            </a:r>
            <a:endParaRPr sz="1500">
              <a:latin typeface="Arial"/>
              <a:cs typeface="Arial"/>
            </a:endParaRPr>
          </a:p>
          <a:p>
            <a:pPr marL="336550">
              <a:lnSpc>
                <a:spcPts val="1795"/>
              </a:lnSpc>
              <a:spcBef>
                <a:spcPts val="10"/>
              </a:spcBef>
            </a:pP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assistance</a:t>
            </a:r>
            <a:endParaRPr sz="1500">
              <a:latin typeface="Arial"/>
              <a:cs typeface="Arial"/>
            </a:endParaRPr>
          </a:p>
          <a:p>
            <a:pPr marL="336550" marR="182245" indent="-323850">
              <a:lnSpc>
                <a:spcPts val="1800"/>
              </a:lnSpc>
              <a:spcBef>
                <a:spcPts val="55"/>
              </a:spcBef>
              <a:buClr>
                <a:srgbClr val="434343"/>
              </a:buClr>
              <a:buFont typeface="Courier New"/>
              <a:buChar char="o"/>
              <a:tabLst>
                <a:tab pos="336550" algn="l"/>
              </a:tabLst>
            </a:pPr>
            <a:r>
              <a:rPr sz="1500" b="1" spc="-90" dirty="0">
                <a:solidFill>
                  <a:srgbClr val="004274"/>
                </a:solidFill>
                <a:latin typeface="Arial"/>
                <a:cs typeface="Arial"/>
              </a:rPr>
              <a:t>New</a:t>
            </a:r>
            <a:r>
              <a:rPr sz="1500" b="1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10" dirty="0">
                <a:solidFill>
                  <a:srgbClr val="004274"/>
                </a:solidFill>
                <a:latin typeface="Arial"/>
                <a:cs typeface="Arial"/>
              </a:rPr>
              <a:t>Americans/Growing </a:t>
            </a:r>
            <a:r>
              <a:rPr sz="1500" b="1" spc="-20" dirty="0">
                <a:solidFill>
                  <a:srgbClr val="004274"/>
                </a:solidFill>
                <a:latin typeface="Arial"/>
                <a:cs typeface="Arial"/>
              </a:rPr>
              <a:t>populations</a:t>
            </a:r>
            <a:endParaRPr sz="1500">
              <a:latin typeface="Arial"/>
              <a:cs typeface="Arial"/>
            </a:endParaRPr>
          </a:p>
          <a:p>
            <a:pPr marL="335915" indent="-323215">
              <a:lnSpc>
                <a:spcPts val="1739"/>
              </a:lnSpc>
              <a:buClr>
                <a:srgbClr val="434343"/>
              </a:buClr>
              <a:buFont typeface="Courier New"/>
              <a:buChar char="o"/>
              <a:tabLst>
                <a:tab pos="335915" algn="l"/>
              </a:tabLst>
            </a:pPr>
            <a:r>
              <a:rPr sz="1500" spc="-65" dirty="0">
                <a:solidFill>
                  <a:srgbClr val="004274"/>
                </a:solidFill>
                <a:latin typeface="Arial"/>
                <a:cs typeface="Arial"/>
              </a:rPr>
              <a:t>Older</a:t>
            </a:r>
            <a:r>
              <a:rPr sz="15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adults</a:t>
            </a:r>
            <a:endParaRPr sz="1500">
              <a:latin typeface="Arial"/>
              <a:cs typeface="Arial"/>
            </a:endParaRPr>
          </a:p>
          <a:p>
            <a:pPr marL="335915" indent="-323215">
              <a:lnSpc>
                <a:spcPts val="1795"/>
              </a:lnSpc>
              <a:spcBef>
                <a:spcPts val="10"/>
              </a:spcBef>
              <a:buClr>
                <a:srgbClr val="434343"/>
              </a:buClr>
              <a:buFont typeface="Courier New"/>
              <a:buChar char="o"/>
              <a:tabLst>
                <a:tab pos="335915" algn="l"/>
              </a:tabLst>
            </a:pPr>
            <a:r>
              <a:rPr sz="1500" b="1" spc="-135" dirty="0">
                <a:solidFill>
                  <a:srgbClr val="004274"/>
                </a:solidFill>
                <a:latin typeface="Arial"/>
                <a:cs typeface="Arial"/>
              </a:rPr>
              <a:t>Racial</a:t>
            </a:r>
            <a:r>
              <a:rPr sz="1500" b="1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4274"/>
                </a:solidFill>
                <a:latin typeface="Arial"/>
                <a:cs typeface="Arial"/>
              </a:rPr>
              <a:t>inequities</a:t>
            </a:r>
            <a:endParaRPr sz="1500">
              <a:latin typeface="Arial"/>
              <a:cs typeface="Arial"/>
            </a:endParaRPr>
          </a:p>
          <a:p>
            <a:pPr marL="336550" marR="351790" indent="-323850">
              <a:lnSpc>
                <a:spcPts val="1810"/>
              </a:lnSpc>
              <a:spcBef>
                <a:spcPts val="45"/>
              </a:spcBef>
              <a:buClr>
                <a:srgbClr val="434343"/>
              </a:buClr>
              <a:buFont typeface="Courier New"/>
              <a:buChar char="o"/>
              <a:tabLst>
                <a:tab pos="336550" algn="l"/>
              </a:tabLst>
            </a:pPr>
            <a:r>
              <a:rPr sz="1500" spc="-100" dirty="0">
                <a:solidFill>
                  <a:srgbClr val="004274"/>
                </a:solidFill>
                <a:latin typeface="Arial"/>
                <a:cs typeface="Arial"/>
              </a:rPr>
              <a:t>Social</a:t>
            </a:r>
            <a:r>
              <a:rPr sz="15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004274"/>
                </a:solidFill>
                <a:latin typeface="Arial"/>
                <a:cs typeface="Arial"/>
              </a:rPr>
              <a:t>isolation/</a:t>
            </a:r>
            <a:r>
              <a:rPr sz="15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social </a:t>
            </a:r>
            <a:r>
              <a:rPr sz="1500" spc="-90" dirty="0">
                <a:solidFill>
                  <a:srgbClr val="004274"/>
                </a:solidFill>
                <a:latin typeface="Arial"/>
                <a:cs typeface="Arial"/>
              </a:rPr>
              <a:t>connectedness</a:t>
            </a:r>
            <a:r>
              <a:rPr sz="15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004274"/>
                </a:solidFill>
                <a:latin typeface="Arial"/>
                <a:cs typeface="Arial"/>
              </a:rPr>
              <a:t>services</a:t>
            </a:r>
            <a:endParaRPr sz="1500">
              <a:latin typeface="Arial"/>
              <a:cs typeface="Arial"/>
            </a:endParaRPr>
          </a:p>
          <a:p>
            <a:pPr marL="335915" indent="-323215">
              <a:lnSpc>
                <a:spcPts val="1739"/>
              </a:lnSpc>
              <a:buClr>
                <a:srgbClr val="434343"/>
              </a:buClr>
              <a:buFont typeface="Courier New"/>
              <a:buChar char="o"/>
              <a:tabLst>
                <a:tab pos="335915" algn="l"/>
              </a:tabLst>
            </a:pP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Transportation</a:t>
            </a:r>
            <a:endParaRPr sz="1500">
              <a:latin typeface="Arial"/>
              <a:cs typeface="Arial"/>
            </a:endParaRPr>
          </a:p>
          <a:p>
            <a:pPr marL="335915" indent="-323215">
              <a:lnSpc>
                <a:spcPct val="100000"/>
              </a:lnSpc>
              <a:buClr>
                <a:srgbClr val="434343"/>
              </a:buClr>
              <a:buFont typeface="Courier New"/>
              <a:buChar char="o"/>
              <a:tabLst>
                <a:tab pos="335915" algn="l"/>
              </a:tabLst>
            </a:pPr>
            <a:r>
              <a:rPr sz="1500" spc="-85" dirty="0">
                <a:solidFill>
                  <a:srgbClr val="004274"/>
                </a:solidFill>
                <a:latin typeface="Arial"/>
                <a:cs typeface="Arial"/>
              </a:rPr>
              <a:t>Women-</a:t>
            </a:r>
            <a:r>
              <a:rPr sz="1500" spc="-80" dirty="0">
                <a:solidFill>
                  <a:srgbClr val="004274"/>
                </a:solidFill>
                <a:latin typeface="Arial"/>
                <a:cs typeface="Arial"/>
              </a:rPr>
              <a:t>focused</a:t>
            </a:r>
            <a:r>
              <a:rPr sz="15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04274"/>
                </a:solidFill>
                <a:latin typeface="Arial"/>
                <a:cs typeface="Arial"/>
              </a:rPr>
              <a:t>healthcare</a:t>
            </a:r>
            <a:endParaRPr sz="1500">
              <a:latin typeface="Arial"/>
              <a:cs typeface="Arial"/>
            </a:endParaRPr>
          </a:p>
          <a:p>
            <a:pPr marL="335915" indent="-323215">
              <a:lnSpc>
                <a:spcPct val="100000"/>
              </a:lnSpc>
              <a:buClr>
                <a:srgbClr val="434343"/>
              </a:buClr>
              <a:buFont typeface="Courier New"/>
              <a:buChar char="o"/>
              <a:tabLst>
                <a:tab pos="335915" algn="l"/>
              </a:tabLst>
            </a:pPr>
            <a:r>
              <a:rPr sz="1500" spc="-90" dirty="0">
                <a:solidFill>
                  <a:srgbClr val="004274"/>
                </a:solidFill>
                <a:latin typeface="Arial"/>
                <a:cs typeface="Arial"/>
              </a:rPr>
              <a:t>Youth-</a:t>
            </a:r>
            <a:r>
              <a:rPr sz="1500" spc="-80" dirty="0">
                <a:solidFill>
                  <a:srgbClr val="004274"/>
                </a:solidFill>
                <a:latin typeface="Arial"/>
                <a:cs typeface="Arial"/>
              </a:rPr>
              <a:t>focused</a:t>
            </a:r>
            <a:r>
              <a:rPr sz="1500" spc="-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04274"/>
                </a:solidFill>
                <a:latin typeface="Arial"/>
                <a:cs typeface="Arial"/>
              </a:rPr>
              <a:t>programs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47" y="2087879"/>
            <a:ext cx="953261" cy="95326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54175" y="2393119"/>
            <a:ext cx="27438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Identify</a:t>
            </a:r>
            <a:r>
              <a:rPr sz="1700" spc="-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Priority</a:t>
            </a:r>
            <a:r>
              <a:rPr sz="17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Needs</a:t>
            </a:r>
            <a:r>
              <a:rPr sz="1700" spc="-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1700" spc="-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004274"/>
                </a:solidFill>
                <a:latin typeface="Arial"/>
                <a:cs typeface="Arial"/>
              </a:rPr>
              <a:t>the </a:t>
            </a:r>
            <a:r>
              <a:rPr sz="1700" spc="-10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95604" y="3186683"/>
            <a:ext cx="1517015" cy="997585"/>
            <a:chOff x="3595604" y="3186683"/>
            <a:chExt cx="1517015" cy="99758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5604" y="3186683"/>
              <a:ext cx="1098315" cy="9972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8378" y="3525774"/>
              <a:ext cx="563879" cy="65836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00899" y="3647168"/>
            <a:ext cx="263398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Address</a:t>
            </a:r>
            <a:r>
              <a:rPr sz="17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Specific,</a:t>
            </a:r>
            <a:r>
              <a:rPr sz="17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4274"/>
                </a:solidFill>
                <a:latin typeface="Arial"/>
                <a:cs typeface="Arial"/>
              </a:rPr>
              <a:t>Identified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Health</a:t>
            </a:r>
            <a:r>
              <a:rPr sz="1700" spc="-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&amp;</a:t>
            </a:r>
            <a:r>
              <a:rPr sz="1700" spc="-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Social</a:t>
            </a:r>
            <a:r>
              <a:rPr sz="1700" spc="-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4274"/>
                </a:solidFill>
                <a:latin typeface="Arial"/>
                <a:cs typeface="Arial"/>
              </a:rPr>
              <a:t>Needs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148" y="4815078"/>
            <a:ext cx="1247393" cy="124661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043350" y="5193394"/>
            <a:ext cx="410400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Build</a:t>
            </a:r>
            <a:r>
              <a:rPr sz="17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Infrastructure</a:t>
            </a:r>
            <a:r>
              <a:rPr sz="1700" spc="-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1700" spc="-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capacity</a:t>
            </a:r>
            <a:r>
              <a:rPr sz="1700" spc="-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17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4274"/>
                </a:solidFill>
                <a:latin typeface="Arial"/>
                <a:cs typeface="Arial"/>
              </a:rPr>
              <a:t>identify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17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address</a:t>
            </a:r>
            <a:r>
              <a:rPr sz="1700" spc="-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SDOH</a:t>
            </a:r>
            <a:r>
              <a:rPr sz="17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r>
              <a:rPr sz="17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004274"/>
                </a:solidFill>
                <a:latin typeface="Arial"/>
                <a:cs typeface="Arial"/>
              </a:rPr>
              <a:t>Needs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1036" y="1426921"/>
            <a:ext cx="23952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20" dirty="0">
                <a:solidFill>
                  <a:srgbClr val="004274"/>
                </a:solidFill>
                <a:latin typeface="Arial"/>
                <a:cs typeface="Arial"/>
              </a:rPr>
              <a:t>APPLICATION</a:t>
            </a:r>
            <a:r>
              <a:rPr sz="1700" spc="-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4274"/>
                </a:solidFill>
                <a:latin typeface="Arial"/>
                <a:cs typeface="Arial"/>
              </a:rPr>
              <a:t>THEMES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13876" y="6278027"/>
            <a:ext cx="51638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Bold</a:t>
            </a:r>
            <a:r>
              <a:rPr sz="1100" i="1" spc="-1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Text</a:t>
            </a:r>
            <a:r>
              <a:rPr sz="1100" i="1" spc="-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are</a:t>
            </a:r>
            <a:r>
              <a:rPr sz="1100" i="1" spc="-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the</a:t>
            </a:r>
            <a:r>
              <a:rPr sz="1100" i="1" spc="-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areas</a:t>
            </a:r>
            <a:r>
              <a:rPr sz="1100" i="1" spc="-3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that</a:t>
            </a:r>
            <a:r>
              <a:rPr sz="1100" i="1" spc="-3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were</a:t>
            </a:r>
            <a:r>
              <a:rPr sz="1100" i="1" spc="-2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noted</a:t>
            </a:r>
            <a:r>
              <a:rPr sz="1100" i="1" spc="-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more</a:t>
            </a:r>
            <a:r>
              <a:rPr sz="1100" i="1" spc="-2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commonly</a:t>
            </a:r>
            <a:r>
              <a:rPr sz="1100" i="1" spc="-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throughout</a:t>
            </a:r>
            <a:r>
              <a:rPr sz="1100" i="1" spc="-4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4274"/>
                </a:solidFill>
                <a:latin typeface="Arial"/>
                <a:cs typeface="Arial"/>
              </a:rPr>
              <a:t>all</a:t>
            </a:r>
            <a:r>
              <a:rPr sz="1100" i="1" spc="-2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004274"/>
                </a:solidFill>
                <a:latin typeface="Arial"/>
                <a:cs typeface="Arial"/>
              </a:rPr>
              <a:t>applications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17535" y="489458"/>
            <a:ext cx="3727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>
                <a:solidFill>
                  <a:srgbClr val="00395D"/>
                </a:solidFill>
              </a:rPr>
              <a:t>Story</a:t>
            </a:r>
            <a:r>
              <a:rPr spc="-180" dirty="0">
                <a:solidFill>
                  <a:srgbClr val="00395D"/>
                </a:solidFill>
              </a:rPr>
              <a:t> </a:t>
            </a:r>
            <a:r>
              <a:rPr spc="-204" dirty="0">
                <a:solidFill>
                  <a:srgbClr val="00395D"/>
                </a:solidFill>
              </a:rPr>
              <a:t>from</a:t>
            </a:r>
            <a:r>
              <a:rPr spc="-180" dirty="0">
                <a:solidFill>
                  <a:srgbClr val="00395D"/>
                </a:solidFill>
              </a:rPr>
              <a:t> </a:t>
            </a:r>
            <a:r>
              <a:rPr spc="-155" dirty="0">
                <a:solidFill>
                  <a:srgbClr val="00395D"/>
                </a:solidFill>
              </a:rPr>
              <a:t>the </a:t>
            </a:r>
            <a:r>
              <a:rPr spc="-125" dirty="0">
                <a:solidFill>
                  <a:srgbClr val="00395D"/>
                </a:solidFill>
              </a:rPr>
              <a:t>field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739" y="1101237"/>
            <a:ext cx="10116185" cy="391477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915"/>
              </a:spcBef>
            </a:pPr>
            <a:r>
              <a:rPr sz="2400" b="1" i="1" spc="-120" dirty="0">
                <a:solidFill>
                  <a:srgbClr val="093C5F"/>
                </a:solidFill>
                <a:latin typeface="Arial"/>
                <a:cs typeface="Arial"/>
              </a:rPr>
              <a:t>Affinity </a:t>
            </a:r>
            <a:r>
              <a:rPr sz="2400" b="1" i="1" spc="-130" dirty="0">
                <a:solidFill>
                  <a:srgbClr val="093C5F"/>
                </a:solidFill>
                <a:latin typeface="Arial"/>
                <a:cs typeface="Arial"/>
              </a:rPr>
              <a:t>Health</a:t>
            </a:r>
            <a:r>
              <a:rPr sz="2400" b="1" i="1" spc="-114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b="1" i="1" spc="-200" dirty="0">
                <a:solidFill>
                  <a:srgbClr val="093C5F"/>
                </a:solidFill>
                <a:latin typeface="Arial"/>
                <a:cs typeface="Arial"/>
              </a:rPr>
              <a:t>Center</a:t>
            </a:r>
            <a:r>
              <a:rPr sz="2400" b="1" i="1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b="1" i="1" spc="-60" dirty="0">
                <a:solidFill>
                  <a:srgbClr val="093C5F"/>
                </a:solidFill>
                <a:latin typeface="Arial"/>
                <a:cs typeface="Arial"/>
              </a:rPr>
              <a:t>&amp;</a:t>
            </a:r>
            <a:r>
              <a:rPr sz="2400" b="1" i="1" spc="-12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b="1" i="1" spc="-95" dirty="0">
                <a:solidFill>
                  <a:srgbClr val="093C5F"/>
                </a:solidFill>
                <a:latin typeface="Arial"/>
                <a:cs typeface="Arial"/>
              </a:rPr>
              <a:t>Habitat</a:t>
            </a:r>
            <a:r>
              <a:rPr sz="2400" b="1" i="1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b="1" i="1" spc="-135" dirty="0">
                <a:solidFill>
                  <a:srgbClr val="093C5F"/>
                </a:solidFill>
                <a:latin typeface="Arial"/>
                <a:cs typeface="Arial"/>
              </a:rPr>
              <a:t>for</a:t>
            </a:r>
            <a:r>
              <a:rPr sz="2400" b="1" i="1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b="1" i="1" spc="-160" dirty="0">
                <a:solidFill>
                  <a:srgbClr val="093C5F"/>
                </a:solidFill>
                <a:latin typeface="Arial"/>
                <a:cs typeface="Arial"/>
              </a:rPr>
              <a:t>Humanity</a:t>
            </a:r>
            <a:r>
              <a:rPr sz="2400" b="1" i="1" spc="-12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b="1" i="1" spc="-155" dirty="0">
                <a:solidFill>
                  <a:srgbClr val="093C5F"/>
                </a:solidFill>
                <a:latin typeface="Arial"/>
                <a:cs typeface="Arial"/>
              </a:rPr>
              <a:t>–</a:t>
            </a:r>
            <a:r>
              <a:rPr sz="2400" b="1" i="1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b="1" i="1" spc="-300" dirty="0">
                <a:solidFill>
                  <a:srgbClr val="093C5F"/>
                </a:solidFill>
                <a:latin typeface="Arial"/>
                <a:cs typeface="Arial"/>
              </a:rPr>
              <a:t>Rock</a:t>
            </a:r>
            <a:r>
              <a:rPr sz="2400" b="1" i="1" spc="-12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b="1" i="1" spc="-110" dirty="0">
                <a:solidFill>
                  <a:srgbClr val="093C5F"/>
                </a:solidFill>
                <a:latin typeface="Arial"/>
                <a:cs typeface="Arial"/>
              </a:rPr>
              <a:t>Hill,</a:t>
            </a:r>
            <a:r>
              <a:rPr sz="2400" b="1" i="1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b="1" i="1" spc="-530" dirty="0">
                <a:solidFill>
                  <a:srgbClr val="093C5F"/>
                </a:solidFill>
                <a:latin typeface="Arial"/>
                <a:cs typeface="Arial"/>
              </a:rPr>
              <a:t>SC</a:t>
            </a:r>
            <a:endParaRPr sz="2400">
              <a:latin typeface="Arial"/>
              <a:cs typeface="Arial"/>
            </a:endParaRPr>
          </a:p>
          <a:p>
            <a:pPr marL="241300" marR="93980" indent="-228600">
              <a:lnSpc>
                <a:spcPts val="2380"/>
              </a:lnSpc>
              <a:spcBef>
                <a:spcPts val="1050"/>
              </a:spcBef>
              <a:buSzPct val="79545"/>
              <a:buChar char="•"/>
              <a:tabLst>
                <a:tab pos="241300" algn="l"/>
              </a:tabLst>
            </a:pPr>
            <a:r>
              <a:rPr sz="2200" spc="-155" dirty="0">
                <a:solidFill>
                  <a:srgbClr val="093C5F"/>
                </a:solidFill>
                <a:latin typeface="Arial"/>
                <a:cs typeface="Arial"/>
              </a:rPr>
              <a:t>Leveraged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93C5F"/>
                </a:solidFill>
                <a:latin typeface="Arial"/>
                <a:cs typeface="Arial"/>
              </a:rPr>
              <a:t>resources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2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relationships </a:t>
            </a:r>
            <a:r>
              <a:rPr sz="2200" spc="-10" dirty="0">
                <a:solidFill>
                  <a:srgbClr val="093C5F"/>
                </a:solidFill>
                <a:latin typeface="Arial"/>
                <a:cs typeface="Arial"/>
              </a:rPr>
              <a:t>within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93C5F"/>
                </a:solidFill>
                <a:latin typeface="Arial"/>
                <a:cs typeface="Arial"/>
              </a:rPr>
              <a:t>the</a:t>
            </a:r>
            <a:r>
              <a:rPr sz="22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093C5F"/>
                </a:solidFill>
                <a:latin typeface="Arial"/>
                <a:cs typeface="Arial"/>
              </a:rPr>
              <a:t>community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22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093C5F"/>
                </a:solidFill>
                <a:latin typeface="Arial"/>
                <a:cs typeface="Arial"/>
              </a:rPr>
              <a:t>host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93C5F"/>
                </a:solidFill>
                <a:latin typeface="Arial"/>
                <a:cs typeface="Arial"/>
              </a:rPr>
              <a:t>several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093C5F"/>
                </a:solidFill>
                <a:latin typeface="Arial"/>
                <a:cs typeface="Arial"/>
              </a:rPr>
              <a:t>COVID-</a:t>
            </a:r>
            <a:r>
              <a:rPr sz="2200" spc="-25" dirty="0">
                <a:solidFill>
                  <a:srgbClr val="093C5F"/>
                </a:solidFill>
                <a:latin typeface="Arial"/>
                <a:cs typeface="Arial"/>
              </a:rPr>
              <a:t>19 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vaccination</a:t>
            </a:r>
            <a:r>
              <a:rPr sz="22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clinics</a:t>
            </a:r>
            <a:r>
              <a:rPr sz="22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93C5F"/>
                </a:solidFill>
                <a:latin typeface="Arial"/>
                <a:cs typeface="Arial"/>
              </a:rPr>
              <a:t>in</a:t>
            </a:r>
            <a:r>
              <a:rPr sz="22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093C5F"/>
                </a:solidFill>
                <a:latin typeface="Arial"/>
                <a:cs typeface="Arial"/>
              </a:rPr>
              <a:t>predominantly 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African-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American/Black</a:t>
            </a:r>
            <a:r>
              <a:rPr sz="22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93C5F"/>
                </a:solidFill>
                <a:latin typeface="Arial"/>
                <a:cs typeface="Arial"/>
              </a:rPr>
              <a:t>communities;</a:t>
            </a:r>
            <a:r>
              <a:rPr sz="22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93C5F"/>
                </a:solidFill>
                <a:latin typeface="Arial"/>
                <a:cs typeface="Arial"/>
              </a:rPr>
              <a:t>expanded 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partnerships </a:t>
            </a:r>
            <a:r>
              <a:rPr sz="2200" dirty="0">
                <a:solidFill>
                  <a:srgbClr val="093C5F"/>
                </a:solidFill>
                <a:latin typeface="Arial"/>
                <a:cs typeface="Arial"/>
              </a:rPr>
              <a:t>with</a:t>
            </a:r>
            <a:r>
              <a:rPr sz="22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93C5F"/>
                </a:solidFill>
                <a:latin typeface="Arial"/>
                <a:cs typeface="Arial"/>
              </a:rPr>
              <a:t>faith-</a:t>
            </a:r>
            <a:r>
              <a:rPr sz="2200" spc="-145" dirty="0">
                <a:solidFill>
                  <a:srgbClr val="093C5F"/>
                </a:solidFill>
                <a:latin typeface="Arial"/>
                <a:cs typeface="Arial"/>
              </a:rPr>
              <a:t>based</a:t>
            </a:r>
            <a:r>
              <a:rPr sz="22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organizations</a:t>
            </a:r>
            <a:r>
              <a:rPr sz="22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93C5F"/>
                </a:solidFill>
                <a:latin typeface="Arial"/>
                <a:cs typeface="Arial"/>
              </a:rPr>
              <a:t>neighborhood</a:t>
            </a:r>
            <a:r>
              <a:rPr sz="22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93C5F"/>
                </a:solidFill>
                <a:latin typeface="Arial"/>
                <a:cs typeface="Arial"/>
              </a:rPr>
              <a:t>groups</a:t>
            </a:r>
            <a:endParaRPr sz="2200">
              <a:latin typeface="Arial"/>
              <a:cs typeface="Arial"/>
            </a:endParaRPr>
          </a:p>
          <a:p>
            <a:pPr marL="241300" marR="5080" indent="-228600">
              <a:lnSpc>
                <a:spcPts val="2380"/>
              </a:lnSpc>
              <a:spcBef>
                <a:spcPts val="990"/>
              </a:spcBef>
              <a:buSzPct val="79545"/>
              <a:buChar char="•"/>
              <a:tabLst>
                <a:tab pos="241300" algn="l"/>
              </a:tabLst>
            </a:pP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Joint</a:t>
            </a:r>
            <a:r>
              <a:rPr sz="2200" spc="-114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93C5F"/>
                </a:solidFill>
                <a:latin typeface="Arial"/>
                <a:cs typeface="Arial"/>
              </a:rPr>
              <a:t>activities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helped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93C5F"/>
                </a:solidFill>
                <a:latin typeface="Arial"/>
                <a:cs typeface="Arial"/>
              </a:rPr>
              <a:t>staff</a:t>
            </a:r>
            <a:r>
              <a:rPr sz="2200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93C5F"/>
                </a:solidFill>
                <a:latin typeface="Arial"/>
                <a:cs typeface="Arial"/>
              </a:rPr>
              <a:t>from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093C5F"/>
                </a:solidFill>
                <a:latin typeface="Arial"/>
                <a:cs typeface="Arial"/>
              </a:rPr>
              <a:t>each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93C5F"/>
                </a:solidFill>
                <a:latin typeface="Arial"/>
                <a:cs typeface="Arial"/>
              </a:rPr>
              <a:t>partner</a:t>
            </a:r>
            <a:r>
              <a:rPr sz="2200" spc="-114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organization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understand</a:t>
            </a:r>
            <a:r>
              <a:rPr sz="2200" spc="-114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93C5F"/>
                </a:solidFill>
                <a:latin typeface="Arial"/>
                <a:cs typeface="Arial"/>
              </a:rPr>
              <a:t>the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93C5F"/>
                </a:solidFill>
                <a:latin typeface="Arial"/>
                <a:cs typeface="Arial"/>
              </a:rPr>
              <a:t>resources </a:t>
            </a:r>
            <a:r>
              <a:rPr sz="2200" spc="-114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093C5F"/>
                </a:solidFill>
                <a:latin typeface="Arial"/>
                <a:cs typeface="Arial"/>
              </a:rPr>
              <a:t>services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available</a:t>
            </a:r>
            <a:r>
              <a:rPr sz="2200" spc="-114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215" dirty="0">
                <a:solidFill>
                  <a:srgbClr val="093C5F"/>
                </a:solidFill>
                <a:latin typeface="Arial"/>
                <a:cs typeface="Arial"/>
              </a:rPr>
              <a:t>as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93C5F"/>
                </a:solidFill>
                <a:latin typeface="Arial"/>
                <a:cs typeface="Arial"/>
              </a:rPr>
              <a:t>well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215" dirty="0">
                <a:solidFill>
                  <a:srgbClr val="093C5F"/>
                </a:solidFill>
                <a:latin typeface="Arial"/>
                <a:cs typeface="Arial"/>
              </a:rPr>
              <a:t>as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93C5F"/>
                </a:solidFill>
                <a:latin typeface="Arial"/>
                <a:cs typeface="Arial"/>
              </a:rPr>
              <a:t>the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093C5F"/>
                </a:solidFill>
                <a:latin typeface="Arial"/>
                <a:cs typeface="Arial"/>
              </a:rPr>
              <a:t>needs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93C5F"/>
                </a:solidFill>
                <a:latin typeface="Arial"/>
                <a:cs typeface="Arial"/>
              </a:rPr>
              <a:t>of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93C5F"/>
                </a:solidFill>
                <a:latin typeface="Arial"/>
                <a:cs typeface="Arial"/>
              </a:rPr>
              <a:t>the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93C5F"/>
                </a:solidFill>
                <a:latin typeface="Arial"/>
                <a:cs typeface="Arial"/>
              </a:rPr>
              <a:t>community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SzPct val="79545"/>
              <a:buChar char="•"/>
              <a:tabLst>
                <a:tab pos="240665" algn="l"/>
              </a:tabLst>
            </a:pPr>
            <a:r>
              <a:rPr sz="2200" spc="-130" dirty="0">
                <a:solidFill>
                  <a:srgbClr val="093C5F"/>
                </a:solidFill>
                <a:latin typeface="Arial"/>
                <a:cs typeface="Arial"/>
              </a:rPr>
              <a:t>Established</a:t>
            </a:r>
            <a:r>
              <a:rPr sz="2200" spc="-114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93C5F"/>
                </a:solidFill>
                <a:latin typeface="Arial"/>
                <a:cs typeface="Arial"/>
              </a:rPr>
              <a:t>partnership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93C5F"/>
                </a:solidFill>
                <a:latin typeface="Arial"/>
                <a:cs typeface="Arial"/>
              </a:rPr>
              <a:t>with</a:t>
            </a:r>
            <a:r>
              <a:rPr sz="2200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local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285" dirty="0">
                <a:solidFill>
                  <a:srgbClr val="093C5F"/>
                </a:solidFill>
                <a:latin typeface="Arial"/>
                <a:cs typeface="Arial"/>
              </a:rPr>
              <a:t>HBCU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093C5F"/>
                </a:solidFill>
                <a:latin typeface="Arial"/>
                <a:cs typeface="Arial"/>
              </a:rPr>
              <a:t>focus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93C5F"/>
                </a:solidFill>
                <a:latin typeface="Arial"/>
                <a:cs typeface="Arial"/>
              </a:rPr>
              <a:t>on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93C5F"/>
                </a:solidFill>
                <a:latin typeface="Arial"/>
                <a:cs typeface="Arial"/>
              </a:rPr>
              <a:t>equity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93C5F"/>
                </a:solidFill>
                <a:latin typeface="Arial"/>
                <a:cs typeface="Arial"/>
              </a:rPr>
              <a:t>issues</a:t>
            </a:r>
            <a:endParaRPr sz="2200">
              <a:latin typeface="Arial"/>
              <a:cs typeface="Arial"/>
            </a:endParaRPr>
          </a:p>
          <a:p>
            <a:pPr marL="240029" indent="-227329">
              <a:lnSpc>
                <a:spcPts val="2770"/>
              </a:lnSpc>
              <a:spcBef>
                <a:spcPts val="1930"/>
              </a:spcBef>
              <a:buChar char="•"/>
              <a:tabLst>
                <a:tab pos="240029" algn="l"/>
              </a:tabLst>
            </a:pPr>
            <a:r>
              <a:rPr sz="2400" spc="-80" dirty="0">
                <a:solidFill>
                  <a:srgbClr val="093C5F"/>
                </a:solidFill>
                <a:latin typeface="Arial"/>
                <a:cs typeface="Arial"/>
              </a:rPr>
              <a:t>In</a:t>
            </a:r>
            <a:r>
              <a:rPr sz="2400" spc="-12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93C5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93C5F"/>
                </a:solidFill>
                <a:latin typeface="Arial"/>
                <a:cs typeface="Arial"/>
              </a:rPr>
              <a:t>future,</a:t>
            </a:r>
            <a:r>
              <a:rPr sz="24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093C5F"/>
                </a:solidFill>
                <a:latin typeface="Arial"/>
                <a:cs typeface="Arial"/>
              </a:rPr>
              <a:t>would</a:t>
            </a:r>
            <a:r>
              <a:rPr sz="2400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093C5F"/>
                </a:solidFill>
                <a:latin typeface="Arial"/>
                <a:cs typeface="Arial"/>
              </a:rPr>
              <a:t>like</a:t>
            </a:r>
            <a:r>
              <a:rPr sz="2400" spc="-12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ts val="2290"/>
              </a:lnSpc>
              <a:buChar char="•"/>
              <a:tabLst>
                <a:tab pos="755015" algn="l"/>
              </a:tabLst>
            </a:pP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Improve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health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outcomes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093C5F"/>
                </a:solidFill>
                <a:latin typeface="Arial"/>
                <a:cs typeface="Arial"/>
              </a:rPr>
              <a:t>housing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93C5F"/>
                </a:solidFill>
                <a:latin typeface="Arial"/>
                <a:cs typeface="Arial"/>
              </a:rPr>
              <a:t>opportunities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93C5F"/>
                </a:solidFill>
                <a:latin typeface="Arial"/>
                <a:cs typeface="Arial"/>
              </a:rPr>
              <a:t>in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target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3C5F"/>
                </a:solidFill>
                <a:latin typeface="Arial"/>
                <a:cs typeface="Arial"/>
              </a:rPr>
              <a:t>communities</a:t>
            </a:r>
            <a:endParaRPr sz="20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65"/>
              </a:spcBef>
              <a:buChar char="•"/>
              <a:tabLst>
                <a:tab pos="755015" algn="l"/>
              </a:tabLst>
            </a:pP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Utilize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data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driven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strategies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develop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equitable funding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3C5F"/>
                </a:solidFill>
                <a:latin typeface="Arial"/>
                <a:cs typeface="Arial"/>
              </a:rPr>
              <a:t>streams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Affinity Health Center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3091" y="5782817"/>
            <a:ext cx="2690621" cy="5821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3502" y="5655564"/>
            <a:ext cx="1984247" cy="83591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8594" y="5540379"/>
            <a:ext cx="3748565" cy="6955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8958" y="1284879"/>
            <a:ext cx="10549890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75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r>
              <a:rPr sz="2000" b="1" i="1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004274"/>
                </a:solidFill>
                <a:latin typeface="Arial"/>
                <a:cs typeface="Arial"/>
              </a:rPr>
              <a:t>Clinic</a:t>
            </a:r>
            <a:r>
              <a:rPr sz="2000" b="1" i="1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1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2000" b="1" i="1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30" dirty="0">
                <a:solidFill>
                  <a:srgbClr val="004274"/>
                </a:solidFill>
                <a:latin typeface="Arial"/>
                <a:cs typeface="Arial"/>
              </a:rPr>
              <a:t>Northwest</a:t>
            </a:r>
            <a:r>
              <a:rPr sz="2000" b="1" i="1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95" dirty="0">
                <a:solidFill>
                  <a:srgbClr val="004274"/>
                </a:solidFill>
                <a:latin typeface="Arial"/>
                <a:cs typeface="Arial"/>
              </a:rPr>
              <a:t>Arkansas</a:t>
            </a:r>
            <a:r>
              <a:rPr sz="2000" b="1" i="1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40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b="1" i="1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30" dirty="0">
                <a:solidFill>
                  <a:srgbClr val="004274"/>
                </a:solidFill>
                <a:latin typeface="Arial"/>
                <a:cs typeface="Arial"/>
              </a:rPr>
              <a:t>Marshallese</a:t>
            </a:r>
            <a:r>
              <a:rPr sz="2000" b="1" i="1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60" dirty="0">
                <a:solidFill>
                  <a:srgbClr val="004274"/>
                </a:solidFill>
                <a:latin typeface="Arial"/>
                <a:cs typeface="Arial"/>
              </a:rPr>
              <a:t>Educational</a:t>
            </a:r>
            <a:r>
              <a:rPr sz="2000" b="1" i="1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75" dirty="0">
                <a:solidFill>
                  <a:srgbClr val="004274"/>
                </a:solidFill>
                <a:latin typeface="Arial"/>
                <a:cs typeface="Arial"/>
              </a:rPr>
              <a:t>Initiative</a:t>
            </a:r>
            <a:r>
              <a:rPr sz="2000" b="1" i="1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30" dirty="0">
                <a:solidFill>
                  <a:srgbClr val="004274"/>
                </a:solidFill>
                <a:latin typeface="Arial"/>
                <a:cs typeface="Arial"/>
              </a:rPr>
              <a:t>–</a:t>
            </a:r>
            <a:r>
              <a:rPr sz="2000" b="1" i="1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150" dirty="0">
                <a:solidFill>
                  <a:srgbClr val="004274"/>
                </a:solidFill>
                <a:latin typeface="Arial"/>
                <a:cs typeface="Arial"/>
              </a:rPr>
              <a:t>Springdale,</a:t>
            </a:r>
            <a:r>
              <a:rPr sz="2000" b="1" i="1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b="1" i="1" spc="-330" dirty="0">
                <a:solidFill>
                  <a:srgbClr val="004274"/>
                </a:solidFill>
                <a:latin typeface="Arial"/>
                <a:cs typeface="Arial"/>
              </a:rPr>
              <a:t>AK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355600" marR="676275" indent="-342900">
              <a:lnSpc>
                <a:spcPct val="100000"/>
              </a:lnSpc>
              <a:buClr>
                <a:srgbClr val="093C5F"/>
              </a:buClr>
              <a:buSzPct val="110000"/>
              <a:buChar char="•"/>
              <a:tabLst>
                <a:tab pos="355600" algn="l"/>
              </a:tabLst>
            </a:pPr>
            <a:r>
              <a:rPr sz="2000" spc="-195" dirty="0">
                <a:solidFill>
                  <a:srgbClr val="004274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new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forming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Health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Center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&amp;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Community-</a:t>
            </a:r>
            <a:r>
              <a:rPr sz="2000" spc="-175" dirty="0">
                <a:solidFill>
                  <a:srgbClr val="004274"/>
                </a:solidFill>
                <a:latin typeface="Arial"/>
                <a:cs typeface="Arial"/>
              </a:rPr>
              <a:t>Based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Organization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partnership </a:t>
            </a:r>
            <a:r>
              <a:rPr sz="2000" spc="-100" dirty="0">
                <a:solidFill>
                  <a:srgbClr val="004274"/>
                </a:solidFill>
                <a:latin typeface="Arial"/>
                <a:cs typeface="Arial"/>
              </a:rPr>
              <a:t>focused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on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274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Marshallese</a:t>
            </a:r>
            <a:r>
              <a:rPr sz="2000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community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93C5F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093C5F"/>
              </a:buClr>
              <a:buSzPct val="110000"/>
              <a:buChar char="•"/>
              <a:tabLst>
                <a:tab pos="354965" algn="l"/>
              </a:tabLst>
            </a:pPr>
            <a:r>
              <a:rPr sz="2000" spc="-140" dirty="0">
                <a:solidFill>
                  <a:srgbClr val="004274"/>
                </a:solidFill>
                <a:latin typeface="Arial"/>
                <a:cs typeface="Arial"/>
              </a:rPr>
              <a:t>Progress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to-date:</a:t>
            </a:r>
            <a:endParaRPr sz="2000">
              <a:latin typeface="Arial"/>
              <a:cs typeface="Arial"/>
            </a:endParaRPr>
          </a:p>
          <a:p>
            <a:pPr marL="926465" lvl="1" indent="-342265">
              <a:lnSpc>
                <a:spcPct val="100000"/>
              </a:lnSpc>
              <a:buClr>
                <a:srgbClr val="093C5F"/>
              </a:buClr>
              <a:buSzPct val="90000"/>
              <a:buChar char="•"/>
              <a:tabLst>
                <a:tab pos="926465" algn="l"/>
              </a:tabLst>
            </a:pPr>
            <a:r>
              <a:rPr sz="2000" spc="-145" dirty="0">
                <a:solidFill>
                  <a:srgbClr val="004274"/>
                </a:solidFill>
                <a:latin typeface="Arial"/>
                <a:cs typeface="Arial"/>
              </a:rPr>
              <a:t>Feedback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4274"/>
                </a:solidFill>
                <a:latin typeface="Arial"/>
                <a:cs typeface="Arial"/>
              </a:rPr>
              <a:t>from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Marshallese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women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4274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004274"/>
                </a:solidFill>
                <a:latin typeface="Arial"/>
                <a:cs typeface="Arial"/>
              </a:rPr>
              <a:t>focus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group</a:t>
            </a:r>
            <a:endParaRPr sz="2000">
              <a:latin typeface="Arial"/>
              <a:cs typeface="Arial"/>
            </a:endParaRPr>
          </a:p>
          <a:p>
            <a:pPr marL="926465" lvl="1" indent="-342265">
              <a:lnSpc>
                <a:spcPct val="100000"/>
              </a:lnSpc>
              <a:buClr>
                <a:srgbClr val="093C5F"/>
              </a:buClr>
              <a:buSzPct val="90000"/>
              <a:buChar char="•"/>
              <a:tabLst>
                <a:tab pos="926465" algn="l"/>
              </a:tabLst>
            </a:pP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Marshallese</a:t>
            </a:r>
            <a:r>
              <a:rPr sz="2000" spc="-4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4274"/>
                </a:solidFill>
                <a:latin typeface="Arial"/>
                <a:cs typeface="Arial"/>
              </a:rPr>
              <a:t>option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on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Community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004274"/>
                </a:solidFill>
                <a:latin typeface="Arial"/>
                <a:cs typeface="Arial"/>
              </a:rPr>
              <a:t>Clinic’s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phone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4274"/>
                </a:solidFill>
                <a:latin typeface="Arial"/>
                <a:cs typeface="Arial"/>
              </a:rPr>
              <a:t>menu</a:t>
            </a:r>
            <a:endParaRPr sz="2000">
              <a:latin typeface="Arial"/>
              <a:cs typeface="Arial"/>
            </a:endParaRPr>
          </a:p>
          <a:p>
            <a:pPr marL="926465" lvl="1" indent="-342265">
              <a:lnSpc>
                <a:spcPct val="100000"/>
              </a:lnSpc>
              <a:buClr>
                <a:srgbClr val="093C5F"/>
              </a:buClr>
              <a:buSzPct val="90000"/>
              <a:buChar char="•"/>
              <a:tabLst>
                <a:tab pos="926465" algn="l"/>
              </a:tabLst>
            </a:pPr>
            <a:r>
              <a:rPr sz="2000" spc="-125" dirty="0">
                <a:solidFill>
                  <a:srgbClr val="004274"/>
                </a:solidFill>
                <a:latin typeface="Arial"/>
                <a:cs typeface="Arial"/>
              </a:rPr>
              <a:t>Women’s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Health</a:t>
            </a:r>
            <a:r>
              <a:rPr sz="2000" spc="-6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Night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with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group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education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individual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visits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buClr>
                <a:srgbClr val="093C5F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93C5F"/>
              </a:buClr>
              <a:buSzPct val="110000"/>
              <a:buChar char="•"/>
              <a:tabLst>
                <a:tab pos="355600" algn="l"/>
              </a:tabLst>
            </a:pP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Future </a:t>
            </a:r>
            <a:r>
              <a:rPr sz="2000" spc="-100" dirty="0">
                <a:solidFill>
                  <a:srgbClr val="004274"/>
                </a:solidFill>
                <a:latin typeface="Arial"/>
                <a:cs typeface="Arial"/>
              </a:rPr>
              <a:t>plans: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395" dirty="0">
                <a:solidFill>
                  <a:srgbClr val="004274"/>
                </a:solidFill>
                <a:latin typeface="Arial"/>
                <a:cs typeface="Arial"/>
              </a:rPr>
              <a:t>CC</a:t>
            </a:r>
            <a:r>
              <a:rPr sz="20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received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004274"/>
                </a:solidFill>
                <a:latin typeface="Arial"/>
                <a:cs typeface="Arial"/>
              </a:rPr>
              <a:t>a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women's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health/contraception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grant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that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will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allow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for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4274"/>
                </a:solidFill>
                <a:latin typeface="Arial"/>
                <a:cs typeface="Arial"/>
              </a:rPr>
              <a:t>this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partnership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004274"/>
                </a:solidFill>
                <a:latin typeface="Arial"/>
                <a:cs typeface="Arial"/>
              </a:rPr>
              <a:t>have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004274"/>
                </a:solidFill>
                <a:latin typeface="Arial"/>
                <a:cs typeface="Arial"/>
              </a:rPr>
              <a:t>some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funds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274"/>
                </a:solidFill>
                <a:latin typeface="Arial"/>
                <a:cs typeface="Arial"/>
              </a:rPr>
              <a:t>for</a:t>
            </a:r>
            <a:r>
              <a:rPr sz="20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group</a:t>
            </a:r>
            <a:r>
              <a:rPr sz="20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health</a:t>
            </a:r>
            <a:r>
              <a:rPr sz="2000" spc="-6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education;</a:t>
            </a:r>
            <a:r>
              <a:rPr sz="2000" spc="-5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250" dirty="0">
                <a:solidFill>
                  <a:srgbClr val="004274"/>
                </a:solidFill>
                <a:latin typeface="Arial"/>
                <a:cs typeface="Arial"/>
              </a:rPr>
              <a:t>CHW</a:t>
            </a:r>
            <a:r>
              <a:rPr sz="20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4274"/>
                </a:solidFill>
                <a:latin typeface="Arial"/>
                <a:cs typeface="Arial"/>
              </a:rPr>
              <a:t>Workforce</a:t>
            </a:r>
            <a:r>
              <a:rPr sz="2000" spc="-7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004274"/>
                </a:solidFill>
                <a:latin typeface="Arial"/>
                <a:cs typeface="Arial"/>
              </a:rPr>
              <a:t>Program</a:t>
            </a:r>
            <a:r>
              <a:rPr sz="20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274"/>
                </a:solidFill>
                <a:latin typeface="Arial"/>
                <a:cs typeface="Arial"/>
              </a:rPr>
              <a:t>Grant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8464" y="5423915"/>
            <a:ext cx="3669029" cy="824483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285" dirty="0">
                <a:solidFill>
                  <a:srgbClr val="00395D"/>
                </a:solidFill>
              </a:rPr>
              <a:t>Story</a:t>
            </a:r>
            <a:r>
              <a:rPr spc="-180" dirty="0">
                <a:solidFill>
                  <a:srgbClr val="00395D"/>
                </a:solidFill>
              </a:rPr>
              <a:t> </a:t>
            </a:r>
            <a:r>
              <a:rPr spc="-204" dirty="0">
                <a:solidFill>
                  <a:srgbClr val="00395D"/>
                </a:solidFill>
              </a:rPr>
              <a:t>from</a:t>
            </a:r>
            <a:r>
              <a:rPr spc="-180" dirty="0">
                <a:solidFill>
                  <a:srgbClr val="00395D"/>
                </a:solidFill>
              </a:rPr>
              <a:t> </a:t>
            </a:r>
            <a:r>
              <a:rPr spc="-155" dirty="0">
                <a:solidFill>
                  <a:srgbClr val="00395D"/>
                </a:solidFill>
              </a:rPr>
              <a:t>the </a:t>
            </a:r>
            <a:r>
              <a:rPr spc="-125" dirty="0">
                <a:solidFill>
                  <a:srgbClr val="00395D"/>
                </a:solidFill>
              </a:rPr>
              <a:t>field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17535" y="489458"/>
            <a:ext cx="3727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>
                <a:solidFill>
                  <a:srgbClr val="00395D"/>
                </a:solidFill>
              </a:rPr>
              <a:t>Story</a:t>
            </a:r>
            <a:r>
              <a:rPr spc="-180" dirty="0">
                <a:solidFill>
                  <a:srgbClr val="00395D"/>
                </a:solidFill>
              </a:rPr>
              <a:t> </a:t>
            </a:r>
            <a:r>
              <a:rPr spc="-204" dirty="0">
                <a:solidFill>
                  <a:srgbClr val="00395D"/>
                </a:solidFill>
              </a:rPr>
              <a:t>from</a:t>
            </a:r>
            <a:r>
              <a:rPr spc="-180" dirty="0">
                <a:solidFill>
                  <a:srgbClr val="00395D"/>
                </a:solidFill>
              </a:rPr>
              <a:t> </a:t>
            </a:r>
            <a:r>
              <a:rPr spc="-155" dirty="0">
                <a:solidFill>
                  <a:srgbClr val="00395D"/>
                </a:solidFill>
              </a:rPr>
              <a:t>the </a:t>
            </a:r>
            <a:r>
              <a:rPr spc="-125" dirty="0">
                <a:solidFill>
                  <a:srgbClr val="00395D"/>
                </a:solidFill>
              </a:rPr>
              <a:t>field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3395" y="1160954"/>
            <a:ext cx="10435590" cy="410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95"/>
              </a:spcBef>
            </a:pPr>
            <a:r>
              <a:rPr sz="2000" b="1" i="1" spc="-204" dirty="0">
                <a:solidFill>
                  <a:srgbClr val="093C5F"/>
                </a:solidFill>
                <a:latin typeface="Arial"/>
                <a:cs typeface="Arial"/>
              </a:rPr>
              <a:t>Crescent</a:t>
            </a:r>
            <a:r>
              <a:rPr sz="2000" b="1" i="1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093C5F"/>
                </a:solidFill>
                <a:latin typeface="Arial"/>
                <a:cs typeface="Arial"/>
              </a:rPr>
              <a:t>Community</a:t>
            </a:r>
            <a:r>
              <a:rPr sz="2000" b="1" i="1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10" dirty="0">
                <a:solidFill>
                  <a:srgbClr val="093C5F"/>
                </a:solidFill>
                <a:latin typeface="Arial"/>
                <a:cs typeface="Arial"/>
              </a:rPr>
              <a:t>Health</a:t>
            </a:r>
            <a:r>
              <a:rPr sz="2000" b="1" i="1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60" dirty="0">
                <a:solidFill>
                  <a:srgbClr val="093C5F"/>
                </a:solidFill>
                <a:latin typeface="Arial"/>
                <a:cs typeface="Arial"/>
              </a:rPr>
              <a:t>Center</a:t>
            </a:r>
            <a:r>
              <a:rPr sz="2000" b="1" i="1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4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b="1" i="1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093C5F"/>
                </a:solidFill>
                <a:latin typeface="Arial"/>
                <a:cs typeface="Arial"/>
              </a:rPr>
              <a:t>Community</a:t>
            </a:r>
            <a:r>
              <a:rPr sz="2000" b="1" i="1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60" dirty="0">
                <a:solidFill>
                  <a:srgbClr val="093C5F"/>
                </a:solidFill>
                <a:latin typeface="Arial"/>
                <a:cs typeface="Arial"/>
              </a:rPr>
              <a:t>Foundation</a:t>
            </a:r>
            <a:r>
              <a:rPr sz="2000" b="1" i="1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10" dirty="0">
                <a:solidFill>
                  <a:srgbClr val="093C5F"/>
                </a:solidFill>
                <a:latin typeface="Arial"/>
                <a:cs typeface="Arial"/>
              </a:rPr>
              <a:t>of</a:t>
            </a:r>
            <a:r>
              <a:rPr sz="2000" b="1" i="1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14" dirty="0">
                <a:solidFill>
                  <a:srgbClr val="093C5F"/>
                </a:solidFill>
                <a:latin typeface="Arial"/>
                <a:cs typeface="Arial"/>
              </a:rPr>
              <a:t>Greater</a:t>
            </a:r>
            <a:r>
              <a:rPr sz="2000" b="1" i="1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093C5F"/>
                </a:solidFill>
                <a:latin typeface="Arial"/>
                <a:cs typeface="Arial"/>
              </a:rPr>
              <a:t>Dubuque</a:t>
            </a:r>
            <a:r>
              <a:rPr sz="2000" b="1" i="1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30" dirty="0">
                <a:solidFill>
                  <a:srgbClr val="093C5F"/>
                </a:solidFill>
                <a:latin typeface="Arial"/>
                <a:cs typeface="Arial"/>
              </a:rPr>
              <a:t>–</a:t>
            </a:r>
            <a:r>
              <a:rPr sz="2000" b="1" i="1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160" dirty="0">
                <a:solidFill>
                  <a:srgbClr val="093C5F"/>
                </a:solidFill>
                <a:latin typeface="Arial"/>
                <a:cs typeface="Arial"/>
              </a:rPr>
              <a:t>Dubuque,</a:t>
            </a:r>
            <a:r>
              <a:rPr sz="2000" b="1" i="1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093C5F"/>
                </a:solidFill>
                <a:latin typeface="Arial"/>
                <a:cs typeface="Arial"/>
              </a:rPr>
              <a:t>IL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89"/>
              </a:spcBef>
            </a:pPr>
            <a:endParaRPr sz="2000">
              <a:latin typeface="Arial"/>
              <a:cs typeface="Arial"/>
            </a:endParaRPr>
          </a:p>
          <a:p>
            <a:pPr marL="241300" marR="49530" indent="-228600">
              <a:lnSpc>
                <a:spcPts val="2160"/>
              </a:lnSpc>
              <a:buSzPct val="80000"/>
              <a:buChar char="•"/>
              <a:tabLst>
                <a:tab pos="241300" algn="l"/>
              </a:tabLst>
            </a:pPr>
            <a:r>
              <a:rPr sz="2000" spc="-350" dirty="0">
                <a:solidFill>
                  <a:srgbClr val="093C5F"/>
                </a:solidFill>
                <a:latin typeface="Arial"/>
                <a:cs typeface="Arial"/>
              </a:rPr>
              <a:t>CCHC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320" dirty="0">
                <a:solidFill>
                  <a:srgbClr val="093C5F"/>
                </a:solidFill>
                <a:latin typeface="Arial"/>
                <a:cs typeface="Arial"/>
              </a:rPr>
              <a:t>CFGD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utilized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93C5F"/>
                </a:solidFill>
                <a:latin typeface="Arial"/>
                <a:cs typeface="Arial"/>
              </a:rPr>
              <a:t>culturally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appropriate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educational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93C5F"/>
                </a:solidFill>
                <a:latin typeface="Arial"/>
                <a:cs typeface="Arial"/>
              </a:rPr>
              <a:t>engagement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around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80" dirty="0">
                <a:solidFill>
                  <a:srgbClr val="093C5F"/>
                </a:solidFill>
                <a:latin typeface="Arial"/>
                <a:cs typeface="Arial"/>
              </a:rPr>
              <a:t>SDOH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93C5F"/>
                </a:solidFill>
                <a:latin typeface="Arial"/>
                <a:cs typeface="Arial"/>
              </a:rPr>
              <a:t>components </a:t>
            </a:r>
            <a:r>
              <a:rPr sz="2000" spc="-195" dirty="0">
                <a:solidFill>
                  <a:srgbClr val="093C5F"/>
                </a:solidFill>
                <a:latin typeface="Arial"/>
                <a:cs typeface="Arial"/>
              </a:rPr>
              <a:t>as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093C5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093C5F"/>
                </a:solidFill>
                <a:latin typeface="Arial"/>
                <a:cs typeface="Arial"/>
              </a:rPr>
              <a:t>means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empower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Pacific</a:t>
            </a:r>
            <a:r>
              <a:rPr sz="2000" spc="-4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Islander</a:t>
            </a:r>
            <a:r>
              <a:rPr sz="2000" spc="-5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3C5F"/>
                </a:solidFill>
                <a:latin typeface="Arial"/>
                <a:cs typeface="Arial"/>
              </a:rPr>
              <a:t>youth.</a:t>
            </a:r>
            <a:endParaRPr sz="2000">
              <a:latin typeface="Arial"/>
              <a:cs typeface="Arial"/>
            </a:endParaRPr>
          </a:p>
          <a:p>
            <a:pPr marL="241300" marR="120014" indent="-228600">
              <a:lnSpc>
                <a:spcPts val="2160"/>
              </a:lnSpc>
              <a:spcBef>
                <a:spcPts val="1005"/>
              </a:spcBef>
              <a:buSzPct val="80000"/>
              <a:buChar char="•"/>
              <a:tabLst>
                <a:tab pos="241300" algn="l"/>
              </a:tabLst>
            </a:pPr>
            <a:r>
              <a:rPr sz="2000" spc="-160" dirty="0">
                <a:solidFill>
                  <a:srgbClr val="093C5F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program involved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equipping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Pacific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Islander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students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with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325" dirty="0">
                <a:solidFill>
                  <a:srgbClr val="093C5F"/>
                </a:solidFill>
                <a:latin typeface="Arial"/>
                <a:cs typeface="Arial"/>
              </a:rPr>
              <a:t>PRAPARE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data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3C5F"/>
                </a:solidFill>
                <a:latin typeface="Arial"/>
                <a:cs typeface="Arial"/>
              </a:rPr>
              <a:t>other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300" dirty="0">
                <a:solidFill>
                  <a:srgbClr val="093C5F"/>
                </a:solidFill>
                <a:latin typeface="Arial"/>
                <a:cs typeface="Arial"/>
              </a:rPr>
              <a:t>SDOH </a:t>
            </a:r>
            <a:r>
              <a:rPr sz="2000" spc="-40" dirty="0">
                <a:solidFill>
                  <a:srgbClr val="093C5F"/>
                </a:solidFill>
                <a:latin typeface="Arial"/>
                <a:cs typeface="Arial"/>
              </a:rPr>
              <a:t>information,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93C5F"/>
                </a:solidFill>
                <a:latin typeface="Arial"/>
                <a:cs typeface="Arial"/>
              </a:rPr>
              <a:t>then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providing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93C5F"/>
                </a:solidFill>
                <a:latin typeface="Arial"/>
                <a:cs typeface="Arial"/>
              </a:rPr>
              <a:t>them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with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93C5F"/>
                </a:solidFill>
                <a:latin typeface="Arial"/>
                <a:cs typeface="Arial"/>
              </a:rPr>
              <a:t>resources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093C5F"/>
                </a:solidFill>
                <a:latin typeface="Arial"/>
                <a:cs typeface="Arial"/>
              </a:rPr>
              <a:t>a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93C5F"/>
                </a:solidFill>
                <a:latin typeface="Arial"/>
                <a:cs typeface="Arial"/>
              </a:rPr>
              <a:t>platform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093C5F"/>
                </a:solidFill>
                <a:latin typeface="Arial"/>
                <a:cs typeface="Arial"/>
              </a:rPr>
              <a:t>so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that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93C5F"/>
                </a:solidFill>
                <a:latin typeface="Arial"/>
                <a:cs typeface="Arial"/>
              </a:rPr>
              <a:t>they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093C5F"/>
                </a:solidFill>
                <a:latin typeface="Arial"/>
                <a:cs typeface="Arial"/>
              </a:rPr>
              <a:t>can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take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93C5F"/>
                </a:solidFill>
                <a:latin typeface="Arial"/>
                <a:cs typeface="Arial"/>
              </a:rPr>
              <a:t>a 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leadership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role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093C5F"/>
                </a:solidFill>
                <a:latin typeface="Arial"/>
                <a:cs typeface="Arial"/>
              </a:rPr>
              <a:t>use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their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natural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talents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3C5F"/>
                </a:solidFill>
                <a:latin typeface="Arial"/>
                <a:cs typeface="Arial"/>
              </a:rPr>
              <a:t>initiate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projects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aimed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93C5F"/>
                </a:solidFill>
                <a:latin typeface="Arial"/>
                <a:cs typeface="Arial"/>
              </a:rPr>
              <a:t>at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helping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their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3C5F"/>
                </a:solidFill>
                <a:latin typeface="Arial"/>
                <a:cs typeface="Arial"/>
              </a:rPr>
              <a:t>community.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SzPct val="80000"/>
              <a:buChar char="•"/>
              <a:tabLst>
                <a:tab pos="240665" algn="l"/>
              </a:tabLst>
            </a:pP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Included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partners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3C5F"/>
                </a:solidFill>
                <a:latin typeface="Arial"/>
                <a:cs typeface="Arial"/>
              </a:rPr>
              <a:t>at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93C5F"/>
                </a:solidFill>
                <a:latin typeface="Arial"/>
                <a:cs typeface="Arial"/>
              </a:rPr>
              <a:t>schools,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93C5F"/>
                </a:solidFill>
                <a:latin typeface="Arial"/>
                <a:cs typeface="Arial"/>
              </a:rPr>
              <a:t>colleges,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churches,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93C5F"/>
                </a:solidFill>
                <a:latin typeface="Arial"/>
                <a:cs typeface="Arial"/>
              </a:rPr>
              <a:t>nonprofits,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local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3C5F"/>
                </a:solidFill>
                <a:latin typeface="Arial"/>
                <a:cs typeface="Arial"/>
              </a:rPr>
              <a:t>government.</a:t>
            </a:r>
            <a:endParaRPr sz="2000">
              <a:latin typeface="Arial"/>
              <a:cs typeface="Arial"/>
            </a:endParaRPr>
          </a:p>
          <a:p>
            <a:pPr marL="241300" marR="500380" indent="-228600">
              <a:lnSpc>
                <a:spcPts val="2160"/>
              </a:lnSpc>
              <a:spcBef>
                <a:spcPts val="1025"/>
              </a:spcBef>
              <a:buSzPct val="80000"/>
              <a:buChar char="•"/>
              <a:tabLst>
                <a:tab pos="241300" algn="l"/>
              </a:tabLst>
            </a:pPr>
            <a:r>
              <a:rPr sz="2000" spc="-175" dirty="0">
                <a:solidFill>
                  <a:srgbClr val="093C5F"/>
                </a:solidFill>
                <a:latin typeface="Arial"/>
                <a:cs typeface="Arial"/>
              </a:rPr>
              <a:t>Engaged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with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Pacific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Islander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elders,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whose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involvement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is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crucial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for</a:t>
            </a:r>
            <a:r>
              <a:rPr sz="20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preserving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3C5F"/>
                </a:solidFill>
                <a:latin typeface="Arial"/>
                <a:cs typeface="Arial"/>
              </a:rPr>
              <a:t>the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3C5F"/>
                </a:solidFill>
                <a:latin typeface="Arial"/>
                <a:cs typeface="Arial"/>
              </a:rPr>
              <a:t>spirit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93C5F"/>
                </a:solidFill>
                <a:latin typeface="Arial"/>
                <a:cs typeface="Arial"/>
              </a:rPr>
              <a:t>and </a:t>
            </a:r>
            <a:r>
              <a:rPr sz="2000" spc="-45" dirty="0">
                <a:solidFill>
                  <a:srgbClr val="093C5F"/>
                </a:solidFill>
                <a:latin typeface="Arial"/>
                <a:cs typeface="Arial"/>
              </a:rPr>
              <a:t>culture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of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93C5F"/>
                </a:solidFill>
                <a:latin typeface="Arial"/>
                <a:cs typeface="Arial"/>
              </a:rPr>
              <a:t>our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local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Pacific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Islander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3C5F"/>
                </a:solidFill>
                <a:latin typeface="Arial"/>
                <a:cs typeface="Arial"/>
              </a:rPr>
              <a:t>community.</a:t>
            </a:r>
            <a:endParaRPr sz="2000">
              <a:latin typeface="Arial"/>
              <a:cs typeface="Arial"/>
            </a:endParaRPr>
          </a:p>
          <a:p>
            <a:pPr marL="241300" marR="544830" indent="-228600">
              <a:lnSpc>
                <a:spcPts val="2160"/>
              </a:lnSpc>
              <a:spcBef>
                <a:spcPts val="1005"/>
              </a:spcBef>
              <a:buSzPct val="80000"/>
              <a:buChar char="•"/>
              <a:tabLst>
                <a:tab pos="241300" algn="l"/>
              </a:tabLst>
            </a:pP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Future </a:t>
            </a:r>
            <a:r>
              <a:rPr sz="2000" spc="-114" dirty="0">
                <a:solidFill>
                  <a:srgbClr val="093C5F"/>
                </a:solidFill>
                <a:latin typeface="Arial"/>
                <a:cs typeface="Arial"/>
              </a:rPr>
              <a:t>plans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include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local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employers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093C5F"/>
                </a:solidFill>
                <a:latin typeface="Arial"/>
                <a:cs typeface="Arial"/>
              </a:rPr>
              <a:t>businesses,</a:t>
            </a:r>
            <a:r>
              <a:rPr sz="20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93C5F"/>
                </a:solidFill>
                <a:latin typeface="Arial"/>
                <a:cs typeface="Arial"/>
              </a:rPr>
              <a:t>there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is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also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an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93C5F"/>
                </a:solidFill>
                <a:latin typeface="Arial"/>
                <a:cs typeface="Arial"/>
              </a:rPr>
              <a:t>interest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93C5F"/>
                </a:solidFill>
                <a:latin typeface="Arial"/>
                <a:cs typeface="Arial"/>
              </a:rPr>
              <a:t>in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using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3C5F"/>
                </a:solidFill>
                <a:latin typeface="Arial"/>
                <a:cs typeface="Arial"/>
              </a:rPr>
              <a:t>this </a:t>
            </a:r>
            <a:r>
              <a:rPr sz="2000" spc="-40" dirty="0">
                <a:solidFill>
                  <a:srgbClr val="093C5F"/>
                </a:solidFill>
                <a:latin typeface="Arial"/>
                <a:cs typeface="Arial"/>
              </a:rPr>
              <a:t>project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help </a:t>
            </a:r>
            <a:r>
              <a:rPr sz="2000" spc="-40" dirty="0">
                <a:solidFill>
                  <a:srgbClr val="093C5F"/>
                </a:solidFill>
                <a:latin typeface="Arial"/>
                <a:cs typeface="Arial"/>
              </a:rPr>
              <a:t>build</a:t>
            </a:r>
            <a:r>
              <a:rPr sz="20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093C5F"/>
                </a:solidFill>
                <a:latin typeface="Arial"/>
                <a:cs typeface="Arial"/>
              </a:rPr>
              <a:t>a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93C5F"/>
                </a:solidFill>
                <a:latin typeface="Arial"/>
                <a:cs typeface="Arial"/>
              </a:rPr>
              <a:t>coalition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3C5F"/>
                </a:solidFill>
                <a:latin typeface="Arial"/>
                <a:cs typeface="Arial"/>
              </a:rPr>
              <a:t>with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93C5F"/>
                </a:solidFill>
                <a:latin typeface="Arial"/>
                <a:cs typeface="Arial"/>
              </a:rPr>
              <a:t>other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93C5F"/>
                </a:solidFill>
                <a:latin typeface="Arial"/>
                <a:cs typeface="Arial"/>
              </a:rPr>
              <a:t>Pacific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93C5F"/>
                </a:solidFill>
                <a:latin typeface="Arial"/>
                <a:cs typeface="Arial"/>
              </a:rPr>
              <a:t>Islander</a:t>
            </a:r>
            <a:r>
              <a:rPr sz="20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communities</a:t>
            </a:r>
            <a:r>
              <a:rPr sz="2000" spc="-5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93C5F"/>
                </a:solidFill>
                <a:latin typeface="Arial"/>
                <a:cs typeface="Arial"/>
              </a:rPr>
              <a:t>around</a:t>
            </a:r>
            <a:r>
              <a:rPr sz="20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93C5F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3C5F"/>
                </a:solidFill>
                <a:latin typeface="Arial"/>
                <a:cs typeface="Arial"/>
              </a:rPr>
              <a:t>nation.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Logo, company name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5436870"/>
            <a:ext cx="1523999" cy="1118352"/>
          </a:xfrm>
          <a:prstGeom prst="rect">
            <a:avLst/>
          </a:prstGeom>
        </p:spPr>
      </p:pic>
      <p:pic>
        <p:nvPicPr>
          <p:cNvPr id="7" name="object 7" descr="Text  Description automatically generated with medium confidenc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6564" y="5556503"/>
            <a:ext cx="2116823" cy="93725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3185" y="1150767"/>
            <a:ext cx="10308590" cy="368490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200" b="1" i="1" spc="-165" dirty="0">
                <a:solidFill>
                  <a:srgbClr val="093C5F"/>
                </a:solidFill>
                <a:latin typeface="Arial"/>
                <a:cs typeface="Arial"/>
              </a:rPr>
              <a:t>Sixteenth</a:t>
            </a:r>
            <a:r>
              <a:rPr sz="2200" b="1" i="1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b="1" i="1" spc="-140" dirty="0">
                <a:solidFill>
                  <a:srgbClr val="093C5F"/>
                </a:solidFill>
                <a:latin typeface="Arial"/>
                <a:cs typeface="Arial"/>
              </a:rPr>
              <a:t>Street</a:t>
            </a:r>
            <a:r>
              <a:rPr sz="2200" b="1" i="1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b="1" i="1" spc="-190" dirty="0">
                <a:solidFill>
                  <a:srgbClr val="093C5F"/>
                </a:solidFill>
                <a:latin typeface="Arial"/>
                <a:cs typeface="Arial"/>
              </a:rPr>
              <a:t>Community</a:t>
            </a:r>
            <a:r>
              <a:rPr sz="2200" b="1" i="1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b="1" i="1" spc="-114" dirty="0">
                <a:solidFill>
                  <a:srgbClr val="093C5F"/>
                </a:solidFill>
                <a:latin typeface="Arial"/>
                <a:cs typeface="Arial"/>
              </a:rPr>
              <a:t>Health</a:t>
            </a:r>
            <a:r>
              <a:rPr sz="2200" b="1" i="1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b="1" i="1" spc="-204" dirty="0">
                <a:solidFill>
                  <a:srgbClr val="093C5F"/>
                </a:solidFill>
                <a:latin typeface="Arial"/>
                <a:cs typeface="Arial"/>
              </a:rPr>
              <a:t>Centers</a:t>
            </a:r>
            <a:r>
              <a:rPr sz="2200" b="1" i="1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b="1" i="1" spc="-50" dirty="0">
                <a:solidFill>
                  <a:srgbClr val="093C5F"/>
                </a:solidFill>
                <a:latin typeface="Arial"/>
                <a:cs typeface="Arial"/>
              </a:rPr>
              <a:t>&amp;</a:t>
            </a:r>
            <a:r>
              <a:rPr sz="2200" b="1" i="1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b="1" i="1" spc="-155" dirty="0">
                <a:solidFill>
                  <a:srgbClr val="093C5F"/>
                </a:solidFill>
                <a:latin typeface="Arial"/>
                <a:cs typeface="Arial"/>
              </a:rPr>
              <a:t>VIA</a:t>
            </a:r>
            <a:r>
              <a:rPr sz="2200" b="1" i="1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b="1" i="1" spc="-140" dirty="0">
                <a:solidFill>
                  <a:srgbClr val="093C5F"/>
                </a:solidFill>
                <a:latin typeface="Arial"/>
                <a:cs typeface="Arial"/>
              </a:rPr>
              <a:t>–</a:t>
            </a:r>
            <a:r>
              <a:rPr sz="2200" b="1" i="1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b="1" i="1" spc="-110" dirty="0">
                <a:solidFill>
                  <a:srgbClr val="093C5F"/>
                </a:solidFill>
                <a:latin typeface="Arial"/>
                <a:cs typeface="Arial"/>
              </a:rPr>
              <a:t>Milwaukee, </a:t>
            </a:r>
            <a:r>
              <a:rPr sz="2200" b="1" i="1" spc="-25" dirty="0">
                <a:solidFill>
                  <a:srgbClr val="093C5F"/>
                </a:solidFill>
                <a:latin typeface="Arial"/>
                <a:cs typeface="Arial"/>
              </a:rPr>
              <a:t>WI</a:t>
            </a:r>
            <a:endParaRPr sz="2200">
              <a:latin typeface="Arial"/>
              <a:cs typeface="Arial"/>
            </a:endParaRPr>
          </a:p>
          <a:p>
            <a:pPr marL="337820" marR="5080" indent="-325755">
              <a:lnSpc>
                <a:spcPts val="2380"/>
              </a:lnSpc>
              <a:spcBef>
                <a:spcPts val="1035"/>
              </a:spcBef>
              <a:buSzPct val="86363"/>
              <a:buChar char="•"/>
              <a:tabLst>
                <a:tab pos="337820" algn="l"/>
              </a:tabLst>
            </a:pPr>
            <a:r>
              <a:rPr sz="2200" spc="-170" dirty="0">
                <a:solidFill>
                  <a:srgbClr val="093C5F"/>
                </a:solidFill>
                <a:latin typeface="Arial"/>
                <a:cs typeface="Arial"/>
              </a:rPr>
              <a:t>Focused</a:t>
            </a:r>
            <a:r>
              <a:rPr sz="2200" spc="-12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93C5F"/>
                </a:solidFill>
                <a:latin typeface="Arial"/>
                <a:cs typeface="Arial"/>
              </a:rPr>
              <a:t>on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93C5F"/>
                </a:solidFill>
                <a:latin typeface="Arial"/>
                <a:cs typeface="Arial"/>
              </a:rPr>
              <a:t>cultivating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093C5F"/>
                </a:solidFill>
                <a:latin typeface="Arial"/>
                <a:cs typeface="Arial"/>
              </a:rPr>
              <a:t>a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stronger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093C5F"/>
                </a:solidFill>
                <a:latin typeface="Arial"/>
                <a:cs typeface="Arial"/>
              </a:rPr>
              <a:t>partnership,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93C5F"/>
                </a:solidFill>
                <a:latin typeface="Arial"/>
                <a:cs typeface="Arial"/>
              </a:rPr>
              <a:t>rooted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93C5F"/>
                </a:solidFill>
                <a:latin typeface="Arial"/>
                <a:cs typeface="Arial"/>
              </a:rPr>
              <a:t>in</a:t>
            </a:r>
            <a:r>
              <a:rPr sz="2200" spc="-12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093C5F"/>
                </a:solidFill>
                <a:latin typeface="Arial"/>
                <a:cs typeface="Arial"/>
              </a:rPr>
              <a:t>effective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093C5F"/>
                </a:solidFill>
                <a:latin typeface="Arial"/>
                <a:cs typeface="Arial"/>
              </a:rPr>
              <a:t>use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93C5F"/>
                </a:solidFill>
                <a:latin typeface="Arial"/>
                <a:cs typeface="Arial"/>
              </a:rPr>
              <a:t>of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93C5F"/>
                </a:solidFill>
                <a:latin typeface="Arial"/>
                <a:cs typeface="Arial"/>
              </a:rPr>
              <a:t>data,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93C5F"/>
                </a:solidFill>
                <a:latin typeface="Arial"/>
                <a:cs typeface="Arial"/>
              </a:rPr>
              <a:t>address </a:t>
            </a:r>
            <a:r>
              <a:rPr sz="2200" spc="-110" dirty="0">
                <a:solidFill>
                  <a:srgbClr val="093C5F"/>
                </a:solidFill>
                <a:latin typeface="Arial"/>
                <a:cs typeface="Arial"/>
              </a:rPr>
              <a:t>housing</a:t>
            </a:r>
            <a:r>
              <a:rPr sz="2200" spc="-114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93C5F"/>
                </a:solidFill>
                <a:latin typeface="Arial"/>
                <a:cs typeface="Arial"/>
              </a:rPr>
              <a:t>other</a:t>
            </a:r>
            <a:r>
              <a:rPr sz="2200" spc="-114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295" dirty="0">
                <a:solidFill>
                  <a:srgbClr val="093C5F"/>
                </a:solidFill>
                <a:latin typeface="Arial"/>
                <a:cs typeface="Arial"/>
              </a:rPr>
              <a:t>SDOH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093C5F"/>
                </a:solidFill>
                <a:latin typeface="Arial"/>
                <a:cs typeface="Arial"/>
              </a:rPr>
              <a:t>needs</a:t>
            </a:r>
            <a:r>
              <a:rPr sz="22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93C5F"/>
                </a:solidFill>
                <a:latin typeface="Arial"/>
                <a:cs typeface="Arial"/>
              </a:rPr>
              <a:t>among</a:t>
            </a:r>
            <a:r>
              <a:rPr sz="2200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093C5F"/>
                </a:solidFill>
                <a:latin typeface="Arial"/>
                <a:cs typeface="Arial"/>
              </a:rPr>
              <a:t>Latino</a:t>
            </a:r>
            <a:r>
              <a:rPr sz="2200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93C5F"/>
                </a:solidFill>
                <a:latin typeface="Arial"/>
                <a:cs typeface="Arial"/>
              </a:rPr>
              <a:t>population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93C5F"/>
                </a:solidFill>
                <a:latin typeface="Arial"/>
                <a:cs typeface="Arial"/>
              </a:rPr>
              <a:t>in</a:t>
            </a:r>
            <a:r>
              <a:rPr sz="2200" spc="-12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93C5F"/>
                </a:solidFill>
                <a:latin typeface="Arial"/>
                <a:cs typeface="Arial"/>
              </a:rPr>
              <a:t>Milwaukee</a:t>
            </a:r>
            <a:endParaRPr sz="2200">
              <a:latin typeface="Arial"/>
              <a:cs typeface="Arial"/>
            </a:endParaRPr>
          </a:p>
          <a:p>
            <a:pPr marL="795020" lvl="1" indent="-228600">
              <a:lnSpc>
                <a:spcPts val="2085"/>
              </a:lnSpc>
              <a:buChar char="•"/>
              <a:tabLst>
                <a:tab pos="795020" algn="l"/>
              </a:tabLst>
            </a:pPr>
            <a:r>
              <a:rPr sz="1900" spc="-95" dirty="0">
                <a:solidFill>
                  <a:srgbClr val="093C5F"/>
                </a:solidFill>
                <a:latin typeface="Arial"/>
                <a:cs typeface="Arial"/>
              </a:rPr>
              <a:t>Developing</a:t>
            </a:r>
            <a:r>
              <a:rPr sz="19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093C5F"/>
                </a:solidFill>
                <a:latin typeface="Arial"/>
                <a:cs typeface="Arial"/>
              </a:rPr>
              <a:t>Empathy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93C5F"/>
                </a:solidFill>
                <a:latin typeface="Arial"/>
                <a:cs typeface="Arial"/>
              </a:rPr>
              <a:t>&amp;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093C5F"/>
                </a:solidFill>
                <a:latin typeface="Arial"/>
                <a:cs typeface="Arial"/>
              </a:rPr>
              <a:t>Resources</a:t>
            </a:r>
            <a:endParaRPr sz="1900">
              <a:latin typeface="Arial"/>
              <a:cs typeface="Arial"/>
            </a:endParaRPr>
          </a:p>
          <a:p>
            <a:pPr marL="1252220" marR="353060" lvl="2" indent="-228600">
              <a:lnSpc>
                <a:spcPct val="70000"/>
              </a:lnSpc>
              <a:spcBef>
                <a:spcPts val="595"/>
              </a:spcBef>
              <a:buChar char="•"/>
              <a:tabLst>
                <a:tab pos="1252220" algn="l"/>
              </a:tabLst>
            </a:pPr>
            <a:r>
              <a:rPr sz="1900" spc="-114" dirty="0">
                <a:solidFill>
                  <a:srgbClr val="093C5F"/>
                </a:solidFill>
                <a:latin typeface="Arial"/>
                <a:cs typeface="Arial"/>
              </a:rPr>
              <a:t>Created</a:t>
            </a:r>
            <a:r>
              <a:rPr sz="19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093C5F"/>
                </a:solidFill>
                <a:latin typeface="Arial"/>
                <a:cs typeface="Arial"/>
              </a:rPr>
              <a:t>shared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093C5F"/>
                </a:solidFill>
                <a:latin typeface="Arial"/>
                <a:cs typeface="Arial"/>
              </a:rPr>
              <a:t>resources</a:t>
            </a:r>
            <a:r>
              <a:rPr sz="19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19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93C5F"/>
                </a:solidFill>
                <a:latin typeface="Arial"/>
                <a:cs typeface="Arial"/>
              </a:rPr>
              <a:t>better</a:t>
            </a:r>
            <a:r>
              <a:rPr sz="19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understand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25" dirty="0">
                <a:solidFill>
                  <a:srgbClr val="093C5F"/>
                </a:solidFill>
                <a:latin typeface="Arial"/>
                <a:cs typeface="Arial"/>
              </a:rPr>
              <a:t>each</a:t>
            </a:r>
            <a:r>
              <a:rPr sz="19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organization's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093C5F"/>
                </a:solidFill>
                <a:latin typeface="Arial"/>
                <a:cs typeface="Arial"/>
              </a:rPr>
              <a:t>available</a:t>
            </a:r>
            <a:r>
              <a:rPr sz="19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093C5F"/>
                </a:solidFill>
                <a:latin typeface="Arial"/>
                <a:cs typeface="Arial"/>
              </a:rPr>
              <a:t>services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93C5F"/>
                </a:solidFill>
                <a:latin typeface="Arial"/>
                <a:cs typeface="Arial"/>
              </a:rPr>
              <a:t>and </a:t>
            </a:r>
            <a:r>
              <a:rPr sz="1900" spc="-10" dirty="0">
                <a:solidFill>
                  <a:srgbClr val="093C5F"/>
                </a:solidFill>
                <a:latin typeface="Arial"/>
                <a:cs typeface="Arial"/>
              </a:rPr>
              <a:t>resources</a:t>
            </a:r>
            <a:endParaRPr sz="1900">
              <a:latin typeface="Arial"/>
              <a:cs typeface="Arial"/>
            </a:endParaRPr>
          </a:p>
          <a:p>
            <a:pPr marL="1252220" lvl="2" indent="-228600">
              <a:lnSpc>
                <a:spcPts val="2095"/>
              </a:lnSpc>
              <a:buChar char="•"/>
              <a:tabLst>
                <a:tab pos="1252220" algn="l"/>
              </a:tabLst>
            </a:pP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Community 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walking</a:t>
            </a:r>
            <a:r>
              <a:rPr sz="19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93C5F"/>
                </a:solidFill>
                <a:latin typeface="Arial"/>
                <a:cs typeface="Arial"/>
              </a:rPr>
              <a:t>tour</a:t>
            </a:r>
            <a:endParaRPr sz="1900">
              <a:latin typeface="Arial"/>
              <a:cs typeface="Arial"/>
            </a:endParaRPr>
          </a:p>
          <a:p>
            <a:pPr marL="795020" indent="-325120">
              <a:lnSpc>
                <a:spcPct val="100000"/>
              </a:lnSpc>
              <a:spcBef>
                <a:spcPts val="165"/>
              </a:spcBef>
              <a:buChar char="•"/>
              <a:tabLst>
                <a:tab pos="795020" algn="l"/>
              </a:tabLst>
            </a:pPr>
            <a:r>
              <a:rPr sz="1900" spc="-125" dirty="0">
                <a:solidFill>
                  <a:srgbClr val="093C5F"/>
                </a:solidFill>
                <a:latin typeface="Arial"/>
                <a:cs typeface="Arial"/>
              </a:rPr>
              <a:t>Sharing</a:t>
            </a:r>
            <a:r>
              <a:rPr sz="19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93C5F"/>
                </a:solidFill>
                <a:latin typeface="Arial"/>
                <a:cs typeface="Arial"/>
              </a:rPr>
              <a:t>data</a:t>
            </a:r>
            <a:endParaRPr sz="1900">
              <a:latin typeface="Arial"/>
              <a:cs typeface="Arial"/>
            </a:endParaRPr>
          </a:p>
          <a:p>
            <a:pPr marL="1252220" lvl="1" indent="-342900">
              <a:lnSpc>
                <a:spcPts val="1780"/>
              </a:lnSpc>
              <a:spcBef>
                <a:spcPts val="70"/>
              </a:spcBef>
              <a:buChar char="•"/>
              <a:tabLst>
                <a:tab pos="1252220" algn="l"/>
              </a:tabLst>
            </a:pPr>
            <a:r>
              <a:rPr sz="1500" spc="-40" dirty="0">
                <a:solidFill>
                  <a:srgbClr val="093C5F"/>
                </a:solidFill>
                <a:latin typeface="Arial"/>
                <a:cs typeface="Arial"/>
              </a:rPr>
              <a:t>Identifying</a:t>
            </a:r>
            <a:r>
              <a:rPr sz="1500" spc="-4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93C5F"/>
                </a:solidFill>
                <a:latin typeface="Arial"/>
                <a:cs typeface="Arial"/>
              </a:rPr>
              <a:t>communities</a:t>
            </a:r>
            <a:r>
              <a:rPr sz="1500" spc="-4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15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93C5F"/>
                </a:solidFill>
                <a:latin typeface="Arial"/>
                <a:cs typeface="Arial"/>
              </a:rPr>
              <a:t>individuals</a:t>
            </a:r>
            <a:r>
              <a:rPr sz="1500" spc="-2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93C5F"/>
                </a:solidFill>
                <a:latin typeface="Arial"/>
                <a:cs typeface="Arial"/>
              </a:rPr>
              <a:t>served</a:t>
            </a:r>
            <a:r>
              <a:rPr sz="1500" spc="-5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093C5F"/>
                </a:solidFill>
                <a:latin typeface="Arial"/>
                <a:cs typeface="Arial"/>
              </a:rPr>
              <a:t>by</a:t>
            </a:r>
            <a:r>
              <a:rPr sz="15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93C5F"/>
                </a:solidFill>
                <a:latin typeface="Arial"/>
                <a:cs typeface="Arial"/>
              </a:rPr>
              <a:t>both</a:t>
            </a:r>
            <a:r>
              <a:rPr sz="15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93C5F"/>
                </a:solidFill>
                <a:latin typeface="Arial"/>
                <a:cs typeface="Arial"/>
              </a:rPr>
              <a:t>organizations</a:t>
            </a:r>
            <a:endParaRPr sz="1500">
              <a:latin typeface="Arial"/>
              <a:cs typeface="Arial"/>
            </a:endParaRPr>
          </a:p>
          <a:p>
            <a:pPr marL="1252220" lvl="1" indent="-342900">
              <a:lnSpc>
                <a:spcPts val="1760"/>
              </a:lnSpc>
              <a:buSzPct val="106666"/>
              <a:buChar char="•"/>
              <a:tabLst>
                <a:tab pos="1252220" algn="l"/>
              </a:tabLst>
            </a:pPr>
            <a:r>
              <a:rPr sz="1500" spc="-65" dirty="0">
                <a:solidFill>
                  <a:srgbClr val="093C5F"/>
                </a:solidFill>
                <a:latin typeface="Arial"/>
                <a:cs typeface="Arial"/>
              </a:rPr>
              <a:t>Facilitating</a:t>
            </a:r>
            <a:r>
              <a:rPr sz="1500" spc="-2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093C5F"/>
                </a:solidFill>
                <a:latin typeface="Arial"/>
                <a:cs typeface="Arial"/>
              </a:rPr>
              <a:t>smoother</a:t>
            </a:r>
            <a:r>
              <a:rPr sz="1500" spc="-3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93C5F"/>
                </a:solidFill>
                <a:latin typeface="Arial"/>
                <a:cs typeface="Arial"/>
              </a:rPr>
              <a:t>referrals</a:t>
            </a:r>
            <a:endParaRPr sz="1500">
              <a:latin typeface="Arial"/>
              <a:cs typeface="Arial"/>
            </a:endParaRPr>
          </a:p>
          <a:p>
            <a:pPr marL="1252220" lvl="1" indent="-342900">
              <a:lnSpc>
                <a:spcPts val="1780"/>
              </a:lnSpc>
              <a:buSzPct val="106666"/>
              <a:buChar char="•"/>
              <a:tabLst>
                <a:tab pos="1252220" algn="l"/>
              </a:tabLst>
            </a:pPr>
            <a:r>
              <a:rPr sz="1500" spc="-100" dirty="0">
                <a:solidFill>
                  <a:srgbClr val="093C5F"/>
                </a:solidFill>
                <a:latin typeface="Arial"/>
                <a:cs typeface="Arial"/>
              </a:rPr>
              <a:t>Expanding</a:t>
            </a:r>
            <a:r>
              <a:rPr sz="1500" spc="-4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210" dirty="0">
                <a:solidFill>
                  <a:srgbClr val="093C5F"/>
                </a:solidFill>
                <a:latin typeface="Arial"/>
                <a:cs typeface="Arial"/>
              </a:rPr>
              <a:t>SDOH</a:t>
            </a:r>
            <a:r>
              <a:rPr sz="1500" spc="-6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204" dirty="0">
                <a:solidFill>
                  <a:srgbClr val="093C5F"/>
                </a:solidFill>
                <a:latin typeface="Arial"/>
                <a:cs typeface="Arial"/>
              </a:rPr>
              <a:t>(PRAPARE)</a:t>
            </a:r>
            <a:r>
              <a:rPr sz="15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93C5F"/>
                </a:solidFill>
                <a:latin typeface="Arial"/>
                <a:cs typeface="Arial"/>
              </a:rPr>
              <a:t>screening</a:t>
            </a:r>
            <a:endParaRPr sz="1500">
              <a:latin typeface="Arial"/>
              <a:cs typeface="Arial"/>
            </a:endParaRPr>
          </a:p>
          <a:p>
            <a:pPr marL="1709420" lvl="2" indent="-342900">
              <a:lnSpc>
                <a:spcPts val="1360"/>
              </a:lnSpc>
              <a:spcBef>
                <a:spcPts val="40"/>
              </a:spcBef>
              <a:buChar char="•"/>
              <a:tabLst>
                <a:tab pos="1709420" algn="l"/>
              </a:tabLst>
            </a:pPr>
            <a:r>
              <a:rPr sz="1300" spc="-105" dirty="0">
                <a:solidFill>
                  <a:srgbClr val="093C5F"/>
                </a:solidFill>
                <a:latin typeface="Arial"/>
                <a:cs typeface="Arial"/>
              </a:rPr>
              <a:t>Assessing</a:t>
            </a:r>
            <a:r>
              <a:rPr sz="13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093C5F"/>
                </a:solidFill>
                <a:latin typeface="Arial"/>
                <a:cs typeface="Arial"/>
              </a:rPr>
              <a:t>partnership</a:t>
            </a:r>
            <a:r>
              <a:rPr sz="1300" spc="-10" dirty="0">
                <a:solidFill>
                  <a:srgbClr val="093C5F"/>
                </a:solidFill>
                <a:latin typeface="Arial"/>
                <a:cs typeface="Arial"/>
              </a:rPr>
              <a:t> impact</a:t>
            </a:r>
            <a:endParaRPr sz="1300">
              <a:latin typeface="Arial"/>
              <a:cs typeface="Arial"/>
            </a:endParaRPr>
          </a:p>
          <a:p>
            <a:pPr marL="337820" indent="-325120">
              <a:lnSpc>
                <a:spcPts val="2440"/>
              </a:lnSpc>
              <a:buSzPct val="68181"/>
              <a:buChar char="•"/>
              <a:tabLst>
                <a:tab pos="337820" algn="l"/>
              </a:tabLst>
            </a:pPr>
            <a:r>
              <a:rPr sz="2200" spc="-75" dirty="0">
                <a:solidFill>
                  <a:srgbClr val="093C5F"/>
                </a:solidFill>
                <a:latin typeface="Arial"/>
                <a:cs typeface="Arial"/>
              </a:rPr>
              <a:t>In</a:t>
            </a:r>
            <a:r>
              <a:rPr sz="2200" spc="-10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93C5F"/>
                </a:solidFill>
                <a:latin typeface="Arial"/>
                <a:cs typeface="Arial"/>
              </a:rPr>
              <a:t>the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93C5F"/>
                </a:solidFill>
                <a:latin typeface="Arial"/>
                <a:cs typeface="Arial"/>
              </a:rPr>
              <a:t>future,</a:t>
            </a:r>
            <a:r>
              <a:rPr sz="2200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93C5F"/>
                </a:solidFill>
                <a:latin typeface="Arial"/>
                <a:cs typeface="Arial"/>
              </a:rPr>
              <a:t>would</a:t>
            </a:r>
            <a:r>
              <a:rPr sz="2200" spc="-11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93C5F"/>
                </a:solidFill>
                <a:latin typeface="Arial"/>
                <a:cs typeface="Arial"/>
              </a:rPr>
              <a:t>like</a:t>
            </a:r>
            <a:r>
              <a:rPr sz="2200" spc="-9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8559" y="4738720"/>
            <a:ext cx="10187940" cy="51815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98450" marR="5080" indent="-285750">
              <a:lnSpc>
                <a:spcPct val="70000"/>
              </a:lnSpc>
              <a:spcBef>
                <a:spcPts val="785"/>
              </a:spcBef>
              <a:buSzPct val="94736"/>
              <a:buChar char="•"/>
              <a:tabLst>
                <a:tab pos="298450" algn="l"/>
              </a:tabLst>
            </a:pPr>
            <a:r>
              <a:rPr sz="1900" spc="-95" dirty="0">
                <a:solidFill>
                  <a:srgbClr val="093C5F"/>
                </a:solidFill>
                <a:latin typeface="Arial"/>
                <a:cs typeface="Arial"/>
              </a:rPr>
              <a:t>Provide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093C5F"/>
                </a:solidFill>
                <a:latin typeface="Arial"/>
                <a:cs typeface="Arial"/>
              </a:rPr>
              <a:t>means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93C5F"/>
                </a:solidFill>
                <a:latin typeface="Arial"/>
                <a:cs typeface="Arial"/>
              </a:rPr>
              <a:t>of</a:t>
            </a:r>
            <a:r>
              <a:rPr sz="19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093C5F"/>
                </a:solidFill>
                <a:latin typeface="Arial"/>
                <a:cs typeface="Arial"/>
              </a:rPr>
              <a:t>sharing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data</a:t>
            </a:r>
            <a:r>
              <a:rPr sz="1900" spc="-6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93C5F"/>
                </a:solidFill>
                <a:latin typeface="Arial"/>
                <a:cs typeface="Arial"/>
              </a:rPr>
              <a:t>collected</a:t>
            </a:r>
            <a:r>
              <a:rPr sz="19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093C5F"/>
                </a:solidFill>
                <a:latin typeface="Arial"/>
                <a:cs typeface="Arial"/>
              </a:rPr>
              <a:t>through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093C5F"/>
                </a:solidFill>
                <a:latin typeface="Arial"/>
                <a:cs typeface="Arial"/>
              </a:rPr>
              <a:t>partnership(s)</a:t>
            </a:r>
            <a:r>
              <a:rPr sz="19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93C5F"/>
                </a:solidFill>
                <a:latin typeface="Arial"/>
                <a:cs typeface="Arial"/>
              </a:rPr>
              <a:t>with</a:t>
            </a:r>
            <a:r>
              <a:rPr sz="19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93C5F"/>
                </a:solidFill>
                <a:latin typeface="Arial"/>
                <a:cs typeface="Arial"/>
              </a:rPr>
              <a:t>community</a:t>
            </a:r>
            <a:r>
              <a:rPr sz="19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93C5F"/>
                </a:solidFill>
                <a:latin typeface="Arial"/>
                <a:cs typeface="Arial"/>
              </a:rPr>
              <a:t>identify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093C5F"/>
                </a:solidFill>
                <a:latin typeface="Arial"/>
                <a:cs typeface="Arial"/>
              </a:rPr>
              <a:t>roots</a:t>
            </a:r>
            <a:r>
              <a:rPr sz="19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93C5F"/>
                </a:solidFill>
                <a:latin typeface="Arial"/>
                <a:cs typeface="Arial"/>
              </a:rPr>
              <a:t>and </a:t>
            </a:r>
            <a:r>
              <a:rPr sz="1900" spc="-60" dirty="0">
                <a:solidFill>
                  <a:srgbClr val="093C5F"/>
                </a:solidFill>
                <a:latin typeface="Arial"/>
                <a:cs typeface="Arial"/>
              </a:rPr>
              <a:t>appropriate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093C5F"/>
                </a:solidFill>
                <a:latin typeface="Arial"/>
                <a:cs typeface="Arial"/>
              </a:rPr>
              <a:t>next</a:t>
            </a:r>
            <a:r>
              <a:rPr sz="19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93C5F"/>
                </a:solidFill>
                <a:latin typeface="Arial"/>
                <a:cs typeface="Arial"/>
              </a:rPr>
              <a:t>steps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8559" y="5144104"/>
            <a:ext cx="8074659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ts val="2185"/>
              </a:lnSpc>
              <a:spcBef>
                <a:spcPts val="100"/>
              </a:spcBef>
              <a:buSzPct val="94736"/>
              <a:buChar char="•"/>
              <a:tabLst>
                <a:tab pos="297815" algn="l"/>
              </a:tabLst>
            </a:pPr>
            <a:r>
              <a:rPr sz="1900" spc="-150" dirty="0">
                <a:solidFill>
                  <a:srgbClr val="093C5F"/>
                </a:solidFill>
                <a:latin typeface="Arial"/>
                <a:cs typeface="Arial"/>
              </a:rPr>
              <a:t>Share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93C5F"/>
                </a:solidFill>
                <a:latin typeface="Arial"/>
                <a:cs typeface="Arial"/>
              </a:rPr>
              <a:t>collective</a:t>
            </a:r>
            <a:r>
              <a:rPr sz="19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093C5F"/>
                </a:solidFill>
                <a:latin typeface="Arial"/>
                <a:cs typeface="Arial"/>
              </a:rPr>
              <a:t>data</a:t>
            </a:r>
            <a:r>
              <a:rPr sz="19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93C5F"/>
                </a:solidFill>
                <a:latin typeface="Arial"/>
                <a:cs typeface="Arial"/>
              </a:rPr>
              <a:t>with</a:t>
            </a:r>
            <a:r>
              <a:rPr sz="19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93C5F"/>
                </a:solidFill>
                <a:latin typeface="Arial"/>
                <a:cs typeface="Arial"/>
              </a:rPr>
              <a:t>other</a:t>
            </a:r>
            <a:r>
              <a:rPr sz="1900" spc="-8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265" dirty="0">
                <a:solidFill>
                  <a:srgbClr val="093C5F"/>
                </a:solidFill>
                <a:latin typeface="Arial"/>
                <a:cs typeface="Arial"/>
              </a:rPr>
              <a:t>CBOs</a:t>
            </a:r>
            <a:r>
              <a:rPr sz="19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093C5F"/>
                </a:solidFill>
                <a:latin typeface="Arial"/>
                <a:cs typeface="Arial"/>
              </a:rPr>
              <a:t>and</a:t>
            </a:r>
            <a:r>
              <a:rPr sz="1900" spc="-7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93C5F"/>
                </a:solidFill>
                <a:latin typeface="Arial"/>
                <a:cs typeface="Arial"/>
              </a:rPr>
              <a:t>community</a:t>
            </a:r>
            <a:r>
              <a:rPr sz="19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093C5F"/>
                </a:solidFill>
                <a:latin typeface="Arial"/>
                <a:cs typeface="Arial"/>
              </a:rPr>
              <a:t>leaders</a:t>
            </a:r>
            <a:r>
              <a:rPr sz="1900" spc="-9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93C5F"/>
                </a:solidFill>
                <a:latin typeface="Arial"/>
                <a:cs typeface="Arial"/>
              </a:rPr>
              <a:t>to</a:t>
            </a:r>
            <a:r>
              <a:rPr sz="1900" spc="-8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093C5F"/>
                </a:solidFill>
                <a:latin typeface="Arial"/>
                <a:cs typeface="Arial"/>
              </a:rPr>
              <a:t>expand</a:t>
            </a:r>
            <a:r>
              <a:rPr sz="19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93C5F"/>
                </a:solidFill>
                <a:latin typeface="Arial"/>
                <a:cs typeface="Arial"/>
              </a:rPr>
              <a:t>efforts</a:t>
            </a:r>
            <a:endParaRPr sz="1900">
              <a:latin typeface="Arial"/>
              <a:cs typeface="Arial"/>
            </a:endParaRPr>
          </a:p>
          <a:p>
            <a:pPr marL="297815" indent="-285115">
              <a:lnSpc>
                <a:spcPts val="2185"/>
              </a:lnSpc>
              <a:buSzPct val="94736"/>
              <a:buChar char="•"/>
              <a:tabLst>
                <a:tab pos="297815" algn="l"/>
              </a:tabLst>
            </a:pPr>
            <a:r>
              <a:rPr sz="1900" spc="-140" dirty="0">
                <a:solidFill>
                  <a:srgbClr val="093C5F"/>
                </a:solidFill>
                <a:latin typeface="Arial"/>
                <a:cs typeface="Arial"/>
              </a:rPr>
              <a:t>Leverage</a:t>
            </a:r>
            <a:r>
              <a:rPr sz="1900" spc="-7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093C5F"/>
                </a:solidFill>
                <a:latin typeface="Arial"/>
                <a:cs typeface="Arial"/>
              </a:rPr>
              <a:t>data </a:t>
            </a:r>
            <a:r>
              <a:rPr sz="1900" spc="-10" dirty="0">
                <a:solidFill>
                  <a:srgbClr val="093C5F"/>
                </a:solidFill>
                <a:latin typeface="Arial"/>
                <a:cs typeface="Arial"/>
              </a:rPr>
              <a:t>for</a:t>
            </a:r>
            <a:r>
              <a:rPr sz="1900" spc="-10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93C5F"/>
                </a:solidFill>
                <a:latin typeface="Arial"/>
                <a:cs typeface="Arial"/>
              </a:rPr>
              <a:t>advocacy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4655" y="5543550"/>
            <a:ext cx="2241803" cy="9715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5543550"/>
            <a:ext cx="1142999" cy="1110995"/>
          </a:xfrm>
          <a:prstGeom prst="rect">
            <a:avLst/>
          </a:prstGeom>
        </p:spPr>
      </p:pic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669935" y="484882"/>
            <a:ext cx="3727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>
                <a:solidFill>
                  <a:srgbClr val="00395D"/>
                </a:solidFill>
              </a:rPr>
              <a:t>Story</a:t>
            </a:r>
            <a:r>
              <a:rPr spc="-180" dirty="0">
                <a:solidFill>
                  <a:srgbClr val="00395D"/>
                </a:solidFill>
              </a:rPr>
              <a:t> </a:t>
            </a:r>
            <a:r>
              <a:rPr spc="-204" dirty="0">
                <a:solidFill>
                  <a:srgbClr val="00395D"/>
                </a:solidFill>
              </a:rPr>
              <a:t>from</a:t>
            </a:r>
            <a:r>
              <a:rPr spc="-180" dirty="0">
                <a:solidFill>
                  <a:srgbClr val="00395D"/>
                </a:solidFill>
              </a:rPr>
              <a:t> </a:t>
            </a:r>
            <a:r>
              <a:rPr spc="-155" dirty="0">
                <a:solidFill>
                  <a:srgbClr val="00395D"/>
                </a:solidFill>
              </a:rPr>
              <a:t>the </a:t>
            </a:r>
            <a:r>
              <a:rPr spc="-125" dirty="0">
                <a:solidFill>
                  <a:srgbClr val="00395D"/>
                </a:solidFill>
              </a:rPr>
              <a:t>field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08959" y="485273"/>
            <a:ext cx="10013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Additional</a:t>
            </a:r>
            <a:r>
              <a:rPr spc="-155" dirty="0"/>
              <a:t> </a:t>
            </a:r>
            <a:r>
              <a:rPr spc="-409" dirty="0"/>
              <a:t>Cross-</a:t>
            </a:r>
            <a:r>
              <a:rPr spc="-305" dirty="0"/>
              <a:t>Sector</a:t>
            </a:r>
            <a:r>
              <a:rPr spc="-190" dirty="0"/>
              <a:t> </a:t>
            </a:r>
            <a:r>
              <a:rPr spc="-254" dirty="0"/>
              <a:t>Partnership</a:t>
            </a:r>
            <a:r>
              <a:rPr spc="-165" dirty="0"/>
              <a:t> </a:t>
            </a:r>
            <a:r>
              <a:rPr spc="-285" dirty="0"/>
              <a:t>Stories</a:t>
            </a:r>
            <a:r>
              <a:rPr spc="-175" dirty="0"/>
              <a:t> </a:t>
            </a:r>
            <a:r>
              <a:rPr spc="-185" dirty="0"/>
              <a:t>Available</a:t>
            </a:r>
          </a:p>
        </p:txBody>
      </p:sp>
      <p:pic>
        <p:nvPicPr>
          <p:cNvPr id="5" name="object 5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768" y="2096262"/>
            <a:ext cx="3304793" cy="1883663"/>
          </a:xfrm>
          <a:prstGeom prst="rect">
            <a:avLst/>
          </a:prstGeom>
        </p:spPr>
      </p:pic>
      <p:pic>
        <p:nvPicPr>
          <p:cNvPr id="6" name="object 6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16048" y="2012908"/>
            <a:ext cx="2970026" cy="19535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2426" y="1348740"/>
            <a:ext cx="2254757" cy="29659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8019" y="4657491"/>
            <a:ext cx="310896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900" b="1" i="1" spc="-20" dirty="0">
                <a:solidFill>
                  <a:srgbClr val="093C5F"/>
                </a:solidFill>
                <a:latin typeface="Arial"/>
                <a:cs typeface="Arial"/>
              </a:rPr>
              <a:t>15-</a:t>
            </a:r>
            <a:r>
              <a:rPr sz="1900" b="1" i="1" dirty="0">
                <a:solidFill>
                  <a:srgbClr val="093C5F"/>
                </a:solidFill>
                <a:latin typeface="Arial"/>
                <a:cs typeface="Arial"/>
              </a:rPr>
              <a:t>20</a:t>
            </a:r>
            <a:r>
              <a:rPr sz="1900" b="1" i="1" spc="-2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093C5F"/>
                </a:solidFill>
                <a:latin typeface="Arial"/>
                <a:cs typeface="Arial"/>
              </a:rPr>
              <a:t>Minute</a:t>
            </a:r>
            <a:r>
              <a:rPr sz="1900" b="1" i="1" spc="-3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093C5F"/>
                </a:solidFill>
                <a:latin typeface="Arial"/>
                <a:cs typeface="Arial"/>
              </a:rPr>
              <a:t>Podcasts </a:t>
            </a:r>
            <a:r>
              <a:rPr sz="1900" b="1" i="1" dirty="0">
                <a:solidFill>
                  <a:srgbClr val="093C5F"/>
                </a:solidFill>
                <a:latin typeface="Arial"/>
                <a:cs typeface="Arial"/>
              </a:rPr>
              <a:t>Avail</a:t>
            </a:r>
            <a:r>
              <a:rPr sz="1900" b="1" i="1" dirty="0">
                <a:solidFill>
                  <a:srgbClr val="093C5F"/>
                </a:solidFill>
                <a:latin typeface="Arial"/>
                <a:cs typeface="Arial"/>
                <a:hlinkClick r:id="rId3"/>
              </a:rPr>
              <a:t>able</a:t>
            </a:r>
            <a:r>
              <a:rPr sz="1900" b="1" i="1" spc="-50" dirty="0">
                <a:solidFill>
                  <a:srgbClr val="093C5F"/>
                </a:solidFill>
                <a:latin typeface="Arial"/>
                <a:cs typeface="Arial"/>
                <a:hlinkClick r:id="rId3"/>
              </a:rPr>
              <a:t> </a:t>
            </a:r>
            <a:r>
              <a:rPr sz="1900" b="1" i="1" dirty="0">
                <a:solidFill>
                  <a:srgbClr val="093C5F"/>
                </a:solidFill>
                <a:latin typeface="Arial"/>
                <a:cs typeface="Arial"/>
                <a:hlinkClick r:id="rId3"/>
              </a:rPr>
              <a:t>on</a:t>
            </a:r>
            <a:r>
              <a:rPr sz="1900" b="1" i="1" spc="-55" dirty="0">
                <a:solidFill>
                  <a:srgbClr val="093C5F"/>
                </a:solidFill>
                <a:latin typeface="Arial"/>
                <a:cs typeface="Arial"/>
                <a:hlinkClick r:id="rId3"/>
              </a:rPr>
              <a:t> </a:t>
            </a:r>
            <a:r>
              <a:rPr sz="1900" b="1" i="1" dirty="0">
                <a:solidFill>
                  <a:srgbClr val="093C5F"/>
                </a:solidFill>
                <a:latin typeface="Arial"/>
                <a:cs typeface="Arial"/>
                <a:hlinkClick r:id="rId3"/>
              </a:rPr>
              <a:t>the</a:t>
            </a:r>
            <a:r>
              <a:rPr sz="1900" b="1" i="1" spc="-50" dirty="0">
                <a:solidFill>
                  <a:srgbClr val="093C5F"/>
                </a:solidFill>
                <a:latin typeface="Arial"/>
                <a:cs typeface="Arial"/>
                <a:hlinkClick r:id="rId3"/>
              </a:rPr>
              <a:t> </a:t>
            </a:r>
            <a:r>
              <a:rPr sz="1900" b="1" i="1" u="sng" spc="-10" dirty="0">
                <a:solidFill>
                  <a:srgbClr val="779703"/>
                </a:solidFill>
                <a:uFill>
                  <a:solidFill>
                    <a:srgbClr val="779703"/>
                  </a:solidFill>
                </a:uFill>
                <a:latin typeface="Arial"/>
                <a:cs typeface="Arial"/>
                <a:hlinkClick r:id="rId3"/>
              </a:rPr>
              <a:t>PRAPARE</a:t>
            </a:r>
            <a:r>
              <a:rPr sz="1900" b="1" i="1" spc="-10" dirty="0">
                <a:solidFill>
                  <a:srgbClr val="779703"/>
                </a:solidFill>
                <a:latin typeface="Arial"/>
                <a:cs typeface="Arial"/>
                <a:hlinkClick r:id="rId3"/>
              </a:rPr>
              <a:t> </a:t>
            </a:r>
            <a:r>
              <a:rPr sz="1900" b="1" i="1" u="sng" dirty="0">
                <a:solidFill>
                  <a:srgbClr val="779703"/>
                </a:solidFill>
                <a:uFill>
                  <a:solidFill>
                    <a:srgbClr val="779703"/>
                  </a:solidFill>
                </a:uFill>
                <a:latin typeface="Arial"/>
                <a:cs typeface="Arial"/>
                <a:hlinkClick r:id="rId3"/>
              </a:rPr>
              <a:t>Podcast</a:t>
            </a:r>
            <a:r>
              <a:rPr sz="1900" b="1" i="1" u="sng" spc="-60" dirty="0">
                <a:solidFill>
                  <a:srgbClr val="779703"/>
                </a:solidFill>
                <a:uFill>
                  <a:solidFill>
                    <a:srgbClr val="779703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900" b="1" i="1" u="sng" spc="-10" dirty="0">
                <a:solidFill>
                  <a:srgbClr val="779703"/>
                </a:solidFill>
                <a:uFill>
                  <a:solidFill>
                    <a:srgbClr val="779703"/>
                  </a:solidFill>
                </a:uFill>
                <a:latin typeface="Arial"/>
                <a:cs typeface="Arial"/>
                <a:hlinkClick r:id="rId3"/>
              </a:rPr>
              <a:t>Channel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38629" y="4696652"/>
            <a:ext cx="184403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93C5F"/>
                </a:solidFill>
                <a:latin typeface="Arial"/>
                <a:cs typeface="Arial"/>
              </a:rPr>
              <a:t>Brief</a:t>
            </a:r>
            <a:r>
              <a:rPr sz="1800" b="1" i="1" spc="-10" dirty="0">
                <a:solidFill>
                  <a:srgbClr val="093C5F"/>
                </a:solidFill>
                <a:latin typeface="Arial"/>
                <a:cs typeface="Arial"/>
              </a:rPr>
              <a:t> Summaries </a:t>
            </a:r>
            <a:r>
              <a:rPr sz="1800" b="1" i="1" dirty="0">
                <a:solidFill>
                  <a:srgbClr val="093C5F"/>
                </a:solidFill>
                <a:latin typeface="Arial"/>
                <a:cs typeface="Arial"/>
              </a:rPr>
              <a:t>Available</a:t>
            </a:r>
            <a:r>
              <a:rPr sz="1800" b="1" i="1" spc="-3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93C5F"/>
                </a:solidFill>
                <a:latin typeface="Arial"/>
                <a:cs typeface="Arial"/>
              </a:rPr>
              <a:t>on</a:t>
            </a:r>
            <a:r>
              <a:rPr sz="1800" b="1" i="1" spc="-3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093C5F"/>
                </a:solidFill>
                <a:latin typeface="Arial"/>
                <a:cs typeface="Arial"/>
              </a:rPr>
              <a:t>the </a:t>
            </a:r>
            <a:r>
              <a:rPr sz="1800" b="1" i="1" u="sng" spc="-10" dirty="0">
                <a:solidFill>
                  <a:srgbClr val="779703"/>
                </a:solidFill>
                <a:uFill>
                  <a:solidFill>
                    <a:srgbClr val="779703"/>
                  </a:solidFill>
                </a:uFill>
                <a:latin typeface="Arial"/>
                <a:cs typeface="Arial"/>
                <a:hlinkClick r:id="rId5"/>
              </a:rPr>
              <a:t>PRAPARE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i="1" u="sng" spc="-10" dirty="0">
                <a:solidFill>
                  <a:srgbClr val="779703"/>
                </a:solidFill>
                <a:uFill>
                  <a:solidFill>
                    <a:srgbClr val="779703"/>
                  </a:solidFill>
                </a:uFill>
                <a:latin typeface="Arial"/>
                <a:cs typeface="Arial"/>
                <a:hlinkClick r:id="rId5"/>
              </a:rPr>
              <a:t>Website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6884" y="4465453"/>
            <a:ext cx="21805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93C5F"/>
                </a:solidFill>
                <a:latin typeface="Arial"/>
                <a:cs typeface="Arial"/>
              </a:rPr>
              <a:t>30-</a:t>
            </a:r>
            <a:r>
              <a:rPr sz="1800" b="1" i="1" dirty="0">
                <a:solidFill>
                  <a:srgbClr val="093C5F"/>
                </a:solidFill>
                <a:latin typeface="Arial"/>
                <a:cs typeface="Arial"/>
              </a:rPr>
              <a:t>Minute</a:t>
            </a:r>
            <a:r>
              <a:rPr sz="1800" b="1" i="1" spc="-4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93C5F"/>
                </a:solidFill>
                <a:latin typeface="Arial"/>
                <a:cs typeface="Arial"/>
              </a:rPr>
              <a:t>Webinars </a:t>
            </a:r>
            <a:r>
              <a:rPr sz="1800" b="1" i="1" dirty="0">
                <a:solidFill>
                  <a:srgbClr val="093C5F"/>
                </a:solidFill>
                <a:latin typeface="Arial"/>
                <a:cs typeface="Arial"/>
              </a:rPr>
              <a:t>Available</a:t>
            </a:r>
            <a:r>
              <a:rPr sz="1800" b="1" i="1" spc="-20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093C5F"/>
                </a:solidFill>
                <a:latin typeface="Arial"/>
                <a:cs typeface="Arial"/>
              </a:rPr>
              <a:t>for </a:t>
            </a:r>
            <a:r>
              <a:rPr sz="1800" b="1" i="1" dirty="0">
                <a:solidFill>
                  <a:srgbClr val="093C5F"/>
                </a:solidFill>
                <a:latin typeface="Arial"/>
                <a:cs typeface="Arial"/>
              </a:rPr>
              <a:t>Streaming</a:t>
            </a:r>
            <a:r>
              <a:rPr sz="1800" b="1" i="1" spc="-4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93C5F"/>
                </a:solidFill>
                <a:latin typeface="Arial"/>
                <a:cs typeface="Arial"/>
              </a:rPr>
              <a:t>on</a:t>
            </a:r>
            <a:r>
              <a:rPr sz="1800" b="1" i="1" spc="-35" dirty="0">
                <a:solidFill>
                  <a:srgbClr val="093C5F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093C5F"/>
                </a:solidFill>
                <a:latin typeface="Arial"/>
                <a:cs typeface="Arial"/>
              </a:rPr>
              <a:t>the </a:t>
            </a:r>
            <a:r>
              <a:rPr sz="1800" b="1" i="1" u="sng" spc="-20" dirty="0">
                <a:solidFill>
                  <a:srgbClr val="779703"/>
                </a:solidFill>
                <a:uFill>
                  <a:solidFill>
                    <a:srgbClr val="779703"/>
                  </a:solidFill>
                </a:uFill>
                <a:latin typeface="Arial"/>
                <a:cs typeface="Arial"/>
                <a:hlinkClick r:id="rId5"/>
              </a:rPr>
              <a:t>PRAPARE</a:t>
            </a:r>
            <a:r>
              <a:rPr sz="1800" b="1" i="1" u="sng" spc="-65" dirty="0">
                <a:solidFill>
                  <a:srgbClr val="779703"/>
                </a:solidFill>
                <a:uFill>
                  <a:solidFill>
                    <a:srgbClr val="779703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800" b="1" i="1" u="sng" spc="-10" dirty="0">
                <a:solidFill>
                  <a:srgbClr val="779703"/>
                </a:solidFill>
                <a:uFill>
                  <a:solidFill>
                    <a:srgbClr val="779703"/>
                  </a:solidFill>
                </a:uFill>
                <a:latin typeface="Arial"/>
                <a:cs typeface="Arial"/>
                <a:hlinkClick r:id="rId5"/>
              </a:rPr>
              <a:t>Website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0488" y="6316916"/>
            <a:ext cx="60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003B69"/>
                </a:solidFill>
                <a:latin typeface="Arial"/>
                <a:cs typeface="Arial"/>
              </a:rPr>
              <a:t>@NACHC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97900" y="6344030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9EB3C2"/>
                </a:solidFill>
                <a:latin typeface="Arial"/>
                <a:cs typeface="Arial"/>
              </a:rPr>
              <a:t>28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754" y="506730"/>
            <a:ext cx="5752337" cy="1019555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43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2021</a:t>
            </a:r>
            <a:r>
              <a:rPr spc="-175" dirty="0"/>
              <a:t> </a:t>
            </a:r>
            <a:r>
              <a:rPr spc="-345" dirty="0"/>
              <a:t>Design</a:t>
            </a:r>
            <a:r>
              <a:rPr spc="-140" dirty="0"/>
              <a:t> </a:t>
            </a:r>
            <a:r>
              <a:rPr spc="-260" dirty="0"/>
              <a:t>Sprint</a:t>
            </a:r>
            <a:r>
              <a:rPr spc="-170" dirty="0"/>
              <a:t> </a:t>
            </a:r>
            <a:r>
              <a:rPr spc="-350" dirty="0"/>
              <a:t>Journey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5830" y="4123944"/>
            <a:ext cx="4588659" cy="198348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53974" y="1389888"/>
            <a:ext cx="11257915" cy="3343910"/>
            <a:chOff x="553974" y="1389888"/>
            <a:chExt cx="11257915" cy="33439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974" y="1389888"/>
              <a:ext cx="4875275" cy="26098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0478" y="2124456"/>
              <a:ext cx="5701271" cy="2609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"/>
            <a:ext cx="5153243" cy="685792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084159" y="3002533"/>
            <a:ext cx="4972685" cy="1092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1300"/>
              </a:spcBef>
            </a:pPr>
            <a:r>
              <a:rPr sz="4000" spc="-295" dirty="0">
                <a:solidFill>
                  <a:srgbClr val="003B6A"/>
                </a:solidFill>
              </a:rPr>
              <a:t>Design</a:t>
            </a:r>
            <a:r>
              <a:rPr sz="4000" spc="-10" dirty="0">
                <a:solidFill>
                  <a:srgbClr val="003B6A"/>
                </a:solidFill>
              </a:rPr>
              <a:t> </a:t>
            </a:r>
            <a:r>
              <a:rPr sz="4000" spc="-190" dirty="0">
                <a:solidFill>
                  <a:srgbClr val="003B6A"/>
                </a:solidFill>
              </a:rPr>
              <a:t>Sprint</a:t>
            </a:r>
            <a:r>
              <a:rPr sz="4000" spc="-65" dirty="0">
                <a:solidFill>
                  <a:srgbClr val="003B6A"/>
                </a:solidFill>
              </a:rPr>
              <a:t> </a:t>
            </a:r>
            <a:r>
              <a:rPr sz="4000" spc="-120" dirty="0">
                <a:solidFill>
                  <a:srgbClr val="003B6A"/>
                </a:solidFill>
              </a:rPr>
              <a:t>Activity: </a:t>
            </a:r>
            <a:r>
              <a:rPr sz="4000" spc="-110" dirty="0">
                <a:solidFill>
                  <a:srgbClr val="003B6A"/>
                </a:solidFill>
              </a:rPr>
              <a:t>Empathize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56985"/>
            </a:xfrm>
            <a:custGeom>
              <a:avLst/>
              <a:gdLst/>
              <a:ahLst/>
              <a:cxnLst/>
              <a:rect l="l" t="t" r="r" b="b"/>
              <a:pathLst>
                <a:path w="12192000" h="6356985">
                  <a:moveTo>
                    <a:pt x="0" y="6356604"/>
                  </a:moveTo>
                  <a:lnTo>
                    <a:pt x="12192000" y="635660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356604"/>
                  </a:lnTo>
                  <a:close/>
                </a:path>
              </a:pathLst>
            </a:custGeom>
            <a:solidFill>
              <a:srgbClr val="231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56603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2192000" y="5013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1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52086" y="6426834"/>
            <a:ext cx="36868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sz="2000" spc="-2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sz="20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" y="6374891"/>
            <a:ext cx="2116835" cy="464057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473866" y="466356"/>
            <a:ext cx="92468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54" dirty="0">
                <a:solidFill>
                  <a:srgbClr val="FFFFFF"/>
                </a:solidFill>
                <a:latin typeface="Arial"/>
                <a:cs typeface="Arial"/>
              </a:rPr>
              <a:t>Agreements</a:t>
            </a:r>
            <a:r>
              <a:rPr sz="4400" b="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0" spc="-4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400" b="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0" spc="-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0" spc="-320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sz="4400" b="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0" spc="-2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400" b="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0" spc="-260" dirty="0">
                <a:solidFill>
                  <a:srgbClr val="FFFFFF"/>
                </a:solidFill>
                <a:latin typeface="Arial"/>
                <a:cs typeface="Arial"/>
              </a:rPr>
              <a:t>brave</a:t>
            </a:r>
            <a:r>
              <a:rPr sz="4400" b="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0" spc="-114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2697" y="1451610"/>
            <a:ext cx="2364740" cy="1419225"/>
          </a:xfrm>
          <a:prstGeom prst="rect">
            <a:avLst/>
          </a:prstGeom>
          <a:solidFill>
            <a:srgbClr val="D29B06"/>
          </a:solidFill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1800">
              <a:latin typeface="Times New Roman"/>
              <a:cs typeface="Times New Roman"/>
            </a:endParaRPr>
          </a:p>
          <a:p>
            <a:pPr marL="198120" marR="190500" indent="254635">
              <a:lnSpc>
                <a:spcPts val="2030"/>
              </a:lnSpc>
            </a:pP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active,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judgement-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free,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empathetic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listening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3403" y="1451610"/>
            <a:ext cx="2364740" cy="1419225"/>
          </a:xfrm>
          <a:prstGeom prst="rect">
            <a:avLst/>
          </a:prstGeom>
          <a:solidFill>
            <a:srgbClr val="AB3C74"/>
          </a:solidFill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1800">
              <a:latin typeface="Times New Roman"/>
              <a:cs typeface="Times New Roman"/>
            </a:endParaRPr>
          </a:p>
          <a:p>
            <a:pPr marL="191135" marR="183515" algn="ctr">
              <a:lnSpc>
                <a:spcPts val="203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Respect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other’s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backgrounds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4109" y="1451610"/>
            <a:ext cx="2364740" cy="1419225"/>
          </a:xfrm>
          <a:prstGeom prst="rect">
            <a:avLst/>
          </a:prstGeom>
          <a:solidFill>
            <a:srgbClr val="135271"/>
          </a:solidFill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1800">
              <a:latin typeface="Times New Roman"/>
              <a:cs typeface="Times New Roman"/>
            </a:endParaRPr>
          </a:p>
          <a:p>
            <a:pPr marL="90170" marR="83185" algn="ctr">
              <a:lnSpc>
                <a:spcPts val="2030"/>
              </a:lnSpc>
            </a:pP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Agree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disagree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understanding. </a:t>
            </a:r>
            <a:r>
              <a:rPr sz="1800" spc="-21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learn!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4816" y="1451610"/>
            <a:ext cx="2364740" cy="1419225"/>
          </a:xfrm>
          <a:prstGeom prst="rect">
            <a:avLst/>
          </a:prstGeom>
          <a:solidFill>
            <a:srgbClr val="88B88B"/>
          </a:solidFill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1800">
              <a:latin typeface="Times New Roman"/>
              <a:cs typeface="Times New Roman"/>
            </a:endParaRPr>
          </a:p>
          <a:p>
            <a:pPr marL="194945" marR="186690" algn="ctr">
              <a:lnSpc>
                <a:spcPts val="2030"/>
              </a:lnSpc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Honor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difference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unsafe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697" y="3106673"/>
            <a:ext cx="2364740" cy="1419225"/>
          </a:xfrm>
          <a:prstGeom prst="rect">
            <a:avLst/>
          </a:prstGeom>
          <a:solidFill>
            <a:srgbClr val="2C9B94"/>
          </a:solidFill>
        </p:spPr>
        <p:txBody>
          <a:bodyPr vert="horz" wrap="square" lIns="0" tIns="46355" rIns="0" bIns="0" rtlCol="0">
            <a:spAutoFit/>
          </a:bodyPr>
          <a:lstStyle/>
          <a:p>
            <a:pPr marL="78105" marR="71120" algn="ctr">
              <a:lnSpc>
                <a:spcPct val="94200"/>
              </a:lnSpc>
              <a:spcBef>
                <a:spcPts val="365"/>
              </a:spcBef>
            </a:pP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curious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intentions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recognize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impact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intentions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3403" y="3106673"/>
            <a:ext cx="2364740" cy="1419225"/>
          </a:xfrm>
          <a:prstGeom prst="rect">
            <a:avLst/>
          </a:prstGeom>
          <a:solidFill>
            <a:srgbClr val="D29B06"/>
          </a:solidFill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1800">
              <a:latin typeface="Times New Roman"/>
              <a:cs typeface="Times New Roman"/>
            </a:endParaRPr>
          </a:p>
          <a:p>
            <a:pPr marL="137795" marR="130175" algn="ctr">
              <a:lnSpc>
                <a:spcPts val="2030"/>
              </a:lnSpc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Welcome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gift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invitation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4109" y="3106673"/>
            <a:ext cx="2364740" cy="1419225"/>
          </a:xfrm>
          <a:prstGeom prst="rect">
            <a:avLst/>
          </a:prstGeom>
          <a:solidFill>
            <a:srgbClr val="AB3C74"/>
          </a:solidFill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1800">
              <a:latin typeface="Times New Roman"/>
              <a:cs typeface="Times New Roman"/>
            </a:endParaRPr>
          </a:p>
          <a:p>
            <a:pPr marL="375285" marR="368300" indent="635" algn="ctr">
              <a:lnSpc>
                <a:spcPts val="2030"/>
              </a:lnSpc>
            </a:pP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mindful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positionality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dynamics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14816" y="3106673"/>
            <a:ext cx="2364740" cy="1419225"/>
          </a:xfrm>
          <a:prstGeom prst="rect">
            <a:avLst/>
          </a:prstGeom>
          <a:solidFill>
            <a:srgbClr val="135271"/>
          </a:solidFill>
        </p:spPr>
        <p:txBody>
          <a:bodyPr vert="horz" wrap="square" lIns="0" tIns="46355" rIns="0" bIns="0" rtlCol="0">
            <a:spAutoFit/>
          </a:bodyPr>
          <a:lstStyle/>
          <a:p>
            <a:pPr marL="207645" marR="200025" indent="-635" algn="ctr">
              <a:lnSpc>
                <a:spcPct val="94200"/>
              </a:lnSpc>
              <a:spcBef>
                <a:spcPts val="36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Acknowledge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judgments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assumptions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(including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biases)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2670" y="4761738"/>
            <a:ext cx="2364740" cy="1419225"/>
          </a:xfrm>
          <a:prstGeom prst="rect">
            <a:avLst/>
          </a:prstGeom>
          <a:solidFill>
            <a:srgbClr val="88B88B"/>
          </a:solidFill>
        </p:spPr>
        <p:txBody>
          <a:bodyPr vert="horz" wrap="square" lIns="0" tIns="175260" rIns="0" bIns="0" rtlCol="0">
            <a:spAutoFit/>
          </a:bodyPr>
          <a:lstStyle/>
          <a:p>
            <a:pPr marL="96520" marR="88900" algn="ctr">
              <a:lnSpc>
                <a:spcPct val="94300"/>
              </a:lnSpc>
              <a:spcBef>
                <a:spcPts val="1380"/>
              </a:spcBef>
            </a:pP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inclusive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language and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derogatory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stigmatizing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14138" y="4761738"/>
            <a:ext cx="2364105" cy="1419225"/>
          </a:xfrm>
          <a:prstGeom prst="rect">
            <a:avLst/>
          </a:prstGeom>
          <a:solidFill>
            <a:srgbClr val="2C9B94"/>
          </a:solidFill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1800">
              <a:latin typeface="Times New Roman"/>
              <a:cs typeface="Times New Roman"/>
            </a:endParaRPr>
          </a:p>
          <a:p>
            <a:pPr marL="147320" marR="139700" algn="ctr">
              <a:lnSpc>
                <a:spcPts val="2030"/>
              </a:lnSpc>
              <a:spcBef>
                <a:spcPts val="5"/>
              </a:spcBef>
            </a:pP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control,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privilege,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notions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14843" y="4761738"/>
            <a:ext cx="2364740" cy="1419225"/>
          </a:xfrm>
          <a:prstGeom prst="rect">
            <a:avLst/>
          </a:prstGeom>
          <a:solidFill>
            <a:srgbClr val="D29B06"/>
          </a:solidFill>
        </p:spPr>
        <p:txBody>
          <a:bodyPr vert="horz" wrap="square" lIns="0" tIns="175260" rIns="0" bIns="0" rtlCol="0">
            <a:spAutoFit/>
          </a:bodyPr>
          <a:lstStyle/>
          <a:p>
            <a:pPr marL="87630" marR="81915" algn="ctr">
              <a:lnSpc>
                <a:spcPct val="94300"/>
              </a:lnSpc>
              <a:spcBef>
                <a:spcPts val="1380"/>
              </a:spcBef>
            </a:pP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Accept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remain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unresolved;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sense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closure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74430" y="6344094"/>
            <a:ext cx="2597785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 algn="just">
              <a:lnSpc>
                <a:spcPct val="100000"/>
              </a:lnSpc>
              <a:spcBef>
                <a:spcPts val="100"/>
              </a:spcBef>
            </a:pPr>
            <a:r>
              <a:rPr sz="1050" i="1" spc="-80" dirty="0">
                <a:solidFill>
                  <a:srgbClr val="FFFFFF"/>
                </a:solidFill>
                <a:latin typeface="Arial"/>
                <a:cs typeface="Arial"/>
              </a:rPr>
              <a:t>Agreements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40" dirty="0">
                <a:solidFill>
                  <a:srgbClr val="FFFFFF"/>
                </a:solidFill>
                <a:latin typeface="Arial"/>
                <a:cs typeface="Arial"/>
              </a:rPr>
              <a:t>adapted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75" dirty="0">
                <a:solidFill>
                  <a:srgbClr val="FFFFFF"/>
                </a:solidFill>
                <a:latin typeface="Arial"/>
                <a:cs typeface="Arial"/>
              </a:rPr>
              <a:t>Sharon</a:t>
            </a:r>
            <a:r>
              <a:rPr sz="10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Washington 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r>
              <a:rPr sz="10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7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1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05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5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5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20" dirty="0">
                <a:solidFill>
                  <a:srgbClr val="FFFFFF"/>
                </a:solidFill>
                <a:latin typeface="Arial"/>
                <a:cs typeface="Arial"/>
              </a:rPr>
              <a:t>AHRQ</a:t>
            </a:r>
            <a:r>
              <a:rPr sz="1050" i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45" dirty="0">
                <a:solidFill>
                  <a:srgbClr val="FFFFFF"/>
                </a:solidFill>
                <a:latin typeface="Arial"/>
                <a:cs typeface="Arial"/>
              </a:rPr>
              <a:t>Summit,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7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105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7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25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05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0488" y="6316916"/>
            <a:ext cx="60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003B69"/>
                </a:solidFill>
                <a:latin typeface="Arial"/>
                <a:cs typeface="Arial"/>
              </a:rPr>
              <a:t>@NACHC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2827" y="6316916"/>
            <a:ext cx="986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www.nachc.org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89100" y="6316916"/>
            <a:ext cx="284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35" dirty="0">
                <a:solidFill>
                  <a:srgbClr val="007BA2"/>
                </a:solidFill>
                <a:latin typeface="Arial"/>
                <a:cs typeface="Arial"/>
              </a:rPr>
              <a:t>|</a:t>
            </a:r>
            <a:r>
              <a:rPr sz="1200" spc="-60" dirty="0">
                <a:solidFill>
                  <a:srgbClr val="007BA2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3B69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Video:</a:t>
            </a:r>
            <a:r>
              <a:rPr spc="-170" dirty="0"/>
              <a:t> </a:t>
            </a:r>
            <a:r>
              <a:rPr spc="-229" dirty="0"/>
              <a:t>Overview</a:t>
            </a:r>
            <a:r>
              <a:rPr spc="-160" dirty="0"/>
              <a:t> </a:t>
            </a:r>
            <a:r>
              <a:rPr spc="-180" dirty="0"/>
              <a:t>of</a:t>
            </a:r>
            <a:r>
              <a:rPr spc="-170" dirty="0"/>
              <a:t> </a:t>
            </a:r>
            <a:r>
              <a:rPr spc="-280" dirty="0"/>
              <a:t>“Empathize”</a:t>
            </a:r>
            <a:r>
              <a:rPr spc="-170" dirty="0"/>
              <a:t> </a:t>
            </a:r>
            <a:r>
              <a:rPr spc="-360" dirty="0"/>
              <a:t>Phase</a:t>
            </a:r>
            <a:r>
              <a:rPr spc="-170" dirty="0"/>
              <a:t> </a:t>
            </a:r>
            <a:r>
              <a:rPr spc="-215" dirty="0"/>
              <a:t>in</a:t>
            </a:r>
            <a:r>
              <a:rPr spc="-155" dirty="0"/>
              <a:t> </a:t>
            </a:r>
            <a:r>
              <a:rPr spc="-345" dirty="0"/>
              <a:t>Design</a:t>
            </a:r>
            <a:r>
              <a:rPr spc="-135" dirty="0"/>
              <a:t> </a:t>
            </a:r>
            <a:r>
              <a:rPr spc="-315" dirty="0"/>
              <a:t>Sprints</a:t>
            </a:r>
          </a:p>
        </p:txBody>
      </p:sp>
      <p:pic>
        <p:nvPicPr>
          <p:cNvPr id="8" name="object 8" descr="1. Design Thinking: Empathiz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5396" y="1219212"/>
            <a:ext cx="7956803" cy="44957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59763" y="5818123"/>
            <a:ext cx="646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003B6A"/>
                </a:solidFill>
                <a:latin typeface="Arial"/>
                <a:cs typeface="Arial"/>
              </a:rPr>
              <a:t>Video</a:t>
            </a:r>
            <a:r>
              <a:rPr sz="1800" b="1" spc="5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003B6A"/>
                </a:solidFill>
                <a:latin typeface="Arial"/>
                <a:cs typeface="Arial"/>
              </a:rPr>
              <a:t>link:</a:t>
            </a:r>
            <a:r>
              <a:rPr sz="1800" b="1" spc="6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800" b="1" u="sng" spc="-100" dirty="0">
                <a:solidFill>
                  <a:srgbClr val="0B96FF"/>
                </a:solidFill>
                <a:uFill>
                  <a:solidFill>
                    <a:srgbClr val="0B96FF"/>
                  </a:solidFill>
                </a:uFill>
                <a:latin typeface="Arial"/>
                <a:cs typeface="Arial"/>
                <a:hlinkClick r:id="rId5"/>
              </a:rPr>
              <a:t>https://www.youtube.com/watch?v=q654-</a:t>
            </a:r>
            <a:r>
              <a:rPr sz="1800" b="1" u="sng" spc="-125" dirty="0">
                <a:solidFill>
                  <a:srgbClr val="0B96FF"/>
                </a:solidFill>
                <a:uFill>
                  <a:solidFill>
                    <a:srgbClr val="0B96FF"/>
                  </a:solidFill>
                </a:uFill>
                <a:latin typeface="Arial"/>
                <a:cs typeface="Arial"/>
                <a:hlinkClick r:id="rId5"/>
              </a:rPr>
              <a:t>kmF3Pc&amp;t=0s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0488" y="6316916"/>
            <a:ext cx="60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003B69"/>
                </a:solidFill>
                <a:latin typeface="Arial"/>
                <a:cs typeface="Arial"/>
              </a:rPr>
              <a:t>@NACHC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Scenario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2017" y="1339088"/>
            <a:ext cx="10376535" cy="4507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0" dirty="0">
                <a:solidFill>
                  <a:srgbClr val="00395D"/>
                </a:solidFill>
                <a:latin typeface="Arial"/>
                <a:cs typeface="Arial"/>
              </a:rPr>
              <a:t>Your</a:t>
            </a:r>
            <a:r>
              <a:rPr sz="2400" spc="-9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00395D"/>
                </a:solidFill>
                <a:latin typeface="Arial"/>
                <a:cs typeface="Arial"/>
              </a:rPr>
              <a:t>organization</a:t>
            </a:r>
            <a:r>
              <a:rPr sz="24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00395D"/>
                </a:solidFill>
                <a:latin typeface="Arial"/>
                <a:cs typeface="Arial"/>
              </a:rPr>
              <a:t>working</a:t>
            </a:r>
            <a:r>
              <a:rPr sz="2400" spc="-10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5D"/>
                </a:solidFill>
                <a:latin typeface="Arial"/>
                <a:cs typeface="Arial"/>
              </a:rPr>
              <a:t>with</a:t>
            </a:r>
            <a:r>
              <a:rPr sz="2400" spc="-9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00395D"/>
                </a:solidFill>
                <a:latin typeface="Arial"/>
                <a:cs typeface="Arial"/>
              </a:rPr>
              <a:t>Feeding</a:t>
            </a:r>
            <a:r>
              <a:rPr sz="2400" spc="-8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5D"/>
                </a:solidFill>
                <a:latin typeface="Arial"/>
                <a:cs typeface="Arial"/>
              </a:rPr>
              <a:t>America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45" dirty="0">
                <a:solidFill>
                  <a:srgbClr val="00395D"/>
                </a:solidFill>
                <a:latin typeface="Arial"/>
                <a:cs typeface="Arial"/>
              </a:rPr>
              <a:t>Geographic</a:t>
            </a:r>
            <a:r>
              <a:rPr sz="2400" spc="-9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00395D"/>
                </a:solidFill>
                <a:latin typeface="Arial"/>
                <a:cs typeface="Arial"/>
              </a:rPr>
              <a:t>service</a:t>
            </a:r>
            <a:r>
              <a:rPr sz="2400" spc="-8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395D"/>
                </a:solidFill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698500" marR="103505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698500" algn="l"/>
              </a:tabLst>
            </a:pPr>
            <a:r>
              <a:rPr sz="2200" spc="-125" dirty="0">
                <a:solidFill>
                  <a:srgbClr val="00395D"/>
                </a:solidFill>
                <a:latin typeface="Arial"/>
                <a:cs typeface="Arial"/>
              </a:rPr>
              <a:t>Suburban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00395D"/>
                </a:solidFill>
                <a:latin typeface="Arial"/>
                <a:cs typeface="Arial"/>
              </a:rPr>
              <a:t>area</a:t>
            </a:r>
            <a:r>
              <a:rPr sz="2200" spc="-114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00395D"/>
                </a:solidFill>
                <a:latin typeface="Arial"/>
                <a:cs typeface="Arial"/>
              </a:rPr>
              <a:t>–</a:t>
            </a:r>
            <a:r>
              <a:rPr sz="2200" spc="-7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0395D"/>
                </a:solidFill>
                <a:latin typeface="Arial"/>
                <a:cs typeface="Arial"/>
              </a:rPr>
              <a:t>previously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00395D"/>
                </a:solidFill>
                <a:latin typeface="Arial"/>
                <a:cs typeface="Arial"/>
              </a:rPr>
              <a:t>considered</a:t>
            </a:r>
            <a:r>
              <a:rPr sz="2200" spc="-114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395D"/>
                </a:solidFill>
                <a:latin typeface="Arial"/>
                <a:cs typeface="Arial"/>
              </a:rPr>
              <a:t>rural;</a:t>
            </a:r>
            <a:r>
              <a:rPr sz="2200" spc="-10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00395D"/>
                </a:solidFill>
                <a:latin typeface="Arial"/>
                <a:cs typeface="Arial"/>
              </a:rPr>
              <a:t>however,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0395D"/>
                </a:solidFill>
                <a:latin typeface="Arial"/>
                <a:cs typeface="Arial"/>
              </a:rPr>
              <a:t>area</a:t>
            </a:r>
            <a:r>
              <a:rPr sz="2200" spc="-9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75" dirty="0">
                <a:solidFill>
                  <a:srgbClr val="00395D"/>
                </a:solidFill>
                <a:latin typeface="Arial"/>
                <a:cs typeface="Arial"/>
              </a:rPr>
              <a:t>has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00395D"/>
                </a:solidFill>
                <a:latin typeface="Arial"/>
                <a:cs typeface="Arial"/>
              </a:rPr>
              <a:t>gone</a:t>
            </a:r>
            <a:r>
              <a:rPr sz="2200" spc="-9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395D"/>
                </a:solidFill>
                <a:latin typeface="Arial"/>
                <a:cs typeface="Arial"/>
              </a:rPr>
              <a:t>through </a:t>
            </a:r>
            <a:r>
              <a:rPr sz="2200" spc="-75" dirty="0">
                <a:solidFill>
                  <a:srgbClr val="00395D"/>
                </a:solidFill>
                <a:latin typeface="Arial"/>
                <a:cs typeface="Arial"/>
              </a:rPr>
              <a:t>significant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00395D"/>
                </a:solidFill>
                <a:latin typeface="Arial"/>
                <a:cs typeface="Arial"/>
              </a:rPr>
              <a:t>changes</a:t>
            </a:r>
            <a:r>
              <a:rPr sz="2200" spc="-9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395D"/>
                </a:solidFill>
                <a:latin typeface="Arial"/>
                <a:cs typeface="Arial"/>
              </a:rPr>
              <a:t>with</a:t>
            </a:r>
            <a:r>
              <a:rPr sz="2200" spc="-8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00395D"/>
                </a:solidFill>
                <a:latin typeface="Arial"/>
                <a:cs typeface="Arial"/>
              </a:rPr>
              <a:t>2</a:t>
            </a:r>
            <a:r>
              <a:rPr sz="2200" spc="-75" dirty="0">
                <a:solidFill>
                  <a:srgbClr val="00395D"/>
                </a:solidFill>
                <a:latin typeface="Arial"/>
                <a:cs typeface="Arial"/>
              </a:rPr>
              <a:t> factories</a:t>
            </a:r>
            <a:r>
              <a:rPr sz="2200" spc="-9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00395D"/>
                </a:solidFill>
                <a:latin typeface="Arial"/>
                <a:cs typeface="Arial"/>
              </a:rPr>
              <a:t>opening</a:t>
            </a:r>
            <a:r>
              <a:rPr sz="2200" spc="-8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00395D"/>
                </a:solidFill>
                <a:latin typeface="Arial"/>
                <a:cs typeface="Arial"/>
              </a:rPr>
              <a:t>and</a:t>
            </a:r>
            <a:r>
              <a:rPr sz="2200" spc="-105" dirty="0">
                <a:solidFill>
                  <a:srgbClr val="00395D"/>
                </a:solidFill>
                <a:latin typeface="Arial"/>
                <a:cs typeface="Arial"/>
              </a:rPr>
              <a:t> small</a:t>
            </a:r>
            <a:r>
              <a:rPr sz="2200" spc="-9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00395D"/>
                </a:solidFill>
                <a:latin typeface="Arial"/>
                <a:cs typeface="Arial"/>
              </a:rPr>
              <a:t>businesses</a:t>
            </a:r>
            <a:r>
              <a:rPr sz="2200" spc="-9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0395D"/>
                </a:solidFill>
                <a:latin typeface="Arial"/>
                <a:cs typeface="Arial"/>
              </a:rPr>
              <a:t>growing.</a:t>
            </a:r>
            <a:r>
              <a:rPr sz="2200" spc="-10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Economic </a:t>
            </a:r>
            <a:r>
              <a:rPr sz="2200" spc="-45" dirty="0">
                <a:solidFill>
                  <a:srgbClr val="00395D"/>
                </a:solidFill>
                <a:latin typeface="Arial"/>
                <a:cs typeface="Arial"/>
              </a:rPr>
              <a:t>growth</a:t>
            </a:r>
            <a:r>
              <a:rPr sz="2200" spc="-11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0395D"/>
                </a:solidFill>
                <a:latin typeface="Arial"/>
                <a:cs typeface="Arial"/>
              </a:rPr>
              <a:t>is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395D"/>
                </a:solidFill>
                <a:latin typeface="Arial"/>
                <a:cs typeface="Arial"/>
              </a:rPr>
              <a:t>disparate.</a:t>
            </a:r>
            <a:endParaRPr sz="2200">
              <a:latin typeface="Arial"/>
              <a:cs typeface="Arial"/>
            </a:endParaRPr>
          </a:p>
          <a:p>
            <a:pPr marL="698500" marR="269240" indent="-22860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2200" spc="-145" dirty="0">
                <a:solidFill>
                  <a:srgbClr val="00395D"/>
                </a:solidFill>
                <a:latin typeface="Arial"/>
                <a:cs typeface="Arial"/>
              </a:rPr>
              <a:t>Recent</a:t>
            </a:r>
            <a:r>
              <a:rPr sz="2200" spc="-10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395D"/>
                </a:solidFill>
                <a:latin typeface="Arial"/>
                <a:cs typeface="Arial"/>
              </a:rPr>
              <a:t>influx</a:t>
            </a:r>
            <a:r>
              <a:rPr sz="2200" spc="-12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395D"/>
                </a:solidFill>
                <a:latin typeface="Arial"/>
                <a:cs typeface="Arial"/>
              </a:rPr>
              <a:t>of</a:t>
            </a:r>
            <a:r>
              <a:rPr sz="2200" spc="-90" dirty="0">
                <a:solidFill>
                  <a:srgbClr val="00395D"/>
                </a:solidFill>
                <a:latin typeface="Arial"/>
                <a:cs typeface="Arial"/>
              </a:rPr>
              <a:t> new</a:t>
            </a:r>
            <a:r>
              <a:rPr sz="2200" spc="-10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0395D"/>
                </a:solidFill>
                <a:latin typeface="Arial"/>
                <a:cs typeface="Arial"/>
              </a:rPr>
              <a:t>community</a:t>
            </a:r>
            <a:r>
              <a:rPr sz="2200" spc="-12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00395D"/>
                </a:solidFill>
                <a:latin typeface="Arial"/>
                <a:cs typeface="Arial"/>
              </a:rPr>
              <a:t>members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0395D"/>
                </a:solidFill>
                <a:latin typeface="Arial"/>
                <a:cs typeface="Arial"/>
              </a:rPr>
              <a:t>from</a:t>
            </a:r>
            <a:r>
              <a:rPr sz="2200" spc="-9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0395D"/>
                </a:solidFill>
                <a:latin typeface="Arial"/>
                <a:cs typeface="Arial"/>
              </a:rPr>
              <a:t>neighboring</a:t>
            </a:r>
            <a:r>
              <a:rPr sz="2200" spc="-114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00395D"/>
                </a:solidFill>
                <a:latin typeface="Arial"/>
                <a:cs typeface="Arial"/>
              </a:rPr>
              <a:t>states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00395D"/>
                </a:solidFill>
                <a:latin typeface="Arial"/>
                <a:cs typeface="Arial"/>
              </a:rPr>
              <a:t>and</a:t>
            </a:r>
            <a:r>
              <a:rPr sz="2200" spc="-13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0395D"/>
                </a:solidFill>
                <a:latin typeface="Arial"/>
                <a:cs typeface="Arial"/>
              </a:rPr>
              <a:t>immigrants </a:t>
            </a:r>
            <a:r>
              <a:rPr sz="2200" spc="-35" dirty="0">
                <a:solidFill>
                  <a:srgbClr val="00395D"/>
                </a:solidFill>
                <a:latin typeface="Arial"/>
                <a:cs typeface="Arial"/>
              </a:rPr>
              <a:t>from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0395D"/>
                </a:solidFill>
                <a:latin typeface="Arial"/>
                <a:cs typeface="Arial"/>
              </a:rPr>
              <a:t>other</a:t>
            </a:r>
            <a:r>
              <a:rPr sz="2200" spc="-11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395D"/>
                </a:solidFill>
                <a:latin typeface="Arial"/>
                <a:cs typeface="Arial"/>
              </a:rPr>
              <a:t>countries.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00395D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395D"/>
                </a:solidFill>
                <a:latin typeface="Arial"/>
                <a:cs typeface="Arial"/>
              </a:rPr>
              <a:t>Population</a:t>
            </a:r>
            <a:endParaRPr sz="2400">
              <a:latin typeface="Arial"/>
              <a:cs typeface="Arial"/>
            </a:endParaRPr>
          </a:p>
          <a:p>
            <a:pPr marL="697865" indent="-227965">
              <a:lnSpc>
                <a:spcPct val="100000"/>
              </a:lnSpc>
              <a:spcBef>
                <a:spcPts val="15"/>
              </a:spcBef>
              <a:buChar char="•"/>
              <a:tabLst>
                <a:tab pos="697865" algn="l"/>
              </a:tabLst>
            </a:pPr>
            <a:r>
              <a:rPr sz="2200" spc="-180" dirty="0">
                <a:solidFill>
                  <a:srgbClr val="00395D"/>
                </a:solidFill>
                <a:latin typeface="Arial"/>
                <a:cs typeface="Arial"/>
              </a:rPr>
              <a:t>Race: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254" dirty="0">
                <a:solidFill>
                  <a:srgbClr val="00395D"/>
                </a:solidFill>
                <a:latin typeface="Arial"/>
                <a:cs typeface="Arial"/>
              </a:rPr>
              <a:t>8%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0395D"/>
                </a:solidFill>
                <a:latin typeface="Arial"/>
                <a:cs typeface="Arial"/>
              </a:rPr>
              <a:t>African</a:t>
            </a:r>
            <a:r>
              <a:rPr sz="2200" spc="-10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0395D"/>
                </a:solidFill>
                <a:latin typeface="Arial"/>
                <a:cs typeface="Arial"/>
              </a:rPr>
              <a:t>American/Black;</a:t>
            </a:r>
            <a:r>
              <a:rPr sz="2200" spc="-114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254" dirty="0">
                <a:solidFill>
                  <a:srgbClr val="00395D"/>
                </a:solidFill>
                <a:latin typeface="Arial"/>
                <a:cs typeface="Arial"/>
              </a:rPr>
              <a:t>2%</a:t>
            </a:r>
            <a:r>
              <a:rPr sz="2200" spc="-9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00395D"/>
                </a:solidFill>
                <a:latin typeface="Arial"/>
                <a:cs typeface="Arial"/>
              </a:rPr>
              <a:t>Asian; </a:t>
            </a:r>
            <a:r>
              <a:rPr sz="2200" spc="-254" dirty="0">
                <a:solidFill>
                  <a:srgbClr val="00395D"/>
                </a:solidFill>
                <a:latin typeface="Arial"/>
                <a:cs typeface="Arial"/>
              </a:rPr>
              <a:t>4%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0395D"/>
                </a:solidFill>
                <a:latin typeface="Arial"/>
                <a:cs typeface="Arial"/>
              </a:rPr>
              <a:t>Mixed/Biracial;</a:t>
            </a:r>
            <a:r>
              <a:rPr sz="2200" spc="-114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254" dirty="0">
                <a:solidFill>
                  <a:srgbClr val="00395D"/>
                </a:solidFill>
                <a:latin typeface="Arial"/>
                <a:cs typeface="Arial"/>
              </a:rPr>
              <a:t>2%</a:t>
            </a:r>
            <a:r>
              <a:rPr sz="2200" spc="-10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0395D"/>
                </a:solidFill>
                <a:latin typeface="Arial"/>
                <a:cs typeface="Arial"/>
              </a:rPr>
              <a:t>Native</a:t>
            </a:r>
            <a:r>
              <a:rPr sz="2200" spc="-11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00395D"/>
                </a:solidFill>
                <a:latin typeface="Arial"/>
                <a:cs typeface="Arial"/>
              </a:rPr>
              <a:t>Americans;</a:t>
            </a:r>
            <a:endParaRPr sz="22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2200" spc="-254" dirty="0">
                <a:solidFill>
                  <a:srgbClr val="00395D"/>
                </a:solidFill>
                <a:latin typeface="Arial"/>
                <a:cs typeface="Arial"/>
              </a:rPr>
              <a:t>6%</a:t>
            </a:r>
            <a:r>
              <a:rPr sz="2200" spc="-11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0395D"/>
                </a:solidFill>
                <a:latin typeface="Arial"/>
                <a:cs typeface="Arial"/>
              </a:rPr>
              <a:t>Other;</a:t>
            </a:r>
            <a:r>
              <a:rPr sz="2200" spc="-114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215" dirty="0">
                <a:solidFill>
                  <a:srgbClr val="00395D"/>
                </a:solidFill>
                <a:latin typeface="Arial"/>
                <a:cs typeface="Arial"/>
              </a:rPr>
              <a:t>78%</a:t>
            </a:r>
            <a:r>
              <a:rPr sz="2200" spc="-11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395D"/>
                </a:solidFill>
                <a:latin typeface="Arial"/>
                <a:cs typeface="Arial"/>
              </a:rPr>
              <a:t>white</a:t>
            </a:r>
            <a:endParaRPr sz="2200">
              <a:latin typeface="Arial"/>
              <a:cs typeface="Arial"/>
            </a:endParaRPr>
          </a:p>
          <a:p>
            <a:pPr marL="697865" indent="-227965">
              <a:lnSpc>
                <a:spcPct val="100000"/>
              </a:lnSpc>
              <a:buChar char="•"/>
              <a:tabLst>
                <a:tab pos="697865" algn="l"/>
              </a:tabLst>
            </a:pPr>
            <a:r>
              <a:rPr sz="2200" spc="-70" dirty="0">
                <a:solidFill>
                  <a:srgbClr val="00395D"/>
                </a:solidFill>
                <a:latin typeface="Arial"/>
                <a:cs typeface="Arial"/>
              </a:rPr>
              <a:t>Ethnicity:</a:t>
            </a:r>
            <a:r>
              <a:rPr sz="2200" spc="-8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215" dirty="0">
                <a:solidFill>
                  <a:srgbClr val="00395D"/>
                </a:solidFill>
                <a:latin typeface="Arial"/>
                <a:cs typeface="Arial"/>
              </a:rPr>
              <a:t>15%</a:t>
            </a:r>
            <a:r>
              <a:rPr sz="2200" spc="-7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395D"/>
                </a:solidFill>
                <a:latin typeface="Arial"/>
                <a:cs typeface="Arial"/>
              </a:rPr>
              <a:t>Latinx/Hispanic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17535" y="364255"/>
            <a:ext cx="6699250" cy="122936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pc="-280" dirty="0"/>
              <a:t>Empathize</a:t>
            </a:r>
            <a:r>
              <a:rPr spc="-195" dirty="0"/>
              <a:t> </a:t>
            </a:r>
            <a:r>
              <a:rPr spc="-220" dirty="0"/>
              <a:t>–</a:t>
            </a:r>
            <a:r>
              <a:rPr spc="-195" dirty="0"/>
              <a:t> </a:t>
            </a:r>
            <a:r>
              <a:rPr spc="-180" dirty="0"/>
              <a:t>10</a:t>
            </a:r>
            <a:r>
              <a:rPr spc="-185" dirty="0"/>
              <a:t> </a:t>
            </a:r>
            <a:r>
              <a:rPr spc="-95" dirty="0"/>
              <a:t>minutes</a:t>
            </a: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800" b="0" i="1" spc="-185" dirty="0">
                <a:solidFill>
                  <a:srgbClr val="003B6A"/>
                </a:solidFill>
                <a:latin typeface="Arial"/>
                <a:cs typeface="Arial"/>
              </a:rPr>
              <a:t>Learn</a:t>
            </a:r>
            <a:r>
              <a:rPr sz="2800" b="0" i="1" spc="-13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800" b="0" i="1" spc="-75" dirty="0">
                <a:solidFill>
                  <a:srgbClr val="003B6A"/>
                </a:solidFill>
                <a:latin typeface="Arial"/>
                <a:cs typeface="Arial"/>
              </a:rPr>
              <a:t>about</a:t>
            </a:r>
            <a:r>
              <a:rPr sz="2800" b="0" i="1" spc="-14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800" b="0" i="1" spc="-105" dirty="0">
                <a:solidFill>
                  <a:srgbClr val="003B6A"/>
                </a:solidFill>
                <a:latin typeface="Arial"/>
                <a:cs typeface="Arial"/>
              </a:rPr>
              <a:t>community</a:t>
            </a:r>
            <a:r>
              <a:rPr sz="2800" b="0" i="1" spc="-14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800" b="0" i="1" spc="-135" dirty="0">
                <a:solidFill>
                  <a:srgbClr val="003B6A"/>
                </a:solidFill>
                <a:latin typeface="Arial"/>
                <a:cs typeface="Arial"/>
              </a:rPr>
              <a:t>and</a:t>
            </a:r>
            <a:r>
              <a:rPr sz="2800" b="0" i="1" spc="-13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800" b="0" i="1" spc="-30" dirty="0">
                <a:solidFill>
                  <a:srgbClr val="003B6A"/>
                </a:solidFill>
                <a:latin typeface="Arial"/>
                <a:cs typeface="Arial"/>
              </a:rPr>
              <a:t>target</a:t>
            </a:r>
            <a:r>
              <a:rPr sz="2800" b="0" i="1" spc="-13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800" b="0" i="1" spc="-45" dirty="0">
                <a:solidFill>
                  <a:srgbClr val="003B6A"/>
                </a:solidFill>
                <a:latin typeface="Arial"/>
                <a:cs typeface="Arial"/>
              </a:rPr>
              <a:t>population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981" y="1870978"/>
            <a:ext cx="5223711" cy="30708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6522" y="1977490"/>
            <a:ext cx="5427485" cy="29770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02827" y="6355016"/>
            <a:ext cx="9861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  <a:hlinkClick r:id="rId4"/>
              </a:rPr>
              <a:t>www.nachc.org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32</a:t>
            </a:fld>
            <a:endParaRPr spc="-3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17535" y="492505"/>
            <a:ext cx="8070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Example</a:t>
            </a:r>
            <a:r>
              <a:rPr spc="-175" dirty="0"/>
              <a:t> </a:t>
            </a:r>
            <a:r>
              <a:rPr spc="-180" dirty="0"/>
              <a:t>of</a:t>
            </a:r>
            <a:r>
              <a:rPr spc="-165" dirty="0"/>
              <a:t> </a:t>
            </a:r>
            <a:r>
              <a:rPr spc="-300" dirty="0"/>
              <a:t>“Shared</a:t>
            </a:r>
            <a:r>
              <a:rPr spc="-155" dirty="0"/>
              <a:t> </a:t>
            </a:r>
            <a:r>
              <a:rPr spc="-310" dirty="0"/>
              <a:t>Purpose”</a:t>
            </a:r>
            <a:r>
              <a:rPr spc="-160" dirty="0"/>
              <a:t> </a:t>
            </a:r>
            <a:r>
              <a:rPr spc="-155" dirty="0"/>
              <a:t>Mural </a:t>
            </a:r>
            <a:r>
              <a:rPr spc="-175" dirty="0"/>
              <a:t>board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825" y="1294289"/>
            <a:ext cx="8274689" cy="48583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02827" y="6355016"/>
            <a:ext cx="9861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www.nachc.org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33</a:t>
            </a:fld>
            <a:endParaRPr spc="-3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Example</a:t>
            </a:r>
            <a:r>
              <a:rPr spc="-170" dirty="0"/>
              <a:t> </a:t>
            </a:r>
            <a:r>
              <a:rPr spc="-180" dirty="0"/>
              <a:t>of</a:t>
            </a:r>
            <a:r>
              <a:rPr spc="-155" dirty="0"/>
              <a:t> </a:t>
            </a:r>
            <a:r>
              <a:rPr spc="-330" dirty="0"/>
              <a:t>“Digging</a:t>
            </a:r>
            <a:r>
              <a:rPr spc="-120" dirty="0"/>
              <a:t> </a:t>
            </a:r>
            <a:r>
              <a:rPr spc="-220" dirty="0"/>
              <a:t>Deeper”</a:t>
            </a:r>
            <a:r>
              <a:rPr spc="-145" dirty="0"/>
              <a:t> </a:t>
            </a:r>
            <a:r>
              <a:rPr spc="-155" dirty="0"/>
              <a:t>Mural</a:t>
            </a:r>
            <a:r>
              <a:rPr spc="-150" dirty="0"/>
              <a:t> </a:t>
            </a:r>
            <a:r>
              <a:rPr spc="-160" dirty="0"/>
              <a:t>board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0633" y="1299367"/>
            <a:ext cx="8405759" cy="46381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02827" y="6355016"/>
            <a:ext cx="9861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www.nachc.org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34</a:t>
            </a:fld>
            <a:endParaRPr spc="-3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7553" y="1640916"/>
            <a:ext cx="3911696" cy="392306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880598" y="1144142"/>
            <a:ext cx="6471285" cy="15481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06705" marR="5080" indent="-294640">
              <a:lnSpc>
                <a:spcPts val="5510"/>
              </a:lnSpc>
              <a:spcBef>
                <a:spcPts val="1090"/>
              </a:spcBef>
            </a:pPr>
            <a:r>
              <a:rPr sz="5400" spc="-520" dirty="0"/>
              <a:t>Discussant</a:t>
            </a:r>
            <a:r>
              <a:rPr sz="5400" spc="-260" dirty="0"/>
              <a:t> </a:t>
            </a:r>
            <a:r>
              <a:rPr sz="5400" spc="-440" dirty="0"/>
              <a:t>Perspective </a:t>
            </a:r>
            <a:r>
              <a:rPr sz="5400" spc="-409" dirty="0"/>
              <a:t>and</a:t>
            </a:r>
            <a:r>
              <a:rPr sz="5400" spc="-260" dirty="0"/>
              <a:t> </a:t>
            </a:r>
            <a:r>
              <a:rPr sz="5400" spc="-335" dirty="0"/>
              <a:t>Participant</a:t>
            </a:r>
            <a:r>
              <a:rPr sz="5400" spc="-250" dirty="0"/>
              <a:t> </a:t>
            </a:r>
            <a:r>
              <a:rPr sz="5400" spc="-459" dirty="0"/>
              <a:t>Q&amp;A</a:t>
            </a:r>
            <a:endParaRPr sz="5400"/>
          </a:p>
        </p:txBody>
      </p:sp>
      <p:sp>
        <p:nvSpPr>
          <p:cNvPr id="5" name="object 5"/>
          <p:cNvSpPr txBox="1"/>
          <p:nvPr/>
        </p:nvSpPr>
        <p:spPr>
          <a:xfrm>
            <a:off x="5602827" y="6355016"/>
            <a:ext cx="9861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www.nachc.org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35</a:t>
            </a:fld>
            <a:endParaRPr spc="-3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-6349"/>
            <a:ext cx="12204700" cy="6870700"/>
            <a:chOff x="-6349" y="-6349"/>
            <a:chExt cx="12204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35989" y="4629531"/>
              <a:ext cx="2566035" cy="2212340"/>
            </a:xfrm>
            <a:custGeom>
              <a:avLst/>
              <a:gdLst/>
              <a:ahLst/>
              <a:cxnLst/>
              <a:rect l="l" t="t" r="r" b="b"/>
              <a:pathLst>
                <a:path w="2566035" h="2212340">
                  <a:moveTo>
                    <a:pt x="2012632" y="0"/>
                  </a:moveTo>
                  <a:lnTo>
                    <a:pt x="553021" y="0"/>
                  </a:lnTo>
                  <a:lnTo>
                    <a:pt x="0" y="1106043"/>
                  </a:lnTo>
                  <a:lnTo>
                    <a:pt x="553021" y="2212086"/>
                  </a:lnTo>
                  <a:lnTo>
                    <a:pt x="2012632" y="2212086"/>
                  </a:lnTo>
                  <a:lnTo>
                    <a:pt x="2565654" y="1106043"/>
                  </a:lnTo>
                  <a:lnTo>
                    <a:pt x="2012632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5989" y="4629531"/>
              <a:ext cx="2566035" cy="2212340"/>
            </a:xfrm>
            <a:custGeom>
              <a:avLst/>
              <a:gdLst/>
              <a:ahLst/>
              <a:cxnLst/>
              <a:rect l="l" t="t" r="r" b="b"/>
              <a:pathLst>
                <a:path w="2566035" h="2212340">
                  <a:moveTo>
                    <a:pt x="0" y="1106043"/>
                  </a:moveTo>
                  <a:lnTo>
                    <a:pt x="553021" y="0"/>
                  </a:lnTo>
                  <a:lnTo>
                    <a:pt x="2012632" y="0"/>
                  </a:lnTo>
                  <a:lnTo>
                    <a:pt x="2565654" y="1106043"/>
                  </a:lnTo>
                  <a:lnTo>
                    <a:pt x="2012632" y="2212086"/>
                  </a:lnTo>
                  <a:lnTo>
                    <a:pt x="553021" y="2212086"/>
                  </a:lnTo>
                  <a:lnTo>
                    <a:pt x="0" y="110604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7209" y="3427856"/>
              <a:ext cx="2541270" cy="2225040"/>
            </a:xfrm>
            <a:custGeom>
              <a:avLst/>
              <a:gdLst/>
              <a:ahLst/>
              <a:cxnLst/>
              <a:rect l="l" t="t" r="r" b="b"/>
              <a:pathLst>
                <a:path w="2541270" h="2225040">
                  <a:moveTo>
                    <a:pt x="1985010" y="0"/>
                  </a:moveTo>
                  <a:lnTo>
                    <a:pt x="556260" y="0"/>
                  </a:lnTo>
                  <a:lnTo>
                    <a:pt x="0" y="1112520"/>
                  </a:lnTo>
                  <a:lnTo>
                    <a:pt x="556260" y="2225040"/>
                  </a:lnTo>
                  <a:lnTo>
                    <a:pt x="1985010" y="2225040"/>
                  </a:lnTo>
                  <a:lnTo>
                    <a:pt x="2541270" y="1112520"/>
                  </a:lnTo>
                  <a:lnTo>
                    <a:pt x="1985010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7209" y="3427856"/>
              <a:ext cx="2541270" cy="2225040"/>
            </a:xfrm>
            <a:custGeom>
              <a:avLst/>
              <a:gdLst/>
              <a:ahLst/>
              <a:cxnLst/>
              <a:rect l="l" t="t" r="r" b="b"/>
              <a:pathLst>
                <a:path w="2541270" h="2225040">
                  <a:moveTo>
                    <a:pt x="0" y="1112520"/>
                  </a:moveTo>
                  <a:lnTo>
                    <a:pt x="556260" y="0"/>
                  </a:lnTo>
                  <a:lnTo>
                    <a:pt x="1985010" y="0"/>
                  </a:lnTo>
                  <a:lnTo>
                    <a:pt x="2541270" y="1112520"/>
                  </a:lnTo>
                  <a:lnTo>
                    <a:pt x="1985010" y="2225040"/>
                  </a:lnTo>
                  <a:lnTo>
                    <a:pt x="556260" y="2225040"/>
                  </a:lnTo>
                  <a:lnTo>
                    <a:pt x="0" y="11125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84723"/>
              <a:ext cx="1847850" cy="1073785"/>
            </a:xfrm>
            <a:custGeom>
              <a:avLst/>
              <a:gdLst/>
              <a:ahLst/>
              <a:cxnLst/>
              <a:rect l="l" t="t" r="r" b="b"/>
              <a:pathLst>
                <a:path w="1847850" h="1073784">
                  <a:moveTo>
                    <a:pt x="1311071" y="0"/>
                  </a:moveTo>
                  <a:lnTo>
                    <a:pt x="0" y="0"/>
                  </a:lnTo>
                  <a:lnTo>
                    <a:pt x="0" y="1073277"/>
                  </a:lnTo>
                  <a:lnTo>
                    <a:pt x="1847672" y="1073277"/>
                  </a:lnTo>
                  <a:lnTo>
                    <a:pt x="1311071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784723"/>
              <a:ext cx="1847850" cy="1073785"/>
            </a:xfrm>
            <a:custGeom>
              <a:avLst/>
              <a:gdLst/>
              <a:ahLst/>
              <a:cxnLst/>
              <a:rect l="l" t="t" r="r" b="b"/>
              <a:pathLst>
                <a:path w="1847850" h="1073784">
                  <a:moveTo>
                    <a:pt x="0" y="0"/>
                  </a:moveTo>
                  <a:lnTo>
                    <a:pt x="1311084" y="0"/>
                  </a:lnTo>
                  <a:lnTo>
                    <a:pt x="1847661" y="107327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8460" y="5801490"/>
              <a:ext cx="2486025" cy="1056640"/>
            </a:xfrm>
            <a:custGeom>
              <a:avLst/>
              <a:gdLst/>
              <a:ahLst/>
              <a:cxnLst/>
              <a:rect l="l" t="t" r="r" b="b"/>
              <a:pathLst>
                <a:path w="2486025" h="1056640">
                  <a:moveTo>
                    <a:pt x="1957590" y="0"/>
                  </a:moveTo>
                  <a:lnTo>
                    <a:pt x="528408" y="0"/>
                  </a:lnTo>
                  <a:lnTo>
                    <a:pt x="0" y="1056513"/>
                  </a:lnTo>
                  <a:lnTo>
                    <a:pt x="2485999" y="1056513"/>
                  </a:lnTo>
                  <a:lnTo>
                    <a:pt x="1957590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8456" y="5801487"/>
              <a:ext cx="2486025" cy="1056640"/>
            </a:xfrm>
            <a:custGeom>
              <a:avLst/>
              <a:gdLst/>
              <a:ahLst/>
              <a:cxnLst/>
              <a:rect l="l" t="t" r="r" b="b"/>
              <a:pathLst>
                <a:path w="2486025" h="1056640">
                  <a:moveTo>
                    <a:pt x="0" y="1056512"/>
                  </a:moveTo>
                  <a:lnTo>
                    <a:pt x="528401" y="0"/>
                  </a:lnTo>
                  <a:lnTo>
                    <a:pt x="1957608" y="0"/>
                  </a:lnTo>
                  <a:lnTo>
                    <a:pt x="2486009" y="105651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72781" y="1118996"/>
              <a:ext cx="2541270" cy="2226310"/>
            </a:xfrm>
            <a:custGeom>
              <a:avLst/>
              <a:gdLst/>
              <a:ahLst/>
              <a:cxnLst/>
              <a:rect l="l" t="t" r="r" b="b"/>
              <a:pathLst>
                <a:path w="2541270" h="2226310">
                  <a:moveTo>
                    <a:pt x="1984819" y="0"/>
                  </a:moveTo>
                  <a:lnTo>
                    <a:pt x="556450" y="0"/>
                  </a:lnTo>
                  <a:lnTo>
                    <a:pt x="0" y="1112901"/>
                  </a:lnTo>
                  <a:lnTo>
                    <a:pt x="556450" y="2225802"/>
                  </a:lnTo>
                  <a:lnTo>
                    <a:pt x="1984819" y="2225802"/>
                  </a:lnTo>
                  <a:lnTo>
                    <a:pt x="2541270" y="1112901"/>
                  </a:lnTo>
                  <a:lnTo>
                    <a:pt x="1984819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72781" y="1118996"/>
              <a:ext cx="2541270" cy="2226310"/>
            </a:xfrm>
            <a:custGeom>
              <a:avLst/>
              <a:gdLst/>
              <a:ahLst/>
              <a:cxnLst/>
              <a:rect l="l" t="t" r="r" b="b"/>
              <a:pathLst>
                <a:path w="2541270" h="2226310">
                  <a:moveTo>
                    <a:pt x="0" y="1112901"/>
                  </a:moveTo>
                  <a:lnTo>
                    <a:pt x="556450" y="0"/>
                  </a:lnTo>
                  <a:lnTo>
                    <a:pt x="1984819" y="0"/>
                  </a:lnTo>
                  <a:lnTo>
                    <a:pt x="2541270" y="1112901"/>
                  </a:lnTo>
                  <a:lnTo>
                    <a:pt x="1984819" y="2225802"/>
                  </a:lnTo>
                  <a:lnTo>
                    <a:pt x="556450" y="2225802"/>
                  </a:lnTo>
                  <a:lnTo>
                    <a:pt x="0" y="11129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1163" y="3488817"/>
              <a:ext cx="2566035" cy="2212340"/>
            </a:xfrm>
            <a:custGeom>
              <a:avLst/>
              <a:gdLst/>
              <a:ahLst/>
              <a:cxnLst/>
              <a:rect l="l" t="t" r="r" b="b"/>
              <a:pathLst>
                <a:path w="2566034" h="2212340">
                  <a:moveTo>
                    <a:pt x="2012632" y="0"/>
                  </a:moveTo>
                  <a:lnTo>
                    <a:pt x="553021" y="0"/>
                  </a:lnTo>
                  <a:lnTo>
                    <a:pt x="0" y="1106042"/>
                  </a:lnTo>
                  <a:lnTo>
                    <a:pt x="553021" y="2212085"/>
                  </a:lnTo>
                  <a:lnTo>
                    <a:pt x="2012632" y="2212085"/>
                  </a:lnTo>
                  <a:lnTo>
                    <a:pt x="2565654" y="1106042"/>
                  </a:lnTo>
                  <a:lnTo>
                    <a:pt x="2012632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81163" y="3488817"/>
              <a:ext cx="2566035" cy="2212340"/>
            </a:xfrm>
            <a:custGeom>
              <a:avLst/>
              <a:gdLst/>
              <a:ahLst/>
              <a:cxnLst/>
              <a:rect l="l" t="t" r="r" b="b"/>
              <a:pathLst>
                <a:path w="2566034" h="2212340">
                  <a:moveTo>
                    <a:pt x="0" y="1106042"/>
                  </a:moveTo>
                  <a:lnTo>
                    <a:pt x="553021" y="0"/>
                  </a:lnTo>
                  <a:lnTo>
                    <a:pt x="2012632" y="0"/>
                  </a:lnTo>
                  <a:lnTo>
                    <a:pt x="2565654" y="1106042"/>
                  </a:lnTo>
                  <a:lnTo>
                    <a:pt x="2012632" y="2212085"/>
                  </a:lnTo>
                  <a:lnTo>
                    <a:pt x="553021" y="2212085"/>
                  </a:lnTo>
                  <a:lnTo>
                    <a:pt x="0" y="110604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22386" y="2287142"/>
              <a:ext cx="2270125" cy="2225040"/>
            </a:xfrm>
            <a:custGeom>
              <a:avLst/>
              <a:gdLst/>
              <a:ahLst/>
              <a:cxnLst/>
              <a:rect l="l" t="t" r="r" b="b"/>
              <a:pathLst>
                <a:path w="2270125" h="2225040">
                  <a:moveTo>
                    <a:pt x="1985009" y="0"/>
                  </a:moveTo>
                  <a:lnTo>
                    <a:pt x="556259" y="0"/>
                  </a:lnTo>
                  <a:lnTo>
                    <a:pt x="0" y="1112520"/>
                  </a:lnTo>
                  <a:lnTo>
                    <a:pt x="556259" y="2225040"/>
                  </a:lnTo>
                  <a:lnTo>
                    <a:pt x="1985009" y="2225040"/>
                  </a:lnTo>
                  <a:lnTo>
                    <a:pt x="2269616" y="1655813"/>
                  </a:lnTo>
                  <a:lnTo>
                    <a:pt x="2269616" y="569214"/>
                  </a:lnTo>
                  <a:lnTo>
                    <a:pt x="1985009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22381" y="2287142"/>
              <a:ext cx="2270125" cy="2225040"/>
            </a:xfrm>
            <a:custGeom>
              <a:avLst/>
              <a:gdLst/>
              <a:ahLst/>
              <a:cxnLst/>
              <a:rect l="l" t="t" r="r" b="b"/>
              <a:pathLst>
                <a:path w="2270125" h="2225040">
                  <a:moveTo>
                    <a:pt x="2269618" y="1655823"/>
                  </a:moveTo>
                  <a:lnTo>
                    <a:pt x="1985009" y="2225039"/>
                  </a:lnTo>
                  <a:lnTo>
                    <a:pt x="556259" y="2225039"/>
                  </a:lnTo>
                  <a:lnTo>
                    <a:pt x="0" y="1112519"/>
                  </a:lnTo>
                  <a:lnTo>
                    <a:pt x="556259" y="0"/>
                  </a:lnTo>
                  <a:lnTo>
                    <a:pt x="1985009" y="0"/>
                  </a:lnTo>
                  <a:lnTo>
                    <a:pt x="2269618" y="56921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10190" y="0"/>
              <a:ext cx="2282190" cy="2138680"/>
            </a:xfrm>
            <a:custGeom>
              <a:avLst/>
              <a:gdLst/>
              <a:ahLst/>
              <a:cxnLst/>
              <a:rect l="l" t="t" r="r" b="b"/>
              <a:pathLst>
                <a:path w="2282190" h="2138680">
                  <a:moveTo>
                    <a:pt x="2049240" y="0"/>
                  </a:moveTo>
                  <a:lnTo>
                    <a:pt x="516231" y="0"/>
                  </a:lnTo>
                  <a:lnTo>
                    <a:pt x="0" y="1032510"/>
                  </a:lnTo>
                  <a:lnTo>
                    <a:pt x="552996" y="2138553"/>
                  </a:lnTo>
                  <a:lnTo>
                    <a:pt x="2012581" y="2138553"/>
                  </a:lnTo>
                  <a:lnTo>
                    <a:pt x="2281808" y="1589755"/>
                  </a:lnTo>
                  <a:lnTo>
                    <a:pt x="2281808" y="466501"/>
                  </a:lnTo>
                  <a:lnTo>
                    <a:pt x="2049240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10190" y="0"/>
              <a:ext cx="2282190" cy="2138680"/>
            </a:xfrm>
            <a:custGeom>
              <a:avLst/>
              <a:gdLst/>
              <a:ahLst/>
              <a:cxnLst/>
              <a:rect l="l" t="t" r="r" b="b"/>
              <a:pathLst>
                <a:path w="2282190" h="2138680">
                  <a:moveTo>
                    <a:pt x="2049240" y="0"/>
                  </a:moveTo>
                  <a:lnTo>
                    <a:pt x="2281808" y="466501"/>
                  </a:lnTo>
                </a:path>
                <a:path w="2282190" h="2138680">
                  <a:moveTo>
                    <a:pt x="2281808" y="1589755"/>
                  </a:moveTo>
                  <a:lnTo>
                    <a:pt x="2012581" y="2138553"/>
                  </a:lnTo>
                  <a:lnTo>
                    <a:pt x="552996" y="2138553"/>
                  </a:lnTo>
                  <a:lnTo>
                    <a:pt x="0" y="1032510"/>
                  </a:lnTo>
                  <a:lnTo>
                    <a:pt x="51623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39180" y="2294001"/>
              <a:ext cx="2566035" cy="2212340"/>
            </a:xfrm>
            <a:custGeom>
              <a:avLst/>
              <a:gdLst/>
              <a:ahLst/>
              <a:cxnLst/>
              <a:rect l="l" t="t" r="r" b="b"/>
              <a:pathLst>
                <a:path w="2566034" h="2212340">
                  <a:moveTo>
                    <a:pt x="2012632" y="0"/>
                  </a:moveTo>
                  <a:lnTo>
                    <a:pt x="553021" y="0"/>
                  </a:lnTo>
                  <a:lnTo>
                    <a:pt x="0" y="1106043"/>
                  </a:lnTo>
                  <a:lnTo>
                    <a:pt x="553021" y="2212086"/>
                  </a:lnTo>
                  <a:lnTo>
                    <a:pt x="2012632" y="2212086"/>
                  </a:lnTo>
                  <a:lnTo>
                    <a:pt x="2565654" y="1106043"/>
                  </a:lnTo>
                  <a:lnTo>
                    <a:pt x="2012632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39180" y="2294001"/>
              <a:ext cx="2566035" cy="2212340"/>
            </a:xfrm>
            <a:custGeom>
              <a:avLst/>
              <a:gdLst/>
              <a:ahLst/>
              <a:cxnLst/>
              <a:rect l="l" t="t" r="r" b="b"/>
              <a:pathLst>
                <a:path w="2566034" h="2212340">
                  <a:moveTo>
                    <a:pt x="0" y="1106043"/>
                  </a:moveTo>
                  <a:lnTo>
                    <a:pt x="553021" y="0"/>
                  </a:lnTo>
                  <a:lnTo>
                    <a:pt x="2012632" y="0"/>
                  </a:lnTo>
                  <a:lnTo>
                    <a:pt x="2565654" y="1106043"/>
                  </a:lnTo>
                  <a:lnTo>
                    <a:pt x="2012632" y="2212086"/>
                  </a:lnTo>
                  <a:lnTo>
                    <a:pt x="553021" y="2212086"/>
                  </a:lnTo>
                  <a:lnTo>
                    <a:pt x="0" y="110604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71184" y="4643243"/>
              <a:ext cx="2541270" cy="2214880"/>
            </a:xfrm>
            <a:custGeom>
              <a:avLst/>
              <a:gdLst/>
              <a:ahLst/>
              <a:cxnLst/>
              <a:rect l="l" t="t" r="r" b="b"/>
              <a:pathLst>
                <a:path w="2541270" h="2214879">
                  <a:moveTo>
                    <a:pt x="1984819" y="0"/>
                  </a:moveTo>
                  <a:lnTo>
                    <a:pt x="556450" y="0"/>
                  </a:lnTo>
                  <a:lnTo>
                    <a:pt x="0" y="1112901"/>
                  </a:lnTo>
                  <a:lnTo>
                    <a:pt x="550926" y="2214753"/>
                  </a:lnTo>
                  <a:lnTo>
                    <a:pt x="1990344" y="2214753"/>
                  </a:lnTo>
                  <a:lnTo>
                    <a:pt x="2541270" y="1112901"/>
                  </a:lnTo>
                  <a:lnTo>
                    <a:pt x="1984819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71185" y="4643246"/>
              <a:ext cx="2541270" cy="2214880"/>
            </a:xfrm>
            <a:custGeom>
              <a:avLst/>
              <a:gdLst/>
              <a:ahLst/>
              <a:cxnLst/>
              <a:rect l="l" t="t" r="r" b="b"/>
              <a:pathLst>
                <a:path w="2541270" h="2214879">
                  <a:moveTo>
                    <a:pt x="550926" y="2214753"/>
                  </a:moveTo>
                  <a:lnTo>
                    <a:pt x="0" y="1112900"/>
                  </a:lnTo>
                  <a:lnTo>
                    <a:pt x="556450" y="0"/>
                  </a:lnTo>
                  <a:lnTo>
                    <a:pt x="1984819" y="0"/>
                  </a:lnTo>
                  <a:lnTo>
                    <a:pt x="2541269" y="1112900"/>
                  </a:lnTo>
                  <a:lnTo>
                    <a:pt x="1990343" y="22147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05298" y="6284595"/>
              <a:ext cx="287020" cy="573405"/>
            </a:xfrm>
            <a:custGeom>
              <a:avLst/>
              <a:gdLst/>
              <a:ahLst/>
              <a:cxnLst/>
              <a:rect l="l" t="t" r="r" b="b"/>
              <a:pathLst>
                <a:path w="287020" h="573404">
                  <a:moveTo>
                    <a:pt x="286702" y="0"/>
                  </a:moveTo>
                  <a:lnTo>
                    <a:pt x="0" y="57340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0"/>
              <a:ext cx="8686800" cy="5386705"/>
            </a:xfrm>
            <a:custGeom>
              <a:avLst/>
              <a:gdLst/>
              <a:ahLst/>
              <a:cxnLst/>
              <a:rect l="l" t="t" r="r" b="b"/>
              <a:pathLst>
                <a:path w="8686800" h="5386705">
                  <a:moveTo>
                    <a:pt x="8686800" y="0"/>
                  </a:moveTo>
                  <a:lnTo>
                    <a:pt x="0" y="0"/>
                  </a:lnTo>
                  <a:lnTo>
                    <a:pt x="0" y="5386578"/>
                  </a:lnTo>
                  <a:lnTo>
                    <a:pt x="8686800" y="5386578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 descr="$PPTXTitle"/>
          <p:cNvSpPr txBox="1">
            <a:spLocks noGrp="1"/>
          </p:cNvSpPr>
          <p:nvPr>
            <p:ph type="title"/>
          </p:nvPr>
        </p:nvSpPr>
        <p:spPr>
          <a:xfrm>
            <a:off x="552391" y="604931"/>
            <a:ext cx="390525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50" dirty="0">
                <a:solidFill>
                  <a:srgbClr val="E87000"/>
                </a:solidFill>
              </a:rPr>
              <a:t>Thank</a:t>
            </a:r>
            <a:r>
              <a:rPr sz="6600" spc="-355" dirty="0">
                <a:solidFill>
                  <a:srgbClr val="E87000"/>
                </a:solidFill>
              </a:rPr>
              <a:t> </a:t>
            </a:r>
            <a:r>
              <a:rPr sz="6600" spc="-459" dirty="0">
                <a:solidFill>
                  <a:srgbClr val="E87000"/>
                </a:solidFill>
              </a:rPr>
              <a:t>you!</a:t>
            </a:r>
            <a:endParaRPr sz="6600"/>
          </a:p>
        </p:txBody>
      </p:sp>
      <p:grpSp>
        <p:nvGrpSpPr>
          <p:cNvPr id="27" name="object 27"/>
          <p:cNvGrpSpPr/>
          <p:nvPr/>
        </p:nvGrpSpPr>
        <p:grpSpPr>
          <a:xfrm>
            <a:off x="0" y="-14287"/>
            <a:ext cx="12192000" cy="6872605"/>
            <a:chOff x="0" y="-14287"/>
            <a:chExt cx="12192000" cy="6872605"/>
          </a:xfrm>
        </p:grpSpPr>
        <p:sp>
          <p:nvSpPr>
            <p:cNvPr id="28" name="object 28"/>
            <p:cNvSpPr/>
            <p:nvPr/>
          </p:nvSpPr>
          <p:spPr>
            <a:xfrm>
              <a:off x="8686800" y="0"/>
              <a:ext cx="0" cy="4581525"/>
            </a:xfrm>
            <a:custGeom>
              <a:avLst/>
              <a:gdLst/>
              <a:ahLst/>
              <a:cxnLst/>
              <a:rect l="l" t="t" r="r" b="b"/>
              <a:pathLst>
                <a:path h="4581525">
                  <a:moveTo>
                    <a:pt x="0" y="0"/>
                  </a:moveTo>
                  <a:lnTo>
                    <a:pt x="0" y="4580928"/>
                  </a:lnTo>
                </a:path>
              </a:pathLst>
            </a:custGeom>
            <a:ln w="28575">
              <a:solidFill>
                <a:srgbClr val="007B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45130" y="0"/>
              <a:ext cx="2534920" cy="152400"/>
            </a:xfrm>
            <a:custGeom>
              <a:avLst/>
              <a:gdLst/>
              <a:ahLst/>
              <a:cxnLst/>
              <a:rect l="l" t="t" r="r" b="b"/>
              <a:pathLst>
                <a:path w="2534920" h="152400">
                  <a:moveTo>
                    <a:pt x="253441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534412" y="152400"/>
                  </a:lnTo>
                  <a:lnTo>
                    <a:pt x="2534412" y="0"/>
                  </a:lnTo>
                  <a:close/>
                </a:path>
              </a:pathLst>
            </a:custGeom>
            <a:solidFill>
              <a:srgbClr val="E8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5395912"/>
              <a:ext cx="12192000" cy="28575"/>
            </a:xfrm>
            <a:custGeom>
              <a:avLst/>
              <a:gdLst/>
              <a:ahLst/>
              <a:cxnLst/>
              <a:rect l="l" t="t" r="r" b="b"/>
              <a:pathLst>
                <a:path w="12192000" h="28575">
                  <a:moveTo>
                    <a:pt x="12191676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2191676" y="28575"/>
                  </a:lnTo>
                  <a:lnTo>
                    <a:pt x="12191676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77000" y="4466082"/>
              <a:ext cx="5715000" cy="2392045"/>
            </a:xfrm>
            <a:custGeom>
              <a:avLst/>
              <a:gdLst/>
              <a:ahLst/>
              <a:cxnLst/>
              <a:rect l="l" t="t" r="r" b="b"/>
              <a:pathLst>
                <a:path w="5715000" h="2392045">
                  <a:moveTo>
                    <a:pt x="5715000" y="0"/>
                  </a:moveTo>
                  <a:lnTo>
                    <a:pt x="0" y="0"/>
                  </a:lnTo>
                  <a:lnTo>
                    <a:pt x="0" y="2391918"/>
                  </a:lnTo>
                  <a:lnTo>
                    <a:pt x="5715000" y="2391918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958583" y="5801105"/>
            <a:ext cx="2780665" cy="533400"/>
          </a:xfrm>
          <a:prstGeom prst="rect">
            <a:avLst/>
          </a:prstGeom>
          <a:solidFill>
            <a:srgbClr val="007BA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835"/>
              </a:spcBef>
            </a:pPr>
            <a:r>
              <a:rPr sz="2000" b="1" spc="-355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831298" y="4848430"/>
            <a:ext cx="2816225" cy="634365"/>
            <a:chOff x="6831298" y="4848430"/>
            <a:chExt cx="2816225" cy="634365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7305" y="5140625"/>
              <a:ext cx="68448" cy="8789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36" y="5140624"/>
              <a:ext cx="144295" cy="8789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940617" y="5140622"/>
              <a:ext cx="11430" cy="88265"/>
            </a:xfrm>
            <a:custGeom>
              <a:avLst/>
              <a:gdLst/>
              <a:ahLst/>
              <a:cxnLst/>
              <a:rect l="l" t="t" r="r" b="b"/>
              <a:pathLst>
                <a:path w="11429" h="88264">
                  <a:moveTo>
                    <a:pt x="11100" y="87900"/>
                  </a:moveTo>
                  <a:lnTo>
                    <a:pt x="0" y="879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1100" y="8790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0083" y="5139384"/>
              <a:ext cx="92497" cy="9099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5296" y="5140622"/>
              <a:ext cx="80780" cy="878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1564" y="5140622"/>
              <a:ext cx="68447" cy="8789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01360" y="5140621"/>
              <a:ext cx="42545" cy="88265"/>
            </a:xfrm>
            <a:custGeom>
              <a:avLst/>
              <a:gdLst/>
              <a:ahLst/>
              <a:cxnLst/>
              <a:rect l="l" t="t" r="r" b="b"/>
              <a:pathLst>
                <a:path w="42545" h="88264">
                  <a:moveTo>
                    <a:pt x="41932" y="87899"/>
                  </a:moveTo>
                  <a:lnTo>
                    <a:pt x="0" y="87899"/>
                  </a:lnTo>
                  <a:lnTo>
                    <a:pt x="0" y="0"/>
                  </a:lnTo>
                  <a:lnTo>
                    <a:pt x="11099" y="0"/>
                  </a:lnTo>
                  <a:lnTo>
                    <a:pt x="11099" y="77995"/>
                  </a:lnTo>
                  <a:lnTo>
                    <a:pt x="41932" y="77995"/>
                  </a:lnTo>
                  <a:lnTo>
                    <a:pt x="41932" y="8789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03109" y="5140621"/>
              <a:ext cx="80780" cy="8789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505469" y="5139385"/>
              <a:ext cx="137795" cy="91440"/>
            </a:xfrm>
            <a:custGeom>
              <a:avLst/>
              <a:gdLst/>
              <a:ahLst/>
              <a:cxnLst/>
              <a:rect l="l" t="t" r="r" b="b"/>
              <a:pathLst>
                <a:path w="137795" h="91439">
                  <a:moveTo>
                    <a:pt x="56730" y="66243"/>
                  </a:moveTo>
                  <a:lnTo>
                    <a:pt x="25285" y="37769"/>
                  </a:lnTo>
                  <a:lnTo>
                    <a:pt x="16649" y="34671"/>
                  </a:lnTo>
                  <a:lnTo>
                    <a:pt x="12331" y="30340"/>
                  </a:lnTo>
                  <a:lnTo>
                    <a:pt x="12331" y="17957"/>
                  </a:lnTo>
                  <a:lnTo>
                    <a:pt x="16027" y="9906"/>
                  </a:lnTo>
                  <a:lnTo>
                    <a:pt x="37617" y="9906"/>
                  </a:lnTo>
                  <a:lnTo>
                    <a:pt x="43776" y="16103"/>
                  </a:lnTo>
                  <a:lnTo>
                    <a:pt x="45008" y="26619"/>
                  </a:lnTo>
                  <a:lnTo>
                    <a:pt x="55499" y="26619"/>
                  </a:lnTo>
                  <a:lnTo>
                    <a:pt x="52819" y="14884"/>
                  </a:lnTo>
                  <a:lnTo>
                    <a:pt x="47015" y="6578"/>
                  </a:lnTo>
                  <a:lnTo>
                    <a:pt x="38671" y="1638"/>
                  </a:lnTo>
                  <a:lnTo>
                    <a:pt x="28359" y="0"/>
                  </a:lnTo>
                  <a:lnTo>
                    <a:pt x="18135" y="1689"/>
                  </a:lnTo>
                  <a:lnTo>
                    <a:pt x="9474" y="6502"/>
                  </a:lnTo>
                  <a:lnTo>
                    <a:pt x="3479" y="14109"/>
                  </a:lnTo>
                  <a:lnTo>
                    <a:pt x="1231" y="24142"/>
                  </a:lnTo>
                  <a:lnTo>
                    <a:pt x="2489" y="32181"/>
                  </a:lnTo>
                  <a:lnTo>
                    <a:pt x="40081" y="55714"/>
                  </a:lnTo>
                  <a:lnTo>
                    <a:pt x="45631" y="60045"/>
                  </a:lnTo>
                  <a:lnTo>
                    <a:pt x="45631" y="74904"/>
                  </a:lnTo>
                  <a:lnTo>
                    <a:pt x="38849" y="81089"/>
                  </a:lnTo>
                  <a:lnTo>
                    <a:pt x="16649" y="81089"/>
                  </a:lnTo>
                  <a:lnTo>
                    <a:pt x="12331" y="74282"/>
                  </a:lnTo>
                  <a:lnTo>
                    <a:pt x="11099" y="64998"/>
                  </a:lnTo>
                  <a:lnTo>
                    <a:pt x="0" y="64998"/>
                  </a:lnTo>
                  <a:lnTo>
                    <a:pt x="2781" y="76377"/>
                  </a:lnTo>
                  <a:lnTo>
                    <a:pt x="8864" y="84505"/>
                  </a:lnTo>
                  <a:lnTo>
                    <a:pt x="17602" y="89369"/>
                  </a:lnTo>
                  <a:lnTo>
                    <a:pt x="28359" y="90995"/>
                  </a:lnTo>
                  <a:lnTo>
                    <a:pt x="40081" y="89128"/>
                  </a:lnTo>
                  <a:lnTo>
                    <a:pt x="49022" y="83959"/>
                  </a:lnTo>
                  <a:lnTo>
                    <a:pt x="54724" y="76111"/>
                  </a:lnTo>
                  <a:lnTo>
                    <a:pt x="56730" y="66243"/>
                  </a:lnTo>
                  <a:close/>
                </a:path>
                <a:path w="137795" h="91439">
                  <a:moveTo>
                    <a:pt x="137515" y="66243"/>
                  </a:moveTo>
                  <a:lnTo>
                    <a:pt x="106057" y="37769"/>
                  </a:lnTo>
                  <a:lnTo>
                    <a:pt x="97434" y="34671"/>
                  </a:lnTo>
                  <a:lnTo>
                    <a:pt x="93116" y="30340"/>
                  </a:lnTo>
                  <a:lnTo>
                    <a:pt x="93116" y="17957"/>
                  </a:lnTo>
                  <a:lnTo>
                    <a:pt x="96812" y="9906"/>
                  </a:lnTo>
                  <a:lnTo>
                    <a:pt x="118402" y="9906"/>
                  </a:lnTo>
                  <a:lnTo>
                    <a:pt x="124561" y="16103"/>
                  </a:lnTo>
                  <a:lnTo>
                    <a:pt x="125793" y="26619"/>
                  </a:lnTo>
                  <a:lnTo>
                    <a:pt x="136283" y="26619"/>
                  </a:lnTo>
                  <a:lnTo>
                    <a:pt x="133515" y="14884"/>
                  </a:lnTo>
                  <a:lnTo>
                    <a:pt x="127571" y="6578"/>
                  </a:lnTo>
                  <a:lnTo>
                    <a:pt x="119202" y="1638"/>
                  </a:lnTo>
                  <a:lnTo>
                    <a:pt x="109143" y="0"/>
                  </a:lnTo>
                  <a:lnTo>
                    <a:pt x="98920" y="1689"/>
                  </a:lnTo>
                  <a:lnTo>
                    <a:pt x="90258" y="6502"/>
                  </a:lnTo>
                  <a:lnTo>
                    <a:pt x="84264" y="14109"/>
                  </a:lnTo>
                  <a:lnTo>
                    <a:pt x="82016" y="24142"/>
                  </a:lnTo>
                  <a:lnTo>
                    <a:pt x="83273" y="32181"/>
                  </a:lnTo>
                  <a:lnTo>
                    <a:pt x="120865" y="55714"/>
                  </a:lnTo>
                  <a:lnTo>
                    <a:pt x="126415" y="60045"/>
                  </a:lnTo>
                  <a:lnTo>
                    <a:pt x="126415" y="74904"/>
                  </a:lnTo>
                  <a:lnTo>
                    <a:pt x="119634" y="81089"/>
                  </a:lnTo>
                  <a:lnTo>
                    <a:pt x="97434" y="81089"/>
                  </a:lnTo>
                  <a:lnTo>
                    <a:pt x="92494" y="74282"/>
                  </a:lnTo>
                  <a:lnTo>
                    <a:pt x="91884" y="64998"/>
                  </a:lnTo>
                  <a:lnTo>
                    <a:pt x="80784" y="64998"/>
                  </a:lnTo>
                  <a:lnTo>
                    <a:pt x="83566" y="76377"/>
                  </a:lnTo>
                  <a:lnTo>
                    <a:pt x="89649" y="84493"/>
                  </a:lnTo>
                  <a:lnTo>
                    <a:pt x="98386" y="89369"/>
                  </a:lnTo>
                  <a:lnTo>
                    <a:pt x="109143" y="90995"/>
                  </a:lnTo>
                  <a:lnTo>
                    <a:pt x="120865" y="89128"/>
                  </a:lnTo>
                  <a:lnTo>
                    <a:pt x="129806" y="83959"/>
                  </a:lnTo>
                  <a:lnTo>
                    <a:pt x="135509" y="76111"/>
                  </a:lnTo>
                  <a:lnTo>
                    <a:pt x="137515" y="6624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68271" y="5139382"/>
              <a:ext cx="92497" cy="9099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86669" y="5139381"/>
              <a:ext cx="77080" cy="9099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889033" y="5140619"/>
              <a:ext cx="11430" cy="88265"/>
            </a:xfrm>
            <a:custGeom>
              <a:avLst/>
              <a:gdLst/>
              <a:ahLst/>
              <a:cxnLst/>
              <a:rect l="l" t="t" r="r" b="b"/>
              <a:pathLst>
                <a:path w="11429" h="88264">
                  <a:moveTo>
                    <a:pt x="11099" y="87899"/>
                  </a:moveTo>
                  <a:lnTo>
                    <a:pt x="0" y="87899"/>
                  </a:lnTo>
                  <a:lnTo>
                    <a:pt x="0" y="0"/>
                  </a:lnTo>
                  <a:lnTo>
                    <a:pt x="11099" y="0"/>
                  </a:lnTo>
                  <a:lnTo>
                    <a:pt x="11099" y="8789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5417" y="5140618"/>
              <a:ext cx="144297" cy="879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094997" y="5140618"/>
              <a:ext cx="11430" cy="88265"/>
            </a:xfrm>
            <a:custGeom>
              <a:avLst/>
              <a:gdLst/>
              <a:ahLst/>
              <a:cxnLst/>
              <a:rect l="l" t="t" r="r" b="b"/>
              <a:pathLst>
                <a:path w="11429" h="88264">
                  <a:moveTo>
                    <a:pt x="11099" y="87899"/>
                  </a:moveTo>
                  <a:lnTo>
                    <a:pt x="0" y="87899"/>
                  </a:lnTo>
                  <a:lnTo>
                    <a:pt x="0" y="0"/>
                  </a:lnTo>
                  <a:lnTo>
                    <a:pt x="11099" y="0"/>
                  </a:lnTo>
                  <a:lnTo>
                    <a:pt x="11099" y="8789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34463" y="5139379"/>
              <a:ext cx="93114" cy="9099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55944" y="5140617"/>
              <a:ext cx="69064" cy="8789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97775" y="5139379"/>
              <a:ext cx="93114" cy="9099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519873" y="5140616"/>
              <a:ext cx="45085" cy="88265"/>
            </a:xfrm>
            <a:custGeom>
              <a:avLst/>
              <a:gdLst/>
              <a:ahLst/>
              <a:cxnLst/>
              <a:rect l="l" t="t" r="r" b="b"/>
              <a:pathLst>
                <a:path w="45084" h="88264">
                  <a:moveTo>
                    <a:pt x="11099" y="87899"/>
                  </a:moveTo>
                  <a:lnTo>
                    <a:pt x="0" y="87899"/>
                  </a:lnTo>
                  <a:lnTo>
                    <a:pt x="0" y="0"/>
                  </a:lnTo>
                  <a:lnTo>
                    <a:pt x="45015" y="0"/>
                  </a:lnTo>
                  <a:lnTo>
                    <a:pt x="45015" y="10523"/>
                  </a:lnTo>
                  <a:lnTo>
                    <a:pt x="11099" y="10523"/>
                  </a:lnTo>
                  <a:lnTo>
                    <a:pt x="11099" y="38378"/>
                  </a:lnTo>
                  <a:lnTo>
                    <a:pt x="45015" y="38378"/>
                  </a:lnTo>
                  <a:lnTo>
                    <a:pt x="45015" y="48902"/>
                  </a:lnTo>
                  <a:lnTo>
                    <a:pt x="11099" y="48902"/>
                  </a:lnTo>
                  <a:lnTo>
                    <a:pt x="11099" y="8789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76087" y="5343033"/>
              <a:ext cx="188079" cy="1101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7600" y="5376459"/>
              <a:ext cx="106063" cy="749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18948" y="5376459"/>
              <a:ext cx="106063" cy="7490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149679" y="5377078"/>
              <a:ext cx="146050" cy="76200"/>
            </a:xfrm>
            <a:custGeom>
              <a:avLst/>
              <a:gdLst/>
              <a:ahLst/>
              <a:cxnLst/>
              <a:rect l="l" t="t" r="r" b="b"/>
              <a:pathLst>
                <a:path w="146050" h="76200">
                  <a:moveTo>
                    <a:pt x="60426" y="1244"/>
                  </a:moveTo>
                  <a:lnTo>
                    <a:pt x="48094" y="1244"/>
                  </a:lnTo>
                  <a:lnTo>
                    <a:pt x="48094" y="42722"/>
                  </a:lnTo>
                  <a:lnTo>
                    <a:pt x="46748" y="51854"/>
                  </a:lnTo>
                  <a:lnTo>
                    <a:pt x="42926" y="58661"/>
                  </a:lnTo>
                  <a:lnTo>
                    <a:pt x="36906" y="62915"/>
                  </a:lnTo>
                  <a:lnTo>
                    <a:pt x="28981" y="64389"/>
                  </a:lnTo>
                  <a:lnTo>
                    <a:pt x="21170" y="62763"/>
                  </a:lnTo>
                  <a:lnTo>
                    <a:pt x="16027" y="58343"/>
                  </a:lnTo>
                  <a:lnTo>
                    <a:pt x="13195" y="51854"/>
                  </a:lnTo>
                  <a:lnTo>
                    <a:pt x="12331" y="43954"/>
                  </a:lnTo>
                  <a:lnTo>
                    <a:pt x="12331" y="1244"/>
                  </a:lnTo>
                  <a:lnTo>
                    <a:pt x="0" y="1244"/>
                  </a:lnTo>
                  <a:lnTo>
                    <a:pt x="0" y="48907"/>
                  </a:lnTo>
                  <a:lnTo>
                    <a:pt x="2336" y="61518"/>
                  </a:lnTo>
                  <a:lnTo>
                    <a:pt x="8547" y="69951"/>
                  </a:lnTo>
                  <a:lnTo>
                    <a:pt x="17424" y="74676"/>
                  </a:lnTo>
                  <a:lnTo>
                    <a:pt x="27749" y="76149"/>
                  </a:lnTo>
                  <a:lnTo>
                    <a:pt x="35763" y="76149"/>
                  </a:lnTo>
                  <a:lnTo>
                    <a:pt x="43776" y="72428"/>
                  </a:lnTo>
                  <a:lnTo>
                    <a:pt x="48094" y="65620"/>
                  </a:lnTo>
                  <a:lnTo>
                    <a:pt x="48094" y="74282"/>
                  </a:lnTo>
                  <a:lnTo>
                    <a:pt x="60426" y="74282"/>
                  </a:lnTo>
                  <a:lnTo>
                    <a:pt x="60426" y="1244"/>
                  </a:lnTo>
                  <a:close/>
                </a:path>
                <a:path w="146050" h="76200">
                  <a:moveTo>
                    <a:pt x="145529" y="27241"/>
                  </a:moveTo>
                  <a:lnTo>
                    <a:pt x="143090" y="14630"/>
                  </a:lnTo>
                  <a:lnTo>
                    <a:pt x="136664" y="6197"/>
                  </a:lnTo>
                  <a:lnTo>
                    <a:pt x="127571" y="1473"/>
                  </a:lnTo>
                  <a:lnTo>
                    <a:pt x="117157" y="0"/>
                  </a:lnTo>
                  <a:lnTo>
                    <a:pt x="109143" y="0"/>
                  </a:lnTo>
                  <a:lnTo>
                    <a:pt x="101130" y="3098"/>
                  </a:lnTo>
                  <a:lnTo>
                    <a:pt x="97421" y="9906"/>
                  </a:lnTo>
                  <a:lnTo>
                    <a:pt x="97421" y="1244"/>
                  </a:lnTo>
                  <a:lnTo>
                    <a:pt x="84480" y="1244"/>
                  </a:lnTo>
                  <a:lnTo>
                    <a:pt x="84480" y="74282"/>
                  </a:lnTo>
                  <a:lnTo>
                    <a:pt x="97421" y="74282"/>
                  </a:lnTo>
                  <a:lnTo>
                    <a:pt x="97421" y="33426"/>
                  </a:lnTo>
                  <a:lnTo>
                    <a:pt x="98666" y="24041"/>
                  </a:lnTo>
                  <a:lnTo>
                    <a:pt x="102285" y="17259"/>
                  </a:lnTo>
                  <a:lnTo>
                    <a:pt x="108089" y="13144"/>
                  </a:lnTo>
                  <a:lnTo>
                    <a:pt x="115925" y="11772"/>
                  </a:lnTo>
                  <a:lnTo>
                    <a:pt x="123825" y="13385"/>
                  </a:lnTo>
                  <a:lnTo>
                    <a:pt x="129184" y="17805"/>
                  </a:lnTo>
                  <a:lnTo>
                    <a:pt x="132232" y="24307"/>
                  </a:lnTo>
                  <a:lnTo>
                    <a:pt x="133184" y="32194"/>
                  </a:lnTo>
                  <a:lnTo>
                    <a:pt x="133184" y="74282"/>
                  </a:lnTo>
                  <a:lnTo>
                    <a:pt x="145529" y="74282"/>
                  </a:lnTo>
                  <a:lnTo>
                    <a:pt x="145529" y="2724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17409" y="5346745"/>
              <a:ext cx="151697" cy="1355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30156" y="5343027"/>
              <a:ext cx="1116771" cy="13431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981139" y="5057660"/>
              <a:ext cx="493395" cy="390525"/>
            </a:xfrm>
            <a:custGeom>
              <a:avLst/>
              <a:gdLst/>
              <a:ahLst/>
              <a:cxnLst/>
              <a:rect l="l" t="t" r="r" b="b"/>
              <a:pathLst>
                <a:path w="493395" h="390525">
                  <a:moveTo>
                    <a:pt x="75222" y="66243"/>
                  </a:moveTo>
                  <a:lnTo>
                    <a:pt x="65925" y="56883"/>
                  </a:lnTo>
                  <a:lnTo>
                    <a:pt x="58661" y="45732"/>
                  </a:lnTo>
                  <a:lnTo>
                    <a:pt x="53809" y="33070"/>
                  </a:lnTo>
                  <a:lnTo>
                    <a:pt x="51790" y="19189"/>
                  </a:lnTo>
                  <a:lnTo>
                    <a:pt x="30695" y="37236"/>
                  </a:lnTo>
                  <a:lnTo>
                    <a:pt x="14338" y="60045"/>
                  </a:lnTo>
                  <a:lnTo>
                    <a:pt x="3759" y="86575"/>
                  </a:lnTo>
                  <a:lnTo>
                    <a:pt x="0" y="115760"/>
                  </a:lnTo>
                  <a:lnTo>
                    <a:pt x="0" y="121335"/>
                  </a:lnTo>
                  <a:lnTo>
                    <a:pt x="51790" y="121335"/>
                  </a:lnTo>
                  <a:lnTo>
                    <a:pt x="51790" y="115760"/>
                  </a:lnTo>
                  <a:lnTo>
                    <a:pt x="53467" y="101320"/>
                  </a:lnTo>
                  <a:lnTo>
                    <a:pt x="58191" y="87985"/>
                  </a:lnTo>
                  <a:lnTo>
                    <a:pt x="65582" y="76149"/>
                  </a:lnTo>
                  <a:lnTo>
                    <a:pt x="75222" y="66243"/>
                  </a:lnTo>
                  <a:close/>
                </a:path>
                <a:path w="493395" h="390525">
                  <a:moveTo>
                    <a:pt x="141820" y="95338"/>
                  </a:moveTo>
                  <a:lnTo>
                    <a:pt x="90030" y="95338"/>
                  </a:lnTo>
                  <a:lnTo>
                    <a:pt x="90030" y="389978"/>
                  </a:lnTo>
                  <a:lnTo>
                    <a:pt x="141820" y="389978"/>
                  </a:lnTo>
                  <a:lnTo>
                    <a:pt x="141820" y="95338"/>
                  </a:lnTo>
                  <a:close/>
                </a:path>
                <a:path w="493395" h="390525">
                  <a:moveTo>
                    <a:pt x="230619" y="116382"/>
                  </a:moveTo>
                  <a:lnTo>
                    <a:pt x="226656" y="86372"/>
                  </a:lnTo>
                  <a:lnTo>
                    <a:pt x="215519" y="59270"/>
                  </a:lnTo>
                  <a:lnTo>
                    <a:pt x="198361" y="36118"/>
                  </a:lnTo>
                  <a:lnTo>
                    <a:pt x="176364" y="17957"/>
                  </a:lnTo>
                  <a:lnTo>
                    <a:pt x="174790" y="31927"/>
                  </a:lnTo>
                  <a:lnTo>
                    <a:pt x="170268" y="44805"/>
                  </a:lnTo>
                  <a:lnTo>
                    <a:pt x="163093" y="56172"/>
                  </a:lnTo>
                  <a:lnTo>
                    <a:pt x="153543" y="65620"/>
                  </a:lnTo>
                  <a:lnTo>
                    <a:pt x="163995" y="75641"/>
                  </a:lnTo>
                  <a:lnTo>
                    <a:pt x="171970" y="87744"/>
                  </a:lnTo>
                  <a:lnTo>
                    <a:pt x="177038" y="101485"/>
                  </a:lnTo>
                  <a:lnTo>
                    <a:pt x="178828" y="116382"/>
                  </a:lnTo>
                  <a:lnTo>
                    <a:pt x="178828" y="389978"/>
                  </a:lnTo>
                  <a:lnTo>
                    <a:pt x="230619" y="389978"/>
                  </a:lnTo>
                  <a:lnTo>
                    <a:pt x="230619" y="116382"/>
                  </a:lnTo>
                  <a:close/>
                </a:path>
                <a:path w="493395" h="390525">
                  <a:moveTo>
                    <a:pt x="404520" y="198704"/>
                  </a:moveTo>
                  <a:lnTo>
                    <a:pt x="352717" y="198704"/>
                  </a:lnTo>
                  <a:lnTo>
                    <a:pt x="352717" y="389978"/>
                  </a:lnTo>
                  <a:lnTo>
                    <a:pt x="404520" y="389978"/>
                  </a:lnTo>
                  <a:lnTo>
                    <a:pt x="404520" y="198704"/>
                  </a:lnTo>
                  <a:close/>
                </a:path>
                <a:path w="493395" h="390525">
                  <a:moveTo>
                    <a:pt x="493318" y="115760"/>
                  </a:moveTo>
                  <a:lnTo>
                    <a:pt x="484225" y="70777"/>
                  </a:lnTo>
                  <a:lnTo>
                    <a:pt x="459473" y="33972"/>
                  </a:lnTo>
                  <a:lnTo>
                    <a:pt x="422821" y="9131"/>
                  </a:lnTo>
                  <a:lnTo>
                    <a:pt x="378002" y="0"/>
                  </a:lnTo>
                  <a:lnTo>
                    <a:pt x="333184" y="9131"/>
                  </a:lnTo>
                  <a:lnTo>
                    <a:pt x="296532" y="34048"/>
                  </a:lnTo>
                  <a:lnTo>
                    <a:pt x="271780" y="71031"/>
                  </a:lnTo>
                  <a:lnTo>
                    <a:pt x="262686" y="116382"/>
                  </a:lnTo>
                  <a:lnTo>
                    <a:pt x="262686" y="389978"/>
                  </a:lnTo>
                  <a:lnTo>
                    <a:pt x="314490" y="389978"/>
                  </a:lnTo>
                  <a:lnTo>
                    <a:pt x="314490" y="116382"/>
                  </a:lnTo>
                  <a:lnTo>
                    <a:pt x="319468" y="91440"/>
                  </a:lnTo>
                  <a:lnTo>
                    <a:pt x="333070" y="70954"/>
                  </a:lnTo>
                  <a:lnTo>
                    <a:pt x="353250" y="57099"/>
                  </a:lnTo>
                  <a:lnTo>
                    <a:pt x="378002" y="52006"/>
                  </a:lnTo>
                  <a:lnTo>
                    <a:pt x="402755" y="56997"/>
                  </a:lnTo>
                  <a:lnTo>
                    <a:pt x="422935" y="70650"/>
                  </a:lnTo>
                  <a:lnTo>
                    <a:pt x="436537" y="90906"/>
                  </a:lnTo>
                  <a:lnTo>
                    <a:pt x="441515" y="115760"/>
                  </a:lnTo>
                  <a:lnTo>
                    <a:pt x="441515" y="121335"/>
                  </a:lnTo>
                  <a:lnTo>
                    <a:pt x="493318" y="121335"/>
                  </a:lnTo>
                  <a:lnTo>
                    <a:pt x="493318" y="11576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983" y="5134416"/>
              <a:ext cx="86947" cy="8789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84638" y="4994518"/>
              <a:ext cx="86947" cy="8789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52058" y="5031659"/>
              <a:ext cx="86947" cy="8728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831298" y="4848430"/>
              <a:ext cx="795020" cy="599440"/>
            </a:xfrm>
            <a:custGeom>
              <a:avLst/>
              <a:gdLst/>
              <a:ahLst/>
              <a:cxnLst/>
              <a:rect l="l" t="t" r="r" b="b"/>
              <a:pathLst>
                <a:path w="795020" h="599439">
                  <a:moveTo>
                    <a:pt x="25899" y="265556"/>
                  </a:moveTo>
                  <a:lnTo>
                    <a:pt x="0" y="220368"/>
                  </a:lnTo>
                  <a:lnTo>
                    <a:pt x="371840" y="6190"/>
                  </a:lnTo>
                  <a:lnTo>
                    <a:pt x="397123" y="0"/>
                  </a:lnTo>
                  <a:lnTo>
                    <a:pt x="404390" y="0"/>
                  </a:lnTo>
                  <a:lnTo>
                    <a:pt x="410535" y="773"/>
                  </a:lnTo>
                  <a:lnTo>
                    <a:pt x="415680" y="2611"/>
                  </a:lnTo>
                  <a:lnTo>
                    <a:pt x="423022" y="6190"/>
                  </a:lnTo>
                  <a:lnTo>
                    <a:pt x="511402" y="56949"/>
                  </a:lnTo>
                  <a:lnTo>
                    <a:pt x="387256" y="56949"/>
                  </a:lnTo>
                  <a:lnTo>
                    <a:pt x="381706" y="61282"/>
                  </a:lnTo>
                  <a:lnTo>
                    <a:pt x="25899" y="265556"/>
                  </a:lnTo>
                  <a:close/>
                </a:path>
                <a:path w="795020" h="599439">
                  <a:moveTo>
                    <a:pt x="733814" y="599204"/>
                  </a:moveTo>
                  <a:lnTo>
                    <a:pt x="682016" y="599204"/>
                  </a:lnTo>
                  <a:lnTo>
                    <a:pt x="682016" y="215416"/>
                  </a:lnTo>
                  <a:lnTo>
                    <a:pt x="413156" y="60663"/>
                  </a:lnTo>
                  <a:lnTo>
                    <a:pt x="408222" y="56949"/>
                  </a:lnTo>
                  <a:lnTo>
                    <a:pt x="511402" y="56949"/>
                  </a:lnTo>
                  <a:lnTo>
                    <a:pt x="794863" y="219749"/>
                  </a:lnTo>
                  <a:lnTo>
                    <a:pt x="781196" y="245129"/>
                  </a:lnTo>
                  <a:lnTo>
                    <a:pt x="733814" y="245129"/>
                  </a:lnTo>
                  <a:lnTo>
                    <a:pt x="733814" y="599204"/>
                  </a:lnTo>
                  <a:close/>
                </a:path>
                <a:path w="795020" h="599439">
                  <a:moveTo>
                    <a:pt x="770197" y="265556"/>
                  </a:moveTo>
                  <a:lnTo>
                    <a:pt x="733814" y="245129"/>
                  </a:lnTo>
                  <a:lnTo>
                    <a:pt x="781196" y="245129"/>
                  </a:lnTo>
                  <a:lnTo>
                    <a:pt x="770197" y="26555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73644" y="5292881"/>
              <a:ext cx="1897380" cy="0"/>
            </a:xfrm>
            <a:custGeom>
              <a:avLst/>
              <a:gdLst/>
              <a:ahLst/>
              <a:cxnLst/>
              <a:rect l="l" t="t" r="r" b="b"/>
              <a:pathLst>
                <a:path w="1897379">
                  <a:moveTo>
                    <a:pt x="1896817" y="0"/>
                  </a:moveTo>
                  <a:lnTo>
                    <a:pt x="1896817" y="0"/>
                  </a:lnTo>
                  <a:lnTo>
                    <a:pt x="0" y="0"/>
                  </a:lnTo>
                </a:path>
              </a:pathLst>
            </a:custGeom>
            <a:ln w="6190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9739121" y="5791580"/>
            <a:ext cx="1929764" cy="560070"/>
          </a:xfrm>
          <a:prstGeom prst="rect">
            <a:avLst/>
          </a:prstGeom>
          <a:solidFill>
            <a:srgbClr val="E0F9F7"/>
          </a:solidFill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3465"/>
              </a:lnSpc>
            </a:pPr>
            <a:r>
              <a:rPr sz="3000" b="1" spc="-270" dirty="0">
                <a:solidFill>
                  <a:srgbClr val="007BA2"/>
                </a:solidFill>
                <a:latin typeface="Arial"/>
                <a:cs typeface="Arial"/>
              </a:rPr>
              <a:t>nachc.org</a:t>
            </a:r>
            <a:endParaRPr sz="3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949058" y="5791580"/>
            <a:ext cx="4710430" cy="552450"/>
          </a:xfrm>
          <a:custGeom>
            <a:avLst/>
            <a:gdLst/>
            <a:ahLst/>
            <a:cxnLst/>
            <a:rect l="l" t="t" r="r" b="b"/>
            <a:pathLst>
              <a:path w="4710430" h="552450">
                <a:moveTo>
                  <a:pt x="0" y="0"/>
                </a:moveTo>
                <a:lnTo>
                  <a:pt x="4709922" y="0"/>
                </a:lnTo>
                <a:lnTo>
                  <a:pt x="4709922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0F9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38833" y="1850000"/>
            <a:ext cx="5993130" cy="2638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5940">
              <a:lnSpc>
                <a:spcPct val="120000"/>
              </a:lnSpc>
              <a:spcBef>
                <a:spcPts val="95"/>
              </a:spcBef>
            </a:pPr>
            <a:r>
              <a:rPr sz="1900" b="1" spc="-114" dirty="0">
                <a:solidFill>
                  <a:srgbClr val="00395D"/>
                </a:solidFill>
                <a:latin typeface="Arial"/>
                <a:cs typeface="Arial"/>
              </a:rPr>
              <a:t>Nalani</a:t>
            </a:r>
            <a:r>
              <a:rPr sz="1900" b="1" spc="-8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b="1" spc="-130" dirty="0">
                <a:solidFill>
                  <a:srgbClr val="00395D"/>
                </a:solidFill>
                <a:latin typeface="Arial"/>
                <a:cs typeface="Arial"/>
              </a:rPr>
              <a:t>Tarrant,</a:t>
            </a:r>
            <a:r>
              <a:rPr sz="1900" b="1" spc="-8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95" dirty="0">
                <a:solidFill>
                  <a:srgbClr val="00395D"/>
                </a:solidFill>
                <a:latin typeface="Arial"/>
                <a:cs typeface="Arial"/>
              </a:rPr>
              <a:t>Deputy</a:t>
            </a:r>
            <a:r>
              <a:rPr sz="1900" i="1" spc="-6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85" dirty="0">
                <a:solidFill>
                  <a:srgbClr val="00395D"/>
                </a:solidFill>
                <a:latin typeface="Arial"/>
                <a:cs typeface="Arial"/>
              </a:rPr>
              <a:t>Director, </a:t>
            </a:r>
            <a:r>
              <a:rPr sz="1900" i="1" spc="-130" dirty="0">
                <a:solidFill>
                  <a:srgbClr val="00395D"/>
                </a:solidFill>
                <a:latin typeface="Arial"/>
                <a:cs typeface="Arial"/>
              </a:rPr>
              <a:t>Social</a:t>
            </a:r>
            <a:r>
              <a:rPr sz="1900" i="1" spc="-8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100" dirty="0">
                <a:solidFill>
                  <a:srgbClr val="00395D"/>
                </a:solidFill>
                <a:latin typeface="Arial"/>
                <a:cs typeface="Arial"/>
              </a:rPr>
              <a:t>Drivers</a:t>
            </a:r>
            <a:r>
              <a:rPr sz="1900" i="1" spc="-7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20" dirty="0">
                <a:solidFill>
                  <a:srgbClr val="00395D"/>
                </a:solidFill>
                <a:latin typeface="Arial"/>
                <a:cs typeface="Arial"/>
              </a:rPr>
              <a:t>of</a:t>
            </a:r>
            <a:r>
              <a:rPr sz="1900" i="1" spc="-8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30" dirty="0">
                <a:solidFill>
                  <a:srgbClr val="00395D"/>
                </a:solidFill>
                <a:latin typeface="Arial"/>
                <a:cs typeface="Arial"/>
              </a:rPr>
              <a:t>Health </a:t>
            </a:r>
            <a:r>
              <a:rPr sz="1900" i="1" u="sng" spc="-20" dirty="0">
                <a:solidFill>
                  <a:srgbClr val="0B96FF"/>
                </a:solidFill>
                <a:uFill>
                  <a:solidFill>
                    <a:srgbClr val="0B96FF"/>
                  </a:solidFill>
                </a:uFill>
                <a:latin typeface="Arial"/>
                <a:cs typeface="Arial"/>
                <a:hlinkClick r:id="rId22"/>
              </a:rPr>
              <a:t>ntarrant@nachc.org</a:t>
            </a:r>
            <a:endParaRPr sz="1900">
              <a:latin typeface="Arial"/>
              <a:cs typeface="Arial"/>
            </a:endParaRPr>
          </a:p>
          <a:p>
            <a:pPr marL="12700" marR="391795">
              <a:lnSpc>
                <a:spcPct val="120000"/>
              </a:lnSpc>
              <a:spcBef>
                <a:spcPts val="2145"/>
              </a:spcBef>
            </a:pPr>
            <a:r>
              <a:rPr sz="1900" b="1" spc="-180" dirty="0">
                <a:solidFill>
                  <a:srgbClr val="00395D"/>
                </a:solidFill>
                <a:latin typeface="Arial"/>
                <a:cs typeface="Arial"/>
              </a:rPr>
              <a:t>Sarah</a:t>
            </a:r>
            <a:r>
              <a:rPr sz="1900" b="1" spc="-7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b="1" spc="-114" dirty="0">
                <a:solidFill>
                  <a:srgbClr val="00395D"/>
                </a:solidFill>
                <a:latin typeface="Arial"/>
                <a:cs typeface="Arial"/>
              </a:rPr>
              <a:t>Halpin,</a:t>
            </a:r>
            <a:r>
              <a:rPr sz="1900" b="1" spc="-8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95" dirty="0">
                <a:solidFill>
                  <a:srgbClr val="00395D"/>
                </a:solidFill>
                <a:latin typeface="Arial"/>
                <a:cs typeface="Arial"/>
              </a:rPr>
              <a:t>Program </a:t>
            </a:r>
            <a:r>
              <a:rPr sz="1900" i="1" spc="-100" dirty="0">
                <a:solidFill>
                  <a:srgbClr val="00395D"/>
                </a:solidFill>
                <a:latin typeface="Arial"/>
                <a:cs typeface="Arial"/>
              </a:rPr>
              <a:t>Specialist,</a:t>
            </a:r>
            <a:r>
              <a:rPr sz="1900" i="1" spc="-8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130" dirty="0">
                <a:solidFill>
                  <a:srgbClr val="00395D"/>
                </a:solidFill>
                <a:latin typeface="Arial"/>
                <a:cs typeface="Arial"/>
              </a:rPr>
              <a:t>Social</a:t>
            </a:r>
            <a:r>
              <a:rPr sz="1900" i="1" spc="-8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100" dirty="0">
                <a:solidFill>
                  <a:srgbClr val="00395D"/>
                </a:solidFill>
                <a:latin typeface="Arial"/>
                <a:cs typeface="Arial"/>
              </a:rPr>
              <a:t>Drivers</a:t>
            </a:r>
            <a:r>
              <a:rPr sz="1900" i="1" spc="-7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20" dirty="0">
                <a:solidFill>
                  <a:srgbClr val="00395D"/>
                </a:solidFill>
                <a:latin typeface="Arial"/>
                <a:cs typeface="Arial"/>
              </a:rPr>
              <a:t>of</a:t>
            </a:r>
            <a:r>
              <a:rPr sz="1900" i="1" spc="-9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30" dirty="0">
                <a:solidFill>
                  <a:srgbClr val="00395D"/>
                </a:solidFill>
                <a:latin typeface="Arial"/>
                <a:cs typeface="Arial"/>
              </a:rPr>
              <a:t>Health </a:t>
            </a:r>
            <a:r>
              <a:rPr sz="1900" i="1" u="sng" spc="-45" dirty="0">
                <a:solidFill>
                  <a:srgbClr val="0B96FF"/>
                </a:solidFill>
                <a:uFill>
                  <a:solidFill>
                    <a:srgbClr val="0B96FF"/>
                  </a:solidFill>
                </a:uFill>
                <a:latin typeface="Arial"/>
                <a:cs typeface="Arial"/>
                <a:hlinkClick r:id="rId23"/>
              </a:rPr>
              <a:t>shalpin@nachc.org</a:t>
            </a:r>
            <a:endParaRPr sz="1900">
              <a:latin typeface="Arial"/>
              <a:cs typeface="Arial"/>
            </a:endParaRPr>
          </a:p>
          <a:p>
            <a:pPr marL="38100" marR="5080">
              <a:lnSpc>
                <a:spcPct val="120000"/>
              </a:lnSpc>
              <a:spcBef>
                <a:spcPts val="2014"/>
              </a:spcBef>
            </a:pPr>
            <a:r>
              <a:rPr sz="1900" b="1" spc="-175" dirty="0">
                <a:solidFill>
                  <a:srgbClr val="00395D"/>
                </a:solidFill>
                <a:latin typeface="Arial"/>
                <a:cs typeface="Arial"/>
              </a:rPr>
              <a:t>Yuriko</a:t>
            </a:r>
            <a:r>
              <a:rPr sz="1900" b="1" spc="-7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b="1" spc="-140" dirty="0">
                <a:solidFill>
                  <a:srgbClr val="00395D"/>
                </a:solidFill>
                <a:latin typeface="Arial"/>
                <a:cs typeface="Arial"/>
              </a:rPr>
              <a:t>de</a:t>
            </a:r>
            <a:r>
              <a:rPr sz="1900" b="1" spc="-6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b="1" spc="-105" dirty="0">
                <a:solidFill>
                  <a:srgbClr val="00395D"/>
                </a:solidFill>
                <a:latin typeface="Arial"/>
                <a:cs typeface="Arial"/>
              </a:rPr>
              <a:t>la</a:t>
            </a:r>
            <a:r>
              <a:rPr sz="1900" b="1" spc="-7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b="1" spc="-170" dirty="0">
                <a:solidFill>
                  <a:srgbClr val="00395D"/>
                </a:solidFill>
                <a:latin typeface="Arial"/>
                <a:cs typeface="Arial"/>
              </a:rPr>
              <a:t>Cruz,</a:t>
            </a:r>
            <a:r>
              <a:rPr sz="1900" b="1" spc="-9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100" dirty="0">
                <a:solidFill>
                  <a:srgbClr val="00395D"/>
                </a:solidFill>
                <a:latin typeface="Arial"/>
                <a:cs typeface="Arial"/>
              </a:rPr>
              <a:t>Program </a:t>
            </a:r>
            <a:r>
              <a:rPr sz="1900" i="1" spc="-90" dirty="0">
                <a:solidFill>
                  <a:srgbClr val="00395D"/>
                </a:solidFill>
                <a:latin typeface="Arial"/>
                <a:cs typeface="Arial"/>
              </a:rPr>
              <a:t>Manager,</a:t>
            </a:r>
            <a:r>
              <a:rPr sz="1900" i="1" spc="-8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130" dirty="0">
                <a:solidFill>
                  <a:srgbClr val="00395D"/>
                </a:solidFill>
                <a:latin typeface="Arial"/>
                <a:cs typeface="Arial"/>
              </a:rPr>
              <a:t>Social</a:t>
            </a:r>
            <a:r>
              <a:rPr sz="1900" i="1" spc="-85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100" dirty="0">
                <a:solidFill>
                  <a:srgbClr val="00395D"/>
                </a:solidFill>
                <a:latin typeface="Arial"/>
                <a:cs typeface="Arial"/>
              </a:rPr>
              <a:t>Drivers</a:t>
            </a:r>
            <a:r>
              <a:rPr sz="1900" i="1" spc="-7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20" dirty="0">
                <a:solidFill>
                  <a:srgbClr val="00395D"/>
                </a:solidFill>
                <a:latin typeface="Arial"/>
                <a:cs typeface="Arial"/>
              </a:rPr>
              <a:t>of</a:t>
            </a:r>
            <a:r>
              <a:rPr sz="1900" i="1" spc="-80" dirty="0">
                <a:solidFill>
                  <a:srgbClr val="00395D"/>
                </a:solidFill>
                <a:latin typeface="Arial"/>
                <a:cs typeface="Arial"/>
              </a:rPr>
              <a:t> </a:t>
            </a:r>
            <a:r>
              <a:rPr sz="1900" i="1" spc="-25" dirty="0">
                <a:solidFill>
                  <a:srgbClr val="00395D"/>
                </a:solidFill>
                <a:latin typeface="Arial"/>
                <a:cs typeface="Arial"/>
              </a:rPr>
              <a:t>Health </a:t>
            </a:r>
            <a:r>
              <a:rPr sz="1900" i="1" u="sng" spc="-55" dirty="0">
                <a:solidFill>
                  <a:srgbClr val="0B96FF"/>
                </a:solidFill>
                <a:uFill>
                  <a:solidFill>
                    <a:srgbClr val="0B96FF"/>
                  </a:solidFill>
                </a:uFill>
                <a:latin typeface="Arial"/>
                <a:cs typeface="Arial"/>
                <a:hlinkClick r:id="rId24"/>
              </a:rPr>
              <a:t>ydelacruz@nachc.org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31" y="0"/>
                </a:moveTo>
                <a:lnTo>
                  <a:pt x="0" y="0"/>
                </a:lnTo>
                <a:lnTo>
                  <a:pt x="0" y="6857619"/>
                </a:lnTo>
                <a:lnTo>
                  <a:pt x="12191631" y="6857619"/>
                </a:lnTo>
                <a:lnTo>
                  <a:pt x="12191631" y="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5968" y="-5968"/>
            <a:ext cx="12204700" cy="6870700"/>
            <a:chOff x="-5968" y="-5968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381" y="381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5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0"/>
              <a:ext cx="2533650" cy="186055"/>
            </a:xfrm>
            <a:custGeom>
              <a:avLst/>
              <a:gdLst/>
              <a:ahLst/>
              <a:cxnLst/>
              <a:rect l="l" t="t" r="r" b="b"/>
              <a:pathLst>
                <a:path w="2533650" h="186055">
                  <a:moveTo>
                    <a:pt x="2533637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2533637" y="185927"/>
                  </a:lnTo>
                  <a:lnTo>
                    <a:pt x="2533637" y="0"/>
                  </a:lnTo>
                  <a:close/>
                </a:path>
              </a:pathLst>
            </a:custGeom>
            <a:solidFill>
              <a:srgbClr val="F074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5072" y="556247"/>
              <a:ext cx="2708908" cy="56693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0087" y="1981199"/>
              <a:ext cx="635000" cy="1424940"/>
            </a:xfrm>
            <a:custGeom>
              <a:avLst/>
              <a:gdLst/>
              <a:ahLst/>
              <a:cxnLst/>
              <a:rect l="l" t="t" r="r" b="b"/>
              <a:pathLst>
                <a:path w="635000" h="1424939">
                  <a:moveTo>
                    <a:pt x="634746" y="299504"/>
                  </a:moveTo>
                  <a:lnTo>
                    <a:pt x="631850" y="260400"/>
                  </a:lnTo>
                  <a:lnTo>
                    <a:pt x="621804" y="215760"/>
                  </a:lnTo>
                  <a:lnTo>
                    <a:pt x="605663" y="173723"/>
                  </a:lnTo>
                  <a:lnTo>
                    <a:pt x="599782" y="163169"/>
                  </a:lnTo>
                  <a:lnTo>
                    <a:pt x="583946" y="134785"/>
                  </a:lnTo>
                  <a:lnTo>
                    <a:pt x="557136" y="99441"/>
                  </a:lnTo>
                  <a:lnTo>
                    <a:pt x="525754" y="68186"/>
                  </a:lnTo>
                  <a:lnTo>
                    <a:pt x="495198" y="45212"/>
                  </a:lnTo>
                  <a:lnTo>
                    <a:pt x="495198" y="196761"/>
                  </a:lnTo>
                  <a:lnTo>
                    <a:pt x="487514" y="207721"/>
                  </a:lnTo>
                  <a:lnTo>
                    <a:pt x="478764" y="217766"/>
                  </a:lnTo>
                  <a:lnTo>
                    <a:pt x="469163" y="226860"/>
                  </a:lnTo>
                  <a:lnTo>
                    <a:pt x="458736" y="235153"/>
                  </a:lnTo>
                  <a:lnTo>
                    <a:pt x="458647" y="245579"/>
                  </a:lnTo>
                  <a:lnTo>
                    <a:pt x="454304" y="286461"/>
                  </a:lnTo>
                  <a:lnTo>
                    <a:pt x="441147" y="327837"/>
                  </a:lnTo>
                  <a:lnTo>
                    <a:pt x="441071" y="327964"/>
                  </a:lnTo>
                  <a:lnTo>
                    <a:pt x="419455" y="366649"/>
                  </a:lnTo>
                  <a:lnTo>
                    <a:pt x="389432" y="400697"/>
                  </a:lnTo>
                  <a:lnTo>
                    <a:pt x="351294" y="427761"/>
                  </a:lnTo>
                  <a:lnTo>
                    <a:pt x="305231" y="445630"/>
                  </a:lnTo>
                  <a:lnTo>
                    <a:pt x="251447" y="452069"/>
                  </a:lnTo>
                  <a:lnTo>
                    <a:pt x="221081" y="449948"/>
                  </a:lnTo>
                  <a:lnTo>
                    <a:pt x="192062" y="443674"/>
                  </a:lnTo>
                  <a:lnTo>
                    <a:pt x="164668" y="433451"/>
                  </a:lnTo>
                  <a:lnTo>
                    <a:pt x="139153" y="419442"/>
                  </a:lnTo>
                  <a:lnTo>
                    <a:pt x="144919" y="420395"/>
                  </a:lnTo>
                  <a:lnTo>
                    <a:pt x="156438" y="420395"/>
                  </a:lnTo>
                  <a:lnTo>
                    <a:pt x="205613" y="412242"/>
                  </a:lnTo>
                  <a:lnTo>
                    <a:pt x="247599" y="389686"/>
                  </a:lnTo>
                  <a:lnTo>
                    <a:pt x="224396" y="385381"/>
                  </a:lnTo>
                  <a:lnTo>
                    <a:pt x="204419" y="374688"/>
                  </a:lnTo>
                  <a:lnTo>
                    <a:pt x="188760" y="358775"/>
                  </a:lnTo>
                  <a:lnTo>
                    <a:pt x="178511" y="338823"/>
                  </a:lnTo>
                  <a:lnTo>
                    <a:pt x="183311" y="339775"/>
                  </a:lnTo>
                  <a:lnTo>
                    <a:pt x="199618" y="339775"/>
                  </a:lnTo>
                  <a:lnTo>
                    <a:pt x="205384" y="338823"/>
                  </a:lnTo>
                  <a:lnTo>
                    <a:pt x="212090" y="336892"/>
                  </a:lnTo>
                  <a:lnTo>
                    <a:pt x="188772" y="327964"/>
                  </a:lnTo>
                  <a:lnTo>
                    <a:pt x="170230" y="312178"/>
                  </a:lnTo>
                  <a:lnTo>
                    <a:pt x="157975" y="291007"/>
                  </a:lnTo>
                  <a:lnTo>
                    <a:pt x="153555" y="265874"/>
                  </a:lnTo>
                  <a:lnTo>
                    <a:pt x="153555" y="264909"/>
                  </a:lnTo>
                  <a:lnTo>
                    <a:pt x="161086" y="268287"/>
                  </a:lnTo>
                  <a:lnTo>
                    <a:pt x="169151" y="271030"/>
                  </a:lnTo>
                  <a:lnTo>
                    <a:pt x="177571" y="272872"/>
                  </a:lnTo>
                  <a:lnTo>
                    <a:pt x="186182" y="273545"/>
                  </a:lnTo>
                  <a:lnTo>
                    <a:pt x="176009" y="264909"/>
                  </a:lnTo>
                  <a:lnTo>
                    <a:pt x="172986" y="262343"/>
                  </a:lnTo>
                  <a:lnTo>
                    <a:pt x="162674" y="247992"/>
                  </a:lnTo>
                  <a:lnTo>
                    <a:pt x="155956" y="231305"/>
                  </a:lnTo>
                  <a:lnTo>
                    <a:pt x="153555" y="213080"/>
                  </a:lnTo>
                  <a:lnTo>
                    <a:pt x="154254" y="203200"/>
                  </a:lnTo>
                  <a:lnTo>
                    <a:pt x="156311" y="193763"/>
                  </a:lnTo>
                  <a:lnTo>
                    <a:pt x="159626" y="184873"/>
                  </a:lnTo>
                  <a:lnTo>
                    <a:pt x="164096" y="176618"/>
                  </a:lnTo>
                  <a:lnTo>
                    <a:pt x="193992" y="206679"/>
                  </a:lnTo>
                  <a:lnTo>
                    <a:pt x="229730" y="229997"/>
                  </a:lnTo>
                  <a:lnTo>
                    <a:pt x="270319" y="245579"/>
                  </a:lnTo>
                  <a:lnTo>
                    <a:pt x="314782" y="252437"/>
                  </a:lnTo>
                  <a:lnTo>
                    <a:pt x="312864" y="247637"/>
                  </a:lnTo>
                  <a:lnTo>
                    <a:pt x="312864" y="236118"/>
                  </a:lnTo>
                  <a:lnTo>
                    <a:pt x="318592" y="207721"/>
                  </a:lnTo>
                  <a:lnTo>
                    <a:pt x="334213" y="184531"/>
                  </a:lnTo>
                  <a:lnTo>
                    <a:pt x="346075" y="176542"/>
                  </a:lnTo>
                  <a:lnTo>
                    <a:pt x="357403" y="168897"/>
                  </a:lnTo>
                  <a:lnTo>
                    <a:pt x="385800" y="163169"/>
                  </a:lnTo>
                  <a:lnTo>
                    <a:pt x="401218" y="164744"/>
                  </a:lnTo>
                  <a:lnTo>
                    <a:pt x="415544" y="169291"/>
                  </a:lnTo>
                  <a:lnTo>
                    <a:pt x="428447" y="176542"/>
                  </a:lnTo>
                  <a:lnTo>
                    <a:pt x="439547" y="186207"/>
                  </a:lnTo>
                  <a:lnTo>
                    <a:pt x="451599" y="182956"/>
                  </a:lnTo>
                  <a:lnTo>
                    <a:pt x="463296" y="178892"/>
                  </a:lnTo>
                  <a:lnTo>
                    <a:pt x="474624" y="173926"/>
                  </a:lnTo>
                  <a:lnTo>
                    <a:pt x="485609" y="167970"/>
                  </a:lnTo>
                  <a:lnTo>
                    <a:pt x="480237" y="180340"/>
                  </a:lnTo>
                  <a:lnTo>
                    <a:pt x="472884" y="191363"/>
                  </a:lnTo>
                  <a:lnTo>
                    <a:pt x="463791" y="200723"/>
                  </a:lnTo>
                  <a:lnTo>
                    <a:pt x="452983" y="208280"/>
                  </a:lnTo>
                  <a:lnTo>
                    <a:pt x="464299" y="206489"/>
                  </a:lnTo>
                  <a:lnTo>
                    <a:pt x="475170" y="203962"/>
                  </a:lnTo>
                  <a:lnTo>
                    <a:pt x="485495" y="200723"/>
                  </a:lnTo>
                  <a:lnTo>
                    <a:pt x="495198" y="196761"/>
                  </a:lnTo>
                  <a:lnTo>
                    <a:pt x="495198" y="45212"/>
                  </a:lnTo>
                  <a:lnTo>
                    <a:pt x="490283" y="41503"/>
                  </a:lnTo>
                  <a:lnTo>
                    <a:pt x="451243" y="19888"/>
                  </a:lnTo>
                  <a:lnTo>
                    <a:pt x="409117" y="3835"/>
                  </a:lnTo>
                  <a:lnTo>
                    <a:pt x="391909" y="0"/>
                  </a:lnTo>
                  <a:lnTo>
                    <a:pt x="243116" y="0"/>
                  </a:lnTo>
                  <a:lnTo>
                    <a:pt x="183667" y="19888"/>
                  </a:lnTo>
                  <a:lnTo>
                    <a:pt x="144614" y="41503"/>
                  </a:lnTo>
                  <a:lnTo>
                    <a:pt x="109181" y="68186"/>
                  </a:lnTo>
                  <a:lnTo>
                    <a:pt x="77863" y="99441"/>
                  </a:lnTo>
                  <a:lnTo>
                    <a:pt x="51130" y="134785"/>
                  </a:lnTo>
                  <a:lnTo>
                    <a:pt x="29502" y="173723"/>
                  </a:lnTo>
                  <a:lnTo>
                    <a:pt x="29425" y="173926"/>
                  </a:lnTo>
                  <a:lnTo>
                    <a:pt x="13436" y="215760"/>
                  </a:lnTo>
                  <a:lnTo>
                    <a:pt x="3441" y="260400"/>
                  </a:lnTo>
                  <a:lnTo>
                    <a:pt x="0" y="307149"/>
                  </a:lnTo>
                  <a:lnTo>
                    <a:pt x="3441" y="354152"/>
                  </a:lnTo>
                  <a:lnTo>
                    <a:pt x="13436" y="399046"/>
                  </a:lnTo>
                  <a:lnTo>
                    <a:pt x="29502" y="441337"/>
                  </a:lnTo>
                  <a:lnTo>
                    <a:pt x="51130" y="480504"/>
                  </a:lnTo>
                  <a:lnTo>
                    <a:pt x="77863" y="516064"/>
                  </a:lnTo>
                  <a:lnTo>
                    <a:pt x="109181" y="547522"/>
                  </a:lnTo>
                  <a:lnTo>
                    <a:pt x="144614" y="574370"/>
                  </a:lnTo>
                  <a:lnTo>
                    <a:pt x="183667" y="596125"/>
                  </a:lnTo>
                  <a:lnTo>
                    <a:pt x="225856" y="612279"/>
                  </a:lnTo>
                  <a:lnTo>
                    <a:pt x="270675" y="622338"/>
                  </a:lnTo>
                  <a:lnTo>
                    <a:pt x="317665" y="625792"/>
                  </a:lnTo>
                  <a:lnTo>
                    <a:pt x="364426" y="622338"/>
                  </a:lnTo>
                  <a:lnTo>
                    <a:pt x="409117" y="612279"/>
                  </a:lnTo>
                  <a:lnTo>
                    <a:pt x="451243" y="596125"/>
                  </a:lnTo>
                  <a:lnTo>
                    <a:pt x="490283" y="574370"/>
                  </a:lnTo>
                  <a:lnTo>
                    <a:pt x="525754" y="547522"/>
                  </a:lnTo>
                  <a:lnTo>
                    <a:pt x="557136" y="516064"/>
                  </a:lnTo>
                  <a:lnTo>
                    <a:pt x="583946" y="480504"/>
                  </a:lnTo>
                  <a:lnTo>
                    <a:pt x="599706" y="452069"/>
                  </a:lnTo>
                  <a:lnTo>
                    <a:pt x="605663" y="441337"/>
                  </a:lnTo>
                  <a:lnTo>
                    <a:pt x="621804" y="399046"/>
                  </a:lnTo>
                  <a:lnTo>
                    <a:pt x="631850" y="354152"/>
                  </a:lnTo>
                  <a:lnTo>
                    <a:pt x="634746" y="314820"/>
                  </a:lnTo>
                  <a:lnTo>
                    <a:pt x="634746" y="299504"/>
                  </a:lnTo>
                  <a:close/>
                </a:path>
                <a:path w="635000" h="1424939">
                  <a:moveTo>
                    <a:pt x="634758" y="1097686"/>
                  </a:moveTo>
                  <a:lnTo>
                    <a:pt x="631850" y="1058519"/>
                  </a:lnTo>
                  <a:lnTo>
                    <a:pt x="621804" y="1013828"/>
                  </a:lnTo>
                  <a:lnTo>
                    <a:pt x="605663" y="971740"/>
                  </a:lnTo>
                  <a:lnTo>
                    <a:pt x="583946" y="932764"/>
                  </a:lnTo>
                  <a:lnTo>
                    <a:pt x="557136" y="897369"/>
                  </a:lnTo>
                  <a:lnTo>
                    <a:pt x="525754" y="866076"/>
                  </a:lnTo>
                  <a:lnTo>
                    <a:pt x="490283" y="839355"/>
                  </a:lnTo>
                  <a:lnTo>
                    <a:pt x="451243" y="817727"/>
                  </a:lnTo>
                  <a:lnTo>
                    <a:pt x="409117" y="801662"/>
                  </a:lnTo>
                  <a:lnTo>
                    <a:pt x="403072" y="800315"/>
                  </a:lnTo>
                  <a:lnTo>
                    <a:pt x="403072" y="1051509"/>
                  </a:lnTo>
                  <a:lnTo>
                    <a:pt x="396354" y="1116850"/>
                  </a:lnTo>
                  <a:lnTo>
                    <a:pt x="344538" y="1116850"/>
                  </a:lnTo>
                  <a:lnTo>
                    <a:pt x="344538" y="1301356"/>
                  </a:lnTo>
                  <a:lnTo>
                    <a:pt x="267754" y="1301356"/>
                  </a:lnTo>
                  <a:lnTo>
                    <a:pt x="267754" y="1116850"/>
                  </a:lnTo>
                  <a:lnTo>
                    <a:pt x="231292" y="1116850"/>
                  </a:lnTo>
                  <a:lnTo>
                    <a:pt x="231292" y="1051509"/>
                  </a:lnTo>
                  <a:lnTo>
                    <a:pt x="267754" y="1051509"/>
                  </a:lnTo>
                  <a:lnTo>
                    <a:pt x="267754" y="1009230"/>
                  </a:lnTo>
                  <a:lnTo>
                    <a:pt x="270992" y="984643"/>
                  </a:lnTo>
                  <a:lnTo>
                    <a:pt x="282867" y="959624"/>
                  </a:lnTo>
                  <a:lnTo>
                    <a:pt x="306628" y="940181"/>
                  </a:lnTo>
                  <a:lnTo>
                    <a:pt x="345490" y="932357"/>
                  </a:lnTo>
                  <a:lnTo>
                    <a:pt x="402120" y="932357"/>
                  </a:lnTo>
                  <a:lnTo>
                    <a:pt x="402120" y="995781"/>
                  </a:lnTo>
                  <a:lnTo>
                    <a:pt x="354126" y="995781"/>
                  </a:lnTo>
                  <a:lnTo>
                    <a:pt x="344538" y="998664"/>
                  </a:lnTo>
                  <a:lnTo>
                    <a:pt x="344538" y="1051509"/>
                  </a:lnTo>
                  <a:lnTo>
                    <a:pt x="403072" y="1051509"/>
                  </a:lnTo>
                  <a:lnTo>
                    <a:pt x="403072" y="800315"/>
                  </a:lnTo>
                  <a:lnTo>
                    <a:pt x="391985" y="797826"/>
                  </a:lnTo>
                  <a:lnTo>
                    <a:pt x="243039" y="797826"/>
                  </a:lnTo>
                  <a:lnTo>
                    <a:pt x="183667" y="817727"/>
                  </a:lnTo>
                  <a:lnTo>
                    <a:pt x="144614" y="839355"/>
                  </a:lnTo>
                  <a:lnTo>
                    <a:pt x="109181" y="866076"/>
                  </a:lnTo>
                  <a:lnTo>
                    <a:pt x="77863" y="897369"/>
                  </a:lnTo>
                  <a:lnTo>
                    <a:pt x="51130" y="932764"/>
                  </a:lnTo>
                  <a:lnTo>
                    <a:pt x="29502" y="971740"/>
                  </a:lnTo>
                  <a:lnTo>
                    <a:pt x="13436" y="1013828"/>
                  </a:lnTo>
                  <a:lnTo>
                    <a:pt x="3441" y="1058519"/>
                  </a:lnTo>
                  <a:lnTo>
                    <a:pt x="12" y="1105319"/>
                  </a:lnTo>
                  <a:lnTo>
                    <a:pt x="3441" y="1152385"/>
                  </a:lnTo>
                  <a:lnTo>
                    <a:pt x="13436" y="1197343"/>
                  </a:lnTo>
                  <a:lnTo>
                    <a:pt x="29502" y="1239672"/>
                  </a:lnTo>
                  <a:lnTo>
                    <a:pt x="51130" y="1278890"/>
                  </a:lnTo>
                  <a:lnTo>
                    <a:pt x="77863" y="1314500"/>
                  </a:lnTo>
                  <a:lnTo>
                    <a:pt x="109181" y="1345984"/>
                  </a:lnTo>
                  <a:lnTo>
                    <a:pt x="144614" y="1372870"/>
                  </a:lnTo>
                  <a:lnTo>
                    <a:pt x="183667" y="1394650"/>
                  </a:lnTo>
                  <a:lnTo>
                    <a:pt x="225856" y="1410830"/>
                  </a:lnTo>
                  <a:lnTo>
                    <a:pt x="270675" y="1420888"/>
                  </a:lnTo>
                  <a:lnTo>
                    <a:pt x="317665" y="1424355"/>
                  </a:lnTo>
                  <a:lnTo>
                    <a:pt x="364426" y="1420888"/>
                  </a:lnTo>
                  <a:lnTo>
                    <a:pt x="409117" y="1410830"/>
                  </a:lnTo>
                  <a:lnTo>
                    <a:pt x="451243" y="1394650"/>
                  </a:lnTo>
                  <a:lnTo>
                    <a:pt x="490283" y="1372870"/>
                  </a:lnTo>
                  <a:lnTo>
                    <a:pt x="525754" y="1345984"/>
                  </a:lnTo>
                  <a:lnTo>
                    <a:pt x="557136" y="1314500"/>
                  </a:lnTo>
                  <a:lnTo>
                    <a:pt x="567029" y="1301356"/>
                  </a:lnTo>
                  <a:lnTo>
                    <a:pt x="583946" y="1278890"/>
                  </a:lnTo>
                  <a:lnTo>
                    <a:pt x="605663" y="1239672"/>
                  </a:lnTo>
                  <a:lnTo>
                    <a:pt x="621804" y="1197343"/>
                  </a:lnTo>
                  <a:lnTo>
                    <a:pt x="631850" y="1152385"/>
                  </a:lnTo>
                  <a:lnTo>
                    <a:pt x="634758" y="1113015"/>
                  </a:lnTo>
                  <a:lnTo>
                    <a:pt x="634758" y="1097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748" y="3834052"/>
              <a:ext cx="121580" cy="1215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0087" y="3577411"/>
              <a:ext cx="635000" cy="2231390"/>
            </a:xfrm>
            <a:custGeom>
              <a:avLst/>
              <a:gdLst/>
              <a:ahLst/>
              <a:cxnLst/>
              <a:rect l="l" t="t" r="r" b="b"/>
              <a:pathLst>
                <a:path w="635000" h="2231390">
                  <a:moveTo>
                    <a:pt x="466775" y="269532"/>
                  </a:moveTo>
                  <a:lnTo>
                    <a:pt x="466432" y="256514"/>
                  </a:lnTo>
                  <a:lnTo>
                    <a:pt x="465861" y="243713"/>
                  </a:lnTo>
                  <a:lnTo>
                    <a:pt x="465721" y="241947"/>
                  </a:lnTo>
                  <a:lnTo>
                    <a:pt x="464934" y="231838"/>
                  </a:lnTo>
                  <a:lnTo>
                    <a:pt x="464820" y="231152"/>
                  </a:lnTo>
                  <a:lnTo>
                    <a:pt x="463410" y="222529"/>
                  </a:lnTo>
                  <a:lnTo>
                    <a:pt x="461556" y="215353"/>
                  </a:lnTo>
                  <a:lnTo>
                    <a:pt x="445960" y="188925"/>
                  </a:lnTo>
                  <a:lnTo>
                    <a:pt x="440093" y="182880"/>
                  </a:lnTo>
                  <a:lnTo>
                    <a:pt x="436651" y="180657"/>
                  </a:lnTo>
                  <a:lnTo>
                    <a:pt x="436651" y="220091"/>
                  </a:lnTo>
                  <a:lnTo>
                    <a:pt x="434936" y="228600"/>
                  </a:lnTo>
                  <a:lnTo>
                    <a:pt x="430263" y="235559"/>
                  </a:lnTo>
                  <a:lnTo>
                    <a:pt x="423316" y="240233"/>
                  </a:lnTo>
                  <a:lnTo>
                    <a:pt x="414794" y="241947"/>
                  </a:lnTo>
                  <a:lnTo>
                    <a:pt x="411073" y="241211"/>
                  </a:lnTo>
                  <a:lnTo>
                    <a:pt x="411073" y="317385"/>
                  </a:lnTo>
                  <a:lnTo>
                    <a:pt x="403720" y="353847"/>
                  </a:lnTo>
                  <a:lnTo>
                    <a:pt x="383679" y="383616"/>
                  </a:lnTo>
                  <a:lnTo>
                    <a:pt x="353936" y="403694"/>
                  </a:lnTo>
                  <a:lnTo>
                    <a:pt x="317487" y="411060"/>
                  </a:lnTo>
                  <a:lnTo>
                    <a:pt x="281038" y="403694"/>
                  </a:lnTo>
                  <a:lnTo>
                    <a:pt x="251256" y="383616"/>
                  </a:lnTo>
                  <a:lnTo>
                    <a:pt x="231178" y="353847"/>
                  </a:lnTo>
                  <a:lnTo>
                    <a:pt x="223812" y="317385"/>
                  </a:lnTo>
                  <a:lnTo>
                    <a:pt x="231178" y="280949"/>
                  </a:lnTo>
                  <a:lnTo>
                    <a:pt x="251256" y="251206"/>
                  </a:lnTo>
                  <a:lnTo>
                    <a:pt x="281038" y="231152"/>
                  </a:lnTo>
                  <a:lnTo>
                    <a:pt x="317487" y="223812"/>
                  </a:lnTo>
                  <a:lnTo>
                    <a:pt x="353936" y="231152"/>
                  </a:lnTo>
                  <a:lnTo>
                    <a:pt x="383679" y="251206"/>
                  </a:lnTo>
                  <a:lnTo>
                    <a:pt x="403720" y="280949"/>
                  </a:lnTo>
                  <a:lnTo>
                    <a:pt x="411073" y="317385"/>
                  </a:lnTo>
                  <a:lnTo>
                    <a:pt x="411073" y="241211"/>
                  </a:lnTo>
                  <a:lnTo>
                    <a:pt x="392938" y="220091"/>
                  </a:lnTo>
                  <a:lnTo>
                    <a:pt x="394652" y="211569"/>
                  </a:lnTo>
                  <a:lnTo>
                    <a:pt x="399326" y="204622"/>
                  </a:lnTo>
                  <a:lnTo>
                    <a:pt x="406273" y="199948"/>
                  </a:lnTo>
                  <a:lnTo>
                    <a:pt x="414794" y="198234"/>
                  </a:lnTo>
                  <a:lnTo>
                    <a:pt x="423316" y="199948"/>
                  </a:lnTo>
                  <a:lnTo>
                    <a:pt x="430263" y="204622"/>
                  </a:lnTo>
                  <a:lnTo>
                    <a:pt x="434936" y="211569"/>
                  </a:lnTo>
                  <a:lnTo>
                    <a:pt x="436651" y="220091"/>
                  </a:lnTo>
                  <a:lnTo>
                    <a:pt x="436651" y="180657"/>
                  </a:lnTo>
                  <a:lnTo>
                    <a:pt x="391160" y="169024"/>
                  </a:lnTo>
                  <a:lnTo>
                    <a:pt x="346824" y="167944"/>
                  </a:lnTo>
                  <a:lnTo>
                    <a:pt x="288112" y="167944"/>
                  </a:lnTo>
                  <a:lnTo>
                    <a:pt x="243814" y="169024"/>
                  </a:lnTo>
                  <a:lnTo>
                    <a:pt x="202057" y="178231"/>
                  </a:lnTo>
                  <a:lnTo>
                    <a:pt x="189026" y="188925"/>
                  </a:lnTo>
                  <a:lnTo>
                    <a:pt x="182892" y="194792"/>
                  </a:lnTo>
                  <a:lnTo>
                    <a:pt x="170014" y="231838"/>
                  </a:lnTo>
                  <a:lnTo>
                    <a:pt x="168198" y="269532"/>
                  </a:lnTo>
                  <a:lnTo>
                    <a:pt x="168198" y="365315"/>
                  </a:lnTo>
                  <a:lnTo>
                    <a:pt x="168516" y="378320"/>
                  </a:lnTo>
                  <a:lnTo>
                    <a:pt x="169024" y="391058"/>
                  </a:lnTo>
                  <a:lnTo>
                    <a:pt x="170014" y="402945"/>
                  </a:lnTo>
                  <a:lnTo>
                    <a:pt x="170141" y="403694"/>
                  </a:lnTo>
                  <a:lnTo>
                    <a:pt x="171564" y="412254"/>
                  </a:lnTo>
                  <a:lnTo>
                    <a:pt x="188874" y="445884"/>
                  </a:lnTo>
                  <a:lnTo>
                    <a:pt x="194894" y="451993"/>
                  </a:lnTo>
                  <a:lnTo>
                    <a:pt x="231940" y="464870"/>
                  </a:lnTo>
                  <a:lnTo>
                    <a:pt x="288112" y="466839"/>
                  </a:lnTo>
                  <a:lnTo>
                    <a:pt x="346824" y="466839"/>
                  </a:lnTo>
                  <a:lnTo>
                    <a:pt x="391160" y="465848"/>
                  </a:lnTo>
                  <a:lnTo>
                    <a:pt x="436283" y="453771"/>
                  </a:lnTo>
                  <a:lnTo>
                    <a:pt x="461543" y="419430"/>
                  </a:lnTo>
                  <a:lnTo>
                    <a:pt x="463562" y="411060"/>
                  </a:lnTo>
                  <a:lnTo>
                    <a:pt x="464883" y="402945"/>
                  </a:lnTo>
                  <a:lnTo>
                    <a:pt x="465861" y="391058"/>
                  </a:lnTo>
                  <a:lnTo>
                    <a:pt x="466432" y="378320"/>
                  </a:lnTo>
                  <a:lnTo>
                    <a:pt x="466775" y="365315"/>
                  </a:lnTo>
                  <a:lnTo>
                    <a:pt x="466775" y="269532"/>
                  </a:lnTo>
                  <a:close/>
                </a:path>
                <a:path w="635000" h="2231390">
                  <a:moveTo>
                    <a:pt x="634098" y="1111834"/>
                  </a:moveTo>
                  <a:lnTo>
                    <a:pt x="630656" y="1064818"/>
                  </a:lnTo>
                  <a:lnTo>
                    <a:pt x="620687" y="1019987"/>
                  </a:lnTo>
                  <a:lnTo>
                    <a:pt x="604672" y="977836"/>
                  </a:lnTo>
                  <a:lnTo>
                    <a:pt x="583082" y="938822"/>
                  </a:lnTo>
                  <a:lnTo>
                    <a:pt x="576160" y="929652"/>
                  </a:lnTo>
                  <a:lnTo>
                    <a:pt x="556399" y="903452"/>
                  </a:lnTo>
                  <a:lnTo>
                    <a:pt x="525132" y="872210"/>
                  </a:lnTo>
                  <a:lnTo>
                    <a:pt x="506425" y="858126"/>
                  </a:lnTo>
                  <a:lnTo>
                    <a:pt x="506425" y="1137310"/>
                  </a:lnTo>
                  <a:lnTo>
                    <a:pt x="506425" y="1268120"/>
                  </a:lnTo>
                  <a:lnTo>
                    <a:pt x="430936" y="1268120"/>
                  </a:lnTo>
                  <a:lnTo>
                    <a:pt x="430936" y="1145806"/>
                  </a:lnTo>
                  <a:lnTo>
                    <a:pt x="428777" y="1124877"/>
                  </a:lnTo>
                  <a:lnTo>
                    <a:pt x="421970" y="1108646"/>
                  </a:lnTo>
                  <a:lnTo>
                    <a:pt x="409994" y="1098156"/>
                  </a:lnTo>
                  <a:lnTo>
                    <a:pt x="392328" y="1094422"/>
                  </a:lnTo>
                  <a:lnTo>
                    <a:pt x="378244" y="1096822"/>
                  </a:lnTo>
                  <a:lnTo>
                    <a:pt x="351612" y="1127125"/>
                  </a:lnTo>
                  <a:lnTo>
                    <a:pt x="350774" y="1133919"/>
                  </a:lnTo>
                  <a:lnTo>
                    <a:pt x="350774" y="1268120"/>
                  </a:lnTo>
                  <a:lnTo>
                    <a:pt x="275272" y="1268120"/>
                  </a:lnTo>
                  <a:lnTo>
                    <a:pt x="275361" y="1245730"/>
                  </a:lnTo>
                  <a:lnTo>
                    <a:pt x="275704" y="1158760"/>
                  </a:lnTo>
                  <a:lnTo>
                    <a:pt x="275755" y="1055395"/>
                  </a:lnTo>
                  <a:lnTo>
                    <a:pt x="275272" y="1039634"/>
                  </a:lnTo>
                  <a:lnTo>
                    <a:pt x="350774" y="1039634"/>
                  </a:lnTo>
                  <a:lnTo>
                    <a:pt x="350774" y="1072337"/>
                  </a:lnTo>
                  <a:lnTo>
                    <a:pt x="360133" y="1059802"/>
                  </a:lnTo>
                  <a:lnTo>
                    <a:pt x="373837" y="1047546"/>
                  </a:lnTo>
                  <a:lnTo>
                    <a:pt x="390271" y="1039634"/>
                  </a:lnTo>
                  <a:lnTo>
                    <a:pt x="393179" y="1038237"/>
                  </a:lnTo>
                  <a:lnTo>
                    <a:pt x="419481" y="1034542"/>
                  </a:lnTo>
                  <a:lnTo>
                    <a:pt x="453999" y="1040752"/>
                  </a:lnTo>
                  <a:lnTo>
                    <a:pt x="481558" y="1059649"/>
                  </a:lnTo>
                  <a:lnTo>
                    <a:pt x="481647" y="1059802"/>
                  </a:lnTo>
                  <a:lnTo>
                    <a:pt x="499821" y="1091692"/>
                  </a:lnTo>
                  <a:lnTo>
                    <a:pt x="506425" y="1137310"/>
                  </a:lnTo>
                  <a:lnTo>
                    <a:pt x="506425" y="858126"/>
                  </a:lnTo>
                  <a:lnTo>
                    <a:pt x="489750" y="845553"/>
                  </a:lnTo>
                  <a:lnTo>
                    <a:pt x="450748" y="823988"/>
                  </a:lnTo>
                  <a:lnTo>
                    <a:pt x="408597" y="807986"/>
                  </a:lnTo>
                  <a:lnTo>
                    <a:pt x="363804" y="797991"/>
                  </a:lnTo>
                  <a:lnTo>
                    <a:pt x="269976" y="797991"/>
                  </a:lnTo>
                  <a:lnTo>
                    <a:pt x="238366" y="805065"/>
                  </a:lnTo>
                  <a:lnTo>
                    <a:pt x="238366" y="969149"/>
                  </a:lnTo>
                  <a:lnTo>
                    <a:pt x="235369" y="984631"/>
                  </a:lnTo>
                  <a:lnTo>
                    <a:pt x="233286" y="987666"/>
                  </a:lnTo>
                  <a:lnTo>
                    <a:pt x="233286" y="1039634"/>
                  </a:lnTo>
                  <a:lnTo>
                    <a:pt x="233286" y="1268120"/>
                  </a:lnTo>
                  <a:lnTo>
                    <a:pt x="157365" y="1268120"/>
                  </a:lnTo>
                  <a:lnTo>
                    <a:pt x="157365" y="1039634"/>
                  </a:lnTo>
                  <a:lnTo>
                    <a:pt x="233286" y="1039634"/>
                  </a:lnTo>
                  <a:lnTo>
                    <a:pt x="233286" y="987666"/>
                  </a:lnTo>
                  <a:lnTo>
                    <a:pt x="226758" y="997165"/>
                  </a:lnTo>
                  <a:lnTo>
                    <a:pt x="213144" y="1005573"/>
                  </a:lnTo>
                  <a:lnTo>
                    <a:pt x="195110" y="1008634"/>
                  </a:lnTo>
                  <a:lnTo>
                    <a:pt x="194691" y="1008634"/>
                  </a:lnTo>
                  <a:lnTo>
                    <a:pt x="177393" y="1005573"/>
                  </a:lnTo>
                  <a:lnTo>
                    <a:pt x="164147" y="997165"/>
                  </a:lnTo>
                  <a:lnTo>
                    <a:pt x="155676" y="984631"/>
                  </a:lnTo>
                  <a:lnTo>
                    <a:pt x="152692" y="969149"/>
                  </a:lnTo>
                  <a:lnTo>
                    <a:pt x="155752" y="953477"/>
                  </a:lnTo>
                  <a:lnTo>
                    <a:pt x="164465" y="940955"/>
                  </a:lnTo>
                  <a:lnTo>
                    <a:pt x="178104" y="932649"/>
                  </a:lnTo>
                  <a:lnTo>
                    <a:pt x="195961" y="929652"/>
                  </a:lnTo>
                  <a:lnTo>
                    <a:pt x="213385" y="932649"/>
                  </a:lnTo>
                  <a:lnTo>
                    <a:pt x="226542" y="940955"/>
                  </a:lnTo>
                  <a:lnTo>
                    <a:pt x="235026" y="953477"/>
                  </a:lnTo>
                  <a:lnTo>
                    <a:pt x="238366" y="969149"/>
                  </a:lnTo>
                  <a:lnTo>
                    <a:pt x="238366" y="805065"/>
                  </a:lnTo>
                  <a:lnTo>
                    <a:pt x="183184" y="823988"/>
                  </a:lnTo>
                  <a:lnTo>
                    <a:pt x="144233" y="845553"/>
                  </a:lnTo>
                  <a:lnTo>
                    <a:pt x="108889" y="872210"/>
                  </a:lnTo>
                  <a:lnTo>
                    <a:pt x="77660" y="903452"/>
                  </a:lnTo>
                  <a:lnTo>
                    <a:pt x="51003" y="938822"/>
                  </a:lnTo>
                  <a:lnTo>
                    <a:pt x="29425" y="977836"/>
                  </a:lnTo>
                  <a:lnTo>
                    <a:pt x="13398" y="1019987"/>
                  </a:lnTo>
                  <a:lnTo>
                    <a:pt x="3441" y="1064818"/>
                  </a:lnTo>
                  <a:lnTo>
                    <a:pt x="0" y="1111834"/>
                  </a:lnTo>
                  <a:lnTo>
                    <a:pt x="12" y="1111986"/>
                  </a:lnTo>
                  <a:lnTo>
                    <a:pt x="3441" y="1158760"/>
                  </a:lnTo>
                  <a:lnTo>
                    <a:pt x="13398" y="1203566"/>
                  </a:lnTo>
                  <a:lnTo>
                    <a:pt x="29425" y="1245730"/>
                  </a:lnTo>
                  <a:lnTo>
                    <a:pt x="51003" y="1284782"/>
                  </a:lnTo>
                  <a:lnTo>
                    <a:pt x="77660" y="1320215"/>
                  </a:lnTo>
                  <a:lnTo>
                    <a:pt x="108889" y="1351559"/>
                  </a:lnTo>
                  <a:lnTo>
                    <a:pt x="144233" y="1378305"/>
                  </a:lnTo>
                  <a:lnTo>
                    <a:pt x="183184" y="1399959"/>
                  </a:lnTo>
                  <a:lnTo>
                    <a:pt x="225259" y="1416037"/>
                  </a:lnTo>
                  <a:lnTo>
                    <a:pt x="269976" y="1426044"/>
                  </a:lnTo>
                  <a:lnTo>
                    <a:pt x="316839" y="1429486"/>
                  </a:lnTo>
                  <a:lnTo>
                    <a:pt x="363804" y="1426044"/>
                  </a:lnTo>
                  <a:lnTo>
                    <a:pt x="408597" y="1416037"/>
                  </a:lnTo>
                  <a:lnTo>
                    <a:pt x="450748" y="1399959"/>
                  </a:lnTo>
                  <a:lnTo>
                    <a:pt x="489750" y="1378305"/>
                  </a:lnTo>
                  <a:lnTo>
                    <a:pt x="525132" y="1351559"/>
                  </a:lnTo>
                  <a:lnTo>
                    <a:pt x="556399" y="1320215"/>
                  </a:lnTo>
                  <a:lnTo>
                    <a:pt x="583082" y="1284782"/>
                  </a:lnTo>
                  <a:lnTo>
                    <a:pt x="592289" y="1268120"/>
                  </a:lnTo>
                  <a:lnTo>
                    <a:pt x="604672" y="1245730"/>
                  </a:lnTo>
                  <a:lnTo>
                    <a:pt x="620687" y="1203566"/>
                  </a:lnTo>
                  <a:lnTo>
                    <a:pt x="630656" y="1158760"/>
                  </a:lnTo>
                  <a:lnTo>
                    <a:pt x="634098" y="1111834"/>
                  </a:lnTo>
                  <a:close/>
                </a:path>
                <a:path w="635000" h="2231390">
                  <a:moveTo>
                    <a:pt x="634758" y="1913940"/>
                  </a:moveTo>
                  <a:lnTo>
                    <a:pt x="631317" y="1867052"/>
                  </a:lnTo>
                  <a:lnTo>
                    <a:pt x="621309" y="1822284"/>
                  </a:lnTo>
                  <a:lnTo>
                    <a:pt x="605256" y="1780146"/>
                  </a:lnTo>
                  <a:lnTo>
                    <a:pt x="583628" y="1741131"/>
                  </a:lnTo>
                  <a:lnTo>
                    <a:pt x="556907" y="1705724"/>
                  </a:lnTo>
                  <a:lnTo>
                    <a:pt x="525602" y="1674418"/>
                  </a:lnTo>
                  <a:lnTo>
                    <a:pt x="490194" y="1647698"/>
                  </a:lnTo>
                  <a:lnTo>
                    <a:pt x="451180" y="1626069"/>
                  </a:lnTo>
                  <a:lnTo>
                    <a:pt x="409041" y="1610017"/>
                  </a:lnTo>
                  <a:lnTo>
                    <a:pt x="364274" y="1600009"/>
                  </a:lnTo>
                  <a:lnTo>
                    <a:pt x="317385" y="1596567"/>
                  </a:lnTo>
                  <a:lnTo>
                    <a:pt x="270484" y="1600009"/>
                  </a:lnTo>
                  <a:lnTo>
                    <a:pt x="225717" y="1610017"/>
                  </a:lnTo>
                  <a:lnTo>
                    <a:pt x="183578" y="1626069"/>
                  </a:lnTo>
                  <a:lnTo>
                    <a:pt x="144564" y="1647698"/>
                  </a:lnTo>
                  <a:lnTo>
                    <a:pt x="109156" y="1674418"/>
                  </a:lnTo>
                  <a:lnTo>
                    <a:pt x="77851" y="1705724"/>
                  </a:lnTo>
                  <a:lnTo>
                    <a:pt x="51130" y="1741131"/>
                  </a:lnTo>
                  <a:lnTo>
                    <a:pt x="29502" y="1780146"/>
                  </a:lnTo>
                  <a:lnTo>
                    <a:pt x="13449" y="1822284"/>
                  </a:lnTo>
                  <a:lnTo>
                    <a:pt x="3441" y="1867052"/>
                  </a:lnTo>
                  <a:lnTo>
                    <a:pt x="12" y="1913940"/>
                  </a:lnTo>
                  <a:lnTo>
                    <a:pt x="3441" y="1960841"/>
                  </a:lnTo>
                  <a:lnTo>
                    <a:pt x="13449" y="2005609"/>
                  </a:lnTo>
                  <a:lnTo>
                    <a:pt x="29502" y="2047748"/>
                  </a:lnTo>
                  <a:lnTo>
                    <a:pt x="51130" y="2086762"/>
                  </a:lnTo>
                  <a:lnTo>
                    <a:pt x="77851" y="2122170"/>
                  </a:lnTo>
                  <a:lnTo>
                    <a:pt x="109156" y="2153475"/>
                  </a:lnTo>
                  <a:lnTo>
                    <a:pt x="144564" y="2180196"/>
                  </a:lnTo>
                  <a:lnTo>
                    <a:pt x="183578" y="2201824"/>
                  </a:lnTo>
                  <a:lnTo>
                    <a:pt x="225717" y="2217877"/>
                  </a:lnTo>
                  <a:lnTo>
                    <a:pt x="270484" y="2227884"/>
                  </a:lnTo>
                  <a:lnTo>
                    <a:pt x="317385" y="2231313"/>
                  </a:lnTo>
                  <a:lnTo>
                    <a:pt x="364274" y="2227884"/>
                  </a:lnTo>
                  <a:lnTo>
                    <a:pt x="409041" y="2217877"/>
                  </a:lnTo>
                  <a:lnTo>
                    <a:pt x="451180" y="2201824"/>
                  </a:lnTo>
                  <a:lnTo>
                    <a:pt x="490194" y="2180196"/>
                  </a:lnTo>
                  <a:lnTo>
                    <a:pt x="525602" y="2153475"/>
                  </a:lnTo>
                  <a:lnTo>
                    <a:pt x="556907" y="2122170"/>
                  </a:lnTo>
                  <a:lnTo>
                    <a:pt x="583628" y="2086762"/>
                  </a:lnTo>
                  <a:lnTo>
                    <a:pt x="605256" y="2047748"/>
                  </a:lnTo>
                  <a:lnTo>
                    <a:pt x="621309" y="2005609"/>
                  </a:lnTo>
                  <a:lnTo>
                    <a:pt x="631317" y="1960841"/>
                  </a:lnTo>
                  <a:lnTo>
                    <a:pt x="634758" y="1913940"/>
                  </a:lnTo>
                  <a:close/>
                </a:path>
                <a:path w="635000" h="2231390">
                  <a:moveTo>
                    <a:pt x="634974" y="317385"/>
                  </a:moveTo>
                  <a:lnTo>
                    <a:pt x="631532" y="270471"/>
                  </a:lnTo>
                  <a:lnTo>
                    <a:pt x="621538" y="225704"/>
                  </a:lnTo>
                  <a:lnTo>
                    <a:pt x="605472" y="183565"/>
                  </a:lnTo>
                  <a:lnTo>
                    <a:pt x="583831" y="144538"/>
                  </a:lnTo>
                  <a:lnTo>
                    <a:pt x="576707" y="135115"/>
                  </a:lnTo>
                  <a:lnTo>
                    <a:pt x="557110" y="109131"/>
                  </a:lnTo>
                  <a:lnTo>
                    <a:pt x="525792" y="77825"/>
                  </a:lnTo>
                  <a:lnTo>
                    <a:pt x="499770" y="58204"/>
                  </a:lnTo>
                  <a:lnTo>
                    <a:pt x="499770" y="287502"/>
                  </a:lnTo>
                  <a:lnTo>
                    <a:pt x="499770" y="347281"/>
                  </a:lnTo>
                  <a:lnTo>
                    <a:pt x="498703" y="392557"/>
                  </a:lnTo>
                  <a:lnTo>
                    <a:pt x="490232" y="436829"/>
                  </a:lnTo>
                  <a:lnTo>
                    <a:pt x="469201" y="469099"/>
                  </a:lnTo>
                  <a:lnTo>
                    <a:pt x="436930" y="490131"/>
                  </a:lnTo>
                  <a:lnTo>
                    <a:pt x="392658" y="498602"/>
                  </a:lnTo>
                  <a:lnTo>
                    <a:pt x="360680" y="499554"/>
                  </a:lnTo>
                  <a:lnTo>
                    <a:pt x="268643" y="499503"/>
                  </a:lnTo>
                  <a:lnTo>
                    <a:pt x="228841" y="497560"/>
                  </a:lnTo>
                  <a:lnTo>
                    <a:pt x="189153" y="486232"/>
                  </a:lnTo>
                  <a:lnTo>
                    <a:pt x="159207" y="461937"/>
                  </a:lnTo>
                  <a:lnTo>
                    <a:pt x="141617" y="427736"/>
                  </a:lnTo>
                  <a:lnTo>
                    <a:pt x="135712" y="379564"/>
                  </a:lnTo>
                  <a:lnTo>
                    <a:pt x="135216" y="347281"/>
                  </a:lnTo>
                  <a:lnTo>
                    <a:pt x="135216" y="287502"/>
                  </a:lnTo>
                  <a:lnTo>
                    <a:pt x="136283" y="242227"/>
                  </a:lnTo>
                  <a:lnTo>
                    <a:pt x="144754" y="197954"/>
                  </a:lnTo>
                  <a:lnTo>
                    <a:pt x="165773" y="165671"/>
                  </a:lnTo>
                  <a:lnTo>
                    <a:pt x="198361" y="144538"/>
                  </a:lnTo>
                  <a:lnTo>
                    <a:pt x="242328" y="136182"/>
                  </a:lnTo>
                  <a:lnTo>
                    <a:pt x="287604" y="135115"/>
                  </a:lnTo>
                  <a:lnTo>
                    <a:pt x="347383" y="135115"/>
                  </a:lnTo>
                  <a:lnTo>
                    <a:pt x="392658" y="136182"/>
                  </a:lnTo>
                  <a:lnTo>
                    <a:pt x="436626" y="144538"/>
                  </a:lnTo>
                  <a:lnTo>
                    <a:pt x="469214" y="165671"/>
                  </a:lnTo>
                  <a:lnTo>
                    <a:pt x="490232" y="197954"/>
                  </a:lnTo>
                  <a:lnTo>
                    <a:pt x="498703" y="242227"/>
                  </a:lnTo>
                  <a:lnTo>
                    <a:pt x="499618" y="270471"/>
                  </a:lnTo>
                  <a:lnTo>
                    <a:pt x="499770" y="287502"/>
                  </a:lnTo>
                  <a:lnTo>
                    <a:pt x="499770" y="58204"/>
                  </a:lnTo>
                  <a:lnTo>
                    <a:pt x="451332" y="29489"/>
                  </a:lnTo>
                  <a:lnTo>
                    <a:pt x="409181" y="13436"/>
                  </a:lnTo>
                  <a:lnTo>
                    <a:pt x="364413" y="3441"/>
                  </a:lnTo>
                  <a:lnTo>
                    <a:pt x="317487" y="0"/>
                  </a:lnTo>
                  <a:lnTo>
                    <a:pt x="270573" y="3441"/>
                  </a:lnTo>
                  <a:lnTo>
                    <a:pt x="225793" y="13436"/>
                  </a:lnTo>
                  <a:lnTo>
                    <a:pt x="183642" y="29489"/>
                  </a:lnTo>
                  <a:lnTo>
                    <a:pt x="144614" y="51117"/>
                  </a:lnTo>
                  <a:lnTo>
                    <a:pt x="109194" y="77825"/>
                  </a:lnTo>
                  <a:lnTo>
                    <a:pt x="77876" y="109131"/>
                  </a:lnTo>
                  <a:lnTo>
                    <a:pt x="51155" y="144538"/>
                  </a:lnTo>
                  <a:lnTo>
                    <a:pt x="29514" y="183565"/>
                  </a:lnTo>
                  <a:lnTo>
                    <a:pt x="13449" y="225704"/>
                  </a:lnTo>
                  <a:lnTo>
                    <a:pt x="3454" y="270471"/>
                  </a:lnTo>
                  <a:lnTo>
                    <a:pt x="0" y="317385"/>
                  </a:lnTo>
                  <a:lnTo>
                    <a:pt x="3454" y="364312"/>
                  </a:lnTo>
                  <a:lnTo>
                    <a:pt x="13449" y="409092"/>
                  </a:lnTo>
                  <a:lnTo>
                    <a:pt x="29514" y="451256"/>
                  </a:lnTo>
                  <a:lnTo>
                    <a:pt x="51155" y="490296"/>
                  </a:lnTo>
                  <a:lnTo>
                    <a:pt x="77876" y="525729"/>
                  </a:lnTo>
                  <a:lnTo>
                    <a:pt x="109194" y="557060"/>
                  </a:lnTo>
                  <a:lnTo>
                    <a:pt x="144614" y="583793"/>
                  </a:lnTo>
                  <a:lnTo>
                    <a:pt x="183642" y="605447"/>
                  </a:lnTo>
                  <a:lnTo>
                    <a:pt x="225793" y="621525"/>
                  </a:lnTo>
                  <a:lnTo>
                    <a:pt x="270573" y="631520"/>
                  </a:lnTo>
                  <a:lnTo>
                    <a:pt x="317487" y="634974"/>
                  </a:lnTo>
                  <a:lnTo>
                    <a:pt x="364413" y="631520"/>
                  </a:lnTo>
                  <a:lnTo>
                    <a:pt x="409181" y="621525"/>
                  </a:lnTo>
                  <a:lnTo>
                    <a:pt x="451332" y="605447"/>
                  </a:lnTo>
                  <a:lnTo>
                    <a:pt x="490372" y="583793"/>
                  </a:lnTo>
                  <a:lnTo>
                    <a:pt x="525792" y="557060"/>
                  </a:lnTo>
                  <a:lnTo>
                    <a:pt x="557110" y="525729"/>
                  </a:lnTo>
                  <a:lnTo>
                    <a:pt x="576757" y="499668"/>
                  </a:lnTo>
                  <a:lnTo>
                    <a:pt x="576884" y="499503"/>
                  </a:lnTo>
                  <a:lnTo>
                    <a:pt x="583831" y="490296"/>
                  </a:lnTo>
                  <a:lnTo>
                    <a:pt x="583920" y="490131"/>
                  </a:lnTo>
                  <a:lnTo>
                    <a:pt x="605472" y="451256"/>
                  </a:lnTo>
                  <a:lnTo>
                    <a:pt x="621538" y="409092"/>
                  </a:lnTo>
                  <a:lnTo>
                    <a:pt x="631532" y="364312"/>
                  </a:lnTo>
                  <a:lnTo>
                    <a:pt x="634974" y="317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732" y="5342382"/>
              <a:ext cx="429577" cy="30022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16808" y="2027153"/>
            <a:ext cx="4603115" cy="366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Twitter.com/NACHC</a:t>
            </a:r>
            <a:endParaRPr sz="2800">
              <a:latin typeface="Arial"/>
              <a:cs typeface="Arial"/>
            </a:endParaRPr>
          </a:p>
          <a:p>
            <a:pPr marL="12700" marR="1455420">
              <a:lnSpc>
                <a:spcPts val="6480"/>
              </a:lnSpc>
              <a:spcBef>
                <a:spcPts val="575"/>
              </a:spcBef>
            </a:pP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Facebook.com/nachc Instagram.com/nachc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5870"/>
              </a:lnSpc>
              <a:spcBef>
                <a:spcPts val="409"/>
              </a:spcBef>
            </a:pP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Linkedin.com/company/nachc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YouTube.com/user/nachcmedia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397" y="660654"/>
            <a:ext cx="9427845" cy="5461000"/>
            <a:chOff x="767397" y="660654"/>
            <a:chExt cx="9427845" cy="5461000"/>
          </a:xfrm>
        </p:grpSpPr>
        <p:sp>
          <p:nvSpPr>
            <p:cNvPr id="13" name="object 13"/>
            <p:cNvSpPr/>
            <p:nvPr/>
          </p:nvSpPr>
          <p:spPr>
            <a:xfrm>
              <a:off x="784859" y="1981200"/>
              <a:ext cx="650240" cy="650240"/>
            </a:xfrm>
            <a:custGeom>
              <a:avLst/>
              <a:gdLst/>
              <a:ahLst/>
              <a:cxnLst/>
              <a:rect l="l" t="t" r="r" b="b"/>
              <a:pathLst>
                <a:path w="650240" h="650239">
                  <a:moveTo>
                    <a:pt x="0" y="324992"/>
                  </a:moveTo>
                  <a:lnTo>
                    <a:pt x="3523" y="276967"/>
                  </a:lnTo>
                  <a:lnTo>
                    <a:pt x="13759" y="231130"/>
                  </a:lnTo>
                  <a:lnTo>
                    <a:pt x="30205" y="187983"/>
                  </a:lnTo>
                  <a:lnTo>
                    <a:pt x="52358" y="148030"/>
                  </a:lnTo>
                  <a:lnTo>
                    <a:pt x="79715" y="111773"/>
                  </a:lnTo>
                  <a:lnTo>
                    <a:pt x="111773" y="79715"/>
                  </a:lnTo>
                  <a:lnTo>
                    <a:pt x="148030" y="52358"/>
                  </a:lnTo>
                  <a:lnTo>
                    <a:pt x="187983" y="30205"/>
                  </a:lnTo>
                  <a:lnTo>
                    <a:pt x="231130" y="13759"/>
                  </a:lnTo>
                  <a:lnTo>
                    <a:pt x="276967" y="3523"/>
                  </a:lnTo>
                  <a:lnTo>
                    <a:pt x="324993" y="0"/>
                  </a:lnTo>
                  <a:lnTo>
                    <a:pt x="373018" y="3523"/>
                  </a:lnTo>
                  <a:lnTo>
                    <a:pt x="418855" y="13759"/>
                  </a:lnTo>
                  <a:lnTo>
                    <a:pt x="462002" y="30205"/>
                  </a:lnTo>
                  <a:lnTo>
                    <a:pt x="501955" y="52358"/>
                  </a:lnTo>
                  <a:lnTo>
                    <a:pt x="538212" y="79715"/>
                  </a:lnTo>
                  <a:lnTo>
                    <a:pt x="570270" y="111773"/>
                  </a:lnTo>
                  <a:lnTo>
                    <a:pt x="597627" y="148030"/>
                  </a:lnTo>
                  <a:lnTo>
                    <a:pt x="619780" y="187983"/>
                  </a:lnTo>
                  <a:lnTo>
                    <a:pt x="636226" y="231130"/>
                  </a:lnTo>
                  <a:lnTo>
                    <a:pt x="646462" y="276967"/>
                  </a:lnTo>
                  <a:lnTo>
                    <a:pt x="649986" y="324992"/>
                  </a:lnTo>
                  <a:lnTo>
                    <a:pt x="646462" y="373018"/>
                  </a:lnTo>
                  <a:lnTo>
                    <a:pt x="636226" y="418855"/>
                  </a:lnTo>
                  <a:lnTo>
                    <a:pt x="619780" y="462002"/>
                  </a:lnTo>
                  <a:lnTo>
                    <a:pt x="597627" y="501955"/>
                  </a:lnTo>
                  <a:lnTo>
                    <a:pt x="570270" y="538212"/>
                  </a:lnTo>
                  <a:lnTo>
                    <a:pt x="538212" y="570270"/>
                  </a:lnTo>
                  <a:lnTo>
                    <a:pt x="501955" y="597627"/>
                  </a:lnTo>
                  <a:lnTo>
                    <a:pt x="462002" y="619780"/>
                  </a:lnTo>
                  <a:lnTo>
                    <a:pt x="418855" y="636226"/>
                  </a:lnTo>
                  <a:lnTo>
                    <a:pt x="373018" y="646462"/>
                  </a:lnTo>
                  <a:lnTo>
                    <a:pt x="324993" y="649985"/>
                  </a:lnTo>
                  <a:lnTo>
                    <a:pt x="276967" y="646462"/>
                  </a:lnTo>
                  <a:lnTo>
                    <a:pt x="231130" y="636226"/>
                  </a:lnTo>
                  <a:lnTo>
                    <a:pt x="187983" y="619780"/>
                  </a:lnTo>
                  <a:lnTo>
                    <a:pt x="148030" y="597627"/>
                  </a:lnTo>
                  <a:lnTo>
                    <a:pt x="111773" y="570270"/>
                  </a:lnTo>
                  <a:lnTo>
                    <a:pt x="79715" y="538212"/>
                  </a:lnTo>
                  <a:lnTo>
                    <a:pt x="52358" y="501955"/>
                  </a:lnTo>
                  <a:lnTo>
                    <a:pt x="30205" y="462002"/>
                  </a:lnTo>
                  <a:lnTo>
                    <a:pt x="13759" y="418855"/>
                  </a:lnTo>
                  <a:lnTo>
                    <a:pt x="3523" y="373018"/>
                  </a:lnTo>
                  <a:lnTo>
                    <a:pt x="0" y="324992"/>
                  </a:lnTo>
                  <a:close/>
                </a:path>
              </a:pathLst>
            </a:custGeom>
            <a:ln w="34924">
              <a:solidFill>
                <a:srgbClr val="F59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3241" y="2761488"/>
              <a:ext cx="650240" cy="650240"/>
            </a:xfrm>
            <a:custGeom>
              <a:avLst/>
              <a:gdLst/>
              <a:ahLst/>
              <a:cxnLst/>
              <a:rect l="l" t="t" r="r" b="b"/>
              <a:pathLst>
                <a:path w="650240" h="650239">
                  <a:moveTo>
                    <a:pt x="0" y="324992"/>
                  </a:moveTo>
                  <a:lnTo>
                    <a:pt x="3523" y="276967"/>
                  </a:lnTo>
                  <a:lnTo>
                    <a:pt x="13759" y="231130"/>
                  </a:lnTo>
                  <a:lnTo>
                    <a:pt x="30205" y="187983"/>
                  </a:lnTo>
                  <a:lnTo>
                    <a:pt x="52358" y="148030"/>
                  </a:lnTo>
                  <a:lnTo>
                    <a:pt x="79715" y="111773"/>
                  </a:lnTo>
                  <a:lnTo>
                    <a:pt x="111773" y="79715"/>
                  </a:lnTo>
                  <a:lnTo>
                    <a:pt x="148030" y="52358"/>
                  </a:lnTo>
                  <a:lnTo>
                    <a:pt x="187983" y="30205"/>
                  </a:lnTo>
                  <a:lnTo>
                    <a:pt x="231130" y="13759"/>
                  </a:lnTo>
                  <a:lnTo>
                    <a:pt x="276967" y="3523"/>
                  </a:lnTo>
                  <a:lnTo>
                    <a:pt x="324993" y="0"/>
                  </a:lnTo>
                  <a:lnTo>
                    <a:pt x="373018" y="3523"/>
                  </a:lnTo>
                  <a:lnTo>
                    <a:pt x="418855" y="13759"/>
                  </a:lnTo>
                  <a:lnTo>
                    <a:pt x="462002" y="30205"/>
                  </a:lnTo>
                  <a:lnTo>
                    <a:pt x="501955" y="52358"/>
                  </a:lnTo>
                  <a:lnTo>
                    <a:pt x="538212" y="79715"/>
                  </a:lnTo>
                  <a:lnTo>
                    <a:pt x="570270" y="111773"/>
                  </a:lnTo>
                  <a:lnTo>
                    <a:pt x="597627" y="148030"/>
                  </a:lnTo>
                  <a:lnTo>
                    <a:pt x="619780" y="187983"/>
                  </a:lnTo>
                  <a:lnTo>
                    <a:pt x="636226" y="231130"/>
                  </a:lnTo>
                  <a:lnTo>
                    <a:pt x="646462" y="276967"/>
                  </a:lnTo>
                  <a:lnTo>
                    <a:pt x="649986" y="324992"/>
                  </a:lnTo>
                  <a:lnTo>
                    <a:pt x="646462" y="373018"/>
                  </a:lnTo>
                  <a:lnTo>
                    <a:pt x="636226" y="418855"/>
                  </a:lnTo>
                  <a:lnTo>
                    <a:pt x="619780" y="462002"/>
                  </a:lnTo>
                  <a:lnTo>
                    <a:pt x="597627" y="501955"/>
                  </a:lnTo>
                  <a:lnTo>
                    <a:pt x="570270" y="538212"/>
                  </a:lnTo>
                  <a:lnTo>
                    <a:pt x="538212" y="570270"/>
                  </a:lnTo>
                  <a:lnTo>
                    <a:pt x="501955" y="597627"/>
                  </a:lnTo>
                  <a:lnTo>
                    <a:pt x="462002" y="619780"/>
                  </a:lnTo>
                  <a:lnTo>
                    <a:pt x="418855" y="636226"/>
                  </a:lnTo>
                  <a:lnTo>
                    <a:pt x="373018" y="646462"/>
                  </a:lnTo>
                  <a:lnTo>
                    <a:pt x="324993" y="649985"/>
                  </a:lnTo>
                  <a:lnTo>
                    <a:pt x="276967" y="646462"/>
                  </a:lnTo>
                  <a:lnTo>
                    <a:pt x="231130" y="636226"/>
                  </a:lnTo>
                  <a:lnTo>
                    <a:pt x="187983" y="619780"/>
                  </a:lnTo>
                  <a:lnTo>
                    <a:pt x="148030" y="597627"/>
                  </a:lnTo>
                  <a:lnTo>
                    <a:pt x="111773" y="570270"/>
                  </a:lnTo>
                  <a:lnTo>
                    <a:pt x="79715" y="538212"/>
                  </a:lnTo>
                  <a:lnTo>
                    <a:pt x="52358" y="501955"/>
                  </a:lnTo>
                  <a:lnTo>
                    <a:pt x="30205" y="462002"/>
                  </a:lnTo>
                  <a:lnTo>
                    <a:pt x="13759" y="418855"/>
                  </a:lnTo>
                  <a:lnTo>
                    <a:pt x="3523" y="373018"/>
                  </a:lnTo>
                  <a:lnTo>
                    <a:pt x="0" y="324992"/>
                  </a:lnTo>
                  <a:close/>
                </a:path>
              </a:pathLst>
            </a:custGeom>
            <a:ln w="34924">
              <a:solidFill>
                <a:srgbClr val="F59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4859" y="3567683"/>
              <a:ext cx="650240" cy="650240"/>
            </a:xfrm>
            <a:custGeom>
              <a:avLst/>
              <a:gdLst/>
              <a:ahLst/>
              <a:cxnLst/>
              <a:rect l="l" t="t" r="r" b="b"/>
              <a:pathLst>
                <a:path w="650240" h="650239">
                  <a:moveTo>
                    <a:pt x="0" y="324992"/>
                  </a:moveTo>
                  <a:lnTo>
                    <a:pt x="3523" y="276967"/>
                  </a:lnTo>
                  <a:lnTo>
                    <a:pt x="13759" y="231130"/>
                  </a:lnTo>
                  <a:lnTo>
                    <a:pt x="30205" y="187983"/>
                  </a:lnTo>
                  <a:lnTo>
                    <a:pt x="52358" y="148030"/>
                  </a:lnTo>
                  <a:lnTo>
                    <a:pt x="79715" y="111773"/>
                  </a:lnTo>
                  <a:lnTo>
                    <a:pt x="111773" y="79715"/>
                  </a:lnTo>
                  <a:lnTo>
                    <a:pt x="148030" y="52358"/>
                  </a:lnTo>
                  <a:lnTo>
                    <a:pt x="187983" y="30205"/>
                  </a:lnTo>
                  <a:lnTo>
                    <a:pt x="231130" y="13759"/>
                  </a:lnTo>
                  <a:lnTo>
                    <a:pt x="276967" y="3523"/>
                  </a:lnTo>
                  <a:lnTo>
                    <a:pt x="324993" y="0"/>
                  </a:lnTo>
                  <a:lnTo>
                    <a:pt x="373018" y="3523"/>
                  </a:lnTo>
                  <a:lnTo>
                    <a:pt x="418855" y="13759"/>
                  </a:lnTo>
                  <a:lnTo>
                    <a:pt x="462002" y="30205"/>
                  </a:lnTo>
                  <a:lnTo>
                    <a:pt x="501955" y="52358"/>
                  </a:lnTo>
                  <a:lnTo>
                    <a:pt x="538212" y="79715"/>
                  </a:lnTo>
                  <a:lnTo>
                    <a:pt x="570270" y="111773"/>
                  </a:lnTo>
                  <a:lnTo>
                    <a:pt x="597627" y="148030"/>
                  </a:lnTo>
                  <a:lnTo>
                    <a:pt x="619780" y="187983"/>
                  </a:lnTo>
                  <a:lnTo>
                    <a:pt x="636226" y="231130"/>
                  </a:lnTo>
                  <a:lnTo>
                    <a:pt x="646462" y="276967"/>
                  </a:lnTo>
                  <a:lnTo>
                    <a:pt x="649986" y="324992"/>
                  </a:lnTo>
                  <a:lnTo>
                    <a:pt x="646462" y="373018"/>
                  </a:lnTo>
                  <a:lnTo>
                    <a:pt x="636226" y="418855"/>
                  </a:lnTo>
                  <a:lnTo>
                    <a:pt x="619780" y="462002"/>
                  </a:lnTo>
                  <a:lnTo>
                    <a:pt x="597627" y="501955"/>
                  </a:lnTo>
                  <a:lnTo>
                    <a:pt x="570270" y="538212"/>
                  </a:lnTo>
                  <a:lnTo>
                    <a:pt x="538212" y="570270"/>
                  </a:lnTo>
                  <a:lnTo>
                    <a:pt x="501955" y="597627"/>
                  </a:lnTo>
                  <a:lnTo>
                    <a:pt x="462002" y="619780"/>
                  </a:lnTo>
                  <a:lnTo>
                    <a:pt x="418855" y="636226"/>
                  </a:lnTo>
                  <a:lnTo>
                    <a:pt x="373018" y="646462"/>
                  </a:lnTo>
                  <a:lnTo>
                    <a:pt x="324993" y="649985"/>
                  </a:lnTo>
                  <a:lnTo>
                    <a:pt x="276967" y="646462"/>
                  </a:lnTo>
                  <a:lnTo>
                    <a:pt x="231130" y="636226"/>
                  </a:lnTo>
                  <a:lnTo>
                    <a:pt x="187983" y="619780"/>
                  </a:lnTo>
                  <a:lnTo>
                    <a:pt x="148030" y="597627"/>
                  </a:lnTo>
                  <a:lnTo>
                    <a:pt x="111773" y="570270"/>
                  </a:lnTo>
                  <a:lnTo>
                    <a:pt x="79715" y="538212"/>
                  </a:lnTo>
                  <a:lnTo>
                    <a:pt x="52358" y="501955"/>
                  </a:lnTo>
                  <a:lnTo>
                    <a:pt x="30205" y="462002"/>
                  </a:lnTo>
                  <a:lnTo>
                    <a:pt x="13759" y="418855"/>
                  </a:lnTo>
                  <a:lnTo>
                    <a:pt x="3523" y="373018"/>
                  </a:lnTo>
                  <a:lnTo>
                    <a:pt x="0" y="324992"/>
                  </a:lnTo>
                  <a:close/>
                </a:path>
              </a:pathLst>
            </a:custGeom>
            <a:ln w="34924">
              <a:solidFill>
                <a:srgbClr val="F59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3241" y="4366259"/>
              <a:ext cx="650240" cy="650240"/>
            </a:xfrm>
            <a:custGeom>
              <a:avLst/>
              <a:gdLst/>
              <a:ahLst/>
              <a:cxnLst/>
              <a:rect l="l" t="t" r="r" b="b"/>
              <a:pathLst>
                <a:path w="650240" h="650239">
                  <a:moveTo>
                    <a:pt x="0" y="324993"/>
                  </a:moveTo>
                  <a:lnTo>
                    <a:pt x="3523" y="276967"/>
                  </a:lnTo>
                  <a:lnTo>
                    <a:pt x="13759" y="231130"/>
                  </a:lnTo>
                  <a:lnTo>
                    <a:pt x="30205" y="187983"/>
                  </a:lnTo>
                  <a:lnTo>
                    <a:pt x="52358" y="148030"/>
                  </a:lnTo>
                  <a:lnTo>
                    <a:pt x="79715" y="111773"/>
                  </a:lnTo>
                  <a:lnTo>
                    <a:pt x="111773" y="79715"/>
                  </a:lnTo>
                  <a:lnTo>
                    <a:pt x="148030" y="52358"/>
                  </a:lnTo>
                  <a:lnTo>
                    <a:pt x="187983" y="30205"/>
                  </a:lnTo>
                  <a:lnTo>
                    <a:pt x="231130" y="13759"/>
                  </a:lnTo>
                  <a:lnTo>
                    <a:pt x="276967" y="3523"/>
                  </a:lnTo>
                  <a:lnTo>
                    <a:pt x="324993" y="0"/>
                  </a:lnTo>
                  <a:lnTo>
                    <a:pt x="373018" y="3523"/>
                  </a:lnTo>
                  <a:lnTo>
                    <a:pt x="418855" y="13759"/>
                  </a:lnTo>
                  <a:lnTo>
                    <a:pt x="462002" y="30205"/>
                  </a:lnTo>
                  <a:lnTo>
                    <a:pt x="501955" y="52358"/>
                  </a:lnTo>
                  <a:lnTo>
                    <a:pt x="538212" y="79715"/>
                  </a:lnTo>
                  <a:lnTo>
                    <a:pt x="570270" y="111773"/>
                  </a:lnTo>
                  <a:lnTo>
                    <a:pt x="597627" y="148030"/>
                  </a:lnTo>
                  <a:lnTo>
                    <a:pt x="619780" y="187983"/>
                  </a:lnTo>
                  <a:lnTo>
                    <a:pt x="636226" y="231130"/>
                  </a:lnTo>
                  <a:lnTo>
                    <a:pt x="646462" y="276967"/>
                  </a:lnTo>
                  <a:lnTo>
                    <a:pt x="649986" y="324993"/>
                  </a:lnTo>
                  <a:lnTo>
                    <a:pt x="646462" y="373018"/>
                  </a:lnTo>
                  <a:lnTo>
                    <a:pt x="636226" y="418855"/>
                  </a:lnTo>
                  <a:lnTo>
                    <a:pt x="619780" y="462002"/>
                  </a:lnTo>
                  <a:lnTo>
                    <a:pt x="597627" y="501955"/>
                  </a:lnTo>
                  <a:lnTo>
                    <a:pt x="570270" y="538212"/>
                  </a:lnTo>
                  <a:lnTo>
                    <a:pt x="538212" y="570270"/>
                  </a:lnTo>
                  <a:lnTo>
                    <a:pt x="501955" y="597627"/>
                  </a:lnTo>
                  <a:lnTo>
                    <a:pt x="462002" y="619780"/>
                  </a:lnTo>
                  <a:lnTo>
                    <a:pt x="418855" y="636226"/>
                  </a:lnTo>
                  <a:lnTo>
                    <a:pt x="373018" y="646462"/>
                  </a:lnTo>
                  <a:lnTo>
                    <a:pt x="324993" y="649986"/>
                  </a:lnTo>
                  <a:lnTo>
                    <a:pt x="276967" y="646462"/>
                  </a:lnTo>
                  <a:lnTo>
                    <a:pt x="231130" y="636226"/>
                  </a:lnTo>
                  <a:lnTo>
                    <a:pt x="187983" y="619780"/>
                  </a:lnTo>
                  <a:lnTo>
                    <a:pt x="148030" y="597627"/>
                  </a:lnTo>
                  <a:lnTo>
                    <a:pt x="111773" y="570270"/>
                  </a:lnTo>
                  <a:lnTo>
                    <a:pt x="79715" y="538212"/>
                  </a:lnTo>
                  <a:lnTo>
                    <a:pt x="52358" y="501955"/>
                  </a:lnTo>
                  <a:lnTo>
                    <a:pt x="30205" y="462002"/>
                  </a:lnTo>
                  <a:lnTo>
                    <a:pt x="13759" y="418855"/>
                  </a:lnTo>
                  <a:lnTo>
                    <a:pt x="3523" y="373018"/>
                  </a:lnTo>
                  <a:lnTo>
                    <a:pt x="0" y="324993"/>
                  </a:lnTo>
                  <a:close/>
                </a:path>
              </a:pathLst>
            </a:custGeom>
            <a:ln w="34924">
              <a:solidFill>
                <a:srgbClr val="F59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3241" y="5164073"/>
              <a:ext cx="650240" cy="650240"/>
            </a:xfrm>
            <a:custGeom>
              <a:avLst/>
              <a:gdLst/>
              <a:ahLst/>
              <a:cxnLst/>
              <a:rect l="l" t="t" r="r" b="b"/>
              <a:pathLst>
                <a:path w="650240" h="650239">
                  <a:moveTo>
                    <a:pt x="0" y="324992"/>
                  </a:moveTo>
                  <a:lnTo>
                    <a:pt x="3523" y="276967"/>
                  </a:lnTo>
                  <a:lnTo>
                    <a:pt x="13759" y="231130"/>
                  </a:lnTo>
                  <a:lnTo>
                    <a:pt x="30205" y="187983"/>
                  </a:lnTo>
                  <a:lnTo>
                    <a:pt x="52358" y="148030"/>
                  </a:lnTo>
                  <a:lnTo>
                    <a:pt x="79715" y="111773"/>
                  </a:lnTo>
                  <a:lnTo>
                    <a:pt x="111773" y="79715"/>
                  </a:lnTo>
                  <a:lnTo>
                    <a:pt x="148030" y="52358"/>
                  </a:lnTo>
                  <a:lnTo>
                    <a:pt x="187983" y="30205"/>
                  </a:lnTo>
                  <a:lnTo>
                    <a:pt x="231130" y="13759"/>
                  </a:lnTo>
                  <a:lnTo>
                    <a:pt x="276967" y="3523"/>
                  </a:lnTo>
                  <a:lnTo>
                    <a:pt x="324993" y="0"/>
                  </a:lnTo>
                  <a:lnTo>
                    <a:pt x="373018" y="3523"/>
                  </a:lnTo>
                  <a:lnTo>
                    <a:pt x="418855" y="13759"/>
                  </a:lnTo>
                  <a:lnTo>
                    <a:pt x="462002" y="30205"/>
                  </a:lnTo>
                  <a:lnTo>
                    <a:pt x="501955" y="52358"/>
                  </a:lnTo>
                  <a:lnTo>
                    <a:pt x="538212" y="79715"/>
                  </a:lnTo>
                  <a:lnTo>
                    <a:pt x="570270" y="111773"/>
                  </a:lnTo>
                  <a:lnTo>
                    <a:pt x="597627" y="148030"/>
                  </a:lnTo>
                  <a:lnTo>
                    <a:pt x="619780" y="187983"/>
                  </a:lnTo>
                  <a:lnTo>
                    <a:pt x="636226" y="231130"/>
                  </a:lnTo>
                  <a:lnTo>
                    <a:pt x="646462" y="276967"/>
                  </a:lnTo>
                  <a:lnTo>
                    <a:pt x="649986" y="324992"/>
                  </a:lnTo>
                  <a:lnTo>
                    <a:pt x="646462" y="373018"/>
                  </a:lnTo>
                  <a:lnTo>
                    <a:pt x="636226" y="418855"/>
                  </a:lnTo>
                  <a:lnTo>
                    <a:pt x="619780" y="462002"/>
                  </a:lnTo>
                  <a:lnTo>
                    <a:pt x="597627" y="501955"/>
                  </a:lnTo>
                  <a:lnTo>
                    <a:pt x="570270" y="538212"/>
                  </a:lnTo>
                  <a:lnTo>
                    <a:pt x="538212" y="570270"/>
                  </a:lnTo>
                  <a:lnTo>
                    <a:pt x="501955" y="597627"/>
                  </a:lnTo>
                  <a:lnTo>
                    <a:pt x="462002" y="619780"/>
                  </a:lnTo>
                  <a:lnTo>
                    <a:pt x="418855" y="636226"/>
                  </a:lnTo>
                  <a:lnTo>
                    <a:pt x="373018" y="646462"/>
                  </a:lnTo>
                  <a:lnTo>
                    <a:pt x="324993" y="649985"/>
                  </a:lnTo>
                  <a:lnTo>
                    <a:pt x="276967" y="646462"/>
                  </a:lnTo>
                  <a:lnTo>
                    <a:pt x="231130" y="636226"/>
                  </a:lnTo>
                  <a:lnTo>
                    <a:pt x="187983" y="619780"/>
                  </a:lnTo>
                  <a:lnTo>
                    <a:pt x="148030" y="597627"/>
                  </a:lnTo>
                  <a:lnTo>
                    <a:pt x="111773" y="570270"/>
                  </a:lnTo>
                  <a:lnTo>
                    <a:pt x="79715" y="538212"/>
                  </a:lnTo>
                  <a:lnTo>
                    <a:pt x="52358" y="501955"/>
                  </a:lnTo>
                  <a:lnTo>
                    <a:pt x="30205" y="462002"/>
                  </a:lnTo>
                  <a:lnTo>
                    <a:pt x="13759" y="418855"/>
                  </a:lnTo>
                  <a:lnTo>
                    <a:pt x="3523" y="373018"/>
                  </a:lnTo>
                  <a:lnTo>
                    <a:pt x="0" y="324992"/>
                  </a:lnTo>
                  <a:close/>
                </a:path>
              </a:pathLst>
            </a:custGeom>
            <a:ln w="34924">
              <a:solidFill>
                <a:srgbClr val="F59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 descr="þÿ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7274" y="660654"/>
              <a:ext cx="2287523" cy="54604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56985"/>
            </a:xfrm>
            <a:custGeom>
              <a:avLst/>
              <a:gdLst/>
              <a:ahLst/>
              <a:cxnLst/>
              <a:rect l="l" t="t" r="r" b="b"/>
              <a:pathLst>
                <a:path w="12192000" h="6356985">
                  <a:moveTo>
                    <a:pt x="0" y="6356604"/>
                  </a:moveTo>
                  <a:lnTo>
                    <a:pt x="12192000" y="635660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356604"/>
                  </a:lnTo>
                  <a:close/>
                </a:path>
              </a:pathLst>
            </a:custGeom>
            <a:solidFill>
              <a:srgbClr val="231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56603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2192000" y="5013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1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52086" y="6426834"/>
            <a:ext cx="36868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2022</a:t>
            </a:r>
            <a:r>
              <a:rPr sz="2000" spc="-2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Black"/>
                <a:cs typeface="Arial Black"/>
              </a:rPr>
              <a:t>National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Research</a:t>
            </a:r>
            <a:r>
              <a:rPr sz="20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Arial Black"/>
                <a:cs typeface="Arial Black"/>
              </a:rPr>
              <a:t>Meeting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528" y="1997964"/>
            <a:ext cx="8474710" cy="4841240"/>
            <a:chOff x="33528" y="1997964"/>
            <a:chExt cx="8474710" cy="48412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" y="6374891"/>
              <a:ext cx="2116835" cy="464057"/>
            </a:xfrm>
            <a:prstGeom prst="rect">
              <a:avLst/>
            </a:prstGeom>
          </p:spPr>
        </p:pic>
        <p:pic>
          <p:nvPicPr>
            <p:cNvPr id="8" name="object 8" descr="Graphical user interface, application 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8283" y="1997964"/>
              <a:ext cx="3949445" cy="24757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88788" y="3631310"/>
              <a:ext cx="1187450" cy="640080"/>
            </a:xfrm>
            <a:custGeom>
              <a:avLst/>
              <a:gdLst/>
              <a:ahLst/>
              <a:cxnLst/>
              <a:rect l="l" t="t" r="r" b="b"/>
              <a:pathLst>
                <a:path w="1187450" h="640079">
                  <a:moveTo>
                    <a:pt x="1187196" y="0"/>
                  </a:moveTo>
                  <a:lnTo>
                    <a:pt x="0" y="0"/>
                  </a:lnTo>
                  <a:lnTo>
                    <a:pt x="0" y="640080"/>
                  </a:lnTo>
                  <a:lnTo>
                    <a:pt x="1187196" y="640080"/>
                  </a:lnTo>
                  <a:lnTo>
                    <a:pt x="1187196" y="0"/>
                  </a:lnTo>
                  <a:close/>
                </a:path>
              </a:pathLst>
            </a:custGeom>
            <a:solidFill>
              <a:srgbClr val="17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8788" y="3631310"/>
              <a:ext cx="1187450" cy="640080"/>
            </a:xfrm>
            <a:custGeom>
              <a:avLst/>
              <a:gdLst/>
              <a:ahLst/>
              <a:cxnLst/>
              <a:rect l="l" t="t" r="r" b="b"/>
              <a:pathLst>
                <a:path w="1187450" h="640079">
                  <a:moveTo>
                    <a:pt x="0" y="0"/>
                  </a:moveTo>
                  <a:lnTo>
                    <a:pt x="1187196" y="0"/>
                  </a:lnTo>
                  <a:lnTo>
                    <a:pt x="1187196" y="640080"/>
                  </a:lnTo>
                  <a:lnTo>
                    <a:pt x="0" y="64008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712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18807" y="3672458"/>
              <a:ext cx="1099185" cy="629920"/>
            </a:xfrm>
            <a:custGeom>
              <a:avLst/>
              <a:gdLst/>
              <a:ahLst/>
              <a:cxnLst/>
              <a:rect l="l" t="t" r="r" b="b"/>
              <a:pathLst>
                <a:path w="1099184" h="629920">
                  <a:moveTo>
                    <a:pt x="1098803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1098803" y="629412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17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18807" y="3672458"/>
              <a:ext cx="1099185" cy="629920"/>
            </a:xfrm>
            <a:custGeom>
              <a:avLst/>
              <a:gdLst/>
              <a:ahLst/>
              <a:cxnLst/>
              <a:rect l="l" t="t" r="r" b="b"/>
              <a:pathLst>
                <a:path w="1099184" h="629920">
                  <a:moveTo>
                    <a:pt x="0" y="0"/>
                  </a:moveTo>
                  <a:lnTo>
                    <a:pt x="1098803" y="0"/>
                  </a:lnTo>
                  <a:lnTo>
                    <a:pt x="1098803" y="629412"/>
                  </a:lnTo>
                  <a:lnTo>
                    <a:pt x="0" y="6294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712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 descr="Graphical user interface, text, application, chat or text message  Description automatically generated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9" y="2207514"/>
              <a:ext cx="3288029" cy="3631691"/>
            </a:xfrm>
            <a:prstGeom prst="rect">
              <a:avLst/>
            </a:prstGeom>
          </p:spPr>
        </p:pic>
        <p:pic>
          <p:nvPicPr>
            <p:cNvPr id="14" name="object 14" descr="Graphical user interface, text, application, chat or text message  Description automatically generated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750" y="2401824"/>
              <a:ext cx="2701289" cy="3044951"/>
            </a:xfrm>
            <a:prstGeom prst="rect">
              <a:avLst/>
            </a:prstGeom>
          </p:spPr>
        </p:pic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1126665" y="603278"/>
            <a:ext cx="70002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70" dirty="0">
                <a:solidFill>
                  <a:srgbClr val="FFAC49"/>
                </a:solidFill>
                <a:latin typeface="Arial"/>
                <a:cs typeface="Arial"/>
              </a:rPr>
              <a:t>3</a:t>
            </a:r>
            <a:r>
              <a:rPr sz="4400" b="0" spc="-335" dirty="0">
                <a:solidFill>
                  <a:srgbClr val="FFAC49"/>
                </a:solidFill>
                <a:latin typeface="Arial"/>
                <a:cs typeface="Arial"/>
              </a:rPr>
              <a:t> </a:t>
            </a:r>
            <a:r>
              <a:rPr sz="4400" b="0" spc="-385" dirty="0">
                <a:solidFill>
                  <a:srgbClr val="FFAC49"/>
                </a:solidFill>
                <a:latin typeface="Arial"/>
                <a:cs typeface="Arial"/>
              </a:rPr>
              <a:t>Ways</a:t>
            </a:r>
            <a:r>
              <a:rPr sz="4400" b="0" spc="-330" dirty="0">
                <a:solidFill>
                  <a:srgbClr val="FFAC49"/>
                </a:solidFill>
                <a:latin typeface="Arial"/>
                <a:cs typeface="Arial"/>
              </a:rPr>
              <a:t> </a:t>
            </a:r>
            <a:r>
              <a:rPr sz="4400" b="0" spc="90" dirty="0">
                <a:solidFill>
                  <a:srgbClr val="FFAC49"/>
                </a:solidFill>
                <a:latin typeface="Arial"/>
                <a:cs typeface="Arial"/>
              </a:rPr>
              <a:t>to</a:t>
            </a:r>
            <a:r>
              <a:rPr sz="4400" b="0" spc="-330" dirty="0">
                <a:solidFill>
                  <a:srgbClr val="FFAC49"/>
                </a:solidFill>
                <a:latin typeface="Arial"/>
                <a:cs typeface="Arial"/>
              </a:rPr>
              <a:t> </a:t>
            </a:r>
            <a:r>
              <a:rPr sz="4400" b="0" spc="-290" dirty="0">
                <a:solidFill>
                  <a:srgbClr val="FFAC49"/>
                </a:solidFill>
                <a:latin typeface="Arial"/>
                <a:cs typeface="Arial"/>
              </a:rPr>
              <a:t>Engage</a:t>
            </a:r>
            <a:r>
              <a:rPr sz="4400" b="0" spc="-315" dirty="0">
                <a:solidFill>
                  <a:srgbClr val="FFAC49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FFAC49"/>
                </a:solidFill>
                <a:latin typeface="Arial"/>
                <a:cs typeface="Arial"/>
              </a:rPr>
              <a:t>in</a:t>
            </a:r>
            <a:r>
              <a:rPr sz="4400" b="0" spc="-315" dirty="0">
                <a:solidFill>
                  <a:srgbClr val="FFAC49"/>
                </a:solidFill>
                <a:latin typeface="Arial"/>
                <a:cs typeface="Arial"/>
              </a:rPr>
              <a:t> </a:t>
            </a:r>
            <a:r>
              <a:rPr sz="4400" b="0" spc="-50" dirty="0">
                <a:solidFill>
                  <a:srgbClr val="FFAC49"/>
                </a:solidFill>
                <a:latin typeface="Arial"/>
                <a:cs typeface="Arial"/>
              </a:rPr>
              <a:t>the</a:t>
            </a:r>
            <a:r>
              <a:rPr sz="4400" b="0" spc="-335" dirty="0">
                <a:solidFill>
                  <a:srgbClr val="FFAC49"/>
                </a:solidFill>
                <a:latin typeface="Arial"/>
                <a:cs typeface="Arial"/>
              </a:rPr>
              <a:t> </a:t>
            </a:r>
            <a:r>
              <a:rPr sz="4400" b="0" spc="-135" dirty="0">
                <a:solidFill>
                  <a:srgbClr val="FFAC49"/>
                </a:solidFill>
                <a:latin typeface="Arial"/>
                <a:cs typeface="Arial"/>
              </a:rPr>
              <a:t>Room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4378" y="1451384"/>
            <a:ext cx="5824220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058920">
              <a:lnSpc>
                <a:spcPct val="100000"/>
              </a:lnSpc>
              <a:spcBef>
                <a:spcPts val="844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Emoji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Reactions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Chat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Window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 descr="A picture containing ax, vector graphics  Description automatically generated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26573" y="3475482"/>
            <a:ext cx="1717547" cy="139749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395658" y="2939280"/>
            <a:ext cx="2264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8AC49"/>
                </a:solidFill>
                <a:latin typeface="Arial"/>
                <a:cs typeface="Arial"/>
              </a:rPr>
              <a:t>…and</a:t>
            </a:r>
            <a:r>
              <a:rPr sz="2400" spc="-170" dirty="0">
                <a:solidFill>
                  <a:srgbClr val="F8AC4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8AC49"/>
                </a:solidFill>
                <a:latin typeface="Arial"/>
                <a:cs typeface="Arial"/>
              </a:rPr>
              <a:t>on</a:t>
            </a:r>
            <a:r>
              <a:rPr sz="2400" spc="-175" dirty="0">
                <a:solidFill>
                  <a:srgbClr val="F8AC4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8AC49"/>
                </a:solidFill>
                <a:latin typeface="Arial"/>
                <a:cs typeface="Arial"/>
              </a:rPr>
              <a:t>Twitter!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18851" y="4890752"/>
            <a:ext cx="1911350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#SIRENRacialEquity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@SIREN_UCSF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39799" y="132969"/>
            <a:ext cx="9313545" cy="339090"/>
          </a:xfrm>
          <a:prstGeom prst="rect">
            <a:avLst/>
          </a:prstGeom>
          <a:solidFill>
            <a:srgbClr val="231B3D"/>
          </a:solidFill>
          <a:ln w="9525">
            <a:solidFill>
              <a:srgbClr val="FFFFF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5"/>
              </a:spcBef>
            </a:pPr>
            <a:r>
              <a:rPr sz="1600" spc="-160" dirty="0">
                <a:solidFill>
                  <a:srgbClr val="FFFFFF"/>
                </a:solidFill>
                <a:latin typeface="Arial Black"/>
                <a:cs typeface="Arial Black"/>
              </a:rPr>
              <a:t>Reminder: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0" dirty="0">
                <a:solidFill>
                  <a:srgbClr val="FFFFFF"/>
                </a:solidFill>
                <a:latin typeface="Arial Black"/>
                <a:cs typeface="Arial Black"/>
              </a:rPr>
              <a:t>This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Arial Black"/>
                <a:cs typeface="Arial Black"/>
              </a:rPr>
              <a:t>session</a:t>
            </a:r>
            <a:r>
              <a:rPr sz="1600" spc="-1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16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Arial Black"/>
                <a:cs typeface="Arial Black"/>
              </a:rPr>
              <a:t>being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55" dirty="0">
                <a:solidFill>
                  <a:srgbClr val="FFFFFF"/>
                </a:solidFill>
                <a:latin typeface="Arial Black"/>
                <a:cs typeface="Arial Black"/>
              </a:rPr>
              <a:t>recorded.</a:t>
            </a:r>
            <a:r>
              <a:rPr sz="1600" spc="-1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0" dirty="0">
                <a:solidFill>
                  <a:srgbClr val="FFFFFF"/>
                </a:solidFill>
                <a:latin typeface="Arial Black"/>
                <a:cs typeface="Arial Black"/>
              </a:rPr>
              <a:t>Recordings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6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slides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Arial Black"/>
                <a:cs typeface="Arial Black"/>
              </a:rPr>
              <a:t>will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0" dirty="0">
                <a:solidFill>
                  <a:srgbClr val="FFFFFF"/>
                </a:solidFill>
                <a:latin typeface="Arial Black"/>
                <a:cs typeface="Arial Black"/>
              </a:rPr>
              <a:t>be</a:t>
            </a: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55" dirty="0">
                <a:solidFill>
                  <a:srgbClr val="FFFFFF"/>
                </a:solidFill>
                <a:latin typeface="Arial Black"/>
                <a:cs typeface="Arial Black"/>
              </a:rPr>
              <a:t>available</a:t>
            </a: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Arial Black"/>
                <a:cs typeface="Arial Black"/>
              </a:rPr>
              <a:t>after</a:t>
            </a:r>
            <a:r>
              <a:rPr sz="16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5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meeting.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21" name="object 21" descr="A black background with white text  Description automatically generated with low confidence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5034" y="5295138"/>
            <a:ext cx="2707385" cy="99212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244514" y="4657054"/>
            <a:ext cx="4669155" cy="6026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394460">
              <a:lnSpc>
                <a:spcPct val="100000"/>
              </a:lnSpc>
              <a:spcBef>
                <a:spcPts val="495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Audio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(We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encourage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camera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session)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350"/>
            <a:ext cx="12198350" cy="6870700"/>
            <a:chOff x="0" y="-6350"/>
            <a:chExt cx="1219835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091" y="6273315"/>
              <a:ext cx="1312325" cy="2952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4132" y="0"/>
              <a:ext cx="8087867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6503" y="0"/>
              <a:ext cx="6635496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36610" y="1124330"/>
              <a:ext cx="2541270" cy="2226310"/>
            </a:xfrm>
            <a:custGeom>
              <a:avLst/>
              <a:gdLst/>
              <a:ahLst/>
              <a:cxnLst/>
              <a:rect l="l" t="t" r="r" b="b"/>
              <a:pathLst>
                <a:path w="2541270" h="2226310">
                  <a:moveTo>
                    <a:pt x="1984819" y="0"/>
                  </a:moveTo>
                  <a:lnTo>
                    <a:pt x="556450" y="0"/>
                  </a:lnTo>
                  <a:lnTo>
                    <a:pt x="0" y="1112901"/>
                  </a:lnTo>
                  <a:lnTo>
                    <a:pt x="556450" y="2225802"/>
                  </a:lnTo>
                  <a:lnTo>
                    <a:pt x="1984819" y="2225802"/>
                  </a:lnTo>
                  <a:lnTo>
                    <a:pt x="2541270" y="1112901"/>
                  </a:lnTo>
                  <a:lnTo>
                    <a:pt x="1984819" y="0"/>
                  </a:lnTo>
                  <a:close/>
                </a:path>
              </a:pathLst>
            </a:custGeom>
            <a:solidFill>
              <a:srgbClr val="007BA2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36610" y="1124330"/>
              <a:ext cx="2541270" cy="2226310"/>
            </a:xfrm>
            <a:custGeom>
              <a:avLst/>
              <a:gdLst/>
              <a:ahLst/>
              <a:cxnLst/>
              <a:rect l="l" t="t" r="r" b="b"/>
              <a:pathLst>
                <a:path w="2541270" h="2226310">
                  <a:moveTo>
                    <a:pt x="0" y="1112901"/>
                  </a:moveTo>
                  <a:lnTo>
                    <a:pt x="556450" y="0"/>
                  </a:lnTo>
                  <a:lnTo>
                    <a:pt x="1984819" y="0"/>
                  </a:lnTo>
                  <a:lnTo>
                    <a:pt x="2541270" y="1112901"/>
                  </a:lnTo>
                  <a:lnTo>
                    <a:pt x="1984819" y="2225802"/>
                  </a:lnTo>
                  <a:lnTo>
                    <a:pt x="556450" y="2225802"/>
                  </a:lnTo>
                  <a:lnTo>
                    <a:pt x="0" y="11129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44993" y="3494913"/>
              <a:ext cx="2566035" cy="2211705"/>
            </a:xfrm>
            <a:custGeom>
              <a:avLst/>
              <a:gdLst/>
              <a:ahLst/>
              <a:cxnLst/>
              <a:rect l="l" t="t" r="r" b="b"/>
              <a:pathLst>
                <a:path w="2566034" h="2211704">
                  <a:moveTo>
                    <a:pt x="2012823" y="0"/>
                  </a:moveTo>
                  <a:lnTo>
                    <a:pt x="552831" y="0"/>
                  </a:lnTo>
                  <a:lnTo>
                    <a:pt x="0" y="1105662"/>
                  </a:lnTo>
                  <a:lnTo>
                    <a:pt x="552831" y="2211324"/>
                  </a:lnTo>
                  <a:lnTo>
                    <a:pt x="2012823" y="2211324"/>
                  </a:lnTo>
                  <a:lnTo>
                    <a:pt x="2565654" y="1105662"/>
                  </a:lnTo>
                  <a:lnTo>
                    <a:pt x="2012823" y="0"/>
                  </a:lnTo>
                  <a:close/>
                </a:path>
              </a:pathLst>
            </a:custGeom>
            <a:solidFill>
              <a:srgbClr val="007BA2">
                <a:alpha val="894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44993" y="3494913"/>
              <a:ext cx="2566035" cy="2211705"/>
            </a:xfrm>
            <a:custGeom>
              <a:avLst/>
              <a:gdLst/>
              <a:ahLst/>
              <a:cxnLst/>
              <a:rect l="l" t="t" r="r" b="b"/>
              <a:pathLst>
                <a:path w="2566034" h="2211704">
                  <a:moveTo>
                    <a:pt x="0" y="1105662"/>
                  </a:moveTo>
                  <a:lnTo>
                    <a:pt x="552831" y="0"/>
                  </a:lnTo>
                  <a:lnTo>
                    <a:pt x="2012823" y="0"/>
                  </a:lnTo>
                  <a:lnTo>
                    <a:pt x="2565654" y="1105662"/>
                  </a:lnTo>
                  <a:lnTo>
                    <a:pt x="2012823" y="2211324"/>
                  </a:lnTo>
                  <a:lnTo>
                    <a:pt x="552831" y="2211324"/>
                  </a:lnTo>
                  <a:lnTo>
                    <a:pt x="0" y="11056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86213" y="2292480"/>
              <a:ext cx="2106295" cy="2225040"/>
            </a:xfrm>
            <a:custGeom>
              <a:avLst/>
              <a:gdLst/>
              <a:ahLst/>
              <a:cxnLst/>
              <a:rect l="l" t="t" r="r" b="b"/>
              <a:pathLst>
                <a:path w="2106295" h="2225040">
                  <a:moveTo>
                    <a:pt x="1985009" y="0"/>
                  </a:moveTo>
                  <a:lnTo>
                    <a:pt x="556259" y="0"/>
                  </a:lnTo>
                  <a:lnTo>
                    <a:pt x="0" y="1112520"/>
                  </a:lnTo>
                  <a:lnTo>
                    <a:pt x="556259" y="2225027"/>
                  </a:lnTo>
                  <a:lnTo>
                    <a:pt x="1985009" y="2225027"/>
                  </a:lnTo>
                  <a:lnTo>
                    <a:pt x="2105786" y="1983473"/>
                  </a:lnTo>
                  <a:lnTo>
                    <a:pt x="2105786" y="241554"/>
                  </a:lnTo>
                  <a:lnTo>
                    <a:pt x="1985009" y="0"/>
                  </a:lnTo>
                  <a:close/>
                </a:path>
              </a:pathLst>
            </a:custGeom>
            <a:solidFill>
              <a:srgbClr val="007BA2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86213" y="2292477"/>
              <a:ext cx="2106295" cy="2225040"/>
            </a:xfrm>
            <a:custGeom>
              <a:avLst/>
              <a:gdLst/>
              <a:ahLst/>
              <a:cxnLst/>
              <a:rect l="l" t="t" r="r" b="b"/>
              <a:pathLst>
                <a:path w="2106295" h="2225040">
                  <a:moveTo>
                    <a:pt x="2105786" y="1983486"/>
                  </a:moveTo>
                  <a:lnTo>
                    <a:pt x="1985009" y="2225040"/>
                  </a:lnTo>
                  <a:lnTo>
                    <a:pt x="556259" y="2225040"/>
                  </a:lnTo>
                  <a:lnTo>
                    <a:pt x="0" y="1112520"/>
                  </a:lnTo>
                  <a:lnTo>
                    <a:pt x="556259" y="0"/>
                  </a:lnTo>
                  <a:lnTo>
                    <a:pt x="1985009" y="0"/>
                  </a:lnTo>
                  <a:lnTo>
                    <a:pt x="2105786" y="241553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74018" y="0"/>
              <a:ext cx="2118360" cy="2144395"/>
            </a:xfrm>
            <a:custGeom>
              <a:avLst/>
              <a:gdLst/>
              <a:ahLst/>
              <a:cxnLst/>
              <a:rect l="l" t="t" r="r" b="b"/>
              <a:pathLst>
                <a:path w="2118359" h="2144395">
                  <a:moveTo>
                    <a:pt x="2046732" y="0"/>
                  </a:moveTo>
                  <a:lnTo>
                    <a:pt x="518922" y="0"/>
                  </a:lnTo>
                  <a:lnTo>
                    <a:pt x="0" y="1037844"/>
                  </a:lnTo>
                  <a:lnTo>
                    <a:pt x="553021" y="2143887"/>
                  </a:lnTo>
                  <a:lnTo>
                    <a:pt x="2012632" y="2143887"/>
                  </a:lnTo>
                  <a:lnTo>
                    <a:pt x="2117979" y="1933194"/>
                  </a:lnTo>
                  <a:lnTo>
                    <a:pt x="2117979" y="142494"/>
                  </a:lnTo>
                  <a:lnTo>
                    <a:pt x="2046732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74019" y="0"/>
              <a:ext cx="2118360" cy="2144395"/>
            </a:xfrm>
            <a:custGeom>
              <a:avLst/>
              <a:gdLst/>
              <a:ahLst/>
              <a:cxnLst/>
              <a:rect l="l" t="t" r="r" b="b"/>
              <a:pathLst>
                <a:path w="2118359" h="2144395">
                  <a:moveTo>
                    <a:pt x="2046731" y="0"/>
                  </a:moveTo>
                  <a:lnTo>
                    <a:pt x="2117980" y="142496"/>
                  </a:lnTo>
                </a:path>
                <a:path w="2118359" h="2144395">
                  <a:moveTo>
                    <a:pt x="2117980" y="1933191"/>
                  </a:moveTo>
                  <a:lnTo>
                    <a:pt x="2012632" y="2143887"/>
                  </a:lnTo>
                  <a:lnTo>
                    <a:pt x="553021" y="2143887"/>
                  </a:lnTo>
                  <a:lnTo>
                    <a:pt x="0" y="1037844"/>
                  </a:lnTo>
                  <a:lnTo>
                    <a:pt x="51892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3010" y="2299335"/>
              <a:ext cx="2566035" cy="2212340"/>
            </a:xfrm>
            <a:custGeom>
              <a:avLst/>
              <a:gdLst/>
              <a:ahLst/>
              <a:cxnLst/>
              <a:rect l="l" t="t" r="r" b="b"/>
              <a:pathLst>
                <a:path w="2566034" h="2212340">
                  <a:moveTo>
                    <a:pt x="2012632" y="0"/>
                  </a:moveTo>
                  <a:lnTo>
                    <a:pt x="553021" y="0"/>
                  </a:lnTo>
                  <a:lnTo>
                    <a:pt x="0" y="1106043"/>
                  </a:lnTo>
                  <a:lnTo>
                    <a:pt x="553021" y="2212086"/>
                  </a:lnTo>
                  <a:lnTo>
                    <a:pt x="2012632" y="2212086"/>
                  </a:lnTo>
                  <a:lnTo>
                    <a:pt x="2565654" y="1106043"/>
                  </a:lnTo>
                  <a:lnTo>
                    <a:pt x="2012632" y="0"/>
                  </a:lnTo>
                  <a:close/>
                </a:path>
              </a:pathLst>
            </a:custGeom>
            <a:solidFill>
              <a:srgbClr val="007BA2">
                <a:alpha val="5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03010" y="2299335"/>
              <a:ext cx="2566035" cy="2212340"/>
            </a:xfrm>
            <a:custGeom>
              <a:avLst/>
              <a:gdLst/>
              <a:ahLst/>
              <a:cxnLst/>
              <a:rect l="l" t="t" r="r" b="b"/>
              <a:pathLst>
                <a:path w="2566034" h="2212340">
                  <a:moveTo>
                    <a:pt x="0" y="1106043"/>
                  </a:moveTo>
                  <a:lnTo>
                    <a:pt x="553021" y="0"/>
                  </a:lnTo>
                  <a:lnTo>
                    <a:pt x="2012632" y="0"/>
                  </a:lnTo>
                  <a:lnTo>
                    <a:pt x="2565654" y="1106043"/>
                  </a:lnTo>
                  <a:lnTo>
                    <a:pt x="2012632" y="2212086"/>
                  </a:lnTo>
                  <a:lnTo>
                    <a:pt x="553021" y="2212086"/>
                  </a:lnTo>
                  <a:lnTo>
                    <a:pt x="0" y="110604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35018" y="4649346"/>
              <a:ext cx="2541270" cy="2209165"/>
            </a:xfrm>
            <a:custGeom>
              <a:avLst/>
              <a:gdLst/>
              <a:ahLst/>
              <a:cxnLst/>
              <a:rect l="l" t="t" r="r" b="b"/>
              <a:pathLst>
                <a:path w="2541270" h="2209165">
                  <a:moveTo>
                    <a:pt x="1985010" y="0"/>
                  </a:moveTo>
                  <a:lnTo>
                    <a:pt x="556260" y="0"/>
                  </a:lnTo>
                  <a:lnTo>
                    <a:pt x="0" y="1112520"/>
                  </a:lnTo>
                  <a:lnTo>
                    <a:pt x="548068" y="2208657"/>
                  </a:lnTo>
                  <a:lnTo>
                    <a:pt x="1993201" y="2208657"/>
                  </a:lnTo>
                  <a:lnTo>
                    <a:pt x="2541257" y="1112520"/>
                  </a:lnTo>
                  <a:lnTo>
                    <a:pt x="1985010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5014" y="4649342"/>
              <a:ext cx="2541270" cy="2209165"/>
            </a:xfrm>
            <a:custGeom>
              <a:avLst/>
              <a:gdLst/>
              <a:ahLst/>
              <a:cxnLst/>
              <a:rect l="l" t="t" r="r" b="b"/>
              <a:pathLst>
                <a:path w="2541270" h="2209165">
                  <a:moveTo>
                    <a:pt x="548068" y="2208657"/>
                  </a:moveTo>
                  <a:lnTo>
                    <a:pt x="0" y="1112520"/>
                  </a:lnTo>
                  <a:lnTo>
                    <a:pt x="556260" y="0"/>
                  </a:lnTo>
                  <a:lnTo>
                    <a:pt x="1985010" y="0"/>
                  </a:lnTo>
                  <a:lnTo>
                    <a:pt x="2541269" y="1112520"/>
                  </a:lnTo>
                  <a:lnTo>
                    <a:pt x="1993201" y="220865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9448" y="4666103"/>
              <a:ext cx="2122805" cy="2192020"/>
            </a:xfrm>
            <a:custGeom>
              <a:avLst/>
              <a:gdLst/>
              <a:ahLst/>
              <a:cxnLst/>
              <a:rect l="l" t="t" r="r" b="b"/>
              <a:pathLst>
                <a:path w="2122804" h="2192020">
                  <a:moveTo>
                    <a:pt x="1985581" y="0"/>
                  </a:moveTo>
                  <a:lnTo>
                    <a:pt x="556450" y="0"/>
                  </a:lnTo>
                  <a:lnTo>
                    <a:pt x="0" y="1112901"/>
                  </a:lnTo>
                  <a:lnTo>
                    <a:pt x="539496" y="2191893"/>
                  </a:lnTo>
                  <a:lnTo>
                    <a:pt x="2002536" y="2191893"/>
                  </a:lnTo>
                  <a:lnTo>
                    <a:pt x="2122551" y="1951863"/>
                  </a:lnTo>
                  <a:lnTo>
                    <a:pt x="2122551" y="273951"/>
                  </a:lnTo>
                  <a:lnTo>
                    <a:pt x="1985581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69448" y="4666107"/>
              <a:ext cx="2122805" cy="2192020"/>
            </a:xfrm>
            <a:custGeom>
              <a:avLst/>
              <a:gdLst/>
              <a:ahLst/>
              <a:cxnLst/>
              <a:rect l="l" t="t" r="r" b="b"/>
              <a:pathLst>
                <a:path w="2122804" h="2192020">
                  <a:moveTo>
                    <a:pt x="2122551" y="1951863"/>
                  </a:moveTo>
                  <a:lnTo>
                    <a:pt x="2002536" y="2191892"/>
                  </a:lnTo>
                </a:path>
                <a:path w="2122804" h="2192020">
                  <a:moveTo>
                    <a:pt x="539495" y="2191892"/>
                  </a:moveTo>
                  <a:lnTo>
                    <a:pt x="0" y="1112900"/>
                  </a:lnTo>
                  <a:lnTo>
                    <a:pt x="556450" y="0"/>
                  </a:lnTo>
                  <a:lnTo>
                    <a:pt x="1985581" y="0"/>
                  </a:lnTo>
                  <a:lnTo>
                    <a:pt x="2122551" y="2739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83293" y="5828922"/>
              <a:ext cx="2489200" cy="1029335"/>
            </a:xfrm>
            <a:custGeom>
              <a:avLst/>
              <a:gdLst/>
              <a:ahLst/>
              <a:cxnLst/>
              <a:rect l="l" t="t" r="r" b="b"/>
              <a:pathLst>
                <a:path w="2489200" h="1029334">
                  <a:moveTo>
                    <a:pt x="1974342" y="0"/>
                  </a:moveTo>
                  <a:lnTo>
                    <a:pt x="514705" y="0"/>
                  </a:lnTo>
                  <a:lnTo>
                    <a:pt x="0" y="1029080"/>
                  </a:lnTo>
                  <a:lnTo>
                    <a:pt x="2489047" y="1029080"/>
                  </a:lnTo>
                  <a:lnTo>
                    <a:pt x="1974342" y="0"/>
                  </a:lnTo>
                  <a:close/>
                </a:path>
              </a:pathLst>
            </a:custGeom>
            <a:solidFill>
              <a:srgbClr val="007BA2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83295" y="5828919"/>
              <a:ext cx="2489200" cy="1029335"/>
            </a:xfrm>
            <a:custGeom>
              <a:avLst/>
              <a:gdLst/>
              <a:ahLst/>
              <a:cxnLst/>
              <a:rect l="l" t="t" r="r" b="b"/>
              <a:pathLst>
                <a:path w="2489200" h="1029334">
                  <a:moveTo>
                    <a:pt x="0" y="1029081"/>
                  </a:moveTo>
                  <a:lnTo>
                    <a:pt x="514705" y="0"/>
                  </a:lnTo>
                  <a:lnTo>
                    <a:pt x="1974342" y="0"/>
                  </a:lnTo>
                  <a:lnTo>
                    <a:pt x="2489048" y="102908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4285" y="3847338"/>
              <a:ext cx="1594103" cy="15941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2750" y="2576321"/>
              <a:ext cx="1619250" cy="16565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9231" y="209550"/>
              <a:ext cx="1572768" cy="16558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8378" y="1420368"/>
              <a:ext cx="1656587" cy="16558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52176" y="5013197"/>
              <a:ext cx="1639824" cy="16565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4882" y="4939284"/>
              <a:ext cx="1656587" cy="16558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1834" y="2605278"/>
              <a:ext cx="1655813" cy="16558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8576" y="6095999"/>
              <a:ext cx="1656587" cy="7620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-25"/>
              <a:ext cx="8373605" cy="68580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8016786" cy="68576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9444" y="1111317"/>
              <a:ext cx="78521" cy="1008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66970" y="1111316"/>
              <a:ext cx="165532" cy="1008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61505" y="1111313"/>
              <a:ext cx="13335" cy="100965"/>
            </a:xfrm>
            <a:custGeom>
              <a:avLst/>
              <a:gdLst/>
              <a:ahLst/>
              <a:cxnLst/>
              <a:rect l="l" t="t" r="r" b="b"/>
              <a:pathLst>
                <a:path w="13335" h="100965">
                  <a:moveTo>
                    <a:pt x="12733" y="100869"/>
                  </a:moveTo>
                  <a:lnTo>
                    <a:pt x="0" y="100869"/>
                  </a:lnTo>
                  <a:lnTo>
                    <a:pt x="0" y="0"/>
                  </a:lnTo>
                  <a:lnTo>
                    <a:pt x="12733" y="0"/>
                  </a:lnTo>
                  <a:lnTo>
                    <a:pt x="12733" y="10086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06779" y="1109892"/>
              <a:ext cx="106110" cy="1044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53663" y="1111310"/>
              <a:ext cx="92669" cy="1008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46138" y="1111311"/>
              <a:ext cx="78521" cy="10086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75332" y="1111313"/>
              <a:ext cx="48260" cy="100965"/>
            </a:xfrm>
            <a:custGeom>
              <a:avLst/>
              <a:gdLst/>
              <a:ahLst/>
              <a:cxnLst/>
              <a:rect l="l" t="t" r="r" b="b"/>
              <a:pathLst>
                <a:path w="48260" h="100965">
                  <a:moveTo>
                    <a:pt x="48107" y="89090"/>
                  </a:moveTo>
                  <a:lnTo>
                    <a:pt x="12738" y="89090"/>
                  </a:lnTo>
                  <a:lnTo>
                    <a:pt x="12738" y="0"/>
                  </a:lnTo>
                  <a:lnTo>
                    <a:pt x="0" y="0"/>
                  </a:lnTo>
                  <a:lnTo>
                    <a:pt x="0" y="89090"/>
                  </a:lnTo>
                  <a:lnTo>
                    <a:pt x="0" y="100545"/>
                  </a:lnTo>
                  <a:lnTo>
                    <a:pt x="48107" y="100545"/>
                  </a:lnTo>
                  <a:lnTo>
                    <a:pt x="48107" y="8909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2058" y="1111308"/>
              <a:ext cx="92669" cy="1008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09487" y="1109886"/>
              <a:ext cx="65081" cy="1044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02157" y="1109885"/>
              <a:ext cx="65081" cy="1044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96242" y="1109884"/>
              <a:ext cx="106110" cy="1044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32063" y="1109883"/>
              <a:ext cx="88425" cy="10442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949492" y="1111302"/>
              <a:ext cx="13335" cy="100965"/>
            </a:xfrm>
            <a:custGeom>
              <a:avLst/>
              <a:gdLst/>
              <a:ahLst/>
              <a:cxnLst/>
              <a:rect l="l" t="t" r="r" b="b"/>
              <a:pathLst>
                <a:path w="13335" h="100965">
                  <a:moveTo>
                    <a:pt x="12733" y="100868"/>
                  </a:moveTo>
                  <a:lnTo>
                    <a:pt x="0" y="100868"/>
                  </a:lnTo>
                  <a:lnTo>
                    <a:pt x="0" y="0"/>
                  </a:lnTo>
                  <a:lnTo>
                    <a:pt x="12733" y="0"/>
                  </a:lnTo>
                  <a:lnTo>
                    <a:pt x="12733" y="10086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91229" y="1111301"/>
              <a:ext cx="165532" cy="10115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185765" y="1111299"/>
              <a:ext cx="13335" cy="100965"/>
            </a:xfrm>
            <a:custGeom>
              <a:avLst/>
              <a:gdLst/>
              <a:ahLst/>
              <a:cxnLst/>
              <a:rect l="l" t="t" r="r" b="b"/>
              <a:pathLst>
                <a:path w="13335" h="100965">
                  <a:moveTo>
                    <a:pt x="12733" y="100868"/>
                  </a:moveTo>
                  <a:lnTo>
                    <a:pt x="0" y="100868"/>
                  </a:lnTo>
                  <a:lnTo>
                    <a:pt x="0" y="0"/>
                  </a:lnTo>
                  <a:lnTo>
                    <a:pt x="12733" y="0"/>
                  </a:lnTo>
                  <a:lnTo>
                    <a:pt x="12733" y="10086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31039" y="1109877"/>
              <a:ext cx="106817" cy="1044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70398" y="1111296"/>
              <a:ext cx="79229" cy="1008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33101" y="1109874"/>
              <a:ext cx="106817" cy="10442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673157" y="1111300"/>
              <a:ext cx="52069" cy="100965"/>
            </a:xfrm>
            <a:custGeom>
              <a:avLst/>
              <a:gdLst/>
              <a:ahLst/>
              <a:cxnLst/>
              <a:rect l="l" t="t" r="r" b="b"/>
              <a:pathLst>
                <a:path w="52070" h="100965">
                  <a:moveTo>
                    <a:pt x="51638" y="0"/>
                  </a:moveTo>
                  <a:lnTo>
                    <a:pt x="0" y="0"/>
                  </a:lnTo>
                  <a:lnTo>
                    <a:pt x="0" y="11455"/>
                  </a:lnTo>
                  <a:lnTo>
                    <a:pt x="0" y="44538"/>
                  </a:lnTo>
                  <a:lnTo>
                    <a:pt x="0" y="55994"/>
                  </a:lnTo>
                  <a:lnTo>
                    <a:pt x="0" y="100533"/>
                  </a:lnTo>
                  <a:lnTo>
                    <a:pt x="12738" y="100533"/>
                  </a:lnTo>
                  <a:lnTo>
                    <a:pt x="12738" y="55994"/>
                  </a:lnTo>
                  <a:lnTo>
                    <a:pt x="51638" y="55994"/>
                  </a:lnTo>
                  <a:lnTo>
                    <a:pt x="51638" y="44538"/>
                  </a:lnTo>
                  <a:lnTo>
                    <a:pt x="12738" y="44538"/>
                  </a:lnTo>
                  <a:lnTo>
                    <a:pt x="12738" y="11455"/>
                  </a:lnTo>
                  <a:lnTo>
                    <a:pt x="51638" y="11455"/>
                  </a:lnTo>
                  <a:lnTo>
                    <a:pt x="5163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58029" y="1343575"/>
              <a:ext cx="215758" cy="12644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00668" y="1381931"/>
              <a:ext cx="121673" cy="859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51345" y="1381930"/>
              <a:ext cx="121673" cy="8595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01315" y="1384060"/>
              <a:ext cx="69325" cy="859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98229" y="1382638"/>
              <a:ext cx="70032" cy="8524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93729" y="1347830"/>
              <a:ext cx="174021" cy="15556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537777" y="1345704"/>
              <a:ext cx="94615" cy="122555"/>
            </a:xfrm>
            <a:custGeom>
              <a:avLst/>
              <a:gdLst/>
              <a:ahLst/>
              <a:cxnLst/>
              <a:rect l="l" t="t" r="r" b="b"/>
              <a:pathLst>
                <a:path w="94614" h="122555">
                  <a:moveTo>
                    <a:pt x="94081" y="0"/>
                  </a:moveTo>
                  <a:lnTo>
                    <a:pt x="78524" y="0"/>
                  </a:lnTo>
                  <a:lnTo>
                    <a:pt x="78524" y="52171"/>
                  </a:lnTo>
                  <a:lnTo>
                    <a:pt x="14859" y="52171"/>
                  </a:lnTo>
                  <a:lnTo>
                    <a:pt x="14859" y="0"/>
                  </a:lnTo>
                  <a:lnTo>
                    <a:pt x="0" y="0"/>
                  </a:lnTo>
                  <a:lnTo>
                    <a:pt x="0" y="52171"/>
                  </a:lnTo>
                  <a:lnTo>
                    <a:pt x="0" y="66179"/>
                  </a:lnTo>
                  <a:lnTo>
                    <a:pt x="0" y="122174"/>
                  </a:lnTo>
                  <a:lnTo>
                    <a:pt x="14859" y="122174"/>
                  </a:lnTo>
                  <a:lnTo>
                    <a:pt x="14859" y="66179"/>
                  </a:lnTo>
                  <a:lnTo>
                    <a:pt x="78524" y="66179"/>
                  </a:lnTo>
                  <a:lnTo>
                    <a:pt x="78524" y="122174"/>
                  </a:lnTo>
                  <a:lnTo>
                    <a:pt x="94081" y="122174"/>
                  </a:lnTo>
                  <a:lnTo>
                    <a:pt x="94081" y="66179"/>
                  </a:lnTo>
                  <a:lnTo>
                    <a:pt x="94081" y="52171"/>
                  </a:lnTo>
                  <a:lnTo>
                    <a:pt x="9408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56627" y="1381921"/>
              <a:ext cx="181095" cy="8808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63189" y="1345692"/>
              <a:ext cx="76399" cy="12217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60811" y="1345690"/>
              <a:ext cx="70032" cy="12217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02292" y="1343557"/>
              <a:ext cx="210098" cy="12644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35735" y="1382624"/>
              <a:ext cx="69325" cy="852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24868" y="1364154"/>
              <a:ext cx="143602" cy="10583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92522" y="1381909"/>
              <a:ext cx="115306" cy="8808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60780" y="1016088"/>
              <a:ext cx="566420" cy="447675"/>
            </a:xfrm>
            <a:custGeom>
              <a:avLst/>
              <a:gdLst/>
              <a:ahLst/>
              <a:cxnLst/>
              <a:rect l="l" t="t" r="r" b="b"/>
              <a:pathLst>
                <a:path w="566419" h="447675">
                  <a:moveTo>
                    <a:pt x="86296" y="75996"/>
                  </a:moveTo>
                  <a:lnTo>
                    <a:pt x="75641" y="65265"/>
                  </a:lnTo>
                  <a:lnTo>
                    <a:pt x="67284" y="52476"/>
                  </a:lnTo>
                  <a:lnTo>
                    <a:pt x="61734" y="37947"/>
                  </a:lnTo>
                  <a:lnTo>
                    <a:pt x="59423" y="22021"/>
                  </a:lnTo>
                  <a:lnTo>
                    <a:pt x="35217" y="42722"/>
                  </a:lnTo>
                  <a:lnTo>
                    <a:pt x="16446" y="68897"/>
                  </a:lnTo>
                  <a:lnTo>
                    <a:pt x="4305" y="99326"/>
                  </a:lnTo>
                  <a:lnTo>
                    <a:pt x="0" y="132829"/>
                  </a:lnTo>
                  <a:lnTo>
                    <a:pt x="0" y="139217"/>
                  </a:lnTo>
                  <a:lnTo>
                    <a:pt x="59423" y="139217"/>
                  </a:lnTo>
                  <a:lnTo>
                    <a:pt x="59423" y="132829"/>
                  </a:lnTo>
                  <a:lnTo>
                    <a:pt x="61328" y="116255"/>
                  </a:lnTo>
                  <a:lnTo>
                    <a:pt x="66763" y="100952"/>
                  </a:lnTo>
                  <a:lnTo>
                    <a:pt x="75234" y="87376"/>
                  </a:lnTo>
                  <a:lnTo>
                    <a:pt x="86296" y="75996"/>
                  </a:lnTo>
                  <a:close/>
                </a:path>
                <a:path w="566419" h="447675">
                  <a:moveTo>
                    <a:pt x="162699" y="109397"/>
                  </a:moveTo>
                  <a:lnTo>
                    <a:pt x="103276" y="109397"/>
                  </a:lnTo>
                  <a:lnTo>
                    <a:pt x="103276" y="447509"/>
                  </a:lnTo>
                  <a:lnTo>
                    <a:pt x="162699" y="447509"/>
                  </a:lnTo>
                  <a:lnTo>
                    <a:pt x="162699" y="109397"/>
                  </a:lnTo>
                  <a:close/>
                </a:path>
                <a:path w="566419" h="447675">
                  <a:moveTo>
                    <a:pt x="264566" y="133540"/>
                  </a:moveTo>
                  <a:lnTo>
                    <a:pt x="260007" y="99110"/>
                  </a:lnTo>
                  <a:lnTo>
                    <a:pt x="247230" y="68008"/>
                  </a:lnTo>
                  <a:lnTo>
                    <a:pt x="227558" y="41440"/>
                  </a:lnTo>
                  <a:lnTo>
                    <a:pt x="202311" y="20599"/>
                  </a:lnTo>
                  <a:lnTo>
                    <a:pt x="200520" y="36639"/>
                  </a:lnTo>
                  <a:lnTo>
                    <a:pt x="195326" y="51409"/>
                  </a:lnTo>
                  <a:lnTo>
                    <a:pt x="187096" y="64452"/>
                  </a:lnTo>
                  <a:lnTo>
                    <a:pt x="176136" y="75298"/>
                  </a:lnTo>
                  <a:lnTo>
                    <a:pt x="188137" y="86791"/>
                  </a:lnTo>
                  <a:lnTo>
                    <a:pt x="197269" y="100685"/>
                  </a:lnTo>
                  <a:lnTo>
                    <a:pt x="203098" y="116446"/>
                  </a:lnTo>
                  <a:lnTo>
                    <a:pt x="205143" y="133540"/>
                  </a:lnTo>
                  <a:lnTo>
                    <a:pt x="205143" y="447509"/>
                  </a:lnTo>
                  <a:lnTo>
                    <a:pt x="264566" y="447509"/>
                  </a:lnTo>
                  <a:lnTo>
                    <a:pt x="264566" y="133540"/>
                  </a:lnTo>
                  <a:close/>
                </a:path>
                <a:path w="566419" h="447675">
                  <a:moveTo>
                    <a:pt x="464058" y="228015"/>
                  </a:moveTo>
                  <a:lnTo>
                    <a:pt x="404634" y="228015"/>
                  </a:lnTo>
                  <a:lnTo>
                    <a:pt x="404634" y="447509"/>
                  </a:lnTo>
                  <a:lnTo>
                    <a:pt x="464058" y="447509"/>
                  </a:lnTo>
                  <a:lnTo>
                    <a:pt x="464058" y="228015"/>
                  </a:lnTo>
                  <a:close/>
                </a:path>
                <a:path w="566419" h="447675">
                  <a:moveTo>
                    <a:pt x="565924" y="132829"/>
                  </a:moveTo>
                  <a:lnTo>
                    <a:pt x="559155" y="90919"/>
                  </a:lnTo>
                  <a:lnTo>
                    <a:pt x="540346" y="54470"/>
                  </a:lnTo>
                  <a:lnTo>
                    <a:pt x="511683" y="25679"/>
                  </a:lnTo>
                  <a:lnTo>
                    <a:pt x="475373" y="6781"/>
                  </a:lnTo>
                  <a:lnTo>
                    <a:pt x="433641" y="0"/>
                  </a:lnTo>
                  <a:lnTo>
                    <a:pt x="391896" y="6794"/>
                  </a:lnTo>
                  <a:lnTo>
                    <a:pt x="355600" y="25730"/>
                  </a:lnTo>
                  <a:lnTo>
                    <a:pt x="326936" y="54622"/>
                  </a:lnTo>
                  <a:lnTo>
                    <a:pt x="308114" y="91287"/>
                  </a:lnTo>
                  <a:lnTo>
                    <a:pt x="301358" y="133540"/>
                  </a:lnTo>
                  <a:lnTo>
                    <a:pt x="301358" y="447509"/>
                  </a:lnTo>
                  <a:lnTo>
                    <a:pt x="360768" y="447509"/>
                  </a:lnTo>
                  <a:lnTo>
                    <a:pt x="360768" y="133540"/>
                  </a:lnTo>
                  <a:lnTo>
                    <a:pt x="366483" y="104914"/>
                  </a:lnTo>
                  <a:lnTo>
                    <a:pt x="382079" y="81419"/>
                  </a:lnTo>
                  <a:lnTo>
                    <a:pt x="405244" y="65519"/>
                  </a:lnTo>
                  <a:lnTo>
                    <a:pt x="433641" y="59664"/>
                  </a:lnTo>
                  <a:lnTo>
                    <a:pt x="462038" y="65405"/>
                  </a:lnTo>
                  <a:lnTo>
                    <a:pt x="485190" y="81064"/>
                  </a:lnTo>
                  <a:lnTo>
                    <a:pt x="500786" y="104317"/>
                  </a:lnTo>
                  <a:lnTo>
                    <a:pt x="506501" y="132829"/>
                  </a:lnTo>
                  <a:lnTo>
                    <a:pt x="506501" y="139230"/>
                  </a:lnTo>
                  <a:lnTo>
                    <a:pt x="565924" y="139230"/>
                  </a:lnTo>
                  <a:lnTo>
                    <a:pt x="565924" y="13282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44905" y="1104159"/>
              <a:ext cx="99743" cy="10086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94228" y="943621"/>
              <a:ext cx="99743" cy="10086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2136" y="986240"/>
              <a:ext cx="99743" cy="10015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88886" y="775977"/>
              <a:ext cx="911860" cy="687705"/>
            </a:xfrm>
            <a:custGeom>
              <a:avLst/>
              <a:gdLst/>
              <a:ahLst/>
              <a:cxnLst/>
              <a:rect l="l" t="t" r="r" b="b"/>
              <a:pathLst>
                <a:path w="911860" h="687705">
                  <a:moveTo>
                    <a:pt x="29710" y="304737"/>
                  </a:moveTo>
                  <a:lnTo>
                    <a:pt x="0" y="252882"/>
                  </a:lnTo>
                  <a:lnTo>
                    <a:pt x="426564" y="7103"/>
                  </a:lnTo>
                  <a:lnTo>
                    <a:pt x="455568" y="0"/>
                  </a:lnTo>
                  <a:lnTo>
                    <a:pt x="463905" y="0"/>
                  </a:lnTo>
                  <a:lnTo>
                    <a:pt x="470954" y="887"/>
                  </a:lnTo>
                  <a:lnTo>
                    <a:pt x="476856" y="2996"/>
                  </a:lnTo>
                  <a:lnTo>
                    <a:pt x="485279" y="7103"/>
                  </a:lnTo>
                  <a:lnTo>
                    <a:pt x="586665" y="65351"/>
                  </a:lnTo>
                  <a:lnTo>
                    <a:pt x="444249" y="65351"/>
                  </a:lnTo>
                  <a:lnTo>
                    <a:pt x="437883" y="70323"/>
                  </a:lnTo>
                  <a:lnTo>
                    <a:pt x="29710" y="304737"/>
                  </a:lnTo>
                  <a:close/>
                </a:path>
                <a:path w="911860" h="687705">
                  <a:moveTo>
                    <a:pt x="841810" y="687611"/>
                  </a:moveTo>
                  <a:lnTo>
                    <a:pt x="782388" y="687611"/>
                  </a:lnTo>
                  <a:lnTo>
                    <a:pt x="782388" y="247199"/>
                  </a:lnTo>
                  <a:lnTo>
                    <a:pt x="473960" y="69613"/>
                  </a:lnTo>
                  <a:lnTo>
                    <a:pt x="468301" y="65351"/>
                  </a:lnTo>
                  <a:lnTo>
                    <a:pt x="586665" y="65351"/>
                  </a:lnTo>
                  <a:lnTo>
                    <a:pt x="911843" y="252171"/>
                  </a:lnTo>
                  <a:lnTo>
                    <a:pt x="896166" y="281295"/>
                  </a:lnTo>
                  <a:lnTo>
                    <a:pt x="841810" y="281295"/>
                  </a:lnTo>
                  <a:lnTo>
                    <a:pt x="841810" y="687611"/>
                  </a:lnTo>
                  <a:close/>
                </a:path>
                <a:path w="911860" h="687705">
                  <a:moveTo>
                    <a:pt x="883547" y="304737"/>
                  </a:moveTo>
                  <a:lnTo>
                    <a:pt x="841810" y="281295"/>
                  </a:lnTo>
                  <a:lnTo>
                    <a:pt x="896166" y="281295"/>
                  </a:lnTo>
                  <a:lnTo>
                    <a:pt x="883547" y="30473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55199" y="1286002"/>
              <a:ext cx="2176145" cy="0"/>
            </a:xfrm>
            <a:custGeom>
              <a:avLst/>
              <a:gdLst/>
              <a:ahLst/>
              <a:cxnLst/>
              <a:rect l="l" t="t" r="r" b="b"/>
              <a:pathLst>
                <a:path w="2176145">
                  <a:moveTo>
                    <a:pt x="2175974" y="0"/>
                  </a:moveTo>
                  <a:lnTo>
                    <a:pt x="2175974" y="0"/>
                  </a:lnTo>
                  <a:lnTo>
                    <a:pt x="0" y="0"/>
                  </a:lnTo>
                </a:path>
              </a:pathLst>
            </a:custGeom>
            <a:ln w="7103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36126" y="1414573"/>
              <a:ext cx="82766" cy="83110"/>
            </a:xfrm>
            <a:prstGeom prst="rect">
              <a:avLst/>
            </a:prstGeom>
          </p:spPr>
        </p:pic>
      </p:grpSp>
      <p:sp>
        <p:nvSpPr>
          <p:cNvPr id="72" name="object 72" descr="$PPTXTitle"/>
          <p:cNvSpPr txBox="1">
            <a:spLocks noGrp="1"/>
          </p:cNvSpPr>
          <p:nvPr>
            <p:ph type="title"/>
          </p:nvPr>
        </p:nvSpPr>
        <p:spPr>
          <a:xfrm>
            <a:off x="825500" y="1951040"/>
            <a:ext cx="5373370" cy="124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29"/>
              </a:lnSpc>
              <a:spcBef>
                <a:spcPts val="100"/>
              </a:spcBef>
            </a:pPr>
            <a:r>
              <a:rPr sz="2800" b="0" spc="-70" dirty="0">
                <a:solidFill>
                  <a:srgbClr val="C9E3F6"/>
                </a:solidFill>
                <a:latin typeface="Arial"/>
                <a:cs typeface="Arial"/>
              </a:rPr>
              <a:t>Using</a:t>
            </a:r>
            <a:r>
              <a:rPr sz="2800" b="0" spc="-75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b="0" spc="-35" dirty="0">
                <a:solidFill>
                  <a:srgbClr val="C9E3F6"/>
                </a:solidFill>
                <a:latin typeface="Arial"/>
                <a:cs typeface="Arial"/>
              </a:rPr>
              <a:t>human-</a:t>
            </a:r>
            <a:r>
              <a:rPr sz="2800" b="0" dirty="0">
                <a:solidFill>
                  <a:srgbClr val="C9E3F6"/>
                </a:solidFill>
                <a:latin typeface="Arial"/>
                <a:cs typeface="Arial"/>
              </a:rPr>
              <a:t>centered</a:t>
            </a:r>
            <a:r>
              <a:rPr sz="2800" b="0" spc="-70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C9E3F6"/>
                </a:solidFill>
                <a:latin typeface="Arial"/>
                <a:cs typeface="Arial"/>
              </a:rPr>
              <a:t>design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100"/>
              </a:lnSpc>
              <a:spcBef>
                <a:spcPts val="190"/>
              </a:spcBef>
            </a:pPr>
            <a:r>
              <a:rPr sz="2800" b="0" dirty="0">
                <a:solidFill>
                  <a:srgbClr val="C9E3F6"/>
                </a:solidFill>
                <a:latin typeface="Arial"/>
                <a:cs typeface="Arial"/>
              </a:rPr>
              <a:t>principles</a:t>
            </a:r>
            <a:r>
              <a:rPr sz="2800" b="0" spc="-15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b="0" spc="65" dirty="0">
                <a:solidFill>
                  <a:srgbClr val="C9E3F6"/>
                </a:solidFill>
                <a:latin typeface="Arial"/>
                <a:cs typeface="Arial"/>
              </a:rPr>
              <a:t>to</a:t>
            </a:r>
            <a:r>
              <a:rPr sz="2800" b="0" spc="5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b="0" spc="-45" dirty="0">
                <a:solidFill>
                  <a:srgbClr val="C9E3F6"/>
                </a:solidFill>
                <a:latin typeface="Arial"/>
                <a:cs typeface="Arial"/>
              </a:rPr>
              <a:t>enhance</a:t>
            </a:r>
            <a:r>
              <a:rPr sz="2800" b="0" spc="-10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b="0" spc="-80" dirty="0">
                <a:solidFill>
                  <a:srgbClr val="C9E3F6"/>
                </a:solidFill>
                <a:latin typeface="Arial"/>
                <a:cs typeface="Arial"/>
              </a:rPr>
              <a:t>cross-</a:t>
            </a:r>
            <a:r>
              <a:rPr sz="2800" b="0" spc="-10" dirty="0">
                <a:solidFill>
                  <a:srgbClr val="C9E3F6"/>
                </a:solidFill>
                <a:latin typeface="Arial"/>
                <a:cs typeface="Arial"/>
              </a:rPr>
              <a:t>sector </a:t>
            </a:r>
            <a:r>
              <a:rPr sz="2800" b="0" dirty="0">
                <a:solidFill>
                  <a:srgbClr val="C9E3F6"/>
                </a:solidFill>
                <a:latin typeface="Arial"/>
                <a:cs typeface="Arial"/>
              </a:rPr>
              <a:t>partnerships</a:t>
            </a:r>
            <a:r>
              <a:rPr sz="2800" b="0" spc="-60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b="0" spc="70" dirty="0">
                <a:solidFill>
                  <a:srgbClr val="C9E3F6"/>
                </a:solidFill>
                <a:latin typeface="Arial"/>
                <a:cs typeface="Arial"/>
              </a:rPr>
              <a:t>that</a:t>
            </a:r>
            <a:r>
              <a:rPr sz="2800" b="0" spc="-55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b="0" spc="-65" dirty="0">
                <a:solidFill>
                  <a:srgbClr val="C9E3F6"/>
                </a:solidFill>
                <a:latin typeface="Arial"/>
                <a:cs typeface="Arial"/>
              </a:rPr>
              <a:t>address</a:t>
            </a:r>
            <a:r>
              <a:rPr sz="2800" b="0" spc="-60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b="0" spc="30" dirty="0">
                <a:solidFill>
                  <a:srgbClr val="C9E3F6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825498" y="3132119"/>
            <a:ext cx="4610735" cy="305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solidFill>
                  <a:srgbClr val="C9E3F6"/>
                </a:solidFill>
                <a:latin typeface="Arial"/>
                <a:cs typeface="Arial"/>
              </a:rPr>
              <a:t>social</a:t>
            </a:r>
            <a:r>
              <a:rPr sz="2800" spc="-50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9E3F6"/>
                </a:solidFill>
                <a:latin typeface="Arial"/>
                <a:cs typeface="Arial"/>
              </a:rPr>
              <a:t>drivers</a:t>
            </a:r>
            <a:r>
              <a:rPr sz="2800" spc="-40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9E3F6"/>
                </a:solidFill>
                <a:latin typeface="Arial"/>
                <a:cs typeface="Arial"/>
              </a:rPr>
              <a:t>of</a:t>
            </a:r>
            <a:r>
              <a:rPr sz="2800" spc="-40" dirty="0">
                <a:solidFill>
                  <a:srgbClr val="C9E3F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9E3F6"/>
                </a:solidFill>
                <a:latin typeface="Arial"/>
                <a:cs typeface="Arial"/>
              </a:rPr>
              <a:t>health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ts val="2380"/>
              </a:lnSpc>
            </a:pPr>
            <a:r>
              <a:rPr sz="2200" spc="-370" dirty="0">
                <a:solidFill>
                  <a:srgbClr val="FFFFFF"/>
                </a:solidFill>
                <a:latin typeface="Arial"/>
                <a:cs typeface="Arial"/>
              </a:rPr>
              <a:t>SIREN</a:t>
            </a:r>
            <a:r>
              <a:rPr sz="22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2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Meeting: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Racial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8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22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15,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2200">
              <a:latin typeface="Arial"/>
              <a:cs typeface="Arial"/>
            </a:endParaRPr>
          </a:p>
          <a:p>
            <a:pPr marL="80645">
              <a:lnSpc>
                <a:spcPts val="191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Acknowledgement:</a:t>
            </a:r>
            <a:endParaRPr sz="1600">
              <a:latin typeface="Arial"/>
              <a:cs typeface="Arial"/>
            </a:endParaRPr>
          </a:p>
          <a:p>
            <a:pPr marL="80645" marR="452120">
              <a:lnSpc>
                <a:spcPts val="1920"/>
              </a:lnSpc>
              <a:spcBef>
                <a:spcPts val="55"/>
              </a:spcBef>
            </a:pPr>
            <a:r>
              <a:rPr sz="1600" i="1" spc="-8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6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4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6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95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6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65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16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9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grant 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85" dirty="0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sz="16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95" dirty="0">
                <a:solidFill>
                  <a:srgbClr val="FFFFFF"/>
                </a:solidFill>
                <a:latin typeface="Arial"/>
                <a:cs typeface="Arial"/>
              </a:rPr>
              <a:t>Wood</a:t>
            </a:r>
            <a:r>
              <a:rPr sz="16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30" dirty="0">
                <a:solidFill>
                  <a:srgbClr val="FFFFFF"/>
                </a:solidFill>
                <a:latin typeface="Arial"/>
                <a:cs typeface="Arial"/>
              </a:rPr>
              <a:t>Johnson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888"/>
            <a:ext cx="12198350" cy="6864350"/>
            <a:chOff x="0" y="-5888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091" y="6273316"/>
              <a:ext cx="1312325" cy="2952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43646" y="94107"/>
              <a:ext cx="2541270" cy="2225040"/>
            </a:xfrm>
            <a:custGeom>
              <a:avLst/>
              <a:gdLst/>
              <a:ahLst/>
              <a:cxnLst/>
              <a:rect l="l" t="t" r="r" b="b"/>
              <a:pathLst>
                <a:path w="2541270" h="2225040">
                  <a:moveTo>
                    <a:pt x="1985010" y="0"/>
                  </a:moveTo>
                  <a:lnTo>
                    <a:pt x="556260" y="0"/>
                  </a:lnTo>
                  <a:lnTo>
                    <a:pt x="0" y="1112520"/>
                  </a:lnTo>
                  <a:lnTo>
                    <a:pt x="556260" y="2225040"/>
                  </a:lnTo>
                  <a:lnTo>
                    <a:pt x="1985010" y="2225040"/>
                  </a:lnTo>
                  <a:lnTo>
                    <a:pt x="2541270" y="1112520"/>
                  </a:lnTo>
                  <a:lnTo>
                    <a:pt x="1985010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52029" y="1261503"/>
              <a:ext cx="4340225" cy="3415029"/>
            </a:xfrm>
            <a:custGeom>
              <a:avLst/>
              <a:gdLst/>
              <a:ahLst/>
              <a:cxnLst/>
              <a:rect l="l" t="t" r="r" b="b"/>
              <a:pathLst>
                <a:path w="4340225" h="3415029">
                  <a:moveTo>
                    <a:pt x="2565654" y="2308479"/>
                  </a:moveTo>
                  <a:lnTo>
                    <a:pt x="2012632" y="1202423"/>
                  </a:lnTo>
                  <a:lnTo>
                    <a:pt x="553021" y="1202423"/>
                  </a:lnTo>
                  <a:lnTo>
                    <a:pt x="0" y="2308479"/>
                  </a:lnTo>
                  <a:lnTo>
                    <a:pt x="553021" y="3414522"/>
                  </a:lnTo>
                  <a:lnTo>
                    <a:pt x="2012632" y="3414522"/>
                  </a:lnTo>
                  <a:lnTo>
                    <a:pt x="2565654" y="2308479"/>
                  </a:lnTo>
                  <a:close/>
                </a:path>
                <a:path w="4340225" h="3415029">
                  <a:moveTo>
                    <a:pt x="4339958" y="436194"/>
                  </a:moveTo>
                  <a:lnTo>
                    <a:pt x="4126420" y="0"/>
                  </a:lnTo>
                  <a:lnTo>
                    <a:pt x="2697518" y="0"/>
                  </a:lnTo>
                  <a:lnTo>
                    <a:pt x="2141207" y="1112888"/>
                  </a:lnTo>
                  <a:lnTo>
                    <a:pt x="2697518" y="2225802"/>
                  </a:lnTo>
                  <a:lnTo>
                    <a:pt x="4126420" y="2225802"/>
                  </a:lnTo>
                  <a:lnTo>
                    <a:pt x="4339958" y="1820265"/>
                  </a:lnTo>
                  <a:lnTo>
                    <a:pt x="4339958" y="436194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93248" y="1261491"/>
              <a:ext cx="2199005" cy="2226310"/>
            </a:xfrm>
            <a:custGeom>
              <a:avLst/>
              <a:gdLst/>
              <a:ahLst/>
              <a:cxnLst/>
              <a:rect l="l" t="t" r="r" b="b"/>
              <a:pathLst>
                <a:path w="2199004" h="2226310">
                  <a:moveTo>
                    <a:pt x="2198751" y="1820273"/>
                  </a:moveTo>
                  <a:lnTo>
                    <a:pt x="1985213" y="2225802"/>
                  </a:lnTo>
                  <a:lnTo>
                    <a:pt x="556310" y="2225802"/>
                  </a:lnTo>
                  <a:lnTo>
                    <a:pt x="0" y="1112901"/>
                  </a:lnTo>
                  <a:lnTo>
                    <a:pt x="556310" y="0"/>
                  </a:lnTo>
                  <a:lnTo>
                    <a:pt x="1985213" y="0"/>
                  </a:lnTo>
                  <a:lnTo>
                    <a:pt x="2198751" y="43617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81053" y="463"/>
              <a:ext cx="2211070" cy="1112520"/>
            </a:xfrm>
            <a:custGeom>
              <a:avLst/>
              <a:gdLst/>
              <a:ahLst/>
              <a:cxnLst/>
              <a:rect l="l" t="t" r="r" b="b"/>
              <a:pathLst>
                <a:path w="2211070" h="1112520">
                  <a:moveTo>
                    <a:pt x="2210955" y="0"/>
                  </a:moveTo>
                  <a:lnTo>
                    <a:pt x="0" y="6565"/>
                  </a:lnTo>
                  <a:lnTo>
                    <a:pt x="552919" y="1112443"/>
                  </a:lnTo>
                  <a:lnTo>
                    <a:pt x="2012302" y="1112443"/>
                  </a:lnTo>
                  <a:lnTo>
                    <a:pt x="2210955" y="688606"/>
                  </a:lnTo>
                  <a:lnTo>
                    <a:pt x="2210955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81055" y="461"/>
              <a:ext cx="2211070" cy="1112520"/>
            </a:xfrm>
            <a:custGeom>
              <a:avLst/>
              <a:gdLst/>
              <a:ahLst/>
              <a:cxnLst/>
              <a:rect l="l" t="t" r="r" b="b"/>
              <a:pathLst>
                <a:path w="2211070" h="1112520">
                  <a:moveTo>
                    <a:pt x="2210944" y="688613"/>
                  </a:moveTo>
                  <a:lnTo>
                    <a:pt x="2012289" y="1112437"/>
                  </a:lnTo>
                  <a:lnTo>
                    <a:pt x="552907" y="1112437"/>
                  </a:lnTo>
                  <a:lnTo>
                    <a:pt x="0" y="6572"/>
                  </a:lnTo>
                  <a:lnTo>
                    <a:pt x="221094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0046" y="1269110"/>
              <a:ext cx="2566035" cy="2211705"/>
            </a:xfrm>
            <a:custGeom>
              <a:avLst/>
              <a:gdLst/>
              <a:ahLst/>
              <a:cxnLst/>
              <a:rect l="l" t="t" r="r" b="b"/>
              <a:pathLst>
                <a:path w="2566034" h="2211704">
                  <a:moveTo>
                    <a:pt x="2012823" y="0"/>
                  </a:moveTo>
                  <a:lnTo>
                    <a:pt x="552831" y="0"/>
                  </a:lnTo>
                  <a:lnTo>
                    <a:pt x="0" y="1105662"/>
                  </a:lnTo>
                  <a:lnTo>
                    <a:pt x="552831" y="2211324"/>
                  </a:lnTo>
                  <a:lnTo>
                    <a:pt x="2012823" y="2211324"/>
                  </a:lnTo>
                  <a:lnTo>
                    <a:pt x="2565654" y="1105662"/>
                  </a:lnTo>
                  <a:lnTo>
                    <a:pt x="2012823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0046" y="1269110"/>
              <a:ext cx="2566035" cy="2211705"/>
            </a:xfrm>
            <a:custGeom>
              <a:avLst/>
              <a:gdLst/>
              <a:ahLst/>
              <a:cxnLst/>
              <a:rect l="l" t="t" r="r" b="b"/>
              <a:pathLst>
                <a:path w="2566034" h="2211704">
                  <a:moveTo>
                    <a:pt x="0" y="1105662"/>
                  </a:moveTo>
                  <a:lnTo>
                    <a:pt x="552831" y="0"/>
                  </a:lnTo>
                  <a:lnTo>
                    <a:pt x="2012823" y="0"/>
                  </a:lnTo>
                  <a:lnTo>
                    <a:pt x="2565654" y="1105662"/>
                  </a:lnTo>
                  <a:lnTo>
                    <a:pt x="2012823" y="2211324"/>
                  </a:lnTo>
                  <a:lnTo>
                    <a:pt x="552831" y="2211324"/>
                  </a:lnTo>
                  <a:lnTo>
                    <a:pt x="0" y="11056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42051" y="3618356"/>
              <a:ext cx="2541270" cy="2225040"/>
            </a:xfrm>
            <a:custGeom>
              <a:avLst/>
              <a:gdLst/>
              <a:ahLst/>
              <a:cxnLst/>
              <a:rect l="l" t="t" r="r" b="b"/>
              <a:pathLst>
                <a:path w="2541270" h="2225040">
                  <a:moveTo>
                    <a:pt x="1985010" y="0"/>
                  </a:moveTo>
                  <a:lnTo>
                    <a:pt x="556260" y="0"/>
                  </a:lnTo>
                  <a:lnTo>
                    <a:pt x="0" y="1112520"/>
                  </a:lnTo>
                  <a:lnTo>
                    <a:pt x="556260" y="2225040"/>
                  </a:lnTo>
                  <a:lnTo>
                    <a:pt x="1985010" y="2225040"/>
                  </a:lnTo>
                  <a:lnTo>
                    <a:pt x="2541270" y="1112520"/>
                  </a:lnTo>
                  <a:lnTo>
                    <a:pt x="1985010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2051" y="3618356"/>
              <a:ext cx="2541270" cy="2225040"/>
            </a:xfrm>
            <a:custGeom>
              <a:avLst/>
              <a:gdLst/>
              <a:ahLst/>
              <a:cxnLst/>
              <a:rect l="l" t="t" r="r" b="b"/>
              <a:pathLst>
                <a:path w="2541270" h="2225040">
                  <a:moveTo>
                    <a:pt x="0" y="1112520"/>
                  </a:moveTo>
                  <a:lnTo>
                    <a:pt x="556260" y="0"/>
                  </a:lnTo>
                  <a:lnTo>
                    <a:pt x="1985010" y="0"/>
                  </a:lnTo>
                  <a:lnTo>
                    <a:pt x="2541270" y="1112520"/>
                  </a:lnTo>
                  <a:lnTo>
                    <a:pt x="1985010" y="2225040"/>
                  </a:lnTo>
                  <a:lnTo>
                    <a:pt x="556260" y="2225040"/>
                  </a:lnTo>
                  <a:lnTo>
                    <a:pt x="0" y="11125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76484" y="3635882"/>
              <a:ext cx="2215515" cy="2225040"/>
            </a:xfrm>
            <a:custGeom>
              <a:avLst/>
              <a:gdLst/>
              <a:ahLst/>
              <a:cxnLst/>
              <a:rect l="l" t="t" r="r" b="b"/>
              <a:pathLst>
                <a:path w="2215515" h="2225040">
                  <a:moveTo>
                    <a:pt x="1985518" y="0"/>
                  </a:moveTo>
                  <a:lnTo>
                    <a:pt x="556386" y="0"/>
                  </a:lnTo>
                  <a:lnTo>
                    <a:pt x="0" y="1112520"/>
                  </a:lnTo>
                  <a:lnTo>
                    <a:pt x="556386" y="2225040"/>
                  </a:lnTo>
                  <a:lnTo>
                    <a:pt x="1985518" y="2225040"/>
                  </a:lnTo>
                  <a:lnTo>
                    <a:pt x="2215515" y="1734408"/>
                  </a:lnTo>
                  <a:lnTo>
                    <a:pt x="2215515" y="464104"/>
                  </a:lnTo>
                  <a:lnTo>
                    <a:pt x="1985518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76484" y="3635882"/>
              <a:ext cx="2215515" cy="2225040"/>
            </a:xfrm>
            <a:custGeom>
              <a:avLst/>
              <a:gdLst/>
              <a:ahLst/>
              <a:cxnLst/>
              <a:rect l="l" t="t" r="r" b="b"/>
              <a:pathLst>
                <a:path w="2215515" h="2225040">
                  <a:moveTo>
                    <a:pt x="2215515" y="1734408"/>
                  </a:moveTo>
                  <a:lnTo>
                    <a:pt x="1985518" y="2225040"/>
                  </a:lnTo>
                  <a:lnTo>
                    <a:pt x="556386" y="2225040"/>
                  </a:lnTo>
                  <a:lnTo>
                    <a:pt x="0" y="1112520"/>
                  </a:lnTo>
                  <a:lnTo>
                    <a:pt x="556386" y="0"/>
                  </a:lnTo>
                  <a:lnTo>
                    <a:pt x="1985518" y="0"/>
                  </a:lnTo>
                  <a:lnTo>
                    <a:pt x="2215515" y="46410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52029" y="4797932"/>
              <a:ext cx="2566035" cy="1106170"/>
            </a:xfrm>
            <a:custGeom>
              <a:avLst/>
              <a:gdLst/>
              <a:ahLst/>
              <a:cxnLst/>
              <a:rect l="l" t="t" r="r" b="b"/>
              <a:pathLst>
                <a:path w="2566034" h="1106170">
                  <a:moveTo>
                    <a:pt x="2012645" y="0"/>
                  </a:moveTo>
                  <a:lnTo>
                    <a:pt x="553008" y="0"/>
                  </a:lnTo>
                  <a:lnTo>
                    <a:pt x="0" y="1105662"/>
                  </a:lnTo>
                  <a:lnTo>
                    <a:pt x="2565654" y="1105662"/>
                  </a:lnTo>
                  <a:lnTo>
                    <a:pt x="2012645" y="0"/>
                  </a:lnTo>
                  <a:close/>
                </a:path>
              </a:pathLst>
            </a:custGeom>
            <a:solidFill>
              <a:srgbClr val="007BA2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2029" y="4797932"/>
              <a:ext cx="2566035" cy="1106170"/>
            </a:xfrm>
            <a:custGeom>
              <a:avLst/>
              <a:gdLst/>
              <a:ahLst/>
              <a:cxnLst/>
              <a:rect l="l" t="t" r="r" b="b"/>
              <a:pathLst>
                <a:path w="2566034" h="1106170">
                  <a:moveTo>
                    <a:pt x="0" y="1105662"/>
                  </a:moveTo>
                  <a:lnTo>
                    <a:pt x="553008" y="0"/>
                  </a:lnTo>
                  <a:lnTo>
                    <a:pt x="2012645" y="0"/>
                  </a:lnTo>
                  <a:lnTo>
                    <a:pt x="2565654" y="1105662"/>
                  </a:lnTo>
                  <a:lnTo>
                    <a:pt x="0" y="11056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3810000" cy="6858000"/>
            </a:xfrm>
            <a:custGeom>
              <a:avLst/>
              <a:gdLst/>
              <a:ahLst/>
              <a:cxnLst/>
              <a:rect l="l" t="t" r="r" b="b"/>
              <a:pathLst>
                <a:path w="3810000" h="6858000">
                  <a:moveTo>
                    <a:pt x="3810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10000" y="6858000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E7E7E7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38292" y="2180920"/>
            <a:ext cx="6639559" cy="2006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spc="-175" dirty="0">
                <a:solidFill>
                  <a:srgbClr val="007BA2"/>
                </a:solidFill>
                <a:latin typeface="Arial"/>
                <a:cs typeface="Arial"/>
              </a:rPr>
              <a:t>America’s</a:t>
            </a:r>
            <a:r>
              <a:rPr sz="2000" b="1" spc="-80" dirty="0">
                <a:solidFill>
                  <a:srgbClr val="007BA2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007BA2"/>
                </a:solidFill>
                <a:latin typeface="Arial"/>
                <a:cs typeface="Arial"/>
              </a:rPr>
              <a:t>Voice</a:t>
            </a:r>
            <a:r>
              <a:rPr sz="2000" b="1" spc="-75" dirty="0">
                <a:solidFill>
                  <a:srgbClr val="007BA2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007BA2"/>
                </a:solidFill>
                <a:latin typeface="Arial"/>
                <a:cs typeface="Arial"/>
              </a:rPr>
              <a:t>for</a:t>
            </a:r>
            <a:r>
              <a:rPr sz="2000" b="1" spc="-85" dirty="0">
                <a:solidFill>
                  <a:srgbClr val="007BA2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007BA2"/>
                </a:solidFill>
                <a:latin typeface="Arial"/>
                <a:cs typeface="Arial"/>
              </a:rPr>
              <a:t>Community</a:t>
            </a:r>
            <a:r>
              <a:rPr sz="2000" b="1" spc="-80" dirty="0">
                <a:solidFill>
                  <a:srgbClr val="007BA2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007BA2"/>
                </a:solidFill>
                <a:latin typeface="Arial"/>
                <a:cs typeface="Arial"/>
              </a:rPr>
              <a:t>Health</a:t>
            </a:r>
            <a:r>
              <a:rPr sz="2000" b="1" spc="-90" dirty="0">
                <a:solidFill>
                  <a:srgbClr val="007BA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7BA2"/>
                </a:solidFill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000" spc="-160" dirty="0">
                <a:solidFill>
                  <a:srgbClr val="003B69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3B69"/>
                </a:solidFill>
                <a:latin typeface="Arial"/>
                <a:cs typeface="Arial"/>
              </a:rPr>
              <a:t>National</a:t>
            </a:r>
            <a:r>
              <a:rPr sz="2000" spc="-7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003B69"/>
                </a:solidFill>
                <a:latin typeface="Arial"/>
                <a:cs typeface="Arial"/>
              </a:rPr>
              <a:t>Association</a:t>
            </a:r>
            <a:r>
              <a:rPr sz="2000" spc="-5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B69"/>
                </a:solidFill>
                <a:latin typeface="Arial"/>
                <a:cs typeface="Arial"/>
              </a:rPr>
              <a:t>of</a:t>
            </a:r>
            <a:r>
              <a:rPr sz="2000" spc="-85" dirty="0">
                <a:solidFill>
                  <a:srgbClr val="003B69"/>
                </a:solidFill>
                <a:latin typeface="Arial"/>
                <a:cs typeface="Arial"/>
              </a:rPr>
              <a:t> Community</a:t>
            </a:r>
            <a:r>
              <a:rPr sz="2000" spc="-8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3B69"/>
                </a:solidFill>
                <a:latin typeface="Arial"/>
                <a:cs typeface="Arial"/>
              </a:rPr>
              <a:t>Health</a:t>
            </a:r>
            <a:r>
              <a:rPr sz="2000" spc="-6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003B69"/>
                </a:solidFill>
                <a:latin typeface="Arial"/>
                <a:cs typeface="Arial"/>
              </a:rPr>
              <a:t>Centers</a:t>
            </a:r>
            <a:r>
              <a:rPr sz="2000" spc="-5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003B69"/>
                </a:solidFill>
                <a:latin typeface="Arial"/>
                <a:cs typeface="Arial"/>
              </a:rPr>
              <a:t>(NACHC) </a:t>
            </a:r>
            <a:r>
              <a:rPr sz="2000" spc="-150" dirty="0">
                <a:solidFill>
                  <a:srgbClr val="003B69"/>
                </a:solidFill>
                <a:latin typeface="Arial"/>
                <a:cs typeface="Arial"/>
              </a:rPr>
              <a:t>was</a:t>
            </a:r>
            <a:r>
              <a:rPr sz="2000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3B69"/>
                </a:solidFill>
                <a:latin typeface="Arial"/>
                <a:cs typeface="Arial"/>
              </a:rPr>
              <a:t>founded</a:t>
            </a:r>
            <a:r>
              <a:rPr sz="2000" spc="-9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3B69"/>
                </a:solidFill>
                <a:latin typeface="Arial"/>
                <a:cs typeface="Arial"/>
              </a:rPr>
              <a:t>in</a:t>
            </a:r>
            <a:r>
              <a:rPr sz="2000" spc="-8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03B69"/>
                </a:solidFill>
                <a:latin typeface="Arial"/>
                <a:cs typeface="Arial"/>
              </a:rPr>
              <a:t>1971</a:t>
            </a:r>
            <a:r>
              <a:rPr sz="2000" spc="-10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B69"/>
                </a:solidFill>
                <a:latin typeface="Arial"/>
                <a:cs typeface="Arial"/>
              </a:rPr>
              <a:t>to</a:t>
            </a:r>
            <a:r>
              <a:rPr sz="2000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3B69"/>
                </a:solidFill>
                <a:latin typeface="Arial"/>
                <a:cs typeface="Arial"/>
              </a:rPr>
              <a:t>promote</a:t>
            </a:r>
            <a:r>
              <a:rPr sz="2000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3B69"/>
                </a:solidFill>
                <a:latin typeface="Arial"/>
                <a:cs typeface="Arial"/>
              </a:rPr>
              <a:t>efficient,</a:t>
            </a:r>
            <a:r>
              <a:rPr sz="2000" spc="-6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3B69"/>
                </a:solidFill>
                <a:latin typeface="Arial"/>
                <a:cs typeface="Arial"/>
              </a:rPr>
              <a:t>high</a:t>
            </a:r>
            <a:r>
              <a:rPr sz="2000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9"/>
                </a:solidFill>
                <a:latin typeface="Arial"/>
                <a:cs typeface="Arial"/>
              </a:rPr>
              <a:t>quality, </a:t>
            </a:r>
            <a:r>
              <a:rPr sz="2000" spc="-100" dirty="0">
                <a:solidFill>
                  <a:srgbClr val="003B69"/>
                </a:solidFill>
                <a:latin typeface="Arial"/>
                <a:cs typeface="Arial"/>
              </a:rPr>
              <a:t>comprehensive</a:t>
            </a:r>
            <a:r>
              <a:rPr sz="2000" spc="-5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3B69"/>
                </a:solidFill>
                <a:latin typeface="Arial"/>
                <a:cs typeface="Arial"/>
              </a:rPr>
              <a:t>health </a:t>
            </a:r>
            <a:r>
              <a:rPr sz="2000" spc="-120" dirty="0">
                <a:solidFill>
                  <a:srgbClr val="003B69"/>
                </a:solidFill>
                <a:latin typeface="Arial"/>
                <a:cs typeface="Arial"/>
              </a:rPr>
              <a:t>care</a:t>
            </a:r>
            <a:r>
              <a:rPr sz="2000" spc="-7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B69"/>
                </a:solidFill>
                <a:latin typeface="Arial"/>
                <a:cs typeface="Arial"/>
              </a:rPr>
              <a:t>that</a:t>
            </a:r>
            <a:r>
              <a:rPr sz="2000" spc="-7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03B69"/>
                </a:solidFill>
                <a:latin typeface="Arial"/>
                <a:cs typeface="Arial"/>
              </a:rPr>
              <a:t>is</a:t>
            </a:r>
            <a:r>
              <a:rPr sz="2000" spc="-6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03B69"/>
                </a:solidFill>
                <a:latin typeface="Arial"/>
                <a:cs typeface="Arial"/>
              </a:rPr>
              <a:t>accessible,</a:t>
            </a:r>
            <a:r>
              <a:rPr sz="2000" spc="-5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3B69"/>
                </a:solidFill>
                <a:latin typeface="Arial"/>
                <a:cs typeface="Arial"/>
              </a:rPr>
              <a:t>culturally</a:t>
            </a:r>
            <a:r>
              <a:rPr sz="2000" spc="-5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3B69"/>
                </a:solidFill>
                <a:latin typeface="Arial"/>
                <a:cs typeface="Arial"/>
              </a:rPr>
              <a:t>and </a:t>
            </a:r>
            <a:r>
              <a:rPr sz="2000" spc="-65" dirty="0">
                <a:solidFill>
                  <a:srgbClr val="003B69"/>
                </a:solidFill>
                <a:latin typeface="Arial"/>
                <a:cs typeface="Arial"/>
              </a:rPr>
              <a:t>linguistically</a:t>
            </a:r>
            <a:r>
              <a:rPr sz="2000" spc="-4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3B69"/>
                </a:solidFill>
                <a:latin typeface="Arial"/>
                <a:cs typeface="Arial"/>
              </a:rPr>
              <a:t>competent,</a:t>
            </a:r>
            <a:r>
              <a:rPr sz="2000" spc="-4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3B69"/>
                </a:solidFill>
                <a:latin typeface="Arial"/>
                <a:cs typeface="Arial"/>
              </a:rPr>
              <a:t>community</a:t>
            </a:r>
            <a:r>
              <a:rPr sz="2000" spc="-5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3B69"/>
                </a:solidFill>
                <a:latin typeface="Arial"/>
                <a:cs typeface="Arial"/>
              </a:rPr>
              <a:t>directed,</a:t>
            </a:r>
            <a:r>
              <a:rPr sz="2000" spc="-3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3B69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9"/>
                </a:solidFill>
                <a:latin typeface="Arial"/>
                <a:cs typeface="Arial"/>
              </a:rPr>
              <a:t>patient </a:t>
            </a:r>
            <a:r>
              <a:rPr sz="2000" spc="-75" dirty="0">
                <a:solidFill>
                  <a:srgbClr val="003B69"/>
                </a:solidFill>
                <a:latin typeface="Arial"/>
                <a:cs typeface="Arial"/>
              </a:rPr>
              <a:t>centered</a:t>
            </a:r>
            <a:r>
              <a:rPr sz="2000" spc="-8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B69"/>
                </a:solidFill>
                <a:latin typeface="Arial"/>
                <a:cs typeface="Arial"/>
              </a:rPr>
              <a:t>for</a:t>
            </a:r>
            <a:r>
              <a:rPr sz="2000" spc="-114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3B69"/>
                </a:solidFill>
                <a:latin typeface="Arial"/>
                <a:cs typeface="Arial"/>
              </a:rPr>
              <a:t>all.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0351" y="0"/>
            <a:ext cx="8766175" cy="6858000"/>
            <a:chOff x="530351" y="0"/>
            <a:chExt cx="8766175" cy="6858000"/>
          </a:xfrm>
        </p:grpSpPr>
        <p:sp>
          <p:nvSpPr>
            <p:cNvPr id="20" name="object 20"/>
            <p:cNvSpPr/>
            <p:nvPr/>
          </p:nvSpPr>
          <p:spPr>
            <a:xfrm>
              <a:off x="530351" y="0"/>
              <a:ext cx="2533650" cy="152400"/>
            </a:xfrm>
            <a:custGeom>
              <a:avLst/>
              <a:gdLst/>
              <a:ahLst/>
              <a:cxnLst/>
              <a:rect l="l" t="t" r="r" b="b"/>
              <a:pathLst>
                <a:path w="2533650" h="152400">
                  <a:moveTo>
                    <a:pt x="253365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533650" y="152400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E8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237" y="6273315"/>
              <a:ext cx="1312324" cy="295235"/>
            </a:xfrm>
            <a:prstGeom prst="rect">
              <a:avLst/>
            </a:prstGeom>
          </p:spPr>
        </p:pic>
        <p:pic>
          <p:nvPicPr>
            <p:cNvPr id="22" name="object 22" descr="þÿ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9999" y="4746180"/>
              <a:ext cx="2514599" cy="2111818"/>
            </a:xfrm>
            <a:prstGeom prst="rect">
              <a:avLst/>
            </a:prstGeom>
          </p:spPr>
        </p:pic>
        <p:pic>
          <p:nvPicPr>
            <p:cNvPr id="23" name="object 23" descr="þÿ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8607" y="4745736"/>
              <a:ext cx="2907791" cy="2112263"/>
            </a:xfrm>
            <a:prstGeom prst="rect">
              <a:avLst/>
            </a:prstGeom>
          </p:spPr>
        </p:pic>
      </p:grpSp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xfrm>
            <a:off x="517535" y="456691"/>
            <a:ext cx="290893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z="4800" b="0" spc="-655" dirty="0">
                <a:latin typeface="Arial"/>
                <a:cs typeface="Arial"/>
              </a:rPr>
              <a:t>THE</a:t>
            </a:r>
            <a:r>
              <a:rPr sz="4800" b="0" spc="-250" dirty="0">
                <a:latin typeface="Arial"/>
                <a:cs typeface="Arial"/>
              </a:rPr>
              <a:t> </a:t>
            </a:r>
            <a:r>
              <a:rPr sz="4800" b="0" spc="-670" dirty="0">
                <a:latin typeface="Arial"/>
                <a:cs typeface="Arial"/>
              </a:rPr>
              <a:t>NACHC </a:t>
            </a:r>
            <a:r>
              <a:rPr sz="4800" b="0" spc="-465" dirty="0">
                <a:latin typeface="Arial"/>
                <a:cs typeface="Arial"/>
              </a:rPr>
              <a:t>MISSION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25" name="object 25" descr="þÿ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0407" y="4745735"/>
            <a:ext cx="2831604" cy="2112263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0488" y="6316916"/>
            <a:ext cx="60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003B69"/>
                </a:solidFill>
                <a:latin typeface="Arial"/>
                <a:cs typeface="Arial"/>
              </a:rPr>
              <a:t>@NACHC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2192000" cy="3276600"/>
            <a:chOff x="0" y="0"/>
            <a:chExt cx="12192000" cy="3276600"/>
          </a:xfrm>
        </p:grpSpPr>
        <p:sp>
          <p:nvSpPr>
            <p:cNvPr id="5" name="object 5"/>
            <p:cNvSpPr/>
            <p:nvPr/>
          </p:nvSpPr>
          <p:spPr>
            <a:xfrm>
              <a:off x="0" y="1511"/>
              <a:ext cx="12192000" cy="3275329"/>
            </a:xfrm>
            <a:custGeom>
              <a:avLst/>
              <a:gdLst/>
              <a:ahLst/>
              <a:cxnLst/>
              <a:rect l="l" t="t" r="r" b="b"/>
              <a:pathLst>
                <a:path w="12192000" h="3275329">
                  <a:moveTo>
                    <a:pt x="12192000" y="0"/>
                  </a:moveTo>
                  <a:lnTo>
                    <a:pt x="0" y="0"/>
                  </a:lnTo>
                  <a:lnTo>
                    <a:pt x="0" y="3275088"/>
                  </a:lnTo>
                  <a:lnTo>
                    <a:pt x="12192000" y="32750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351" y="0"/>
              <a:ext cx="2533650" cy="152400"/>
            </a:xfrm>
            <a:custGeom>
              <a:avLst/>
              <a:gdLst/>
              <a:ahLst/>
              <a:cxnLst/>
              <a:rect l="l" t="t" r="r" b="b"/>
              <a:pathLst>
                <a:path w="2533650" h="152400">
                  <a:moveTo>
                    <a:pt x="253365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533650" y="152400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F074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408" y="2527556"/>
              <a:ext cx="1419225" cy="746125"/>
            </a:xfrm>
            <a:custGeom>
              <a:avLst/>
              <a:gdLst/>
              <a:ahLst/>
              <a:cxnLst/>
              <a:rect l="l" t="t" r="r" b="b"/>
              <a:pathLst>
                <a:path w="1419225" h="746125">
                  <a:moveTo>
                    <a:pt x="1294511" y="0"/>
                  </a:moveTo>
                  <a:lnTo>
                    <a:pt x="124332" y="0"/>
                  </a:lnTo>
                  <a:lnTo>
                    <a:pt x="75936" y="9770"/>
                  </a:lnTo>
                  <a:lnTo>
                    <a:pt x="36415" y="36415"/>
                  </a:lnTo>
                  <a:lnTo>
                    <a:pt x="9770" y="75936"/>
                  </a:lnTo>
                  <a:lnTo>
                    <a:pt x="0" y="124333"/>
                  </a:lnTo>
                  <a:lnTo>
                    <a:pt x="0" y="621665"/>
                  </a:lnTo>
                  <a:lnTo>
                    <a:pt x="9770" y="670061"/>
                  </a:lnTo>
                  <a:lnTo>
                    <a:pt x="36415" y="709582"/>
                  </a:lnTo>
                  <a:lnTo>
                    <a:pt x="75936" y="736227"/>
                  </a:lnTo>
                  <a:lnTo>
                    <a:pt x="124332" y="745998"/>
                  </a:lnTo>
                  <a:lnTo>
                    <a:pt x="1294511" y="745998"/>
                  </a:lnTo>
                  <a:lnTo>
                    <a:pt x="1342907" y="736227"/>
                  </a:lnTo>
                  <a:lnTo>
                    <a:pt x="1382428" y="709582"/>
                  </a:lnTo>
                  <a:lnTo>
                    <a:pt x="1409073" y="670061"/>
                  </a:lnTo>
                  <a:lnTo>
                    <a:pt x="1418844" y="621665"/>
                  </a:lnTo>
                  <a:lnTo>
                    <a:pt x="1418844" y="124333"/>
                  </a:lnTo>
                  <a:lnTo>
                    <a:pt x="1409073" y="75936"/>
                  </a:lnTo>
                  <a:lnTo>
                    <a:pt x="1382428" y="36415"/>
                  </a:lnTo>
                  <a:lnTo>
                    <a:pt x="1342907" y="9770"/>
                  </a:lnTo>
                  <a:lnTo>
                    <a:pt x="1294511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02827" y="6345618"/>
            <a:ext cx="986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www.nachc.org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3796" y="2559799"/>
            <a:ext cx="1126490" cy="48958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02870">
              <a:lnSpc>
                <a:spcPts val="1730"/>
              </a:lnSpc>
              <a:spcBef>
                <a:spcPts val="315"/>
              </a:spcBef>
            </a:pP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Justice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9792" y="2562085"/>
            <a:ext cx="1154430" cy="6654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ts val="1620"/>
              </a:lnSpc>
              <a:spcBef>
                <a:spcPts val="305"/>
              </a:spcBef>
            </a:pPr>
            <a:r>
              <a:rPr sz="1500" b="1" spc="-145" dirty="0">
                <a:solidFill>
                  <a:srgbClr val="FFFFFF"/>
                </a:solidFill>
                <a:latin typeface="Arial"/>
                <a:cs typeface="Arial"/>
              </a:rPr>
              <a:t>Skilled</a:t>
            </a:r>
            <a:r>
              <a:rPr sz="15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Mission-</a:t>
            </a:r>
            <a:r>
              <a:rPr sz="1500" b="1" spc="-120" dirty="0">
                <a:solidFill>
                  <a:srgbClr val="FFFFFF"/>
                </a:solidFill>
                <a:latin typeface="Arial"/>
                <a:cs typeface="Arial"/>
              </a:rPr>
              <a:t>driven 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Workforce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1571" y="2559595"/>
            <a:ext cx="1139825" cy="48958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3500">
              <a:lnSpc>
                <a:spcPts val="1730"/>
              </a:lnSpc>
              <a:spcBef>
                <a:spcPts val="315"/>
              </a:spcBef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Empowered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8472" y="1426464"/>
            <a:ext cx="7124065" cy="1847214"/>
            <a:chOff x="728472" y="1426464"/>
            <a:chExt cx="7124065" cy="1847214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1426464"/>
              <a:ext cx="1172717" cy="117271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29756" y="2527556"/>
              <a:ext cx="1423035" cy="746125"/>
            </a:xfrm>
            <a:custGeom>
              <a:avLst/>
              <a:gdLst/>
              <a:ahLst/>
              <a:cxnLst/>
              <a:rect l="l" t="t" r="r" b="b"/>
              <a:pathLst>
                <a:path w="1423034" h="746125">
                  <a:moveTo>
                    <a:pt x="1298321" y="0"/>
                  </a:moveTo>
                  <a:lnTo>
                    <a:pt x="124332" y="0"/>
                  </a:lnTo>
                  <a:lnTo>
                    <a:pt x="75936" y="9770"/>
                  </a:lnTo>
                  <a:lnTo>
                    <a:pt x="36415" y="36415"/>
                  </a:lnTo>
                  <a:lnTo>
                    <a:pt x="9770" y="75936"/>
                  </a:lnTo>
                  <a:lnTo>
                    <a:pt x="0" y="124333"/>
                  </a:lnTo>
                  <a:lnTo>
                    <a:pt x="0" y="621652"/>
                  </a:lnTo>
                  <a:lnTo>
                    <a:pt x="9770" y="670051"/>
                  </a:lnTo>
                  <a:lnTo>
                    <a:pt x="36415" y="709575"/>
                  </a:lnTo>
                  <a:lnTo>
                    <a:pt x="75936" y="736225"/>
                  </a:lnTo>
                  <a:lnTo>
                    <a:pt x="124332" y="745998"/>
                  </a:lnTo>
                  <a:lnTo>
                    <a:pt x="1298321" y="745998"/>
                  </a:lnTo>
                  <a:lnTo>
                    <a:pt x="1346717" y="736225"/>
                  </a:lnTo>
                  <a:lnTo>
                    <a:pt x="1386238" y="709575"/>
                  </a:lnTo>
                  <a:lnTo>
                    <a:pt x="1412883" y="670051"/>
                  </a:lnTo>
                  <a:lnTo>
                    <a:pt x="1422654" y="621652"/>
                  </a:lnTo>
                  <a:lnTo>
                    <a:pt x="1422654" y="124333"/>
                  </a:lnTo>
                  <a:lnTo>
                    <a:pt x="1412883" y="75936"/>
                  </a:lnTo>
                  <a:lnTo>
                    <a:pt x="1386238" y="36415"/>
                  </a:lnTo>
                  <a:lnTo>
                    <a:pt x="1346717" y="9770"/>
                  </a:lnTo>
                  <a:lnTo>
                    <a:pt x="1298321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09830" y="2559799"/>
            <a:ext cx="1061720" cy="708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5"/>
              </a:spcBef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Reliable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Sustainable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Funding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7430" y="1400428"/>
            <a:ext cx="3540125" cy="4331970"/>
            <a:chOff x="527430" y="1400428"/>
            <a:chExt cx="3540125" cy="433197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430" y="1427098"/>
              <a:ext cx="1575562" cy="43053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1866" y="1400428"/>
              <a:ext cx="1575561" cy="43053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38014" y="3371341"/>
            <a:ext cx="937894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Center everything </a:t>
            </a:r>
            <a:r>
              <a:rPr sz="1400" spc="-80" dirty="0">
                <a:latin typeface="Arial"/>
                <a:cs typeface="Arial"/>
              </a:rPr>
              <a:t>we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do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in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renewed </a:t>
            </a:r>
            <a:r>
              <a:rPr sz="1400" spc="-55" dirty="0">
                <a:latin typeface="Arial"/>
                <a:cs typeface="Arial"/>
              </a:rPr>
              <a:t>commitment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equity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and social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justice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12869" y="1413383"/>
            <a:ext cx="1575561" cy="43053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617223" y="3371341"/>
            <a:ext cx="132778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740" marR="198755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Strengthen </a:t>
            </a:r>
            <a:r>
              <a:rPr sz="1400" spc="-95" dirty="0">
                <a:latin typeface="Arial"/>
                <a:cs typeface="Arial"/>
              </a:rPr>
              <a:t>and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reinforce</a:t>
            </a:r>
            <a:endParaRPr sz="14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the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infrastructure </a:t>
            </a:r>
            <a:r>
              <a:rPr sz="1400" spc="-30" dirty="0">
                <a:latin typeface="Arial"/>
                <a:cs typeface="Arial"/>
              </a:rPr>
              <a:t>for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leading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spc="-75" dirty="0">
                <a:latin typeface="Arial"/>
                <a:cs typeface="Arial"/>
              </a:rPr>
              <a:t>coordinating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90" dirty="0">
                <a:latin typeface="Arial"/>
                <a:cs typeface="Arial"/>
              </a:rPr>
              <a:t>Community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Health </a:t>
            </a:r>
            <a:r>
              <a:rPr sz="1400" spc="-105" dirty="0">
                <a:latin typeface="Arial"/>
                <a:cs typeface="Arial"/>
              </a:rPr>
              <a:t>Center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movement, notably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consumer </a:t>
            </a:r>
            <a:r>
              <a:rPr sz="1400" spc="-100" dirty="0">
                <a:latin typeface="Arial"/>
                <a:cs typeface="Arial"/>
              </a:rPr>
              <a:t>boards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225" dirty="0">
                <a:latin typeface="Arial"/>
                <a:cs typeface="Arial"/>
              </a:rPr>
              <a:t>NACHC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itself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7703" y="3371341"/>
            <a:ext cx="1036319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Develop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spc="-80" dirty="0">
                <a:latin typeface="Arial"/>
                <a:cs typeface="Arial"/>
              </a:rPr>
              <a:t>highly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skilled, </a:t>
            </a:r>
            <a:r>
              <a:rPr sz="1400" spc="-85" dirty="0">
                <a:latin typeface="Arial"/>
                <a:cs typeface="Arial"/>
              </a:rPr>
              <a:t>adaptive,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spc="-100" dirty="0">
                <a:latin typeface="Arial"/>
                <a:cs typeface="Arial"/>
              </a:rPr>
              <a:t>mission-</a:t>
            </a:r>
            <a:r>
              <a:rPr sz="1400" spc="-65" dirty="0">
                <a:latin typeface="Arial"/>
                <a:cs typeface="Arial"/>
              </a:rPr>
              <a:t>driven </a:t>
            </a:r>
            <a:r>
              <a:rPr sz="1400" spc="-10" dirty="0">
                <a:latin typeface="Arial"/>
                <a:cs typeface="Arial"/>
              </a:rPr>
              <a:t>workforce </a:t>
            </a:r>
            <a:r>
              <a:rPr sz="1400" spc="-70" dirty="0">
                <a:latin typeface="Arial"/>
                <a:cs typeface="Arial"/>
              </a:rPr>
              <a:t>reflecting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communities served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5969" y="1414144"/>
            <a:ext cx="1575561" cy="43053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569850" y="3371341"/>
            <a:ext cx="113601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400" spc="-140" dirty="0">
                <a:latin typeface="Arial"/>
                <a:cs typeface="Arial"/>
              </a:rPr>
              <a:t>Secure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reliable </a:t>
            </a:r>
            <a:r>
              <a:rPr sz="1400" spc="-95" dirty="0">
                <a:latin typeface="Arial"/>
                <a:cs typeface="Arial"/>
              </a:rPr>
              <a:t>and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sustainable </a:t>
            </a:r>
            <a:r>
              <a:rPr sz="1400" spc="-75" dirty="0">
                <a:latin typeface="Arial"/>
                <a:cs typeface="Arial"/>
              </a:rPr>
              <a:t>funding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meet </a:t>
            </a:r>
            <a:r>
              <a:rPr sz="1400" spc="-10" dirty="0">
                <a:latin typeface="Arial"/>
                <a:cs typeface="Arial"/>
              </a:rPr>
              <a:t>increasing </a:t>
            </a:r>
            <a:r>
              <a:rPr sz="1400" spc="-110" dirty="0">
                <a:latin typeface="Arial"/>
                <a:cs typeface="Arial"/>
              </a:rPr>
              <a:t>demands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for </a:t>
            </a:r>
            <a:r>
              <a:rPr sz="1400" spc="-10" dirty="0">
                <a:latin typeface="Arial"/>
                <a:cs typeface="Arial"/>
              </a:rPr>
              <a:t>Community </a:t>
            </a:r>
            <a:r>
              <a:rPr sz="1400" spc="-85" dirty="0">
                <a:latin typeface="Arial"/>
                <a:cs typeface="Arial"/>
              </a:rPr>
              <a:t>Health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Center services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03576" y="1426463"/>
            <a:ext cx="7067550" cy="1812925"/>
            <a:chOff x="2703576" y="1426463"/>
            <a:chExt cx="7067550" cy="181292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3576" y="1426464"/>
              <a:ext cx="1171955" cy="11727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20768" y="1426463"/>
              <a:ext cx="1172717" cy="117271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401811" y="2544319"/>
              <a:ext cx="1369695" cy="695325"/>
            </a:xfrm>
            <a:custGeom>
              <a:avLst/>
              <a:gdLst/>
              <a:ahLst/>
              <a:cxnLst/>
              <a:rect l="l" t="t" r="r" b="b"/>
              <a:pathLst>
                <a:path w="1369695" h="695325">
                  <a:moveTo>
                    <a:pt x="1253490" y="0"/>
                  </a:moveTo>
                  <a:lnTo>
                    <a:pt x="115823" y="0"/>
                  </a:lnTo>
                  <a:lnTo>
                    <a:pt x="70739" y="9101"/>
                  </a:lnTo>
                  <a:lnTo>
                    <a:pt x="33923" y="33923"/>
                  </a:lnTo>
                  <a:lnTo>
                    <a:pt x="9101" y="70739"/>
                  </a:lnTo>
                  <a:lnTo>
                    <a:pt x="0" y="115824"/>
                  </a:lnTo>
                  <a:lnTo>
                    <a:pt x="0" y="579120"/>
                  </a:lnTo>
                  <a:lnTo>
                    <a:pt x="9101" y="624204"/>
                  </a:lnTo>
                  <a:lnTo>
                    <a:pt x="33923" y="661020"/>
                  </a:lnTo>
                  <a:lnTo>
                    <a:pt x="70739" y="685842"/>
                  </a:lnTo>
                  <a:lnTo>
                    <a:pt x="115823" y="694944"/>
                  </a:lnTo>
                  <a:lnTo>
                    <a:pt x="1253490" y="694944"/>
                  </a:lnTo>
                  <a:lnTo>
                    <a:pt x="1298574" y="685842"/>
                  </a:lnTo>
                  <a:lnTo>
                    <a:pt x="1335390" y="661020"/>
                  </a:lnTo>
                  <a:lnTo>
                    <a:pt x="1360212" y="624204"/>
                  </a:lnTo>
                  <a:lnTo>
                    <a:pt x="1369314" y="579120"/>
                  </a:lnTo>
                  <a:lnTo>
                    <a:pt x="1369314" y="115824"/>
                  </a:lnTo>
                  <a:lnTo>
                    <a:pt x="1360212" y="70739"/>
                  </a:lnTo>
                  <a:lnTo>
                    <a:pt x="1335390" y="33923"/>
                  </a:lnTo>
                  <a:lnTo>
                    <a:pt x="1298574" y="9101"/>
                  </a:lnTo>
                  <a:lnTo>
                    <a:pt x="1253490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44928" y="2573756"/>
            <a:ext cx="1082675" cy="48958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22555">
              <a:lnSpc>
                <a:spcPts val="1730"/>
              </a:lnSpc>
              <a:spcBef>
                <a:spcPts val="31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Improved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82305" y="1440052"/>
            <a:ext cx="1575562" cy="430530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578604" y="3371341"/>
            <a:ext cx="92329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15" marR="35560" indent="-5080" algn="ctr">
              <a:lnSpc>
                <a:spcPct val="100000"/>
              </a:lnSpc>
              <a:spcBef>
                <a:spcPts val="95"/>
              </a:spcBef>
            </a:pPr>
            <a:r>
              <a:rPr sz="1400" spc="-95" dirty="0">
                <a:latin typeface="Arial"/>
                <a:cs typeface="Arial"/>
              </a:rPr>
              <a:t>Update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improve </a:t>
            </a:r>
            <a:r>
              <a:rPr sz="1400" spc="-110" dirty="0">
                <a:latin typeface="Arial"/>
                <a:cs typeface="Arial"/>
              </a:rPr>
              <a:t>care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models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meet</a:t>
            </a:r>
            <a:endParaRPr sz="1400">
              <a:latin typeface="Arial"/>
              <a:cs typeface="Arial"/>
            </a:endParaRPr>
          </a:p>
          <a:p>
            <a:pPr marL="12700" marR="5080" indent="-5080" algn="ctr">
              <a:lnSpc>
                <a:spcPct val="100000"/>
              </a:lnSpc>
              <a:spcBef>
                <a:spcPts val="5"/>
              </a:spcBef>
            </a:pPr>
            <a:r>
              <a:rPr sz="1400" spc="-45" dirty="0">
                <a:latin typeface="Arial"/>
                <a:cs typeface="Arial"/>
              </a:rPr>
              <a:t>the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evolving </a:t>
            </a:r>
            <a:r>
              <a:rPr sz="1400" spc="-114" dirty="0">
                <a:latin typeface="Arial"/>
                <a:cs typeface="Arial"/>
              </a:rPr>
              <a:t>needs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of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80" dirty="0">
                <a:latin typeface="Arial"/>
                <a:cs typeface="Arial"/>
              </a:rPr>
              <a:t>communities </a:t>
            </a:r>
            <a:r>
              <a:rPr sz="1400" spc="-10" dirty="0">
                <a:latin typeface="Arial"/>
                <a:cs typeface="Arial"/>
              </a:rPr>
              <a:t>served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500109" y="1443227"/>
            <a:ext cx="3203575" cy="1776730"/>
            <a:chOff x="8500109" y="1443227"/>
            <a:chExt cx="3203575" cy="177673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00109" y="1443227"/>
              <a:ext cx="1172718" cy="117195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280903" y="2526032"/>
              <a:ext cx="1423035" cy="693420"/>
            </a:xfrm>
            <a:custGeom>
              <a:avLst/>
              <a:gdLst/>
              <a:ahLst/>
              <a:cxnLst/>
              <a:rect l="l" t="t" r="r" b="b"/>
              <a:pathLst>
                <a:path w="1423034" h="693419">
                  <a:moveTo>
                    <a:pt x="1307084" y="0"/>
                  </a:moveTo>
                  <a:lnTo>
                    <a:pt x="115570" y="0"/>
                  </a:lnTo>
                  <a:lnTo>
                    <a:pt x="70583" y="9081"/>
                  </a:lnTo>
                  <a:lnTo>
                    <a:pt x="33848" y="33848"/>
                  </a:lnTo>
                  <a:lnTo>
                    <a:pt x="9081" y="70583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36"/>
                  </a:lnTo>
                  <a:lnTo>
                    <a:pt x="33848" y="659571"/>
                  </a:lnTo>
                  <a:lnTo>
                    <a:pt x="70583" y="684338"/>
                  </a:lnTo>
                  <a:lnTo>
                    <a:pt x="115570" y="693420"/>
                  </a:lnTo>
                  <a:lnTo>
                    <a:pt x="1307084" y="693420"/>
                  </a:lnTo>
                  <a:lnTo>
                    <a:pt x="1352070" y="684338"/>
                  </a:lnTo>
                  <a:lnTo>
                    <a:pt x="1388805" y="659571"/>
                  </a:lnTo>
                  <a:lnTo>
                    <a:pt x="1413572" y="622836"/>
                  </a:lnTo>
                  <a:lnTo>
                    <a:pt x="1422654" y="577850"/>
                  </a:lnTo>
                  <a:lnTo>
                    <a:pt x="1422654" y="115570"/>
                  </a:lnTo>
                  <a:lnTo>
                    <a:pt x="1413572" y="70583"/>
                  </a:lnTo>
                  <a:lnTo>
                    <a:pt x="1388805" y="33848"/>
                  </a:lnTo>
                  <a:lnTo>
                    <a:pt x="1352070" y="9081"/>
                  </a:lnTo>
                  <a:lnTo>
                    <a:pt x="1307084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449373" y="2555792"/>
            <a:ext cx="1085215" cy="48958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7945">
              <a:lnSpc>
                <a:spcPts val="1730"/>
              </a:lnSpc>
              <a:spcBef>
                <a:spcPts val="315"/>
              </a:spcBef>
            </a:pP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Supportive 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Partnerships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04831" y="1455292"/>
            <a:ext cx="1575562" cy="430530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0331577" y="3371341"/>
            <a:ext cx="1308100" cy="194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2705" indent="-635" algn="ctr">
              <a:lnSpc>
                <a:spcPct val="100000"/>
              </a:lnSpc>
              <a:spcBef>
                <a:spcPts val="95"/>
              </a:spcBef>
            </a:pPr>
            <a:r>
              <a:rPr sz="1400" spc="-75" dirty="0">
                <a:latin typeface="Arial"/>
                <a:cs typeface="Arial"/>
              </a:rPr>
              <a:t>Cultivate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new </a:t>
            </a:r>
            <a:r>
              <a:rPr sz="1400" spc="-90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strengthen </a:t>
            </a:r>
            <a:r>
              <a:rPr sz="1400" spc="-85" dirty="0">
                <a:latin typeface="Arial"/>
                <a:cs typeface="Arial"/>
              </a:rPr>
              <a:t>existing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mutually </a:t>
            </a:r>
            <a:r>
              <a:rPr sz="1400" spc="-10" dirty="0">
                <a:latin typeface="Arial"/>
                <a:cs typeface="Arial"/>
              </a:rPr>
              <a:t>beneficial </a:t>
            </a:r>
            <a:r>
              <a:rPr sz="1400" spc="-75" dirty="0">
                <a:latin typeface="Arial"/>
                <a:cs typeface="Arial"/>
              </a:rPr>
              <a:t>partnerships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 </a:t>
            </a:r>
            <a:r>
              <a:rPr sz="1400" spc="-110" dirty="0">
                <a:latin typeface="Arial"/>
                <a:cs typeface="Arial"/>
              </a:rPr>
              <a:t>advance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100" dirty="0">
                <a:latin typeface="Arial"/>
                <a:cs typeface="Arial"/>
              </a:rPr>
              <a:t>shared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mission of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improving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65" dirty="0">
                <a:latin typeface="Arial"/>
                <a:cs typeface="Arial"/>
              </a:rPr>
              <a:t>community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health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7002" y="1216152"/>
            <a:ext cx="11181715" cy="1453515"/>
            <a:chOff x="397002" y="1216152"/>
            <a:chExt cx="11181715" cy="1453515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05873" y="1497330"/>
              <a:ext cx="1172716" cy="11719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44817" y="1426464"/>
              <a:ext cx="1172718" cy="117271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97002" y="1216152"/>
              <a:ext cx="287020" cy="609600"/>
            </a:xfrm>
            <a:custGeom>
              <a:avLst/>
              <a:gdLst/>
              <a:ahLst/>
              <a:cxnLst/>
              <a:rect l="l" t="t" r="r" b="b"/>
              <a:pathLst>
                <a:path w="287020" h="609600">
                  <a:moveTo>
                    <a:pt x="286512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286512" y="609600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4346" y="1358493"/>
              <a:ext cx="165735" cy="375920"/>
            </a:xfrm>
            <a:custGeom>
              <a:avLst/>
              <a:gdLst/>
              <a:ahLst/>
              <a:cxnLst/>
              <a:rect l="l" t="t" r="r" b="b"/>
              <a:pathLst>
                <a:path w="165734" h="375919">
                  <a:moveTo>
                    <a:pt x="109905" y="0"/>
                  </a:moveTo>
                  <a:lnTo>
                    <a:pt x="96316" y="0"/>
                  </a:lnTo>
                  <a:lnTo>
                    <a:pt x="89992" y="4572"/>
                  </a:lnTo>
                  <a:lnTo>
                    <a:pt x="79272" y="11704"/>
                  </a:lnTo>
                  <a:lnTo>
                    <a:pt x="41269" y="29324"/>
                  </a:lnTo>
                  <a:lnTo>
                    <a:pt x="12941" y="32994"/>
                  </a:lnTo>
                  <a:lnTo>
                    <a:pt x="1333" y="32994"/>
                  </a:lnTo>
                  <a:lnTo>
                    <a:pt x="1333" y="47739"/>
                  </a:lnTo>
                  <a:lnTo>
                    <a:pt x="9941" y="49522"/>
                  </a:lnTo>
                  <a:lnTo>
                    <a:pt x="19023" y="50796"/>
                  </a:lnTo>
                  <a:lnTo>
                    <a:pt x="28577" y="51561"/>
                  </a:lnTo>
                  <a:lnTo>
                    <a:pt x="44030" y="51816"/>
                  </a:lnTo>
                  <a:lnTo>
                    <a:pt x="49428" y="51282"/>
                  </a:lnTo>
                  <a:lnTo>
                    <a:pt x="54813" y="50215"/>
                  </a:lnTo>
                  <a:lnTo>
                    <a:pt x="54813" y="300189"/>
                  </a:lnTo>
                  <a:lnTo>
                    <a:pt x="48158" y="342036"/>
                  </a:lnTo>
                  <a:lnTo>
                    <a:pt x="10194" y="359020"/>
                  </a:lnTo>
                  <a:lnTo>
                    <a:pt x="0" y="359918"/>
                  </a:lnTo>
                  <a:lnTo>
                    <a:pt x="0" y="375818"/>
                  </a:lnTo>
                  <a:lnTo>
                    <a:pt x="165531" y="375818"/>
                  </a:lnTo>
                  <a:lnTo>
                    <a:pt x="165531" y="359994"/>
                  </a:lnTo>
                  <a:lnTo>
                    <a:pt x="151051" y="358198"/>
                  </a:lnTo>
                  <a:lnTo>
                    <a:pt x="139061" y="355514"/>
                  </a:lnTo>
                  <a:lnTo>
                    <a:pt x="111748" y="324136"/>
                  </a:lnTo>
                  <a:lnTo>
                    <a:pt x="109905" y="298729"/>
                  </a:lnTo>
                  <a:lnTo>
                    <a:pt x="109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4346" y="1358493"/>
              <a:ext cx="165735" cy="375920"/>
            </a:xfrm>
            <a:custGeom>
              <a:avLst/>
              <a:gdLst/>
              <a:ahLst/>
              <a:cxnLst/>
              <a:rect l="l" t="t" r="r" b="b"/>
              <a:pathLst>
                <a:path w="165734" h="375919">
                  <a:moveTo>
                    <a:pt x="96316" y="0"/>
                  </a:moveTo>
                  <a:lnTo>
                    <a:pt x="109905" y="0"/>
                  </a:lnTo>
                  <a:lnTo>
                    <a:pt x="109905" y="298729"/>
                  </a:lnTo>
                  <a:lnTo>
                    <a:pt x="110110" y="308239"/>
                  </a:lnTo>
                  <a:lnTo>
                    <a:pt x="122554" y="347472"/>
                  </a:lnTo>
                  <a:lnTo>
                    <a:pt x="165531" y="359994"/>
                  </a:lnTo>
                  <a:lnTo>
                    <a:pt x="165531" y="375818"/>
                  </a:lnTo>
                  <a:lnTo>
                    <a:pt x="0" y="375818"/>
                  </a:lnTo>
                  <a:lnTo>
                    <a:pt x="0" y="359918"/>
                  </a:lnTo>
                  <a:lnTo>
                    <a:pt x="10194" y="359020"/>
                  </a:lnTo>
                  <a:lnTo>
                    <a:pt x="18622" y="357984"/>
                  </a:lnTo>
                  <a:lnTo>
                    <a:pt x="50901" y="336715"/>
                  </a:lnTo>
                  <a:lnTo>
                    <a:pt x="54813" y="300189"/>
                  </a:lnTo>
                  <a:lnTo>
                    <a:pt x="54813" y="50215"/>
                  </a:lnTo>
                  <a:lnTo>
                    <a:pt x="49428" y="51282"/>
                  </a:lnTo>
                  <a:lnTo>
                    <a:pt x="44030" y="51816"/>
                  </a:lnTo>
                  <a:lnTo>
                    <a:pt x="38607" y="51816"/>
                  </a:lnTo>
                  <a:lnTo>
                    <a:pt x="28577" y="51561"/>
                  </a:lnTo>
                  <a:lnTo>
                    <a:pt x="19023" y="50796"/>
                  </a:lnTo>
                  <a:lnTo>
                    <a:pt x="9941" y="49522"/>
                  </a:lnTo>
                  <a:lnTo>
                    <a:pt x="1333" y="47739"/>
                  </a:lnTo>
                  <a:lnTo>
                    <a:pt x="1333" y="32994"/>
                  </a:lnTo>
                  <a:lnTo>
                    <a:pt x="12941" y="32994"/>
                  </a:lnTo>
                  <a:lnTo>
                    <a:pt x="22609" y="32587"/>
                  </a:lnTo>
                  <a:lnTo>
                    <a:pt x="59408" y="22649"/>
                  </a:lnTo>
                  <a:lnTo>
                    <a:pt x="89992" y="4572"/>
                  </a:lnTo>
                  <a:lnTo>
                    <a:pt x="96316" y="0"/>
                  </a:lnTo>
                  <a:close/>
                </a:path>
              </a:pathLst>
            </a:custGeom>
            <a:ln w="12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63724" y="1216152"/>
              <a:ext cx="329565" cy="609600"/>
            </a:xfrm>
            <a:custGeom>
              <a:avLst/>
              <a:gdLst/>
              <a:ahLst/>
              <a:cxnLst/>
              <a:rect l="l" t="t" r="r" b="b"/>
              <a:pathLst>
                <a:path w="329564" h="609600">
                  <a:moveTo>
                    <a:pt x="329184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329184" y="609600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83710" y="1353585"/>
              <a:ext cx="241935" cy="381000"/>
            </a:xfrm>
            <a:custGeom>
              <a:avLst/>
              <a:gdLst/>
              <a:ahLst/>
              <a:cxnLst/>
              <a:rect l="l" t="t" r="r" b="b"/>
              <a:pathLst>
                <a:path w="241935" h="381000">
                  <a:moveTo>
                    <a:pt x="126034" y="0"/>
                  </a:moveTo>
                  <a:lnTo>
                    <a:pt x="83299" y="6688"/>
                  </a:lnTo>
                  <a:lnTo>
                    <a:pt x="35465" y="42262"/>
                  </a:lnTo>
                  <a:lnTo>
                    <a:pt x="16788" y="78561"/>
                  </a:lnTo>
                  <a:lnTo>
                    <a:pt x="14452" y="99352"/>
                  </a:lnTo>
                  <a:lnTo>
                    <a:pt x="14845" y="108358"/>
                  </a:lnTo>
                  <a:lnTo>
                    <a:pt x="28403" y="148343"/>
                  </a:lnTo>
                  <a:lnTo>
                    <a:pt x="59728" y="174331"/>
                  </a:lnTo>
                  <a:lnTo>
                    <a:pt x="83299" y="178904"/>
                  </a:lnTo>
                  <a:lnTo>
                    <a:pt x="91745" y="178092"/>
                  </a:lnTo>
                  <a:lnTo>
                    <a:pt x="102781" y="153543"/>
                  </a:lnTo>
                  <a:lnTo>
                    <a:pt x="96215" y="152057"/>
                  </a:lnTo>
                  <a:lnTo>
                    <a:pt x="63786" y="128198"/>
                  </a:lnTo>
                  <a:lnTo>
                    <a:pt x="52095" y="88582"/>
                  </a:lnTo>
                  <a:lnTo>
                    <a:pt x="62008" y="48629"/>
                  </a:lnTo>
                  <a:lnTo>
                    <a:pt x="95094" y="20858"/>
                  </a:lnTo>
                  <a:lnTo>
                    <a:pt x="116497" y="17183"/>
                  </a:lnTo>
                  <a:lnTo>
                    <a:pt x="129108" y="18447"/>
                  </a:lnTo>
                  <a:lnTo>
                    <a:pt x="171650" y="50555"/>
                  </a:lnTo>
                  <a:lnTo>
                    <a:pt x="184632" y="98374"/>
                  </a:lnTo>
                  <a:lnTo>
                    <a:pt x="183741" y="112225"/>
                  </a:lnTo>
                  <a:lnTo>
                    <a:pt x="170357" y="157454"/>
                  </a:lnTo>
                  <a:lnTo>
                    <a:pt x="151482" y="192519"/>
                  </a:lnTo>
                  <a:lnTo>
                    <a:pt x="123405" y="233756"/>
                  </a:lnTo>
                  <a:lnTo>
                    <a:pt x="97856" y="266301"/>
                  </a:lnTo>
                  <a:lnTo>
                    <a:pt x="67221" y="301180"/>
                  </a:lnTo>
                  <a:lnTo>
                    <a:pt x="33824" y="335746"/>
                  </a:lnTo>
                  <a:lnTo>
                    <a:pt x="0" y="367398"/>
                  </a:lnTo>
                  <a:lnTo>
                    <a:pt x="0" y="380733"/>
                  </a:lnTo>
                  <a:lnTo>
                    <a:pt x="217843" y="380733"/>
                  </a:lnTo>
                  <a:lnTo>
                    <a:pt x="240004" y="282041"/>
                  </a:lnTo>
                  <a:lnTo>
                    <a:pt x="224409" y="279844"/>
                  </a:lnTo>
                  <a:lnTo>
                    <a:pt x="220575" y="291172"/>
                  </a:lnTo>
                  <a:lnTo>
                    <a:pt x="216312" y="301991"/>
                  </a:lnTo>
                  <a:lnTo>
                    <a:pt x="211621" y="312303"/>
                  </a:lnTo>
                  <a:lnTo>
                    <a:pt x="206502" y="322110"/>
                  </a:lnTo>
                  <a:lnTo>
                    <a:pt x="202006" y="321919"/>
                  </a:lnTo>
                  <a:lnTo>
                    <a:pt x="195186" y="323088"/>
                  </a:lnTo>
                  <a:lnTo>
                    <a:pt x="63817" y="327812"/>
                  </a:lnTo>
                  <a:lnTo>
                    <a:pt x="74385" y="321642"/>
                  </a:lnTo>
                  <a:lnTo>
                    <a:pt x="88395" y="311473"/>
                  </a:lnTo>
                  <a:lnTo>
                    <a:pt x="105847" y="297305"/>
                  </a:lnTo>
                  <a:lnTo>
                    <a:pt x="126746" y="279133"/>
                  </a:lnTo>
                  <a:lnTo>
                    <a:pt x="141942" y="267624"/>
                  </a:lnTo>
                  <a:lnTo>
                    <a:pt x="178536" y="235445"/>
                  </a:lnTo>
                  <a:lnTo>
                    <a:pt x="205518" y="203375"/>
                  </a:lnTo>
                  <a:lnTo>
                    <a:pt x="234334" y="151144"/>
                  </a:lnTo>
                  <a:lnTo>
                    <a:pt x="241363" y="109740"/>
                  </a:lnTo>
                  <a:lnTo>
                    <a:pt x="240904" y="99320"/>
                  </a:lnTo>
                  <a:lnTo>
                    <a:pt x="230036" y="59596"/>
                  </a:lnTo>
                  <a:lnTo>
                    <a:pt x="205633" y="28442"/>
                  </a:lnTo>
                  <a:lnTo>
                    <a:pt x="163301" y="5009"/>
                  </a:lnTo>
                  <a:lnTo>
                    <a:pt x="138874" y="557"/>
                  </a:lnTo>
                  <a:lnTo>
                    <a:pt x="126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3710" y="1353585"/>
              <a:ext cx="241935" cy="381000"/>
            </a:xfrm>
            <a:custGeom>
              <a:avLst/>
              <a:gdLst/>
              <a:ahLst/>
              <a:cxnLst/>
              <a:rect l="l" t="t" r="r" b="b"/>
              <a:pathLst>
                <a:path w="241935" h="381000">
                  <a:moveTo>
                    <a:pt x="126034" y="0"/>
                  </a:moveTo>
                  <a:lnTo>
                    <a:pt x="174891" y="8902"/>
                  </a:lnTo>
                  <a:lnTo>
                    <a:pt x="214363" y="37693"/>
                  </a:lnTo>
                  <a:lnTo>
                    <a:pt x="237232" y="78936"/>
                  </a:lnTo>
                  <a:lnTo>
                    <a:pt x="241363" y="109740"/>
                  </a:lnTo>
                  <a:lnTo>
                    <a:pt x="239606" y="130516"/>
                  </a:lnTo>
                  <a:lnTo>
                    <a:pt x="225547" y="171621"/>
                  </a:lnTo>
                  <a:lnTo>
                    <a:pt x="197157" y="214434"/>
                  </a:lnTo>
                  <a:lnTo>
                    <a:pt x="167840" y="245782"/>
                  </a:lnTo>
                  <a:lnTo>
                    <a:pt x="126746" y="279133"/>
                  </a:lnTo>
                  <a:lnTo>
                    <a:pt x="105847" y="297305"/>
                  </a:lnTo>
                  <a:lnTo>
                    <a:pt x="88395" y="311473"/>
                  </a:lnTo>
                  <a:lnTo>
                    <a:pt x="74385" y="321642"/>
                  </a:lnTo>
                  <a:lnTo>
                    <a:pt x="63817" y="327812"/>
                  </a:lnTo>
                  <a:lnTo>
                    <a:pt x="154686" y="327812"/>
                  </a:lnTo>
                  <a:lnTo>
                    <a:pt x="195186" y="323088"/>
                  </a:lnTo>
                  <a:lnTo>
                    <a:pt x="202006" y="321919"/>
                  </a:lnTo>
                  <a:lnTo>
                    <a:pt x="224409" y="279844"/>
                  </a:lnTo>
                  <a:lnTo>
                    <a:pt x="240004" y="282041"/>
                  </a:lnTo>
                  <a:lnTo>
                    <a:pt x="217843" y="380733"/>
                  </a:lnTo>
                  <a:lnTo>
                    <a:pt x="0" y="380733"/>
                  </a:lnTo>
                  <a:lnTo>
                    <a:pt x="0" y="367398"/>
                  </a:lnTo>
                  <a:lnTo>
                    <a:pt x="16966" y="351936"/>
                  </a:lnTo>
                  <a:lnTo>
                    <a:pt x="33824" y="335746"/>
                  </a:lnTo>
                  <a:lnTo>
                    <a:pt x="67221" y="301180"/>
                  </a:lnTo>
                  <a:lnTo>
                    <a:pt x="97856" y="266301"/>
                  </a:lnTo>
                  <a:lnTo>
                    <a:pt x="123405" y="233756"/>
                  </a:lnTo>
                  <a:lnTo>
                    <a:pt x="151482" y="192519"/>
                  </a:lnTo>
                  <a:lnTo>
                    <a:pt x="170357" y="157454"/>
                  </a:lnTo>
                  <a:lnTo>
                    <a:pt x="183741" y="112225"/>
                  </a:lnTo>
                  <a:lnTo>
                    <a:pt x="184632" y="98374"/>
                  </a:lnTo>
                  <a:lnTo>
                    <a:pt x="183189" y="81040"/>
                  </a:lnTo>
                  <a:lnTo>
                    <a:pt x="161556" y="37401"/>
                  </a:lnTo>
                  <a:lnTo>
                    <a:pt x="116497" y="17183"/>
                  </a:lnTo>
                  <a:lnTo>
                    <a:pt x="105483" y="18102"/>
                  </a:lnTo>
                  <a:lnTo>
                    <a:pt x="70853" y="36722"/>
                  </a:lnTo>
                  <a:lnTo>
                    <a:pt x="53695" y="71331"/>
                  </a:lnTo>
                  <a:lnTo>
                    <a:pt x="57289" y="115846"/>
                  </a:lnTo>
                  <a:lnTo>
                    <a:pt x="82943" y="146113"/>
                  </a:lnTo>
                  <a:lnTo>
                    <a:pt x="109270" y="153543"/>
                  </a:lnTo>
                  <a:lnTo>
                    <a:pt x="111315" y="153543"/>
                  </a:lnTo>
                  <a:lnTo>
                    <a:pt x="114795" y="153454"/>
                  </a:lnTo>
                  <a:lnTo>
                    <a:pt x="119684" y="153276"/>
                  </a:lnTo>
                  <a:lnTo>
                    <a:pt x="122999" y="165887"/>
                  </a:lnTo>
                  <a:lnTo>
                    <a:pt x="111595" y="171586"/>
                  </a:lnTo>
                  <a:lnTo>
                    <a:pt x="101177" y="175653"/>
                  </a:lnTo>
                  <a:lnTo>
                    <a:pt x="91745" y="178092"/>
                  </a:lnTo>
                  <a:lnTo>
                    <a:pt x="83299" y="178904"/>
                  </a:lnTo>
                  <a:lnTo>
                    <a:pt x="71171" y="177761"/>
                  </a:lnTo>
                  <a:lnTo>
                    <a:pt x="33299" y="154781"/>
                  </a:lnTo>
                  <a:lnTo>
                    <a:pt x="16022" y="117070"/>
                  </a:lnTo>
                  <a:lnTo>
                    <a:pt x="14452" y="99352"/>
                  </a:lnTo>
                  <a:lnTo>
                    <a:pt x="16788" y="78561"/>
                  </a:lnTo>
                  <a:lnTo>
                    <a:pt x="35465" y="42262"/>
                  </a:lnTo>
                  <a:lnTo>
                    <a:pt x="66145" y="15050"/>
                  </a:lnTo>
                  <a:lnTo>
                    <a:pt x="103263" y="1671"/>
                  </a:lnTo>
                  <a:lnTo>
                    <a:pt x="126034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80916" y="1216152"/>
              <a:ext cx="311150" cy="609600"/>
            </a:xfrm>
            <a:custGeom>
              <a:avLst/>
              <a:gdLst/>
              <a:ahLst/>
              <a:cxnLst/>
              <a:rect l="l" t="t" r="r" b="b"/>
              <a:pathLst>
                <a:path w="311150" h="609600">
                  <a:moveTo>
                    <a:pt x="310896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310896" y="609600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02326" y="1353585"/>
              <a:ext cx="237490" cy="385445"/>
            </a:xfrm>
            <a:custGeom>
              <a:avLst/>
              <a:gdLst/>
              <a:ahLst/>
              <a:cxnLst/>
              <a:rect l="l" t="t" r="r" b="b"/>
              <a:pathLst>
                <a:path w="237489" h="385444">
                  <a:moveTo>
                    <a:pt x="116204" y="0"/>
                  </a:moveTo>
                  <a:lnTo>
                    <a:pt x="65170" y="11663"/>
                  </a:lnTo>
                  <a:lnTo>
                    <a:pt x="30297" y="43792"/>
                  </a:lnTo>
                  <a:lnTo>
                    <a:pt x="23456" y="71475"/>
                  </a:lnTo>
                  <a:lnTo>
                    <a:pt x="24297" y="81391"/>
                  </a:lnTo>
                  <a:lnTo>
                    <a:pt x="52400" y="115104"/>
                  </a:lnTo>
                  <a:lnTo>
                    <a:pt x="71869" y="118364"/>
                  </a:lnTo>
                  <a:lnTo>
                    <a:pt x="78625" y="118364"/>
                  </a:lnTo>
                  <a:lnTo>
                    <a:pt x="86855" y="116446"/>
                  </a:lnTo>
                  <a:lnTo>
                    <a:pt x="96545" y="112610"/>
                  </a:lnTo>
                  <a:lnTo>
                    <a:pt x="95097" y="100101"/>
                  </a:lnTo>
                  <a:lnTo>
                    <a:pt x="88215" y="97787"/>
                  </a:lnTo>
                  <a:lnTo>
                    <a:pt x="82334" y="94713"/>
                  </a:lnTo>
                  <a:lnTo>
                    <a:pt x="66814" y="61518"/>
                  </a:lnTo>
                  <a:lnTo>
                    <a:pt x="67614" y="52139"/>
                  </a:lnTo>
                  <a:lnTo>
                    <a:pt x="94194" y="20267"/>
                  </a:lnTo>
                  <a:lnTo>
                    <a:pt x="112394" y="17183"/>
                  </a:lnTo>
                  <a:lnTo>
                    <a:pt x="124117" y="18435"/>
                  </a:lnTo>
                  <a:lnTo>
                    <a:pt x="158368" y="43403"/>
                  </a:lnTo>
                  <a:lnTo>
                    <a:pt x="173416" y="82019"/>
                  </a:lnTo>
                  <a:lnTo>
                    <a:pt x="174815" y="99174"/>
                  </a:lnTo>
                  <a:lnTo>
                    <a:pt x="173462" y="116269"/>
                  </a:lnTo>
                  <a:lnTo>
                    <a:pt x="153161" y="156578"/>
                  </a:lnTo>
                  <a:lnTo>
                    <a:pt x="121691" y="171551"/>
                  </a:lnTo>
                  <a:lnTo>
                    <a:pt x="118440" y="171551"/>
                  </a:lnTo>
                  <a:lnTo>
                    <a:pt x="115442" y="171170"/>
                  </a:lnTo>
                  <a:lnTo>
                    <a:pt x="99225" y="166814"/>
                  </a:lnTo>
                  <a:lnTo>
                    <a:pt x="95707" y="166370"/>
                  </a:lnTo>
                  <a:lnTo>
                    <a:pt x="83946" y="166370"/>
                  </a:lnTo>
                  <a:lnTo>
                    <a:pt x="77139" y="168579"/>
                  </a:lnTo>
                  <a:lnTo>
                    <a:pt x="66039" y="177444"/>
                  </a:lnTo>
                  <a:lnTo>
                    <a:pt x="63271" y="183222"/>
                  </a:lnTo>
                  <a:lnTo>
                    <a:pt x="63271" y="196735"/>
                  </a:lnTo>
                  <a:lnTo>
                    <a:pt x="65557" y="201930"/>
                  </a:lnTo>
                  <a:lnTo>
                    <a:pt x="74688" y="209918"/>
                  </a:lnTo>
                  <a:lnTo>
                    <a:pt x="80289" y="211912"/>
                  </a:lnTo>
                  <a:lnTo>
                    <a:pt x="86944" y="211912"/>
                  </a:lnTo>
                  <a:lnTo>
                    <a:pt x="93322" y="211026"/>
                  </a:lnTo>
                  <a:lnTo>
                    <a:pt x="100379" y="208370"/>
                  </a:lnTo>
                  <a:lnTo>
                    <a:pt x="108109" y="203945"/>
                  </a:lnTo>
                  <a:lnTo>
                    <a:pt x="116509" y="197751"/>
                  </a:lnTo>
                  <a:lnTo>
                    <a:pt x="126733" y="193560"/>
                  </a:lnTo>
                  <a:lnTo>
                    <a:pt x="129070" y="193090"/>
                  </a:lnTo>
                  <a:lnTo>
                    <a:pt x="131406" y="193090"/>
                  </a:lnTo>
                  <a:lnTo>
                    <a:pt x="167406" y="212284"/>
                  </a:lnTo>
                  <a:lnTo>
                    <a:pt x="182325" y="255144"/>
                  </a:lnTo>
                  <a:lnTo>
                    <a:pt x="184086" y="275145"/>
                  </a:lnTo>
                  <a:lnTo>
                    <a:pt x="183729" y="284225"/>
                  </a:lnTo>
                  <a:lnTo>
                    <a:pt x="171589" y="327915"/>
                  </a:lnTo>
                  <a:lnTo>
                    <a:pt x="139358" y="361416"/>
                  </a:lnTo>
                  <a:lnTo>
                    <a:pt x="109296" y="367906"/>
                  </a:lnTo>
                  <a:lnTo>
                    <a:pt x="100835" y="367470"/>
                  </a:lnTo>
                  <a:lnTo>
                    <a:pt x="64727" y="352747"/>
                  </a:lnTo>
                  <a:lnTo>
                    <a:pt x="42808" y="313318"/>
                  </a:lnTo>
                  <a:lnTo>
                    <a:pt x="41998" y="302907"/>
                  </a:lnTo>
                  <a:lnTo>
                    <a:pt x="41998" y="293700"/>
                  </a:lnTo>
                  <a:lnTo>
                    <a:pt x="64909" y="258635"/>
                  </a:lnTo>
                  <a:lnTo>
                    <a:pt x="62699" y="246278"/>
                  </a:lnTo>
                  <a:lnTo>
                    <a:pt x="16776" y="263664"/>
                  </a:lnTo>
                  <a:lnTo>
                    <a:pt x="0" y="306057"/>
                  </a:lnTo>
                  <a:lnTo>
                    <a:pt x="387" y="313248"/>
                  </a:lnTo>
                  <a:lnTo>
                    <a:pt x="18186" y="353021"/>
                  </a:lnTo>
                  <a:lnTo>
                    <a:pt x="59131" y="378193"/>
                  </a:lnTo>
                  <a:lnTo>
                    <a:pt x="106057" y="385368"/>
                  </a:lnTo>
                  <a:lnTo>
                    <a:pt x="126179" y="384240"/>
                  </a:lnTo>
                  <a:lnTo>
                    <a:pt x="179412" y="367309"/>
                  </a:lnTo>
                  <a:lnTo>
                    <a:pt x="217858" y="332281"/>
                  </a:lnTo>
                  <a:lnTo>
                    <a:pt x="234572" y="293609"/>
                  </a:lnTo>
                  <a:lnTo>
                    <a:pt x="237274" y="269227"/>
                  </a:lnTo>
                  <a:lnTo>
                    <a:pt x="232294" y="236354"/>
                  </a:lnTo>
                  <a:lnTo>
                    <a:pt x="217357" y="210219"/>
                  </a:lnTo>
                  <a:lnTo>
                    <a:pt x="192461" y="190824"/>
                  </a:lnTo>
                  <a:lnTo>
                    <a:pt x="157606" y="178168"/>
                  </a:lnTo>
                  <a:lnTo>
                    <a:pt x="168475" y="175353"/>
                  </a:lnTo>
                  <a:lnTo>
                    <a:pt x="208859" y="146939"/>
                  </a:lnTo>
                  <a:lnTo>
                    <a:pt x="226631" y="93624"/>
                  </a:lnTo>
                  <a:lnTo>
                    <a:pt x="226140" y="84147"/>
                  </a:lnTo>
                  <a:lnTo>
                    <a:pt x="209219" y="41111"/>
                  </a:lnTo>
                  <a:lnTo>
                    <a:pt x="179674" y="15794"/>
                  </a:lnTo>
                  <a:lnTo>
                    <a:pt x="138382" y="1792"/>
                  </a:lnTo>
                  <a:lnTo>
                    <a:pt x="127368" y="447"/>
                  </a:lnTo>
                  <a:lnTo>
                    <a:pt x="116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02326" y="1353585"/>
              <a:ext cx="237490" cy="385445"/>
            </a:xfrm>
            <a:custGeom>
              <a:avLst/>
              <a:gdLst/>
              <a:ahLst/>
              <a:cxnLst/>
              <a:rect l="l" t="t" r="r" b="b"/>
              <a:pathLst>
                <a:path w="237489" h="385444">
                  <a:moveTo>
                    <a:pt x="116204" y="0"/>
                  </a:moveTo>
                  <a:lnTo>
                    <a:pt x="159969" y="7175"/>
                  </a:lnTo>
                  <a:lnTo>
                    <a:pt x="196189" y="27279"/>
                  </a:lnTo>
                  <a:lnTo>
                    <a:pt x="222216" y="65935"/>
                  </a:lnTo>
                  <a:lnTo>
                    <a:pt x="226631" y="93624"/>
                  </a:lnTo>
                  <a:lnTo>
                    <a:pt x="224657" y="113188"/>
                  </a:lnTo>
                  <a:lnTo>
                    <a:pt x="195033" y="161124"/>
                  </a:lnTo>
                  <a:lnTo>
                    <a:pt x="157606" y="178168"/>
                  </a:lnTo>
                  <a:lnTo>
                    <a:pt x="192461" y="190824"/>
                  </a:lnTo>
                  <a:lnTo>
                    <a:pt x="217357" y="210219"/>
                  </a:lnTo>
                  <a:lnTo>
                    <a:pt x="232294" y="236354"/>
                  </a:lnTo>
                  <a:lnTo>
                    <a:pt x="237274" y="269227"/>
                  </a:lnTo>
                  <a:lnTo>
                    <a:pt x="236598" y="281533"/>
                  </a:lnTo>
                  <a:lnTo>
                    <a:pt x="217858" y="332281"/>
                  </a:lnTo>
                  <a:lnTo>
                    <a:pt x="179412" y="367309"/>
                  </a:lnTo>
                  <a:lnTo>
                    <a:pt x="126179" y="384240"/>
                  </a:lnTo>
                  <a:lnTo>
                    <a:pt x="106057" y="385368"/>
                  </a:lnTo>
                  <a:lnTo>
                    <a:pt x="93746" y="384920"/>
                  </a:lnTo>
                  <a:lnTo>
                    <a:pt x="48682" y="374264"/>
                  </a:lnTo>
                  <a:lnTo>
                    <a:pt x="13593" y="347267"/>
                  </a:lnTo>
                  <a:lnTo>
                    <a:pt x="0" y="306057"/>
                  </a:lnTo>
                  <a:lnTo>
                    <a:pt x="1047" y="294029"/>
                  </a:lnTo>
                  <a:lnTo>
                    <a:pt x="25939" y="256056"/>
                  </a:lnTo>
                  <a:lnTo>
                    <a:pt x="64909" y="258635"/>
                  </a:lnTo>
                  <a:lnTo>
                    <a:pt x="58668" y="264255"/>
                  </a:lnTo>
                  <a:lnTo>
                    <a:pt x="53544" y="269625"/>
                  </a:lnTo>
                  <a:lnTo>
                    <a:pt x="49538" y="274746"/>
                  </a:lnTo>
                  <a:lnTo>
                    <a:pt x="46647" y="279615"/>
                  </a:lnTo>
                  <a:lnTo>
                    <a:pt x="43548" y="285927"/>
                  </a:lnTo>
                  <a:lnTo>
                    <a:pt x="41998" y="293700"/>
                  </a:lnTo>
                  <a:lnTo>
                    <a:pt x="41998" y="302907"/>
                  </a:lnTo>
                  <a:lnTo>
                    <a:pt x="54952" y="342150"/>
                  </a:lnTo>
                  <a:lnTo>
                    <a:pt x="92732" y="366163"/>
                  </a:lnTo>
                  <a:lnTo>
                    <a:pt x="109296" y="367906"/>
                  </a:lnTo>
                  <a:lnTo>
                    <a:pt x="125165" y="366284"/>
                  </a:lnTo>
                  <a:lnTo>
                    <a:pt x="162725" y="341934"/>
                  </a:lnTo>
                  <a:lnTo>
                    <a:pt x="180866" y="302289"/>
                  </a:lnTo>
                  <a:lnTo>
                    <a:pt x="184086" y="275145"/>
                  </a:lnTo>
                  <a:lnTo>
                    <a:pt x="183646" y="265087"/>
                  </a:lnTo>
                  <a:lnTo>
                    <a:pt x="173635" y="226585"/>
                  </a:lnTo>
                  <a:lnTo>
                    <a:pt x="146980" y="196569"/>
                  </a:lnTo>
                  <a:lnTo>
                    <a:pt x="131406" y="193090"/>
                  </a:lnTo>
                  <a:lnTo>
                    <a:pt x="129070" y="193090"/>
                  </a:lnTo>
                  <a:lnTo>
                    <a:pt x="126733" y="193560"/>
                  </a:lnTo>
                  <a:lnTo>
                    <a:pt x="124409" y="194513"/>
                  </a:lnTo>
                  <a:lnTo>
                    <a:pt x="122072" y="195465"/>
                  </a:lnTo>
                  <a:lnTo>
                    <a:pt x="119443" y="196545"/>
                  </a:lnTo>
                  <a:lnTo>
                    <a:pt x="116509" y="197751"/>
                  </a:lnTo>
                  <a:lnTo>
                    <a:pt x="108109" y="203945"/>
                  </a:lnTo>
                  <a:lnTo>
                    <a:pt x="100379" y="208370"/>
                  </a:lnTo>
                  <a:lnTo>
                    <a:pt x="93322" y="211026"/>
                  </a:lnTo>
                  <a:lnTo>
                    <a:pt x="86944" y="211912"/>
                  </a:lnTo>
                  <a:lnTo>
                    <a:pt x="80289" y="211912"/>
                  </a:lnTo>
                  <a:lnTo>
                    <a:pt x="74688" y="209918"/>
                  </a:lnTo>
                  <a:lnTo>
                    <a:pt x="70116" y="205930"/>
                  </a:lnTo>
                  <a:lnTo>
                    <a:pt x="65557" y="201930"/>
                  </a:lnTo>
                  <a:lnTo>
                    <a:pt x="63271" y="196735"/>
                  </a:lnTo>
                  <a:lnTo>
                    <a:pt x="63271" y="190347"/>
                  </a:lnTo>
                  <a:lnTo>
                    <a:pt x="63271" y="183222"/>
                  </a:lnTo>
                  <a:lnTo>
                    <a:pt x="66039" y="177444"/>
                  </a:lnTo>
                  <a:lnTo>
                    <a:pt x="71589" y="173012"/>
                  </a:lnTo>
                  <a:lnTo>
                    <a:pt x="77139" y="168579"/>
                  </a:lnTo>
                  <a:lnTo>
                    <a:pt x="83946" y="166370"/>
                  </a:lnTo>
                  <a:lnTo>
                    <a:pt x="91998" y="166370"/>
                  </a:lnTo>
                  <a:lnTo>
                    <a:pt x="95707" y="166370"/>
                  </a:lnTo>
                  <a:lnTo>
                    <a:pt x="99225" y="166814"/>
                  </a:lnTo>
                  <a:lnTo>
                    <a:pt x="102527" y="167716"/>
                  </a:lnTo>
                  <a:lnTo>
                    <a:pt x="112687" y="170434"/>
                  </a:lnTo>
                  <a:lnTo>
                    <a:pt x="115442" y="171170"/>
                  </a:lnTo>
                  <a:lnTo>
                    <a:pt x="118440" y="171551"/>
                  </a:lnTo>
                  <a:lnTo>
                    <a:pt x="121691" y="171551"/>
                  </a:lnTo>
                  <a:lnTo>
                    <a:pt x="162637" y="144969"/>
                  </a:lnTo>
                  <a:lnTo>
                    <a:pt x="174815" y="99174"/>
                  </a:lnTo>
                  <a:lnTo>
                    <a:pt x="174465" y="90532"/>
                  </a:lnTo>
                  <a:lnTo>
                    <a:pt x="162540" y="50150"/>
                  </a:lnTo>
                  <a:lnTo>
                    <a:pt x="134900" y="22194"/>
                  </a:lnTo>
                  <a:lnTo>
                    <a:pt x="112394" y="17183"/>
                  </a:lnTo>
                  <a:lnTo>
                    <a:pt x="102844" y="17954"/>
                  </a:lnTo>
                  <a:lnTo>
                    <a:pt x="70013" y="43678"/>
                  </a:lnTo>
                  <a:lnTo>
                    <a:pt x="66814" y="61518"/>
                  </a:lnTo>
                  <a:lnTo>
                    <a:pt x="67238" y="68631"/>
                  </a:lnTo>
                  <a:lnTo>
                    <a:pt x="95097" y="100101"/>
                  </a:lnTo>
                  <a:lnTo>
                    <a:pt x="96545" y="112610"/>
                  </a:lnTo>
                  <a:lnTo>
                    <a:pt x="86855" y="116446"/>
                  </a:lnTo>
                  <a:lnTo>
                    <a:pt x="78625" y="118364"/>
                  </a:lnTo>
                  <a:lnTo>
                    <a:pt x="71869" y="118364"/>
                  </a:lnTo>
                  <a:lnTo>
                    <a:pt x="31032" y="98312"/>
                  </a:lnTo>
                  <a:lnTo>
                    <a:pt x="23456" y="71475"/>
                  </a:lnTo>
                  <a:lnTo>
                    <a:pt x="25166" y="57054"/>
                  </a:lnTo>
                  <a:lnTo>
                    <a:pt x="50825" y="20739"/>
                  </a:lnTo>
                  <a:lnTo>
                    <a:pt x="97859" y="1295"/>
                  </a:lnTo>
                  <a:lnTo>
                    <a:pt x="116204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33160" y="1216152"/>
              <a:ext cx="311785" cy="609600"/>
            </a:xfrm>
            <a:custGeom>
              <a:avLst/>
              <a:gdLst/>
              <a:ahLst/>
              <a:cxnLst/>
              <a:rect l="l" t="t" r="r" b="b"/>
              <a:pathLst>
                <a:path w="311784" h="609600">
                  <a:moveTo>
                    <a:pt x="311658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311658" y="609600"/>
                  </a:lnTo>
                  <a:lnTo>
                    <a:pt x="311658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51912" y="1357403"/>
              <a:ext cx="243204" cy="377190"/>
            </a:xfrm>
            <a:custGeom>
              <a:avLst/>
              <a:gdLst/>
              <a:ahLst/>
              <a:cxnLst/>
              <a:rect l="l" t="t" r="r" b="b"/>
              <a:pathLst>
                <a:path w="243204" h="377189">
                  <a:moveTo>
                    <a:pt x="189001" y="289902"/>
                  </a:moveTo>
                  <a:lnTo>
                    <a:pt x="133908" y="289902"/>
                  </a:lnTo>
                  <a:lnTo>
                    <a:pt x="133876" y="312260"/>
                  </a:lnTo>
                  <a:lnTo>
                    <a:pt x="133780" y="318565"/>
                  </a:lnTo>
                  <a:lnTo>
                    <a:pt x="119834" y="355449"/>
                  </a:lnTo>
                  <a:lnTo>
                    <a:pt x="89255" y="361086"/>
                  </a:lnTo>
                  <a:lnTo>
                    <a:pt x="89255" y="376910"/>
                  </a:lnTo>
                  <a:lnTo>
                    <a:pt x="235013" y="376910"/>
                  </a:lnTo>
                  <a:lnTo>
                    <a:pt x="235013" y="361238"/>
                  </a:lnTo>
                  <a:lnTo>
                    <a:pt x="225919" y="360050"/>
                  </a:lnTo>
                  <a:lnTo>
                    <a:pt x="218598" y="358884"/>
                  </a:lnTo>
                  <a:lnTo>
                    <a:pt x="198932" y="348957"/>
                  </a:lnTo>
                  <a:lnTo>
                    <a:pt x="195478" y="345020"/>
                  </a:lnTo>
                  <a:lnTo>
                    <a:pt x="192963" y="340207"/>
                  </a:lnTo>
                  <a:lnTo>
                    <a:pt x="189788" y="328803"/>
                  </a:lnTo>
                  <a:lnTo>
                    <a:pt x="189001" y="321208"/>
                  </a:lnTo>
                  <a:lnTo>
                    <a:pt x="189001" y="289902"/>
                  </a:lnTo>
                  <a:close/>
                </a:path>
                <a:path w="243204" h="377189">
                  <a:moveTo>
                    <a:pt x="189001" y="0"/>
                  </a:moveTo>
                  <a:lnTo>
                    <a:pt x="168427" y="0"/>
                  </a:lnTo>
                  <a:lnTo>
                    <a:pt x="0" y="277025"/>
                  </a:lnTo>
                  <a:lnTo>
                    <a:pt x="0" y="289902"/>
                  </a:lnTo>
                  <a:lnTo>
                    <a:pt x="197497" y="289902"/>
                  </a:lnTo>
                  <a:lnTo>
                    <a:pt x="203555" y="290436"/>
                  </a:lnTo>
                  <a:lnTo>
                    <a:pt x="225711" y="325971"/>
                  </a:lnTo>
                  <a:lnTo>
                    <a:pt x="226428" y="335457"/>
                  </a:lnTo>
                  <a:lnTo>
                    <a:pt x="242722" y="335457"/>
                  </a:lnTo>
                  <a:lnTo>
                    <a:pt x="242722" y="269455"/>
                  </a:lnTo>
                  <a:lnTo>
                    <a:pt x="24269" y="269455"/>
                  </a:lnTo>
                  <a:lnTo>
                    <a:pt x="133908" y="83883"/>
                  </a:lnTo>
                  <a:lnTo>
                    <a:pt x="189001" y="83883"/>
                  </a:lnTo>
                  <a:lnTo>
                    <a:pt x="189001" y="0"/>
                  </a:lnTo>
                  <a:close/>
                </a:path>
                <a:path w="243204" h="377189">
                  <a:moveTo>
                    <a:pt x="189001" y="83883"/>
                  </a:moveTo>
                  <a:lnTo>
                    <a:pt x="133908" y="83883"/>
                  </a:lnTo>
                  <a:lnTo>
                    <a:pt x="133908" y="269455"/>
                  </a:lnTo>
                  <a:lnTo>
                    <a:pt x="189001" y="269455"/>
                  </a:lnTo>
                  <a:lnTo>
                    <a:pt x="189001" y="83883"/>
                  </a:lnTo>
                  <a:close/>
                </a:path>
                <a:path w="243204" h="377189">
                  <a:moveTo>
                    <a:pt x="242722" y="222542"/>
                  </a:moveTo>
                  <a:lnTo>
                    <a:pt x="226326" y="222542"/>
                  </a:lnTo>
                  <a:lnTo>
                    <a:pt x="225844" y="233565"/>
                  </a:lnTo>
                  <a:lnTo>
                    <a:pt x="225336" y="240423"/>
                  </a:lnTo>
                  <a:lnTo>
                    <a:pt x="224472" y="245821"/>
                  </a:lnTo>
                  <a:lnTo>
                    <a:pt x="221995" y="253720"/>
                  </a:lnTo>
                  <a:lnTo>
                    <a:pt x="221487" y="256438"/>
                  </a:lnTo>
                  <a:lnTo>
                    <a:pt x="196735" y="269455"/>
                  </a:lnTo>
                  <a:lnTo>
                    <a:pt x="242722" y="269455"/>
                  </a:lnTo>
                  <a:lnTo>
                    <a:pt x="242722" y="2225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51912" y="1357403"/>
              <a:ext cx="243204" cy="377190"/>
            </a:xfrm>
            <a:custGeom>
              <a:avLst/>
              <a:gdLst/>
              <a:ahLst/>
              <a:cxnLst/>
              <a:rect l="l" t="t" r="r" b="b"/>
              <a:pathLst>
                <a:path w="243204" h="377189">
                  <a:moveTo>
                    <a:pt x="133908" y="83883"/>
                  </a:moveTo>
                  <a:lnTo>
                    <a:pt x="24269" y="269455"/>
                  </a:lnTo>
                  <a:lnTo>
                    <a:pt x="133908" y="269455"/>
                  </a:lnTo>
                  <a:lnTo>
                    <a:pt x="133908" y="83883"/>
                  </a:lnTo>
                  <a:close/>
                </a:path>
                <a:path w="243204" h="377189">
                  <a:moveTo>
                    <a:pt x="168427" y="0"/>
                  </a:moveTo>
                  <a:lnTo>
                    <a:pt x="189001" y="0"/>
                  </a:lnTo>
                  <a:lnTo>
                    <a:pt x="189001" y="269455"/>
                  </a:lnTo>
                  <a:lnTo>
                    <a:pt x="196735" y="269455"/>
                  </a:lnTo>
                  <a:lnTo>
                    <a:pt x="221703" y="257924"/>
                  </a:lnTo>
                  <a:lnTo>
                    <a:pt x="221487" y="256438"/>
                  </a:lnTo>
                  <a:lnTo>
                    <a:pt x="221995" y="253720"/>
                  </a:lnTo>
                  <a:lnTo>
                    <a:pt x="226326" y="222542"/>
                  </a:lnTo>
                  <a:lnTo>
                    <a:pt x="242722" y="222542"/>
                  </a:lnTo>
                  <a:lnTo>
                    <a:pt x="242722" y="335457"/>
                  </a:lnTo>
                  <a:lnTo>
                    <a:pt x="226428" y="335457"/>
                  </a:lnTo>
                  <a:lnTo>
                    <a:pt x="225711" y="325971"/>
                  </a:lnTo>
                  <a:lnTo>
                    <a:pt x="224931" y="318238"/>
                  </a:lnTo>
                  <a:lnTo>
                    <a:pt x="217436" y="297484"/>
                  </a:lnTo>
                  <a:lnTo>
                    <a:pt x="214502" y="294551"/>
                  </a:lnTo>
                  <a:lnTo>
                    <a:pt x="211137" y="292557"/>
                  </a:lnTo>
                  <a:lnTo>
                    <a:pt x="207340" y="291503"/>
                  </a:lnTo>
                  <a:lnTo>
                    <a:pt x="203555" y="290436"/>
                  </a:lnTo>
                  <a:lnTo>
                    <a:pt x="197497" y="289902"/>
                  </a:lnTo>
                  <a:lnTo>
                    <a:pt x="189179" y="289902"/>
                  </a:lnTo>
                  <a:lnTo>
                    <a:pt x="189001" y="289902"/>
                  </a:lnTo>
                  <a:lnTo>
                    <a:pt x="189001" y="311721"/>
                  </a:lnTo>
                  <a:lnTo>
                    <a:pt x="189001" y="321208"/>
                  </a:lnTo>
                  <a:lnTo>
                    <a:pt x="189788" y="328803"/>
                  </a:lnTo>
                  <a:lnTo>
                    <a:pt x="191376" y="334505"/>
                  </a:lnTo>
                  <a:lnTo>
                    <a:pt x="192963" y="340207"/>
                  </a:lnTo>
                  <a:lnTo>
                    <a:pt x="195478" y="345020"/>
                  </a:lnTo>
                  <a:lnTo>
                    <a:pt x="198932" y="348957"/>
                  </a:lnTo>
                  <a:lnTo>
                    <a:pt x="201968" y="352577"/>
                  </a:lnTo>
                  <a:lnTo>
                    <a:pt x="235013" y="361238"/>
                  </a:lnTo>
                  <a:lnTo>
                    <a:pt x="235013" y="376910"/>
                  </a:lnTo>
                  <a:lnTo>
                    <a:pt x="89255" y="376910"/>
                  </a:lnTo>
                  <a:lnTo>
                    <a:pt x="89255" y="361086"/>
                  </a:lnTo>
                  <a:lnTo>
                    <a:pt x="102450" y="359564"/>
                  </a:lnTo>
                  <a:lnTo>
                    <a:pt x="112642" y="357685"/>
                  </a:lnTo>
                  <a:lnTo>
                    <a:pt x="133780" y="318565"/>
                  </a:lnTo>
                  <a:lnTo>
                    <a:pt x="133908" y="310121"/>
                  </a:lnTo>
                  <a:lnTo>
                    <a:pt x="133908" y="289902"/>
                  </a:lnTo>
                  <a:lnTo>
                    <a:pt x="0" y="289902"/>
                  </a:lnTo>
                  <a:lnTo>
                    <a:pt x="0" y="277025"/>
                  </a:lnTo>
                  <a:lnTo>
                    <a:pt x="168427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33587" y="1216152"/>
              <a:ext cx="287020" cy="609600"/>
            </a:xfrm>
            <a:custGeom>
              <a:avLst/>
              <a:gdLst/>
              <a:ahLst/>
              <a:cxnLst/>
              <a:rect l="l" t="t" r="r" b="b"/>
              <a:pathLst>
                <a:path w="287020" h="609600">
                  <a:moveTo>
                    <a:pt x="286511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286511" y="609600"/>
                  </a:lnTo>
                  <a:lnTo>
                    <a:pt x="286511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45338" y="1357402"/>
              <a:ext cx="241935" cy="381635"/>
            </a:xfrm>
            <a:custGeom>
              <a:avLst/>
              <a:gdLst/>
              <a:ahLst/>
              <a:cxnLst/>
              <a:rect l="l" t="t" r="r" b="b"/>
              <a:pathLst>
                <a:path w="241934" h="381635">
                  <a:moveTo>
                    <a:pt x="241934" y="0"/>
                  </a:moveTo>
                  <a:lnTo>
                    <a:pt x="200966" y="8785"/>
                  </a:lnTo>
                  <a:lnTo>
                    <a:pt x="183794" y="9271"/>
                  </a:lnTo>
                  <a:lnTo>
                    <a:pt x="167384" y="8692"/>
                  </a:lnTo>
                  <a:lnTo>
                    <a:pt x="149605" y="6954"/>
                  </a:lnTo>
                  <a:lnTo>
                    <a:pt x="130455" y="4057"/>
                  </a:lnTo>
                  <a:lnTo>
                    <a:pt x="109931" y="0"/>
                  </a:lnTo>
                  <a:lnTo>
                    <a:pt x="60540" y="207619"/>
                  </a:lnTo>
                  <a:lnTo>
                    <a:pt x="78854" y="207619"/>
                  </a:lnTo>
                  <a:lnTo>
                    <a:pt x="83728" y="194839"/>
                  </a:lnTo>
                  <a:lnTo>
                    <a:pt x="88979" y="184027"/>
                  </a:lnTo>
                  <a:lnTo>
                    <a:pt x="121090" y="157276"/>
                  </a:lnTo>
                  <a:lnTo>
                    <a:pt x="128765" y="156540"/>
                  </a:lnTo>
                  <a:lnTo>
                    <a:pt x="139950" y="157942"/>
                  </a:lnTo>
                  <a:lnTo>
                    <a:pt x="173176" y="191235"/>
                  </a:lnTo>
                  <a:lnTo>
                    <a:pt x="181368" y="240398"/>
                  </a:lnTo>
                  <a:lnTo>
                    <a:pt x="180914" y="253270"/>
                  </a:lnTo>
                  <a:lnTo>
                    <a:pt x="174116" y="291122"/>
                  </a:lnTo>
                  <a:lnTo>
                    <a:pt x="159984" y="326985"/>
                  </a:lnTo>
                  <a:lnTo>
                    <a:pt x="128989" y="357649"/>
                  </a:lnTo>
                  <a:lnTo>
                    <a:pt x="97764" y="364096"/>
                  </a:lnTo>
                  <a:lnTo>
                    <a:pt x="88130" y="363417"/>
                  </a:lnTo>
                  <a:lnTo>
                    <a:pt x="56478" y="340523"/>
                  </a:lnTo>
                  <a:lnTo>
                    <a:pt x="53479" y="324015"/>
                  </a:lnTo>
                  <a:lnTo>
                    <a:pt x="53479" y="320687"/>
                  </a:lnTo>
                  <a:lnTo>
                    <a:pt x="54127" y="314236"/>
                  </a:lnTo>
                  <a:lnTo>
                    <a:pt x="54813" y="304330"/>
                  </a:lnTo>
                  <a:lnTo>
                    <a:pt x="20929" y="274904"/>
                  </a:lnTo>
                  <a:lnTo>
                    <a:pt x="0" y="298805"/>
                  </a:lnTo>
                  <a:lnTo>
                    <a:pt x="0" y="308178"/>
                  </a:lnTo>
                  <a:lnTo>
                    <a:pt x="13769" y="346717"/>
                  </a:lnTo>
                  <a:lnTo>
                    <a:pt x="47961" y="371393"/>
                  </a:lnTo>
                  <a:lnTo>
                    <a:pt x="89825" y="381134"/>
                  </a:lnTo>
                  <a:lnTo>
                    <a:pt x="100990" y="381546"/>
                  </a:lnTo>
                  <a:lnTo>
                    <a:pt x="121376" y="380212"/>
                  </a:lnTo>
                  <a:lnTo>
                    <a:pt x="158504" y="369544"/>
                  </a:lnTo>
                  <a:lnTo>
                    <a:pt x="190490" y="348444"/>
                  </a:lnTo>
                  <a:lnTo>
                    <a:pt x="215627" y="318274"/>
                  </a:lnTo>
                  <a:lnTo>
                    <a:pt x="235567" y="270467"/>
                  </a:lnTo>
                  <a:lnTo>
                    <a:pt x="238912" y="241223"/>
                  </a:lnTo>
                  <a:lnTo>
                    <a:pt x="238462" y="231767"/>
                  </a:lnTo>
                  <a:lnTo>
                    <a:pt x="227720" y="194624"/>
                  </a:lnTo>
                  <a:lnTo>
                    <a:pt x="195543" y="157045"/>
                  </a:lnTo>
                  <a:lnTo>
                    <a:pt x="158972" y="141334"/>
                  </a:lnTo>
                  <a:lnTo>
                    <a:pt x="137934" y="139369"/>
                  </a:lnTo>
                  <a:lnTo>
                    <a:pt x="129740" y="139643"/>
                  </a:lnTo>
                  <a:lnTo>
                    <a:pt x="90677" y="158470"/>
                  </a:lnTo>
                  <a:lnTo>
                    <a:pt x="118567" y="52095"/>
                  </a:lnTo>
                  <a:lnTo>
                    <a:pt x="134240" y="55195"/>
                  </a:lnTo>
                  <a:lnTo>
                    <a:pt x="148686" y="57410"/>
                  </a:lnTo>
                  <a:lnTo>
                    <a:pt x="161906" y="58739"/>
                  </a:lnTo>
                  <a:lnTo>
                    <a:pt x="173901" y="59182"/>
                  </a:lnTo>
                  <a:lnTo>
                    <a:pt x="188698" y="58351"/>
                  </a:lnTo>
                  <a:lnTo>
                    <a:pt x="226936" y="40932"/>
                  </a:lnTo>
                  <a:lnTo>
                    <a:pt x="240449" y="9453"/>
                  </a:lnTo>
                  <a:lnTo>
                    <a:pt x="241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145338" y="1357402"/>
              <a:ext cx="241935" cy="381635"/>
            </a:xfrm>
            <a:custGeom>
              <a:avLst/>
              <a:gdLst/>
              <a:ahLst/>
              <a:cxnLst/>
              <a:rect l="l" t="t" r="r" b="b"/>
              <a:pathLst>
                <a:path w="241934" h="381635">
                  <a:moveTo>
                    <a:pt x="109931" y="0"/>
                  </a:moveTo>
                  <a:lnTo>
                    <a:pt x="130455" y="4057"/>
                  </a:lnTo>
                  <a:lnTo>
                    <a:pt x="149605" y="6954"/>
                  </a:lnTo>
                  <a:lnTo>
                    <a:pt x="167384" y="8692"/>
                  </a:lnTo>
                  <a:lnTo>
                    <a:pt x="183794" y="9271"/>
                  </a:lnTo>
                  <a:lnTo>
                    <a:pt x="192940" y="9149"/>
                  </a:lnTo>
                  <a:lnTo>
                    <a:pt x="233474" y="2473"/>
                  </a:lnTo>
                  <a:lnTo>
                    <a:pt x="241934" y="0"/>
                  </a:lnTo>
                  <a:lnTo>
                    <a:pt x="240449" y="9453"/>
                  </a:lnTo>
                  <a:lnTo>
                    <a:pt x="221157" y="45897"/>
                  </a:lnTo>
                  <a:lnTo>
                    <a:pt x="173901" y="59182"/>
                  </a:lnTo>
                  <a:lnTo>
                    <a:pt x="161906" y="58739"/>
                  </a:lnTo>
                  <a:lnTo>
                    <a:pt x="148686" y="57410"/>
                  </a:lnTo>
                  <a:lnTo>
                    <a:pt x="134240" y="55195"/>
                  </a:lnTo>
                  <a:lnTo>
                    <a:pt x="118567" y="52095"/>
                  </a:lnTo>
                  <a:lnTo>
                    <a:pt x="90677" y="158470"/>
                  </a:lnTo>
                  <a:lnTo>
                    <a:pt x="129740" y="139643"/>
                  </a:lnTo>
                  <a:lnTo>
                    <a:pt x="137934" y="139369"/>
                  </a:lnTo>
                  <a:lnTo>
                    <a:pt x="158972" y="141334"/>
                  </a:lnTo>
                  <a:lnTo>
                    <a:pt x="195543" y="157045"/>
                  </a:lnTo>
                  <a:lnTo>
                    <a:pt x="222950" y="186137"/>
                  </a:lnTo>
                  <a:lnTo>
                    <a:pt x="237112" y="222354"/>
                  </a:lnTo>
                  <a:lnTo>
                    <a:pt x="238912" y="241223"/>
                  </a:lnTo>
                  <a:lnTo>
                    <a:pt x="238076" y="255825"/>
                  </a:lnTo>
                  <a:lnTo>
                    <a:pt x="225526" y="299872"/>
                  </a:lnTo>
                  <a:lnTo>
                    <a:pt x="203949" y="334465"/>
                  </a:lnTo>
                  <a:lnTo>
                    <a:pt x="175247" y="360210"/>
                  </a:lnTo>
                  <a:lnTo>
                    <a:pt x="140547" y="376212"/>
                  </a:lnTo>
                  <a:lnTo>
                    <a:pt x="100990" y="381546"/>
                  </a:lnTo>
                  <a:lnTo>
                    <a:pt x="89825" y="381134"/>
                  </a:lnTo>
                  <a:lnTo>
                    <a:pt x="47961" y="371393"/>
                  </a:lnTo>
                  <a:lnTo>
                    <a:pt x="13769" y="346717"/>
                  </a:lnTo>
                  <a:lnTo>
                    <a:pt x="0" y="308178"/>
                  </a:lnTo>
                  <a:lnTo>
                    <a:pt x="0" y="298805"/>
                  </a:lnTo>
                  <a:lnTo>
                    <a:pt x="2768" y="290918"/>
                  </a:lnTo>
                  <a:lnTo>
                    <a:pt x="8318" y="284518"/>
                  </a:lnTo>
                  <a:lnTo>
                    <a:pt x="13855" y="278117"/>
                  </a:lnTo>
                  <a:lnTo>
                    <a:pt x="20929" y="274904"/>
                  </a:lnTo>
                  <a:lnTo>
                    <a:pt x="29552" y="274904"/>
                  </a:lnTo>
                  <a:lnTo>
                    <a:pt x="36944" y="274904"/>
                  </a:lnTo>
                  <a:lnTo>
                    <a:pt x="43014" y="277558"/>
                  </a:lnTo>
                  <a:lnTo>
                    <a:pt x="47739" y="282867"/>
                  </a:lnTo>
                  <a:lnTo>
                    <a:pt x="52450" y="288163"/>
                  </a:lnTo>
                  <a:lnTo>
                    <a:pt x="54813" y="294652"/>
                  </a:lnTo>
                  <a:lnTo>
                    <a:pt x="54813" y="302323"/>
                  </a:lnTo>
                  <a:lnTo>
                    <a:pt x="54813" y="304330"/>
                  </a:lnTo>
                  <a:lnTo>
                    <a:pt x="54584" y="308305"/>
                  </a:lnTo>
                  <a:lnTo>
                    <a:pt x="54127" y="314236"/>
                  </a:lnTo>
                  <a:lnTo>
                    <a:pt x="53695" y="317423"/>
                  </a:lnTo>
                  <a:lnTo>
                    <a:pt x="53479" y="320687"/>
                  </a:lnTo>
                  <a:lnTo>
                    <a:pt x="53479" y="324015"/>
                  </a:lnTo>
                  <a:lnTo>
                    <a:pt x="54229" y="332742"/>
                  </a:lnTo>
                  <a:lnTo>
                    <a:pt x="79535" y="361383"/>
                  </a:lnTo>
                  <a:lnTo>
                    <a:pt x="97764" y="364096"/>
                  </a:lnTo>
                  <a:lnTo>
                    <a:pt x="114176" y="362484"/>
                  </a:lnTo>
                  <a:lnTo>
                    <a:pt x="153822" y="338315"/>
                  </a:lnTo>
                  <a:lnTo>
                    <a:pt x="170133" y="303387"/>
                  </a:lnTo>
                  <a:lnTo>
                    <a:pt x="179552" y="266017"/>
                  </a:lnTo>
                  <a:lnTo>
                    <a:pt x="181368" y="240398"/>
                  </a:lnTo>
                  <a:lnTo>
                    <a:pt x="180458" y="221943"/>
                  </a:lnTo>
                  <a:lnTo>
                    <a:pt x="166801" y="178981"/>
                  </a:lnTo>
                  <a:lnTo>
                    <a:pt x="128765" y="156540"/>
                  </a:lnTo>
                  <a:lnTo>
                    <a:pt x="121090" y="157276"/>
                  </a:lnTo>
                  <a:lnTo>
                    <a:pt x="88979" y="184027"/>
                  </a:lnTo>
                  <a:lnTo>
                    <a:pt x="78854" y="207619"/>
                  </a:lnTo>
                  <a:lnTo>
                    <a:pt x="60540" y="207619"/>
                  </a:lnTo>
                  <a:lnTo>
                    <a:pt x="109931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096499" y="1216152"/>
              <a:ext cx="287020" cy="609600"/>
            </a:xfrm>
            <a:custGeom>
              <a:avLst/>
              <a:gdLst/>
              <a:ahLst/>
              <a:cxnLst/>
              <a:rect l="l" t="t" r="r" b="b"/>
              <a:pathLst>
                <a:path w="287020" h="609600">
                  <a:moveTo>
                    <a:pt x="286511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286511" y="609600"/>
                  </a:lnTo>
                  <a:lnTo>
                    <a:pt x="286511" y="0"/>
                  </a:lnTo>
                  <a:close/>
                </a:path>
              </a:pathLst>
            </a:custGeom>
            <a:solidFill>
              <a:srgbClr val="00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118426" y="1353588"/>
              <a:ext cx="237490" cy="385445"/>
            </a:xfrm>
            <a:custGeom>
              <a:avLst/>
              <a:gdLst/>
              <a:ahLst/>
              <a:cxnLst/>
              <a:rect l="l" t="t" r="r" b="b"/>
              <a:pathLst>
                <a:path w="237490" h="385444">
                  <a:moveTo>
                    <a:pt x="163855" y="0"/>
                  </a:moveTo>
                  <a:lnTo>
                    <a:pt x="149525" y="759"/>
                  </a:lnTo>
                  <a:lnTo>
                    <a:pt x="150282" y="759"/>
                  </a:lnTo>
                  <a:lnTo>
                    <a:pt x="137833" y="2803"/>
                  </a:lnTo>
                  <a:lnTo>
                    <a:pt x="102312" y="17479"/>
                  </a:lnTo>
                  <a:lnTo>
                    <a:pt x="78772" y="41938"/>
                  </a:lnTo>
                  <a:lnTo>
                    <a:pt x="77416" y="43891"/>
                  </a:lnTo>
                  <a:lnTo>
                    <a:pt x="41300" y="82973"/>
                  </a:lnTo>
                  <a:lnTo>
                    <a:pt x="17538" y="127635"/>
                  </a:lnTo>
                  <a:lnTo>
                    <a:pt x="4387" y="176725"/>
                  </a:lnTo>
                  <a:lnTo>
                    <a:pt x="0" y="229158"/>
                  </a:lnTo>
                  <a:lnTo>
                    <a:pt x="1808" y="260705"/>
                  </a:lnTo>
                  <a:lnTo>
                    <a:pt x="1831" y="261103"/>
                  </a:lnTo>
                  <a:lnTo>
                    <a:pt x="16480" y="315599"/>
                  </a:lnTo>
                  <a:lnTo>
                    <a:pt x="47343" y="358802"/>
                  </a:lnTo>
                  <a:lnTo>
                    <a:pt x="92144" y="382405"/>
                  </a:lnTo>
                  <a:lnTo>
                    <a:pt x="118897" y="385356"/>
                  </a:lnTo>
                  <a:lnTo>
                    <a:pt x="141721" y="383217"/>
                  </a:lnTo>
                  <a:lnTo>
                    <a:pt x="162799" y="376801"/>
                  </a:lnTo>
                  <a:lnTo>
                    <a:pt x="178877" y="367906"/>
                  </a:lnTo>
                  <a:lnTo>
                    <a:pt x="116497" y="367906"/>
                  </a:lnTo>
                  <a:lnTo>
                    <a:pt x="104109" y="366105"/>
                  </a:lnTo>
                  <a:lnTo>
                    <a:pt x="72923" y="338975"/>
                  </a:lnTo>
                  <a:lnTo>
                    <a:pt x="56207" y="283956"/>
                  </a:lnTo>
                  <a:lnTo>
                    <a:pt x="55111" y="261103"/>
                  </a:lnTo>
                  <a:lnTo>
                    <a:pt x="55092" y="260705"/>
                  </a:lnTo>
                  <a:lnTo>
                    <a:pt x="58834" y="220595"/>
                  </a:lnTo>
                  <a:lnTo>
                    <a:pt x="70423" y="179481"/>
                  </a:lnTo>
                  <a:lnTo>
                    <a:pt x="86534" y="162128"/>
                  </a:lnTo>
                  <a:lnTo>
                    <a:pt x="59905" y="162128"/>
                  </a:lnTo>
                  <a:lnTo>
                    <a:pt x="71880" y="108100"/>
                  </a:lnTo>
                  <a:lnTo>
                    <a:pt x="94322" y="60350"/>
                  </a:lnTo>
                  <a:lnTo>
                    <a:pt x="121880" y="28786"/>
                  </a:lnTo>
                  <a:lnTo>
                    <a:pt x="152095" y="18262"/>
                  </a:lnTo>
                  <a:lnTo>
                    <a:pt x="222143" y="18262"/>
                  </a:lnTo>
                  <a:lnTo>
                    <a:pt x="213779" y="12166"/>
                  </a:lnTo>
                  <a:lnTo>
                    <a:pt x="202956" y="6841"/>
                  </a:lnTo>
                  <a:lnTo>
                    <a:pt x="191027" y="3040"/>
                  </a:lnTo>
                  <a:lnTo>
                    <a:pt x="177992" y="759"/>
                  </a:lnTo>
                  <a:lnTo>
                    <a:pt x="163855" y="0"/>
                  </a:lnTo>
                  <a:close/>
                </a:path>
                <a:path w="237490" h="385444">
                  <a:moveTo>
                    <a:pt x="180470" y="151358"/>
                  </a:moveTo>
                  <a:lnTo>
                    <a:pt x="118910" y="151358"/>
                  </a:lnTo>
                  <a:lnTo>
                    <a:pt x="131454" y="152758"/>
                  </a:lnTo>
                  <a:lnTo>
                    <a:pt x="142743" y="156959"/>
                  </a:lnTo>
                  <a:lnTo>
                    <a:pt x="170384" y="189374"/>
                  </a:lnTo>
                  <a:lnTo>
                    <a:pt x="181552" y="230847"/>
                  </a:lnTo>
                  <a:lnTo>
                    <a:pt x="183007" y="253479"/>
                  </a:lnTo>
                  <a:lnTo>
                    <a:pt x="182774" y="260705"/>
                  </a:lnTo>
                  <a:lnTo>
                    <a:pt x="182761" y="261103"/>
                  </a:lnTo>
                  <a:lnTo>
                    <a:pt x="182645" y="264707"/>
                  </a:lnTo>
                  <a:lnTo>
                    <a:pt x="174135" y="310180"/>
                  </a:lnTo>
                  <a:lnTo>
                    <a:pt x="152706" y="350535"/>
                  </a:lnTo>
                  <a:lnTo>
                    <a:pt x="116497" y="367906"/>
                  </a:lnTo>
                  <a:lnTo>
                    <a:pt x="178877" y="367906"/>
                  </a:lnTo>
                  <a:lnTo>
                    <a:pt x="208214" y="341454"/>
                  </a:lnTo>
                  <a:lnTo>
                    <a:pt x="227380" y="307898"/>
                  </a:lnTo>
                  <a:lnTo>
                    <a:pt x="236405" y="269551"/>
                  </a:lnTo>
                  <a:lnTo>
                    <a:pt x="237007" y="256159"/>
                  </a:lnTo>
                  <a:lnTo>
                    <a:pt x="235840" y="237904"/>
                  </a:lnTo>
                  <a:lnTo>
                    <a:pt x="218338" y="188823"/>
                  </a:lnTo>
                  <a:lnTo>
                    <a:pt x="182453" y="152435"/>
                  </a:lnTo>
                  <a:lnTo>
                    <a:pt x="180470" y="151358"/>
                  </a:lnTo>
                  <a:close/>
                </a:path>
                <a:path w="237490" h="385444">
                  <a:moveTo>
                    <a:pt x="123469" y="134175"/>
                  </a:moveTo>
                  <a:lnTo>
                    <a:pt x="78447" y="145154"/>
                  </a:lnTo>
                  <a:lnTo>
                    <a:pt x="59905" y="162128"/>
                  </a:lnTo>
                  <a:lnTo>
                    <a:pt x="86534" y="162128"/>
                  </a:lnTo>
                  <a:lnTo>
                    <a:pt x="96199" y="156644"/>
                  </a:lnTo>
                  <a:lnTo>
                    <a:pt x="107424" y="152758"/>
                  </a:lnTo>
                  <a:lnTo>
                    <a:pt x="106981" y="152758"/>
                  </a:lnTo>
                  <a:lnTo>
                    <a:pt x="118910" y="151358"/>
                  </a:lnTo>
                  <a:lnTo>
                    <a:pt x="180470" y="151358"/>
                  </a:lnTo>
                  <a:lnTo>
                    <a:pt x="166992" y="144043"/>
                  </a:lnTo>
                  <a:lnTo>
                    <a:pt x="156127" y="139726"/>
                  </a:lnTo>
                  <a:lnTo>
                    <a:pt x="145249" y="136642"/>
                  </a:lnTo>
                  <a:lnTo>
                    <a:pt x="134363" y="134792"/>
                  </a:lnTo>
                  <a:lnTo>
                    <a:pt x="123469" y="134175"/>
                  </a:lnTo>
                  <a:close/>
                </a:path>
                <a:path w="237490" h="385444">
                  <a:moveTo>
                    <a:pt x="222143" y="18262"/>
                  </a:moveTo>
                  <a:lnTo>
                    <a:pt x="159219" y="18262"/>
                  </a:lnTo>
                  <a:lnTo>
                    <a:pt x="164795" y="19799"/>
                  </a:lnTo>
                  <a:lnTo>
                    <a:pt x="172808" y="25920"/>
                  </a:lnTo>
                  <a:lnTo>
                    <a:pt x="176199" y="28956"/>
                  </a:lnTo>
                  <a:lnTo>
                    <a:pt x="179006" y="31965"/>
                  </a:lnTo>
                  <a:lnTo>
                    <a:pt x="181408" y="41145"/>
                  </a:lnTo>
                  <a:lnTo>
                    <a:pt x="183643" y="48491"/>
                  </a:lnTo>
                  <a:lnTo>
                    <a:pt x="205435" y="69634"/>
                  </a:lnTo>
                  <a:lnTo>
                    <a:pt x="217258" y="69634"/>
                  </a:lnTo>
                  <a:lnTo>
                    <a:pt x="223075" y="67157"/>
                  </a:lnTo>
                  <a:lnTo>
                    <a:pt x="232079" y="57251"/>
                  </a:lnTo>
                  <a:lnTo>
                    <a:pt x="234327" y="51155"/>
                  </a:lnTo>
                  <a:lnTo>
                    <a:pt x="234327" y="43891"/>
                  </a:lnTo>
                  <a:lnTo>
                    <a:pt x="233044" y="34580"/>
                  </a:lnTo>
                  <a:lnTo>
                    <a:pt x="229192" y="26190"/>
                  </a:lnTo>
                  <a:lnTo>
                    <a:pt x="222770" y="18720"/>
                  </a:lnTo>
                  <a:lnTo>
                    <a:pt x="222143" y="18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67042" y="1498470"/>
              <a:ext cx="140868" cy="22950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118426" y="1353588"/>
              <a:ext cx="237490" cy="385445"/>
            </a:xfrm>
            <a:custGeom>
              <a:avLst/>
              <a:gdLst/>
              <a:ahLst/>
              <a:cxnLst/>
              <a:rect l="l" t="t" r="r" b="b"/>
              <a:pathLst>
                <a:path w="237490" h="385444">
                  <a:moveTo>
                    <a:pt x="163855" y="0"/>
                  </a:moveTo>
                  <a:lnTo>
                    <a:pt x="202956" y="6841"/>
                  </a:lnTo>
                  <a:lnTo>
                    <a:pt x="233044" y="34580"/>
                  </a:lnTo>
                  <a:lnTo>
                    <a:pt x="234327" y="43891"/>
                  </a:lnTo>
                  <a:lnTo>
                    <a:pt x="234327" y="51155"/>
                  </a:lnTo>
                  <a:lnTo>
                    <a:pt x="232079" y="57251"/>
                  </a:lnTo>
                  <a:lnTo>
                    <a:pt x="227571" y="62204"/>
                  </a:lnTo>
                  <a:lnTo>
                    <a:pt x="223075" y="67157"/>
                  </a:lnTo>
                  <a:lnTo>
                    <a:pt x="217258" y="69634"/>
                  </a:lnTo>
                  <a:lnTo>
                    <a:pt x="210134" y="69634"/>
                  </a:lnTo>
                  <a:lnTo>
                    <a:pt x="205435" y="69634"/>
                  </a:lnTo>
                  <a:lnTo>
                    <a:pt x="179006" y="31965"/>
                  </a:lnTo>
                  <a:lnTo>
                    <a:pt x="176199" y="28956"/>
                  </a:lnTo>
                  <a:lnTo>
                    <a:pt x="172808" y="25920"/>
                  </a:lnTo>
                  <a:lnTo>
                    <a:pt x="168795" y="22860"/>
                  </a:lnTo>
                  <a:lnTo>
                    <a:pt x="164795" y="19799"/>
                  </a:lnTo>
                  <a:lnTo>
                    <a:pt x="159219" y="18262"/>
                  </a:lnTo>
                  <a:lnTo>
                    <a:pt x="152095" y="18262"/>
                  </a:lnTo>
                  <a:lnTo>
                    <a:pt x="107770" y="41938"/>
                  </a:lnTo>
                  <a:lnTo>
                    <a:pt x="81792" y="83441"/>
                  </a:lnTo>
                  <a:lnTo>
                    <a:pt x="64585" y="134329"/>
                  </a:lnTo>
                  <a:lnTo>
                    <a:pt x="59905" y="162128"/>
                  </a:lnTo>
                  <a:lnTo>
                    <a:pt x="65083" y="155613"/>
                  </a:lnTo>
                  <a:lnTo>
                    <a:pt x="71262" y="149955"/>
                  </a:lnTo>
                  <a:lnTo>
                    <a:pt x="113873" y="134615"/>
                  </a:lnTo>
                  <a:lnTo>
                    <a:pt x="156127" y="139726"/>
                  </a:lnTo>
                  <a:lnTo>
                    <a:pt x="196165" y="162694"/>
                  </a:lnTo>
                  <a:lnTo>
                    <a:pt x="226506" y="204234"/>
                  </a:lnTo>
                  <a:lnTo>
                    <a:pt x="237007" y="256159"/>
                  </a:lnTo>
                  <a:lnTo>
                    <a:pt x="236405" y="269551"/>
                  </a:lnTo>
                  <a:lnTo>
                    <a:pt x="227380" y="307898"/>
                  </a:lnTo>
                  <a:lnTo>
                    <a:pt x="208214" y="341454"/>
                  </a:lnTo>
                  <a:lnTo>
                    <a:pt x="162799" y="376801"/>
                  </a:lnTo>
                  <a:lnTo>
                    <a:pt x="118897" y="385356"/>
                  </a:lnTo>
                  <a:lnTo>
                    <a:pt x="92144" y="382405"/>
                  </a:lnTo>
                  <a:lnTo>
                    <a:pt x="47343" y="358802"/>
                  </a:lnTo>
                  <a:lnTo>
                    <a:pt x="16480" y="315599"/>
                  </a:lnTo>
                  <a:lnTo>
                    <a:pt x="1831" y="261103"/>
                  </a:lnTo>
                  <a:lnTo>
                    <a:pt x="0" y="229158"/>
                  </a:lnTo>
                  <a:lnTo>
                    <a:pt x="1097" y="202524"/>
                  </a:lnTo>
                  <a:lnTo>
                    <a:pt x="9869" y="151761"/>
                  </a:lnTo>
                  <a:lnTo>
                    <a:pt x="27865" y="104615"/>
                  </a:lnTo>
                  <a:lnTo>
                    <a:pt x="57840" y="62710"/>
                  </a:lnTo>
                  <a:lnTo>
                    <a:pt x="77482" y="43827"/>
                  </a:lnTo>
                  <a:lnTo>
                    <a:pt x="84344" y="33781"/>
                  </a:lnTo>
                  <a:lnTo>
                    <a:pt x="125422" y="6311"/>
                  </a:lnTo>
                  <a:lnTo>
                    <a:pt x="150644" y="700"/>
                  </a:lnTo>
                  <a:lnTo>
                    <a:pt x="163855" y="0"/>
                  </a:lnTo>
                  <a:close/>
                </a:path>
              </a:pathLst>
            </a:custGeom>
            <a:ln w="12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345" dirty="0">
                <a:solidFill>
                  <a:srgbClr val="FFFFFF"/>
                </a:solidFill>
                <a:latin typeface="Arial"/>
                <a:cs typeface="Arial"/>
              </a:rPr>
              <a:t>NACHC’s</a:t>
            </a:r>
            <a:r>
              <a:rPr sz="40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0" spc="-525" dirty="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sz="40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0" spc="-470" dirty="0">
                <a:solidFill>
                  <a:srgbClr val="FFFFFF"/>
                </a:solidFill>
                <a:latin typeface="Arial"/>
                <a:cs typeface="Arial"/>
              </a:rPr>
              <a:t>PILLARS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42742" y="5888990"/>
            <a:ext cx="70586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95" dirty="0">
                <a:solidFill>
                  <a:srgbClr val="003B6A"/>
                </a:solidFill>
                <a:latin typeface="Arial"/>
                <a:cs typeface="Arial"/>
              </a:rPr>
              <a:t>To</a:t>
            </a:r>
            <a:r>
              <a:rPr sz="1400" b="1" spc="-2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03B6A"/>
                </a:solidFill>
                <a:latin typeface="Arial"/>
                <a:cs typeface="Arial"/>
              </a:rPr>
              <a:t>learn</a:t>
            </a:r>
            <a:r>
              <a:rPr sz="1400" b="1" spc="-1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3B6A"/>
                </a:solidFill>
                <a:latin typeface="Arial"/>
                <a:cs typeface="Arial"/>
              </a:rPr>
              <a:t>more</a:t>
            </a:r>
            <a:r>
              <a:rPr sz="1400" b="1" spc="-2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03B6A"/>
                </a:solidFill>
                <a:latin typeface="Arial"/>
                <a:cs typeface="Arial"/>
              </a:rPr>
              <a:t>about</a:t>
            </a:r>
            <a:r>
              <a:rPr sz="1400" b="1" spc="-2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400" b="1" spc="-185" dirty="0">
                <a:solidFill>
                  <a:srgbClr val="003B6A"/>
                </a:solidFill>
                <a:latin typeface="Arial"/>
                <a:cs typeface="Arial"/>
              </a:rPr>
              <a:t>NACHC’s</a:t>
            </a:r>
            <a:r>
              <a:rPr sz="1400" b="1" spc="1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3B6A"/>
                </a:solidFill>
                <a:latin typeface="Arial"/>
                <a:cs typeface="Arial"/>
              </a:rPr>
              <a:t>Strategic</a:t>
            </a:r>
            <a:r>
              <a:rPr sz="1400" b="1" spc="-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003B6A"/>
                </a:solidFill>
                <a:latin typeface="Arial"/>
                <a:cs typeface="Arial"/>
              </a:rPr>
              <a:t>Pillars</a:t>
            </a:r>
            <a:r>
              <a:rPr sz="1400" b="1" spc="1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3B6A"/>
                </a:solidFill>
                <a:latin typeface="Arial"/>
                <a:cs typeface="Arial"/>
              </a:rPr>
              <a:t>visit</a:t>
            </a:r>
            <a:r>
              <a:rPr sz="1400" b="1" spc="1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1400" b="1" u="sng" spc="-65" dirty="0">
                <a:solidFill>
                  <a:srgbClr val="007BA2"/>
                </a:solidFill>
                <a:uFill>
                  <a:solidFill>
                    <a:srgbClr val="007BA2"/>
                  </a:solidFill>
                </a:uFill>
                <a:latin typeface="Arial"/>
                <a:cs typeface="Arial"/>
                <a:hlinkClick r:id="rId17"/>
              </a:rPr>
              <a:t>https://www.nachc.org/about/about-</a:t>
            </a:r>
            <a:r>
              <a:rPr sz="1400" b="1" u="sng" spc="-10" dirty="0">
                <a:solidFill>
                  <a:srgbClr val="007BA2"/>
                </a:solidFill>
                <a:uFill>
                  <a:solidFill>
                    <a:srgbClr val="007BA2"/>
                  </a:solidFill>
                </a:uFill>
                <a:latin typeface="Arial"/>
                <a:cs typeface="Arial"/>
                <a:hlinkClick r:id="rId17"/>
              </a:rPr>
              <a:t>nachc/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0488" y="6316916"/>
            <a:ext cx="60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003B69"/>
                </a:solidFill>
                <a:latin typeface="Arial"/>
                <a:cs typeface="Arial"/>
              </a:rPr>
              <a:t>@NACHC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Learning</a:t>
            </a:r>
            <a:r>
              <a:rPr spc="-160" dirty="0"/>
              <a:t> </a:t>
            </a:r>
            <a:r>
              <a:rPr spc="-240" dirty="0"/>
              <a:t>objectives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83660" y="1488497"/>
            <a:ext cx="6101715" cy="38868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27940">
              <a:lnSpc>
                <a:spcPts val="2380"/>
              </a:lnSpc>
              <a:spcBef>
                <a:spcPts val="395"/>
              </a:spcBef>
            </a:pPr>
            <a:r>
              <a:rPr sz="2200" spc="-125" dirty="0">
                <a:solidFill>
                  <a:srgbClr val="004274"/>
                </a:solidFill>
                <a:latin typeface="Arial"/>
                <a:cs typeface="Arial"/>
              </a:rPr>
              <a:t>Describe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004274"/>
                </a:solidFill>
                <a:latin typeface="Arial"/>
                <a:cs typeface="Arial"/>
              </a:rPr>
              <a:t>how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human-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centered</a:t>
            </a:r>
            <a:r>
              <a:rPr sz="22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04274"/>
                </a:solidFill>
                <a:latin typeface="Arial"/>
                <a:cs typeface="Arial"/>
              </a:rPr>
              <a:t>design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04274"/>
                </a:solidFill>
                <a:latin typeface="Arial"/>
                <a:cs typeface="Arial"/>
              </a:rPr>
              <a:t>principles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4274"/>
                </a:solidFill>
                <a:latin typeface="Arial"/>
                <a:cs typeface="Arial"/>
              </a:rPr>
              <a:t>can </a:t>
            </a:r>
            <a:r>
              <a:rPr sz="2200" spc="-120" dirty="0">
                <a:solidFill>
                  <a:srgbClr val="004274"/>
                </a:solidFill>
                <a:latin typeface="Arial"/>
                <a:cs typeface="Arial"/>
              </a:rPr>
              <a:t>be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004274"/>
                </a:solidFill>
                <a:latin typeface="Arial"/>
                <a:cs typeface="Arial"/>
              </a:rPr>
              <a:t>applied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specifically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 problems</a:t>
            </a:r>
            <a:r>
              <a:rPr sz="22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 racial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04274"/>
                </a:solidFill>
                <a:latin typeface="Arial"/>
                <a:cs typeface="Arial"/>
              </a:rPr>
              <a:t>inequities </a:t>
            </a:r>
            <a:r>
              <a:rPr sz="2200" spc="-35" dirty="0">
                <a:solidFill>
                  <a:srgbClr val="004274"/>
                </a:solidFill>
                <a:latin typeface="Arial"/>
                <a:cs typeface="Arial"/>
              </a:rPr>
              <a:t>in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004274"/>
                </a:solidFill>
                <a:latin typeface="Arial"/>
                <a:cs typeface="Arial"/>
              </a:rPr>
              <a:t>social </a:t>
            </a:r>
            <a:r>
              <a:rPr sz="2200" spc="-130" dirty="0">
                <a:solidFill>
                  <a:srgbClr val="004274"/>
                </a:solidFill>
                <a:latin typeface="Arial"/>
                <a:cs typeface="Arial"/>
              </a:rPr>
              <a:t>care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2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upstream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4274"/>
                </a:solidFill>
                <a:latin typeface="Arial"/>
                <a:cs typeface="Arial"/>
              </a:rPr>
              <a:t>efforts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that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04274"/>
                </a:solidFill>
                <a:latin typeface="Arial"/>
                <a:cs typeface="Arial"/>
              </a:rPr>
              <a:t>improve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4274"/>
                </a:solidFill>
                <a:latin typeface="Arial"/>
                <a:cs typeface="Arial"/>
              </a:rPr>
              <a:t>the </a:t>
            </a:r>
            <a:r>
              <a:rPr sz="2200" spc="-60" dirty="0">
                <a:solidFill>
                  <a:srgbClr val="004274"/>
                </a:solidFill>
                <a:latin typeface="Arial"/>
                <a:cs typeface="Arial"/>
              </a:rPr>
              <a:t>health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22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04274"/>
                </a:solidFill>
                <a:latin typeface="Arial"/>
                <a:cs typeface="Arial"/>
              </a:rPr>
              <a:t>structurally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marginalized</a:t>
            </a:r>
            <a:r>
              <a:rPr sz="2200" spc="-8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4274"/>
                </a:solidFill>
                <a:latin typeface="Arial"/>
                <a:cs typeface="Arial"/>
              </a:rPr>
              <a:t>communities.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35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</a:pP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Understand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04274"/>
                </a:solidFill>
                <a:latin typeface="Arial"/>
                <a:cs typeface="Arial"/>
              </a:rPr>
              <a:t>the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004274"/>
                </a:solidFill>
                <a:latin typeface="Arial"/>
                <a:cs typeface="Arial"/>
              </a:rPr>
              <a:t>importance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2200" spc="-7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004274"/>
                </a:solidFill>
                <a:latin typeface="Arial"/>
                <a:cs typeface="Arial"/>
              </a:rPr>
              <a:t>integrating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04274"/>
                </a:solidFill>
                <a:latin typeface="Arial"/>
                <a:cs typeface="Arial"/>
              </a:rPr>
              <a:t>community 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voice</a:t>
            </a:r>
            <a:r>
              <a:rPr sz="22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04274"/>
                </a:solidFill>
                <a:latin typeface="Arial"/>
                <a:cs typeface="Arial"/>
              </a:rPr>
              <a:t>including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racial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004274"/>
                </a:solidFill>
                <a:latin typeface="Arial"/>
                <a:cs typeface="Arial"/>
              </a:rPr>
              <a:t>and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004274"/>
                </a:solidFill>
                <a:latin typeface="Arial"/>
                <a:cs typeface="Arial"/>
              </a:rPr>
              <a:t>ethnic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004274"/>
                </a:solidFill>
                <a:latin typeface="Arial"/>
                <a:cs typeface="Arial"/>
              </a:rPr>
              <a:t>groups</a:t>
            </a:r>
            <a:r>
              <a:rPr sz="22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04274"/>
                </a:solidFill>
                <a:latin typeface="Arial"/>
                <a:cs typeface="Arial"/>
              </a:rPr>
              <a:t>in</a:t>
            </a:r>
            <a:r>
              <a:rPr sz="22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4274"/>
                </a:solidFill>
                <a:latin typeface="Arial"/>
                <a:cs typeface="Arial"/>
              </a:rPr>
              <a:t>health </a:t>
            </a:r>
            <a:r>
              <a:rPr sz="2200" spc="-45" dirty="0">
                <a:solidFill>
                  <a:srgbClr val="004274"/>
                </a:solidFill>
                <a:latin typeface="Arial"/>
                <a:cs typeface="Arial"/>
              </a:rPr>
              <a:t>equity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04274"/>
                </a:solidFill>
                <a:latin typeface="Arial"/>
                <a:cs typeface="Arial"/>
              </a:rPr>
              <a:t>initiatives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to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04274"/>
                </a:solidFill>
                <a:latin typeface="Arial"/>
                <a:cs typeface="Arial"/>
              </a:rPr>
              <a:t>improve</a:t>
            </a:r>
            <a:r>
              <a:rPr sz="22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004274"/>
                </a:solidFill>
                <a:latin typeface="Arial"/>
                <a:cs typeface="Arial"/>
              </a:rPr>
              <a:t>systems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4274"/>
                </a:solidFill>
                <a:latin typeface="Arial"/>
                <a:cs typeface="Arial"/>
              </a:rPr>
              <a:t>of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4274"/>
                </a:solidFill>
                <a:latin typeface="Arial"/>
                <a:cs typeface="Arial"/>
              </a:rPr>
              <a:t>care.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30"/>
              </a:spcBef>
            </a:pPr>
            <a:endParaRPr sz="2200">
              <a:latin typeface="Arial"/>
              <a:cs typeface="Arial"/>
            </a:endParaRPr>
          </a:p>
          <a:p>
            <a:pPr marL="12700" marR="251460">
              <a:lnSpc>
                <a:spcPts val="2380"/>
              </a:lnSpc>
            </a:pPr>
            <a:r>
              <a:rPr sz="2200" spc="-114" dirty="0">
                <a:solidFill>
                  <a:srgbClr val="004274"/>
                </a:solidFill>
                <a:latin typeface="Arial"/>
                <a:cs typeface="Arial"/>
              </a:rPr>
              <a:t>Practice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004274"/>
                </a:solidFill>
                <a:latin typeface="Arial"/>
                <a:cs typeface="Arial"/>
              </a:rPr>
              <a:t>a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human-</a:t>
            </a:r>
            <a:r>
              <a:rPr sz="2200" spc="-90" dirty="0">
                <a:solidFill>
                  <a:srgbClr val="004274"/>
                </a:solidFill>
                <a:latin typeface="Arial"/>
                <a:cs typeface="Arial"/>
              </a:rPr>
              <a:t>centered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04274"/>
                </a:solidFill>
                <a:latin typeface="Arial"/>
                <a:cs typeface="Arial"/>
              </a:rPr>
              <a:t>design</a:t>
            </a:r>
            <a:r>
              <a:rPr sz="2200" spc="-10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04274"/>
                </a:solidFill>
                <a:latin typeface="Arial"/>
                <a:cs typeface="Arial"/>
              </a:rPr>
              <a:t>skill,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004274"/>
                </a:solidFill>
                <a:latin typeface="Arial"/>
                <a:cs typeface="Arial"/>
              </a:rPr>
              <a:t>so</a:t>
            </a:r>
            <a:r>
              <a:rPr sz="2200" spc="-9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4274"/>
                </a:solidFill>
                <a:latin typeface="Arial"/>
                <a:cs typeface="Arial"/>
              </a:rPr>
              <a:t>that</a:t>
            </a:r>
            <a:r>
              <a:rPr sz="2200" spc="-114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4274"/>
                </a:solidFill>
                <a:latin typeface="Arial"/>
                <a:cs typeface="Arial"/>
              </a:rPr>
              <a:t>they </a:t>
            </a:r>
            <a:r>
              <a:rPr sz="2200" spc="-155" dirty="0">
                <a:solidFill>
                  <a:srgbClr val="004274"/>
                </a:solidFill>
                <a:latin typeface="Arial"/>
                <a:cs typeface="Arial"/>
              </a:rPr>
              <a:t>can</a:t>
            </a:r>
            <a:r>
              <a:rPr sz="2200" spc="-110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004274"/>
                </a:solidFill>
                <a:latin typeface="Arial"/>
                <a:cs typeface="Arial"/>
              </a:rPr>
              <a:t>learn</a:t>
            </a:r>
            <a:r>
              <a:rPr sz="2200" spc="-105" dirty="0">
                <a:solidFill>
                  <a:srgbClr val="00427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4274"/>
                </a:solidFill>
                <a:latin typeface="Arial"/>
                <a:cs typeface="Arial"/>
              </a:rPr>
              <a:t>experientially.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9923" y="3275076"/>
            <a:ext cx="915923" cy="9159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1507236"/>
            <a:ext cx="917447" cy="91820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60498" y="4648200"/>
            <a:ext cx="895349" cy="896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091" y="6273315"/>
            <a:ext cx="1312325" cy="2952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0351" y="0"/>
            <a:ext cx="2533650" cy="152400"/>
          </a:xfrm>
          <a:custGeom>
            <a:avLst/>
            <a:gdLst/>
            <a:ahLst/>
            <a:cxnLst/>
            <a:rect l="l" t="t" r="r" b="b"/>
            <a:pathLst>
              <a:path w="2533650" h="152400">
                <a:moveTo>
                  <a:pt x="2533650" y="0"/>
                </a:moveTo>
                <a:lnTo>
                  <a:pt x="0" y="0"/>
                </a:lnTo>
                <a:lnTo>
                  <a:pt x="0" y="152400"/>
                </a:lnTo>
                <a:lnTo>
                  <a:pt x="2533650" y="152400"/>
                </a:lnTo>
                <a:lnTo>
                  <a:pt x="253365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17535" y="492505"/>
            <a:ext cx="1067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Poll</a:t>
            </a:r>
            <a:r>
              <a:rPr spc="-185" dirty="0"/>
              <a:t> </a:t>
            </a:r>
            <a:r>
              <a:rPr spc="-60" dirty="0"/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2827" y="6355016"/>
            <a:ext cx="9861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www.nachc.org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0" dirty="0"/>
              <a:t>@NACHC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35" dirty="0">
                <a:solidFill>
                  <a:srgbClr val="007BA2"/>
                </a:solidFill>
              </a:rPr>
              <a:t>|</a:t>
            </a:r>
            <a:r>
              <a:rPr spc="-60" dirty="0">
                <a:solidFill>
                  <a:srgbClr val="007BA2"/>
                </a:solidFill>
              </a:rPr>
              <a:t> </a:t>
            </a:r>
            <a:fld id="{81D60167-4931-47E6-BA6A-407CBD079E47}" type="slidenum">
              <a:rPr spc="-35" dirty="0"/>
              <a:t>9</a:t>
            </a:fld>
            <a:endParaRPr spc="-35" dirty="0"/>
          </a:p>
        </p:txBody>
      </p:sp>
      <p:sp>
        <p:nvSpPr>
          <p:cNvPr id="5" name="object 5"/>
          <p:cNvSpPr txBox="1"/>
          <p:nvPr/>
        </p:nvSpPr>
        <p:spPr>
          <a:xfrm>
            <a:off x="517535" y="1215233"/>
            <a:ext cx="5770880" cy="243395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000" spc="-114" dirty="0">
                <a:solidFill>
                  <a:srgbClr val="003B6A"/>
                </a:solidFill>
                <a:latin typeface="Arial"/>
                <a:cs typeface="Arial"/>
              </a:rPr>
              <a:t>How</a:t>
            </a:r>
            <a:r>
              <a:rPr sz="2000" spc="-11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3B6A"/>
                </a:solidFill>
                <a:latin typeface="Arial"/>
                <a:cs typeface="Arial"/>
              </a:rPr>
              <a:t>familiar</a:t>
            </a:r>
            <a:r>
              <a:rPr sz="2000" spc="-7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3B6A"/>
                </a:solidFill>
                <a:latin typeface="Arial"/>
                <a:cs typeface="Arial"/>
              </a:rPr>
              <a:t>are</a:t>
            </a:r>
            <a:r>
              <a:rPr sz="2000" spc="-9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3B6A"/>
                </a:solidFill>
                <a:latin typeface="Arial"/>
                <a:cs typeface="Arial"/>
              </a:rPr>
              <a:t>you</a:t>
            </a:r>
            <a:r>
              <a:rPr sz="2000" spc="-114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B6A"/>
                </a:solidFill>
                <a:latin typeface="Arial"/>
                <a:cs typeface="Arial"/>
              </a:rPr>
              <a:t>with</a:t>
            </a:r>
            <a:r>
              <a:rPr sz="2000" spc="-10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3B6A"/>
                </a:solidFill>
                <a:latin typeface="Arial"/>
                <a:cs typeface="Arial"/>
              </a:rPr>
              <a:t>the</a:t>
            </a:r>
            <a:r>
              <a:rPr sz="2000" spc="-9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003B6A"/>
                </a:solidFill>
                <a:latin typeface="Arial"/>
                <a:cs typeface="Arial"/>
              </a:rPr>
              <a:t>design</a:t>
            </a:r>
            <a:r>
              <a:rPr sz="2000" spc="-9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3B6A"/>
                </a:solidFill>
                <a:latin typeface="Arial"/>
                <a:cs typeface="Arial"/>
              </a:rPr>
              <a:t>sprint</a:t>
            </a:r>
            <a:r>
              <a:rPr sz="2000" spc="-7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3B6A"/>
                </a:solidFill>
                <a:latin typeface="Arial"/>
                <a:cs typeface="Arial"/>
              </a:rPr>
              <a:t>framework?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sz="2000" spc="-50" dirty="0">
                <a:solidFill>
                  <a:srgbClr val="003B6A"/>
                </a:solidFill>
                <a:latin typeface="Arial"/>
                <a:cs typeface="Arial"/>
              </a:rPr>
              <a:t>Not</a:t>
            </a:r>
            <a:r>
              <a:rPr sz="2000" spc="-9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familiar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</a:tabLst>
            </a:pPr>
            <a:r>
              <a:rPr sz="2000" spc="-110" dirty="0">
                <a:solidFill>
                  <a:srgbClr val="003B6A"/>
                </a:solidFill>
                <a:latin typeface="Arial"/>
                <a:cs typeface="Arial"/>
              </a:rPr>
              <a:t>Somewhat</a:t>
            </a:r>
            <a:r>
              <a:rPr sz="2000" spc="-8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familiar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sz="2000" spc="-55" dirty="0">
                <a:solidFill>
                  <a:srgbClr val="003B6A"/>
                </a:solidFill>
                <a:latin typeface="Arial"/>
                <a:cs typeface="Arial"/>
              </a:rPr>
              <a:t>Moderately</a:t>
            </a:r>
            <a:r>
              <a:rPr sz="2000" spc="-7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familiar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</a:tabLst>
            </a:pPr>
            <a:r>
              <a:rPr sz="2000" spc="-125" dirty="0">
                <a:solidFill>
                  <a:srgbClr val="003B6A"/>
                </a:solidFill>
                <a:latin typeface="Arial"/>
                <a:cs typeface="Arial"/>
              </a:rPr>
              <a:t>Very</a:t>
            </a:r>
            <a:r>
              <a:rPr sz="2000" spc="-100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familiar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</a:tabLst>
            </a:pPr>
            <a:r>
              <a:rPr sz="2000" spc="-95" dirty="0">
                <a:solidFill>
                  <a:srgbClr val="003B6A"/>
                </a:solidFill>
                <a:latin typeface="Arial"/>
                <a:cs typeface="Arial"/>
              </a:rPr>
              <a:t>Extremely</a:t>
            </a:r>
            <a:r>
              <a:rPr sz="2000" spc="-55" dirty="0">
                <a:solidFill>
                  <a:srgbClr val="003B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B6A"/>
                </a:solidFill>
                <a:latin typeface="Arial"/>
                <a:cs typeface="Arial"/>
              </a:rPr>
              <a:t>familiar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2360</Words>
  <Application>Microsoft Macintosh PowerPoint</Application>
  <PresentationFormat>Widescreen</PresentationFormat>
  <Paragraphs>319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Courier New</vt:lpstr>
      <vt:lpstr>Times New Roman</vt:lpstr>
      <vt:lpstr>Office Theme</vt:lpstr>
      <vt:lpstr>Using human-centered design principles to enhance cross-sector partnerships that address the social drivers of health</vt:lpstr>
      <vt:lpstr>PowerPoint Presentation</vt:lpstr>
      <vt:lpstr>Agreements for a safe and brave meeting</vt:lpstr>
      <vt:lpstr>3 Ways to Engage in the Room</vt:lpstr>
      <vt:lpstr>Using human-centered design principles to enhance cross-sector partnerships that address the</vt:lpstr>
      <vt:lpstr>THE NACHC MISSION</vt:lpstr>
      <vt:lpstr>NACHC’s STRATEGIC PILLARS</vt:lpstr>
      <vt:lpstr>Learning objectives</vt:lpstr>
      <vt:lpstr>Poll 1</vt:lpstr>
      <vt:lpstr>Poll 2</vt:lpstr>
      <vt:lpstr>Our Path Forward</vt:lpstr>
      <vt:lpstr>Incorporating Community Voice in Cross-Sector Alignment</vt:lpstr>
      <vt:lpstr>Why Design Sprints</vt:lpstr>
      <vt:lpstr>Goals and Objectives</vt:lpstr>
      <vt:lpstr>Design Sprint Process</vt:lpstr>
      <vt:lpstr>Design Sprint Cohort Composition 2021</vt:lpstr>
      <vt:lpstr>Team Locations and Partnerships</vt:lpstr>
      <vt:lpstr>Diversity Across Organizations</vt:lpstr>
      <vt:lpstr>Race &amp; Ethnicity of Patients Served</vt:lpstr>
      <vt:lpstr>Income Data</vt:lpstr>
      <vt:lpstr>Health Insurance Mix</vt:lpstr>
      <vt:lpstr>Challenge Focus Areas</vt:lpstr>
      <vt:lpstr>Story from the field</vt:lpstr>
      <vt:lpstr>Story from the field</vt:lpstr>
      <vt:lpstr>Story from the field</vt:lpstr>
      <vt:lpstr>Story from the field</vt:lpstr>
      <vt:lpstr>Additional Cross-Sector Partnership Stories Available</vt:lpstr>
      <vt:lpstr>2021 Design Sprint Journey</vt:lpstr>
      <vt:lpstr>Design Sprint Activity: Empathize</vt:lpstr>
      <vt:lpstr>Video: Overview of “Empathize” Phase in Design Sprints</vt:lpstr>
      <vt:lpstr>Scenario</vt:lpstr>
      <vt:lpstr>Empathize – 10 minutes Learn about community and target population</vt:lpstr>
      <vt:lpstr>Example of “Shared Purpose” Mural board</vt:lpstr>
      <vt:lpstr>Example of “Digging Deeper” Mural board</vt:lpstr>
      <vt:lpstr>Discussant Perspective and Participant Q&amp;A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Gil</dc:creator>
  <cp:lastModifiedBy>Gonzalez, Dylnne</cp:lastModifiedBy>
  <cp:revision>1</cp:revision>
  <dcterms:created xsi:type="dcterms:W3CDTF">2026-06-17T18:36:41Z</dcterms:created>
  <dcterms:modified xsi:type="dcterms:W3CDTF">2026-06-17T18:37:44Z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0x010100173DB868F8BDE94CB45909346E37902F</vt:lpwstr>
  </property>
  <property fmtid="{D5CDD505-2E9C-101B-9397-08002B2CF9AE}" pid="3" name="Created">
    <vt:filetime>2022-09-20T00:00:00Z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2026-06-17T00:00:00Z</vt:filetime>
  </property>
  <property fmtid="{D5CDD505-2E9C-101B-9397-08002B2CF9AE}" pid="6" name="Producer">
    <vt:lpwstr>Adobe PDF Library 22.2.244</vt:lpwstr>
  </property>
</Properties>
</file>