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p:cViewPr varScale="1">
        <p:scale>
          <a:sx n="104" d="100"/>
          <a:sy n="104" d="100"/>
        </p:scale>
        <p:origin x="232" y="5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10466184" y="276009"/>
            <a:ext cx="42668" cy="48764"/>
          </a:xfrm>
          <a:prstGeom prst="rect">
            <a:avLst/>
          </a:prstGeom>
        </p:spPr>
      </p:pic>
      <p:sp>
        <p:nvSpPr>
          <p:cNvPr id="2" name="Holder 2"/>
          <p:cNvSpPr>
            <a:spLocks noGrp="1"/>
          </p:cNvSpPr>
          <p:nvPr>
            <p:ph type="ctrTitle"/>
          </p:nvPr>
        </p:nvSpPr>
        <p:spPr>
          <a:xfrm>
            <a:off x="467305" y="611123"/>
            <a:ext cx="8138795" cy="767080"/>
          </a:xfrm>
          <a:prstGeom prst="rect">
            <a:avLst/>
          </a:prstGeom>
        </p:spPr>
        <p:txBody>
          <a:bodyPr wrap="square" lIns="0" tIns="0" rIns="0" bIns="0">
            <a:spAutoFit/>
          </a:bodyPr>
          <a:lstStyle>
            <a:lvl1pPr>
              <a:defRPr sz="3600" b="0" i="0">
                <a:solidFill>
                  <a:srgbClr val="1C1C1C"/>
                </a:solidFill>
                <a:latin typeface="Georgia"/>
                <a:cs typeface="Georg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1C1C1C"/>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74511" y="2003262"/>
            <a:ext cx="3806190" cy="2931795"/>
          </a:xfrm>
          <a:custGeom>
            <a:avLst/>
            <a:gdLst/>
            <a:ahLst/>
            <a:cxnLst/>
            <a:rect l="l" t="t" r="r" b="b"/>
            <a:pathLst>
              <a:path w="3806190" h="2931795">
                <a:moveTo>
                  <a:pt x="0" y="488547"/>
                </a:moveTo>
                <a:lnTo>
                  <a:pt x="2236" y="441497"/>
                </a:lnTo>
                <a:lnTo>
                  <a:pt x="8809" y="395712"/>
                </a:lnTo>
                <a:lnTo>
                  <a:pt x="19513" y="351397"/>
                </a:lnTo>
                <a:lnTo>
                  <a:pt x="34145" y="308757"/>
                </a:lnTo>
                <a:lnTo>
                  <a:pt x="52498" y="267996"/>
                </a:lnTo>
                <a:lnTo>
                  <a:pt x="74369" y="229320"/>
                </a:lnTo>
                <a:lnTo>
                  <a:pt x="99553" y="192933"/>
                </a:lnTo>
                <a:lnTo>
                  <a:pt x="127844" y="159039"/>
                </a:lnTo>
                <a:lnTo>
                  <a:pt x="159039" y="127844"/>
                </a:lnTo>
                <a:lnTo>
                  <a:pt x="192933" y="99553"/>
                </a:lnTo>
                <a:lnTo>
                  <a:pt x="229320" y="74369"/>
                </a:lnTo>
                <a:lnTo>
                  <a:pt x="267996" y="52498"/>
                </a:lnTo>
                <a:lnTo>
                  <a:pt x="308757" y="34145"/>
                </a:lnTo>
                <a:lnTo>
                  <a:pt x="351397" y="19513"/>
                </a:lnTo>
                <a:lnTo>
                  <a:pt x="395712" y="8809"/>
                </a:lnTo>
                <a:lnTo>
                  <a:pt x="441497" y="2236"/>
                </a:lnTo>
                <a:lnTo>
                  <a:pt x="488547" y="0"/>
                </a:lnTo>
                <a:lnTo>
                  <a:pt x="3317212" y="0"/>
                </a:lnTo>
                <a:lnTo>
                  <a:pt x="3364262" y="2236"/>
                </a:lnTo>
                <a:lnTo>
                  <a:pt x="3410047" y="8809"/>
                </a:lnTo>
                <a:lnTo>
                  <a:pt x="3454362" y="19513"/>
                </a:lnTo>
                <a:lnTo>
                  <a:pt x="3497002" y="34145"/>
                </a:lnTo>
                <a:lnTo>
                  <a:pt x="3537763" y="52498"/>
                </a:lnTo>
                <a:lnTo>
                  <a:pt x="3576439" y="74369"/>
                </a:lnTo>
                <a:lnTo>
                  <a:pt x="3612826" y="99553"/>
                </a:lnTo>
                <a:lnTo>
                  <a:pt x="3646720" y="127844"/>
                </a:lnTo>
                <a:lnTo>
                  <a:pt x="3677915" y="159039"/>
                </a:lnTo>
                <a:lnTo>
                  <a:pt x="3706206" y="192933"/>
                </a:lnTo>
                <a:lnTo>
                  <a:pt x="3731390" y="229320"/>
                </a:lnTo>
                <a:lnTo>
                  <a:pt x="3753261" y="267996"/>
                </a:lnTo>
                <a:lnTo>
                  <a:pt x="3771615" y="308757"/>
                </a:lnTo>
                <a:lnTo>
                  <a:pt x="3786246" y="351397"/>
                </a:lnTo>
                <a:lnTo>
                  <a:pt x="3796950" y="395712"/>
                </a:lnTo>
                <a:lnTo>
                  <a:pt x="3803523" y="441497"/>
                </a:lnTo>
                <a:lnTo>
                  <a:pt x="3805760" y="488547"/>
                </a:lnTo>
                <a:lnTo>
                  <a:pt x="3805760" y="2442678"/>
                </a:lnTo>
                <a:lnTo>
                  <a:pt x="3803523" y="2489729"/>
                </a:lnTo>
                <a:lnTo>
                  <a:pt x="3796950" y="2535514"/>
                </a:lnTo>
                <a:lnTo>
                  <a:pt x="3786246" y="2579828"/>
                </a:lnTo>
                <a:lnTo>
                  <a:pt x="3771615" y="2622469"/>
                </a:lnTo>
                <a:lnTo>
                  <a:pt x="3753261" y="2663229"/>
                </a:lnTo>
                <a:lnTo>
                  <a:pt x="3731390" y="2701905"/>
                </a:lnTo>
                <a:lnTo>
                  <a:pt x="3706206" y="2738292"/>
                </a:lnTo>
                <a:lnTo>
                  <a:pt x="3677915" y="2772186"/>
                </a:lnTo>
                <a:lnTo>
                  <a:pt x="3646720" y="2803381"/>
                </a:lnTo>
                <a:lnTo>
                  <a:pt x="3612826" y="2831673"/>
                </a:lnTo>
                <a:lnTo>
                  <a:pt x="3576439" y="2856856"/>
                </a:lnTo>
                <a:lnTo>
                  <a:pt x="3537763" y="2878727"/>
                </a:lnTo>
                <a:lnTo>
                  <a:pt x="3497002" y="2897081"/>
                </a:lnTo>
                <a:lnTo>
                  <a:pt x="3454362" y="2911712"/>
                </a:lnTo>
                <a:lnTo>
                  <a:pt x="3410047" y="2922417"/>
                </a:lnTo>
                <a:lnTo>
                  <a:pt x="3364262" y="2928989"/>
                </a:lnTo>
                <a:lnTo>
                  <a:pt x="3317212" y="2931226"/>
                </a:lnTo>
                <a:lnTo>
                  <a:pt x="488547" y="2931226"/>
                </a:lnTo>
                <a:lnTo>
                  <a:pt x="441497" y="2928989"/>
                </a:lnTo>
                <a:lnTo>
                  <a:pt x="395712" y="2922417"/>
                </a:lnTo>
                <a:lnTo>
                  <a:pt x="351397" y="2911712"/>
                </a:lnTo>
                <a:lnTo>
                  <a:pt x="308757" y="2897081"/>
                </a:lnTo>
                <a:lnTo>
                  <a:pt x="267996" y="2878727"/>
                </a:lnTo>
                <a:lnTo>
                  <a:pt x="229320" y="2856856"/>
                </a:lnTo>
                <a:lnTo>
                  <a:pt x="192933" y="2831673"/>
                </a:lnTo>
                <a:lnTo>
                  <a:pt x="159039" y="2803381"/>
                </a:lnTo>
                <a:lnTo>
                  <a:pt x="127844" y="2772186"/>
                </a:lnTo>
                <a:lnTo>
                  <a:pt x="99553" y="2738292"/>
                </a:lnTo>
                <a:lnTo>
                  <a:pt x="74369" y="2701905"/>
                </a:lnTo>
                <a:lnTo>
                  <a:pt x="52498" y="2663229"/>
                </a:lnTo>
                <a:lnTo>
                  <a:pt x="34145" y="2622469"/>
                </a:lnTo>
                <a:lnTo>
                  <a:pt x="19513" y="2579828"/>
                </a:lnTo>
                <a:lnTo>
                  <a:pt x="8809" y="2535514"/>
                </a:lnTo>
                <a:lnTo>
                  <a:pt x="2236" y="2489729"/>
                </a:lnTo>
                <a:lnTo>
                  <a:pt x="0" y="2442678"/>
                </a:lnTo>
                <a:lnTo>
                  <a:pt x="0" y="488547"/>
                </a:lnTo>
                <a:close/>
              </a:path>
            </a:pathLst>
          </a:custGeom>
          <a:ln w="19040">
            <a:solidFill>
              <a:srgbClr val="41719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1C1C1C"/>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1C1C1C"/>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305" y="804164"/>
            <a:ext cx="9026525" cy="574040"/>
          </a:xfrm>
          <a:prstGeom prst="rect">
            <a:avLst/>
          </a:prstGeom>
        </p:spPr>
        <p:txBody>
          <a:bodyPr wrap="square" lIns="0" tIns="0" rIns="0" bIns="0">
            <a:spAutoFit/>
          </a:bodyPr>
          <a:lstStyle>
            <a:lvl1pPr>
              <a:defRPr sz="3600" b="0" i="0">
                <a:solidFill>
                  <a:srgbClr val="1C1C1C"/>
                </a:solidFill>
                <a:latin typeface="Georgia"/>
                <a:cs typeface="Georgia"/>
              </a:defRPr>
            </a:lvl1pPr>
          </a:lstStyle>
          <a:p>
            <a:endParaRPr/>
          </a:p>
        </p:txBody>
      </p:sp>
      <p:sp>
        <p:nvSpPr>
          <p:cNvPr id="3" name="Holder 3"/>
          <p:cNvSpPr>
            <a:spLocks noGrp="1"/>
          </p:cNvSpPr>
          <p:nvPr>
            <p:ph type="body" idx="1"/>
          </p:nvPr>
        </p:nvSpPr>
        <p:spPr>
          <a:xfrm>
            <a:off x="311273" y="1636524"/>
            <a:ext cx="8517255" cy="4483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image" Target="../media/image83.jpg"/></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12.png"/><Relationship Id="rId16" Type="http://schemas.openxmlformats.org/officeDocument/2006/relationships/image" Target="../media/image42.png"/><Relationship Id="rId20"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35.png"/><Relationship Id="rId14" Type="http://schemas.openxmlformats.org/officeDocument/2006/relationships/image" Target="../media/image40.png"/></Relationships>
</file>

<file path=ppt/slides/_rels/slide60.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jp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hyperlink" Target="mailto:ebyhoff@tuftsmedicalcenter.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1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12.png"/><Relationship Id="rId16" Type="http://schemas.openxmlformats.org/officeDocument/2006/relationships/image" Target="../media/image58.png"/><Relationship Id="rId20"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51.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13.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12.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14.png"/><Relationship Id="rId9" Type="http://schemas.openxmlformats.org/officeDocument/2006/relationships/image" Target="../media/image65.png"/><Relationship Id="rId14" Type="http://schemas.openxmlformats.org/officeDocument/2006/relationships/image" Target="../media/image70.png"/></Relationships>
</file>

<file path=ppt/slides/_rels/slide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1018" y="6280484"/>
            <a:ext cx="8441055" cy="0"/>
          </a:xfrm>
          <a:custGeom>
            <a:avLst/>
            <a:gdLst/>
            <a:ahLst/>
            <a:cxnLst/>
            <a:rect l="l" t="t" r="r" b="b"/>
            <a:pathLst>
              <a:path w="8441055">
                <a:moveTo>
                  <a:pt x="0" y="0"/>
                </a:moveTo>
                <a:lnTo>
                  <a:pt x="8440944" y="0"/>
                </a:lnTo>
              </a:path>
            </a:pathLst>
          </a:custGeom>
          <a:ln w="12693">
            <a:solidFill>
              <a:srgbClr val="000000"/>
            </a:solidFill>
          </a:ln>
        </p:spPr>
        <p:txBody>
          <a:bodyPr wrap="square" lIns="0" tIns="0" rIns="0" bIns="0" rtlCol="0"/>
          <a:lstStyle/>
          <a:p>
            <a:endParaRPr/>
          </a:p>
        </p:txBody>
      </p:sp>
      <p:sp>
        <p:nvSpPr>
          <p:cNvPr id="3" name="object 3" descr="siren"/>
          <p:cNvSpPr txBox="1"/>
          <p:nvPr/>
        </p:nvSpPr>
        <p:spPr>
          <a:xfrm>
            <a:off x="321475" y="6289547"/>
            <a:ext cx="929640" cy="513080"/>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02060"/>
                </a:solidFill>
                <a:latin typeface="Helvetica Neue Medium"/>
                <a:cs typeface="Helvetica Neue Medium"/>
              </a:rPr>
              <a:t>siren</a:t>
            </a:r>
            <a:endParaRPr sz="3200" dirty="0">
              <a:latin typeface="Helvetica Neue Medium"/>
              <a:cs typeface="Helvetica Neue Medium"/>
            </a:endParaRPr>
          </a:p>
        </p:txBody>
      </p:sp>
      <p:pic>
        <p:nvPicPr>
          <p:cNvPr id="4" name="object 4" descr="UCSF"/>
          <p:cNvPicPr/>
          <p:nvPr/>
        </p:nvPicPr>
        <p:blipFill>
          <a:blip r:embed="rId2" cstate="print"/>
          <a:stretch>
            <a:fillRect/>
          </a:stretch>
        </p:blipFill>
        <p:spPr>
          <a:xfrm>
            <a:off x="8097253" y="6385534"/>
            <a:ext cx="699015" cy="337851"/>
          </a:xfrm>
          <a:prstGeom prst="rect">
            <a:avLst/>
          </a:prstGeom>
        </p:spPr>
      </p:pic>
      <p:pic>
        <p:nvPicPr>
          <p:cNvPr id="5" name="object 5" descr="Siren logo"/>
          <p:cNvPicPr/>
          <p:nvPr/>
        </p:nvPicPr>
        <p:blipFill>
          <a:blip r:embed="rId3" cstate="print"/>
          <a:stretch>
            <a:fillRect/>
          </a:stretch>
        </p:blipFill>
        <p:spPr>
          <a:xfrm>
            <a:off x="112776" y="24383"/>
            <a:ext cx="5922264" cy="1560576"/>
          </a:xfrm>
          <a:prstGeom prst="rect">
            <a:avLst/>
          </a:prstGeom>
        </p:spPr>
      </p:pic>
      <p:sp>
        <p:nvSpPr>
          <p:cNvPr id="6" name="object 6" descr="Addressing Patients’ Social Needs: Opportunities and&#13;&#10;Tensions in Community-based Organization-Health Care Collaborations&#13;&#10;"/>
          <p:cNvSpPr txBox="1"/>
          <p:nvPr/>
        </p:nvSpPr>
        <p:spPr>
          <a:xfrm>
            <a:off x="632151" y="1934971"/>
            <a:ext cx="3743325" cy="3225800"/>
          </a:xfrm>
          <a:prstGeom prst="rect">
            <a:avLst/>
          </a:prstGeom>
        </p:spPr>
        <p:txBody>
          <a:bodyPr vert="horz" wrap="square" lIns="0" tIns="12700" rIns="0" bIns="0" rtlCol="0">
            <a:spAutoFit/>
          </a:bodyPr>
          <a:lstStyle/>
          <a:p>
            <a:pPr marL="12700" marR="5080">
              <a:lnSpc>
                <a:spcPct val="100000"/>
              </a:lnSpc>
              <a:spcBef>
                <a:spcPts val="100"/>
              </a:spcBef>
            </a:pPr>
            <a:r>
              <a:rPr sz="3000" b="1" spc="-20" dirty="0">
                <a:solidFill>
                  <a:srgbClr val="002060"/>
                </a:solidFill>
                <a:latin typeface="Helvetica Neue"/>
                <a:cs typeface="Helvetica Neue"/>
              </a:rPr>
              <a:t>Addressing</a:t>
            </a:r>
            <a:r>
              <a:rPr sz="3000" b="1" spc="-155" dirty="0">
                <a:solidFill>
                  <a:srgbClr val="002060"/>
                </a:solidFill>
                <a:latin typeface="Helvetica Neue"/>
                <a:cs typeface="Helvetica Neue"/>
              </a:rPr>
              <a:t> </a:t>
            </a:r>
            <a:r>
              <a:rPr sz="3000" b="1" spc="-10" dirty="0">
                <a:solidFill>
                  <a:srgbClr val="002060"/>
                </a:solidFill>
                <a:latin typeface="Helvetica Neue"/>
                <a:cs typeface="Helvetica Neue"/>
              </a:rPr>
              <a:t>Patients’ </a:t>
            </a:r>
            <a:r>
              <a:rPr sz="3000" b="1" dirty="0">
                <a:solidFill>
                  <a:srgbClr val="002060"/>
                </a:solidFill>
                <a:latin typeface="Helvetica Neue"/>
                <a:cs typeface="Helvetica Neue"/>
              </a:rPr>
              <a:t>Social</a:t>
            </a:r>
            <a:r>
              <a:rPr sz="3000" b="1" spc="-190" dirty="0">
                <a:solidFill>
                  <a:srgbClr val="002060"/>
                </a:solidFill>
                <a:latin typeface="Helvetica Neue"/>
                <a:cs typeface="Helvetica Neue"/>
              </a:rPr>
              <a:t> </a:t>
            </a:r>
            <a:r>
              <a:rPr sz="3000" b="1" spc="-10" dirty="0">
                <a:solidFill>
                  <a:srgbClr val="002060"/>
                </a:solidFill>
                <a:latin typeface="Helvetica Neue"/>
                <a:cs typeface="Helvetica Neue"/>
              </a:rPr>
              <a:t>Needs: </a:t>
            </a:r>
            <a:r>
              <a:rPr sz="3000" b="1" spc="-20" dirty="0">
                <a:solidFill>
                  <a:srgbClr val="002060"/>
                </a:solidFill>
                <a:latin typeface="Helvetica Neue"/>
                <a:cs typeface="Helvetica Neue"/>
              </a:rPr>
              <a:t>Opportunities</a:t>
            </a:r>
            <a:r>
              <a:rPr sz="3000" b="1" spc="-140" dirty="0">
                <a:solidFill>
                  <a:srgbClr val="002060"/>
                </a:solidFill>
                <a:latin typeface="Helvetica Neue"/>
                <a:cs typeface="Helvetica Neue"/>
              </a:rPr>
              <a:t> </a:t>
            </a:r>
            <a:r>
              <a:rPr sz="3000" b="1" spc="-25" dirty="0">
                <a:solidFill>
                  <a:srgbClr val="002060"/>
                </a:solidFill>
                <a:latin typeface="Helvetica Neue"/>
                <a:cs typeface="Helvetica Neue"/>
              </a:rPr>
              <a:t>and</a:t>
            </a:r>
            <a:endParaRPr sz="3000" dirty="0">
              <a:latin typeface="Helvetica Neue"/>
              <a:cs typeface="Helvetica Neue"/>
            </a:endParaRPr>
          </a:p>
          <a:p>
            <a:pPr marL="12700" marR="104139">
              <a:lnSpc>
                <a:spcPct val="100000"/>
              </a:lnSpc>
            </a:pPr>
            <a:r>
              <a:rPr sz="3000" b="1" spc="-60" dirty="0">
                <a:solidFill>
                  <a:srgbClr val="002060"/>
                </a:solidFill>
                <a:latin typeface="Helvetica Neue"/>
                <a:cs typeface="Helvetica Neue"/>
              </a:rPr>
              <a:t>Tensions</a:t>
            </a:r>
            <a:r>
              <a:rPr sz="3000" b="1" spc="-85" dirty="0">
                <a:solidFill>
                  <a:srgbClr val="002060"/>
                </a:solidFill>
                <a:latin typeface="Helvetica Neue"/>
                <a:cs typeface="Helvetica Neue"/>
              </a:rPr>
              <a:t> </a:t>
            </a:r>
            <a:r>
              <a:rPr sz="3000" b="1" spc="-25" dirty="0">
                <a:solidFill>
                  <a:srgbClr val="002060"/>
                </a:solidFill>
                <a:latin typeface="Helvetica Neue"/>
                <a:cs typeface="Helvetica Neue"/>
              </a:rPr>
              <a:t>in </a:t>
            </a:r>
            <a:r>
              <a:rPr sz="3000" b="1" spc="-30" dirty="0">
                <a:solidFill>
                  <a:srgbClr val="002060"/>
                </a:solidFill>
                <a:latin typeface="Helvetica Neue"/>
                <a:cs typeface="Helvetica Neue"/>
              </a:rPr>
              <a:t>Community-</a:t>
            </a:r>
            <a:r>
              <a:rPr sz="3000" b="1" spc="-10" dirty="0">
                <a:solidFill>
                  <a:srgbClr val="002060"/>
                </a:solidFill>
                <a:latin typeface="Helvetica Neue"/>
                <a:cs typeface="Helvetica Neue"/>
              </a:rPr>
              <a:t>based </a:t>
            </a:r>
            <a:r>
              <a:rPr sz="3000" b="1" spc="-40" dirty="0">
                <a:solidFill>
                  <a:srgbClr val="002060"/>
                </a:solidFill>
                <a:latin typeface="Helvetica Neue"/>
                <a:cs typeface="Helvetica Neue"/>
              </a:rPr>
              <a:t>Organization-</a:t>
            </a:r>
            <a:r>
              <a:rPr sz="3000" b="1" spc="-10" dirty="0">
                <a:solidFill>
                  <a:srgbClr val="002060"/>
                </a:solidFill>
                <a:latin typeface="Helvetica Neue"/>
                <a:cs typeface="Helvetica Neue"/>
              </a:rPr>
              <a:t>Health </a:t>
            </a:r>
            <a:r>
              <a:rPr sz="3000" b="1" dirty="0">
                <a:solidFill>
                  <a:srgbClr val="002060"/>
                </a:solidFill>
                <a:latin typeface="Helvetica Neue"/>
                <a:cs typeface="Helvetica Neue"/>
              </a:rPr>
              <a:t>Care</a:t>
            </a:r>
            <a:r>
              <a:rPr sz="3000" b="1" spc="-200" dirty="0">
                <a:solidFill>
                  <a:srgbClr val="002060"/>
                </a:solidFill>
                <a:latin typeface="Helvetica Neue"/>
                <a:cs typeface="Helvetica Neue"/>
              </a:rPr>
              <a:t> </a:t>
            </a:r>
            <a:r>
              <a:rPr sz="3000" b="1" spc="-10" dirty="0">
                <a:solidFill>
                  <a:srgbClr val="002060"/>
                </a:solidFill>
                <a:latin typeface="Helvetica Neue"/>
                <a:cs typeface="Helvetica Neue"/>
              </a:rPr>
              <a:t>Collaborations</a:t>
            </a:r>
            <a:endParaRPr sz="3000" dirty="0">
              <a:latin typeface="Helvetica Neue"/>
              <a:cs typeface="Helvetica Neue"/>
            </a:endParaRPr>
          </a:p>
        </p:txBody>
      </p:sp>
      <p:sp>
        <p:nvSpPr>
          <p:cNvPr id="7" name="object 7"/>
          <p:cNvSpPr txBox="1"/>
          <p:nvPr/>
        </p:nvSpPr>
        <p:spPr>
          <a:xfrm>
            <a:off x="632532" y="5656579"/>
            <a:ext cx="217741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2060"/>
                </a:solidFill>
                <a:latin typeface="Helvetica Neue"/>
                <a:cs typeface="Helvetica Neue"/>
              </a:rPr>
              <a:t>September</a:t>
            </a:r>
            <a:r>
              <a:rPr sz="1800" b="1" spc="-40" dirty="0">
                <a:solidFill>
                  <a:srgbClr val="002060"/>
                </a:solidFill>
                <a:latin typeface="Helvetica Neue"/>
                <a:cs typeface="Helvetica Neue"/>
              </a:rPr>
              <a:t> </a:t>
            </a:r>
            <a:r>
              <a:rPr sz="1800" b="1" dirty="0">
                <a:solidFill>
                  <a:srgbClr val="002060"/>
                </a:solidFill>
                <a:latin typeface="Helvetica Neue"/>
                <a:cs typeface="Helvetica Neue"/>
              </a:rPr>
              <a:t>24,</a:t>
            </a:r>
            <a:r>
              <a:rPr sz="1800" b="1" spc="-35" dirty="0">
                <a:solidFill>
                  <a:srgbClr val="002060"/>
                </a:solidFill>
                <a:latin typeface="Helvetica Neue"/>
                <a:cs typeface="Helvetica Neue"/>
              </a:rPr>
              <a:t> </a:t>
            </a:r>
            <a:r>
              <a:rPr sz="1800" b="1" spc="-20" dirty="0">
                <a:solidFill>
                  <a:srgbClr val="002060"/>
                </a:solidFill>
                <a:latin typeface="Helvetica Neue"/>
                <a:cs typeface="Helvetica Neue"/>
              </a:rPr>
              <a:t>2019</a:t>
            </a:r>
            <a:endParaRPr sz="1800">
              <a:latin typeface="Helvetica Neue"/>
              <a:cs typeface="Helvetica Neue"/>
            </a:endParaRPr>
          </a:p>
        </p:txBody>
      </p:sp>
      <p:pic>
        <p:nvPicPr>
          <p:cNvPr id="8" name="object 8" descr="Four hands of different skin tones clasped together, symbolizing unity and collaboration."/>
          <p:cNvPicPr/>
          <p:nvPr/>
        </p:nvPicPr>
        <p:blipFill>
          <a:blip r:embed="rId4" cstate="print"/>
          <a:stretch>
            <a:fillRect/>
          </a:stretch>
        </p:blipFill>
        <p:spPr>
          <a:xfrm>
            <a:off x="5020055" y="2103120"/>
            <a:ext cx="3776472" cy="2889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BC68F"/>
          </a:solidFill>
        </p:spPr>
        <p:txBody>
          <a:bodyPr wrap="square" lIns="0" tIns="0" rIns="0" bIns="0" rtlCol="0"/>
          <a:lstStyle/>
          <a:p>
            <a:endParaRPr/>
          </a:p>
        </p:txBody>
      </p:sp>
      <p:sp>
        <p:nvSpPr>
          <p:cNvPr id="3" name="object 3" descr="Study context and methods"/>
          <p:cNvSpPr txBox="1">
            <a:spLocks noGrp="1"/>
          </p:cNvSpPr>
          <p:nvPr>
            <p:ph type="title"/>
          </p:nvPr>
        </p:nvSpPr>
        <p:spPr>
          <a:xfrm>
            <a:off x="1811300" y="1675891"/>
            <a:ext cx="7374255"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FFFFFF"/>
                </a:solidFill>
              </a:rPr>
              <a:t>Study</a:t>
            </a:r>
            <a:r>
              <a:rPr sz="4800" spc="-85" dirty="0">
                <a:solidFill>
                  <a:srgbClr val="FFFFFF"/>
                </a:solidFill>
              </a:rPr>
              <a:t> </a:t>
            </a:r>
            <a:r>
              <a:rPr sz="4800" dirty="0">
                <a:solidFill>
                  <a:srgbClr val="FFFFFF"/>
                </a:solidFill>
              </a:rPr>
              <a:t>context</a:t>
            </a:r>
            <a:r>
              <a:rPr sz="4800" spc="-75" dirty="0">
                <a:solidFill>
                  <a:srgbClr val="FFFFFF"/>
                </a:solidFill>
              </a:rPr>
              <a:t> </a:t>
            </a:r>
            <a:r>
              <a:rPr sz="4800" dirty="0">
                <a:solidFill>
                  <a:srgbClr val="FFFFFF"/>
                </a:solidFill>
              </a:rPr>
              <a:t>and</a:t>
            </a:r>
            <a:r>
              <a:rPr sz="4800" spc="-70" dirty="0">
                <a:solidFill>
                  <a:srgbClr val="FFFFFF"/>
                </a:solidFill>
              </a:rPr>
              <a:t> </a:t>
            </a:r>
            <a:r>
              <a:rPr sz="4800" spc="-10" dirty="0">
                <a:solidFill>
                  <a:srgbClr val="FFFFFF"/>
                </a:solidFill>
              </a:rPr>
              <a:t>methods</a:t>
            </a:r>
            <a:endParaRPr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Medicaid reforms in Oregon and California"/>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Medicaid</a:t>
            </a:r>
            <a:r>
              <a:rPr spc="-50" dirty="0"/>
              <a:t> </a:t>
            </a:r>
            <a:r>
              <a:rPr dirty="0"/>
              <a:t>reforms</a:t>
            </a:r>
            <a:r>
              <a:rPr spc="-50" dirty="0"/>
              <a:t> </a:t>
            </a:r>
            <a:r>
              <a:rPr dirty="0"/>
              <a:t>in</a:t>
            </a:r>
            <a:r>
              <a:rPr spc="-50" dirty="0"/>
              <a:t> </a:t>
            </a:r>
            <a:r>
              <a:rPr dirty="0"/>
              <a:t>Oregon</a:t>
            </a:r>
            <a:r>
              <a:rPr spc="-50" dirty="0"/>
              <a:t> </a:t>
            </a:r>
            <a:r>
              <a:rPr dirty="0"/>
              <a:t>and</a:t>
            </a:r>
            <a:r>
              <a:rPr spc="-50" dirty="0"/>
              <a:t> </a:t>
            </a:r>
            <a:r>
              <a:rPr spc="-10" dirty="0"/>
              <a:t>California</a:t>
            </a:r>
          </a:p>
        </p:txBody>
      </p:sp>
      <p:sp>
        <p:nvSpPr>
          <p:cNvPr id="11" name="object 11">
            <a:extLst>
              <a:ext uri="{C183D7F6-B498-43B3-948B-1728B52AA6E4}">
                <adec:decorative xmlns:adec="http://schemas.microsoft.com/office/drawing/2017/decorative" val="1"/>
              </a:ext>
            </a:extLst>
          </p:cNvPr>
          <p:cNvSpPr/>
          <p:nvPr/>
        </p:nvSpPr>
        <p:spPr>
          <a:xfrm>
            <a:off x="480005" y="1906057"/>
            <a:ext cx="5078730" cy="3645535"/>
          </a:xfrm>
          <a:custGeom>
            <a:avLst/>
            <a:gdLst/>
            <a:ahLst/>
            <a:cxnLst/>
            <a:rect l="l" t="t" r="r" b="b"/>
            <a:pathLst>
              <a:path w="5078730" h="3645535">
                <a:moveTo>
                  <a:pt x="4470984" y="0"/>
                </a:moveTo>
                <a:lnTo>
                  <a:pt x="607606" y="0"/>
                </a:lnTo>
                <a:lnTo>
                  <a:pt x="560121" y="1828"/>
                </a:lnTo>
                <a:lnTo>
                  <a:pt x="513637" y="7222"/>
                </a:lnTo>
                <a:lnTo>
                  <a:pt x="468287" y="16047"/>
                </a:lnTo>
                <a:lnTo>
                  <a:pt x="424207" y="28168"/>
                </a:lnTo>
                <a:lnTo>
                  <a:pt x="381531" y="43450"/>
                </a:lnTo>
                <a:lnTo>
                  <a:pt x="340396" y="61757"/>
                </a:lnTo>
                <a:lnTo>
                  <a:pt x="300935" y="82955"/>
                </a:lnTo>
                <a:lnTo>
                  <a:pt x="263284" y="106909"/>
                </a:lnTo>
                <a:lnTo>
                  <a:pt x="227579" y="133484"/>
                </a:lnTo>
                <a:lnTo>
                  <a:pt x="193953" y="162543"/>
                </a:lnTo>
                <a:lnTo>
                  <a:pt x="162543" y="193953"/>
                </a:lnTo>
                <a:lnTo>
                  <a:pt x="133484" y="227579"/>
                </a:lnTo>
                <a:lnTo>
                  <a:pt x="106909" y="263284"/>
                </a:lnTo>
                <a:lnTo>
                  <a:pt x="82955" y="300935"/>
                </a:lnTo>
                <a:lnTo>
                  <a:pt x="61757" y="340396"/>
                </a:lnTo>
                <a:lnTo>
                  <a:pt x="43450" y="381531"/>
                </a:lnTo>
                <a:lnTo>
                  <a:pt x="28168" y="424207"/>
                </a:lnTo>
                <a:lnTo>
                  <a:pt x="16047" y="468287"/>
                </a:lnTo>
                <a:lnTo>
                  <a:pt x="7222" y="513637"/>
                </a:lnTo>
                <a:lnTo>
                  <a:pt x="1828" y="560121"/>
                </a:lnTo>
                <a:lnTo>
                  <a:pt x="0" y="607606"/>
                </a:lnTo>
                <a:lnTo>
                  <a:pt x="0" y="3037928"/>
                </a:lnTo>
                <a:lnTo>
                  <a:pt x="1828" y="3085413"/>
                </a:lnTo>
                <a:lnTo>
                  <a:pt x="7222" y="3131897"/>
                </a:lnTo>
                <a:lnTo>
                  <a:pt x="16047" y="3177247"/>
                </a:lnTo>
                <a:lnTo>
                  <a:pt x="28168" y="3221327"/>
                </a:lnTo>
                <a:lnTo>
                  <a:pt x="43450" y="3264003"/>
                </a:lnTo>
                <a:lnTo>
                  <a:pt x="61757" y="3305138"/>
                </a:lnTo>
                <a:lnTo>
                  <a:pt x="82955" y="3344599"/>
                </a:lnTo>
                <a:lnTo>
                  <a:pt x="106909" y="3382250"/>
                </a:lnTo>
                <a:lnTo>
                  <a:pt x="133484" y="3417955"/>
                </a:lnTo>
                <a:lnTo>
                  <a:pt x="162543" y="3451581"/>
                </a:lnTo>
                <a:lnTo>
                  <a:pt x="193953" y="3482991"/>
                </a:lnTo>
                <a:lnTo>
                  <a:pt x="227579" y="3512050"/>
                </a:lnTo>
                <a:lnTo>
                  <a:pt x="263284" y="3538625"/>
                </a:lnTo>
                <a:lnTo>
                  <a:pt x="300935" y="3562579"/>
                </a:lnTo>
                <a:lnTo>
                  <a:pt x="340396" y="3583777"/>
                </a:lnTo>
                <a:lnTo>
                  <a:pt x="381531" y="3602084"/>
                </a:lnTo>
                <a:lnTo>
                  <a:pt x="424207" y="3617366"/>
                </a:lnTo>
                <a:lnTo>
                  <a:pt x="468287" y="3629487"/>
                </a:lnTo>
                <a:lnTo>
                  <a:pt x="513637" y="3638312"/>
                </a:lnTo>
                <a:lnTo>
                  <a:pt x="560121" y="3643706"/>
                </a:lnTo>
                <a:lnTo>
                  <a:pt x="607606" y="3645535"/>
                </a:lnTo>
                <a:lnTo>
                  <a:pt x="4470984" y="3645535"/>
                </a:lnTo>
                <a:lnTo>
                  <a:pt x="4518468" y="3643706"/>
                </a:lnTo>
                <a:lnTo>
                  <a:pt x="4564952" y="3638312"/>
                </a:lnTo>
                <a:lnTo>
                  <a:pt x="4610302" y="3629487"/>
                </a:lnTo>
                <a:lnTo>
                  <a:pt x="4654383" y="3617366"/>
                </a:lnTo>
                <a:lnTo>
                  <a:pt x="4697058" y="3602084"/>
                </a:lnTo>
                <a:lnTo>
                  <a:pt x="4738194" y="3583777"/>
                </a:lnTo>
                <a:lnTo>
                  <a:pt x="4777654" y="3562579"/>
                </a:lnTo>
                <a:lnTo>
                  <a:pt x="4815305" y="3538625"/>
                </a:lnTo>
                <a:lnTo>
                  <a:pt x="4851011" y="3512050"/>
                </a:lnTo>
                <a:lnTo>
                  <a:pt x="4884636" y="3482991"/>
                </a:lnTo>
                <a:lnTo>
                  <a:pt x="4916046" y="3451581"/>
                </a:lnTo>
                <a:lnTo>
                  <a:pt x="4945106" y="3417955"/>
                </a:lnTo>
                <a:lnTo>
                  <a:pt x="4971680" y="3382250"/>
                </a:lnTo>
                <a:lnTo>
                  <a:pt x="4995634" y="3344599"/>
                </a:lnTo>
                <a:lnTo>
                  <a:pt x="5016832" y="3305138"/>
                </a:lnTo>
                <a:lnTo>
                  <a:pt x="5035140" y="3264003"/>
                </a:lnTo>
                <a:lnTo>
                  <a:pt x="5050422" y="3221327"/>
                </a:lnTo>
                <a:lnTo>
                  <a:pt x="5062543" y="3177247"/>
                </a:lnTo>
                <a:lnTo>
                  <a:pt x="5071368" y="3131897"/>
                </a:lnTo>
                <a:lnTo>
                  <a:pt x="5076762" y="3085413"/>
                </a:lnTo>
                <a:lnTo>
                  <a:pt x="5078590" y="3037928"/>
                </a:lnTo>
                <a:lnTo>
                  <a:pt x="5078590" y="607606"/>
                </a:lnTo>
                <a:lnTo>
                  <a:pt x="5076762" y="560121"/>
                </a:lnTo>
                <a:lnTo>
                  <a:pt x="5071368" y="513637"/>
                </a:lnTo>
                <a:lnTo>
                  <a:pt x="5062543" y="468287"/>
                </a:lnTo>
                <a:lnTo>
                  <a:pt x="5050422" y="424207"/>
                </a:lnTo>
                <a:lnTo>
                  <a:pt x="5035140" y="381531"/>
                </a:lnTo>
                <a:lnTo>
                  <a:pt x="5016832" y="340396"/>
                </a:lnTo>
                <a:lnTo>
                  <a:pt x="4995634" y="300935"/>
                </a:lnTo>
                <a:lnTo>
                  <a:pt x="4971680" y="263284"/>
                </a:lnTo>
                <a:lnTo>
                  <a:pt x="4945106" y="227579"/>
                </a:lnTo>
                <a:lnTo>
                  <a:pt x="4916046" y="193953"/>
                </a:lnTo>
                <a:lnTo>
                  <a:pt x="4884636" y="162543"/>
                </a:lnTo>
                <a:lnTo>
                  <a:pt x="4851011" y="133484"/>
                </a:lnTo>
                <a:lnTo>
                  <a:pt x="4815305" y="106909"/>
                </a:lnTo>
                <a:lnTo>
                  <a:pt x="4777654" y="82955"/>
                </a:lnTo>
                <a:lnTo>
                  <a:pt x="4738194" y="61757"/>
                </a:lnTo>
                <a:lnTo>
                  <a:pt x="4697058" y="43450"/>
                </a:lnTo>
                <a:lnTo>
                  <a:pt x="4654383" y="28168"/>
                </a:lnTo>
                <a:lnTo>
                  <a:pt x="4610302" y="16047"/>
                </a:lnTo>
                <a:lnTo>
                  <a:pt x="4564952" y="7222"/>
                </a:lnTo>
                <a:lnTo>
                  <a:pt x="4518468" y="1828"/>
                </a:lnTo>
                <a:lnTo>
                  <a:pt x="4470984" y="0"/>
                </a:lnTo>
                <a:close/>
              </a:path>
            </a:pathLst>
          </a:custGeom>
          <a:solidFill>
            <a:srgbClr val="DBEFED"/>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6402772" y="1920588"/>
            <a:ext cx="5286375" cy="3645535"/>
          </a:xfrm>
          <a:custGeom>
            <a:avLst/>
            <a:gdLst/>
            <a:ahLst/>
            <a:cxnLst/>
            <a:rect l="l" t="t" r="r" b="b"/>
            <a:pathLst>
              <a:path w="5286375" h="3645535">
                <a:moveTo>
                  <a:pt x="4678260" y="0"/>
                </a:moveTo>
                <a:lnTo>
                  <a:pt x="607606" y="0"/>
                </a:lnTo>
                <a:lnTo>
                  <a:pt x="560121" y="1828"/>
                </a:lnTo>
                <a:lnTo>
                  <a:pt x="513637" y="7222"/>
                </a:lnTo>
                <a:lnTo>
                  <a:pt x="468287" y="16047"/>
                </a:lnTo>
                <a:lnTo>
                  <a:pt x="424207" y="28168"/>
                </a:lnTo>
                <a:lnTo>
                  <a:pt x="381531" y="43450"/>
                </a:lnTo>
                <a:lnTo>
                  <a:pt x="340396" y="61757"/>
                </a:lnTo>
                <a:lnTo>
                  <a:pt x="300935" y="82955"/>
                </a:lnTo>
                <a:lnTo>
                  <a:pt x="263284" y="106909"/>
                </a:lnTo>
                <a:lnTo>
                  <a:pt x="227579" y="133484"/>
                </a:lnTo>
                <a:lnTo>
                  <a:pt x="193953" y="162543"/>
                </a:lnTo>
                <a:lnTo>
                  <a:pt x="162543" y="193953"/>
                </a:lnTo>
                <a:lnTo>
                  <a:pt x="133484" y="227579"/>
                </a:lnTo>
                <a:lnTo>
                  <a:pt x="106909" y="263284"/>
                </a:lnTo>
                <a:lnTo>
                  <a:pt x="82955" y="300935"/>
                </a:lnTo>
                <a:lnTo>
                  <a:pt x="61757" y="340396"/>
                </a:lnTo>
                <a:lnTo>
                  <a:pt x="43450" y="381531"/>
                </a:lnTo>
                <a:lnTo>
                  <a:pt x="28168" y="424207"/>
                </a:lnTo>
                <a:lnTo>
                  <a:pt x="16047" y="468287"/>
                </a:lnTo>
                <a:lnTo>
                  <a:pt x="7222" y="513637"/>
                </a:lnTo>
                <a:lnTo>
                  <a:pt x="1828" y="560121"/>
                </a:lnTo>
                <a:lnTo>
                  <a:pt x="0" y="607606"/>
                </a:lnTo>
                <a:lnTo>
                  <a:pt x="0" y="3037928"/>
                </a:lnTo>
                <a:lnTo>
                  <a:pt x="1828" y="3085413"/>
                </a:lnTo>
                <a:lnTo>
                  <a:pt x="7222" y="3131897"/>
                </a:lnTo>
                <a:lnTo>
                  <a:pt x="16047" y="3177247"/>
                </a:lnTo>
                <a:lnTo>
                  <a:pt x="28168" y="3221327"/>
                </a:lnTo>
                <a:lnTo>
                  <a:pt x="43450" y="3264003"/>
                </a:lnTo>
                <a:lnTo>
                  <a:pt x="61757" y="3305138"/>
                </a:lnTo>
                <a:lnTo>
                  <a:pt x="82955" y="3344599"/>
                </a:lnTo>
                <a:lnTo>
                  <a:pt x="106909" y="3382250"/>
                </a:lnTo>
                <a:lnTo>
                  <a:pt x="133484" y="3417955"/>
                </a:lnTo>
                <a:lnTo>
                  <a:pt x="162543" y="3451581"/>
                </a:lnTo>
                <a:lnTo>
                  <a:pt x="193953" y="3482991"/>
                </a:lnTo>
                <a:lnTo>
                  <a:pt x="227579" y="3512050"/>
                </a:lnTo>
                <a:lnTo>
                  <a:pt x="263284" y="3538625"/>
                </a:lnTo>
                <a:lnTo>
                  <a:pt x="300935" y="3562579"/>
                </a:lnTo>
                <a:lnTo>
                  <a:pt x="340396" y="3583777"/>
                </a:lnTo>
                <a:lnTo>
                  <a:pt x="381531" y="3602084"/>
                </a:lnTo>
                <a:lnTo>
                  <a:pt x="424207" y="3617366"/>
                </a:lnTo>
                <a:lnTo>
                  <a:pt x="468287" y="3629487"/>
                </a:lnTo>
                <a:lnTo>
                  <a:pt x="513637" y="3638312"/>
                </a:lnTo>
                <a:lnTo>
                  <a:pt x="560121" y="3643706"/>
                </a:lnTo>
                <a:lnTo>
                  <a:pt x="607606" y="3645535"/>
                </a:lnTo>
                <a:lnTo>
                  <a:pt x="4678260" y="3645535"/>
                </a:lnTo>
                <a:lnTo>
                  <a:pt x="4725743" y="3643706"/>
                </a:lnTo>
                <a:lnTo>
                  <a:pt x="4772226" y="3638312"/>
                </a:lnTo>
                <a:lnTo>
                  <a:pt x="4817574" y="3629487"/>
                </a:lnTo>
                <a:lnTo>
                  <a:pt x="4861653" y="3617366"/>
                </a:lnTo>
                <a:lnTo>
                  <a:pt x="4904328" y="3602084"/>
                </a:lnTo>
                <a:lnTo>
                  <a:pt x="4945462" y="3583777"/>
                </a:lnTo>
                <a:lnTo>
                  <a:pt x="4984922" y="3562579"/>
                </a:lnTo>
                <a:lnTo>
                  <a:pt x="5022572" y="3538625"/>
                </a:lnTo>
                <a:lnTo>
                  <a:pt x="5058277" y="3512050"/>
                </a:lnTo>
                <a:lnTo>
                  <a:pt x="5091902" y="3482991"/>
                </a:lnTo>
                <a:lnTo>
                  <a:pt x="5123311" y="3451581"/>
                </a:lnTo>
                <a:lnTo>
                  <a:pt x="5152371" y="3417955"/>
                </a:lnTo>
                <a:lnTo>
                  <a:pt x="5178945" y="3382250"/>
                </a:lnTo>
                <a:lnTo>
                  <a:pt x="5202898" y="3344599"/>
                </a:lnTo>
                <a:lnTo>
                  <a:pt x="5224096" y="3305138"/>
                </a:lnTo>
                <a:lnTo>
                  <a:pt x="5242404" y="3264003"/>
                </a:lnTo>
                <a:lnTo>
                  <a:pt x="5257686" y="3221327"/>
                </a:lnTo>
                <a:lnTo>
                  <a:pt x="5269807" y="3177247"/>
                </a:lnTo>
                <a:lnTo>
                  <a:pt x="5278632" y="3131897"/>
                </a:lnTo>
                <a:lnTo>
                  <a:pt x="5284026" y="3085413"/>
                </a:lnTo>
                <a:lnTo>
                  <a:pt x="5285854" y="3037928"/>
                </a:lnTo>
                <a:lnTo>
                  <a:pt x="5285854" y="607606"/>
                </a:lnTo>
                <a:lnTo>
                  <a:pt x="5284026" y="560121"/>
                </a:lnTo>
                <a:lnTo>
                  <a:pt x="5278632" y="513637"/>
                </a:lnTo>
                <a:lnTo>
                  <a:pt x="5269807" y="468287"/>
                </a:lnTo>
                <a:lnTo>
                  <a:pt x="5257686" y="424207"/>
                </a:lnTo>
                <a:lnTo>
                  <a:pt x="5242404" y="381531"/>
                </a:lnTo>
                <a:lnTo>
                  <a:pt x="5224096" y="340396"/>
                </a:lnTo>
                <a:lnTo>
                  <a:pt x="5202898" y="300935"/>
                </a:lnTo>
                <a:lnTo>
                  <a:pt x="5178945" y="263284"/>
                </a:lnTo>
                <a:lnTo>
                  <a:pt x="5152371" y="227579"/>
                </a:lnTo>
                <a:lnTo>
                  <a:pt x="5123311" y="193953"/>
                </a:lnTo>
                <a:lnTo>
                  <a:pt x="5091902" y="162543"/>
                </a:lnTo>
                <a:lnTo>
                  <a:pt x="5058277" y="133484"/>
                </a:lnTo>
                <a:lnTo>
                  <a:pt x="5022572" y="106909"/>
                </a:lnTo>
                <a:lnTo>
                  <a:pt x="4984922" y="82955"/>
                </a:lnTo>
                <a:lnTo>
                  <a:pt x="4945462" y="61757"/>
                </a:lnTo>
                <a:lnTo>
                  <a:pt x="4904328" y="43450"/>
                </a:lnTo>
                <a:lnTo>
                  <a:pt x="4861653" y="28168"/>
                </a:lnTo>
                <a:lnTo>
                  <a:pt x="4817574" y="16047"/>
                </a:lnTo>
                <a:lnTo>
                  <a:pt x="4772226" y="7222"/>
                </a:lnTo>
                <a:lnTo>
                  <a:pt x="4725743" y="1828"/>
                </a:lnTo>
                <a:lnTo>
                  <a:pt x="4678260" y="0"/>
                </a:lnTo>
                <a:close/>
              </a:path>
            </a:pathLst>
          </a:custGeom>
          <a:solidFill>
            <a:srgbClr val="DBEFED"/>
          </a:solidFill>
        </p:spPr>
        <p:txBody>
          <a:bodyPr wrap="square" lIns="0" tIns="0" rIns="0" bIns="0" rtlCol="0"/>
          <a:lstStyle/>
          <a:p>
            <a:endParaRPr/>
          </a:p>
        </p:txBody>
      </p:sp>
      <p:graphicFrame>
        <p:nvGraphicFramePr>
          <p:cNvPr id="13" name="object 13" descr="Oregon&#10;Coordinated care organizations (CCOs) responsible for improving care and reducing costs&#10;Alternative payment models for providers—eg capitation for community health centers&#10;&#10;California&#10;Whole Person Care (WPC) pilots to coordinate health care, behavioral health and social services&#10;County partnerships of health care, local government, and community based organizations&#10;&#10;"/>
          <p:cNvGraphicFramePr>
            <a:graphicFrameLocks noGrp="1"/>
          </p:cNvGraphicFramePr>
          <p:nvPr>
            <p:extLst>
              <p:ext uri="{D42A27DB-BD31-4B8C-83A1-F6EECF244321}">
                <p14:modId xmlns:p14="http://schemas.microsoft.com/office/powerpoint/2010/main" val="3365604420"/>
              </p:ext>
            </p:extLst>
          </p:nvPr>
        </p:nvGraphicFramePr>
        <p:xfrm>
          <a:off x="720672" y="2143660"/>
          <a:ext cx="10726419" cy="2924175"/>
        </p:xfrm>
        <a:graphic>
          <a:graphicData uri="http://schemas.openxmlformats.org/drawingml/2006/table">
            <a:tbl>
              <a:tblPr firstRow="1" bandRow="1">
                <a:tableStyleId>{2D5ABB26-0587-4C30-8999-92F81FD0307C}</a:tableStyleId>
              </a:tblPr>
              <a:tblGrid>
                <a:gridCol w="5260340">
                  <a:extLst>
                    <a:ext uri="{9D8B030D-6E8A-4147-A177-3AD203B41FA5}">
                      <a16:colId xmlns:a16="http://schemas.microsoft.com/office/drawing/2014/main" val="20000"/>
                    </a:ext>
                  </a:extLst>
                </a:gridCol>
                <a:gridCol w="5466079">
                  <a:extLst>
                    <a:ext uri="{9D8B030D-6E8A-4147-A177-3AD203B41FA5}">
                      <a16:colId xmlns:a16="http://schemas.microsoft.com/office/drawing/2014/main" val="20001"/>
                    </a:ext>
                  </a:extLst>
                </a:gridCol>
              </a:tblGrid>
              <a:tr h="1646555">
                <a:tc>
                  <a:txBody>
                    <a:bodyPr/>
                    <a:lstStyle/>
                    <a:p>
                      <a:pPr marR="654685" algn="ctr">
                        <a:lnSpc>
                          <a:spcPts val="2680"/>
                        </a:lnSpc>
                      </a:pPr>
                      <a:r>
                        <a:rPr sz="2400" b="1" spc="-10" dirty="0">
                          <a:solidFill>
                            <a:srgbClr val="1C1C1C"/>
                          </a:solidFill>
                          <a:latin typeface="Georgia"/>
                          <a:cs typeface="Georgia"/>
                        </a:rPr>
                        <a:t>Oregon</a:t>
                      </a:r>
                      <a:endParaRPr sz="2400">
                        <a:latin typeface="Georgia"/>
                        <a:cs typeface="Georgia"/>
                      </a:endParaRPr>
                    </a:p>
                    <a:p>
                      <a:pPr marL="31750" marR="687705" indent="635" algn="ctr">
                        <a:lnSpc>
                          <a:spcPts val="2900"/>
                        </a:lnSpc>
                        <a:spcBef>
                          <a:spcPts val="80"/>
                        </a:spcBef>
                      </a:pPr>
                      <a:r>
                        <a:rPr sz="2400" dirty="0">
                          <a:latin typeface="Georgia"/>
                          <a:cs typeface="Georgia"/>
                        </a:rPr>
                        <a:t>Coordinated</a:t>
                      </a:r>
                      <a:r>
                        <a:rPr sz="2400" spc="-80" dirty="0">
                          <a:latin typeface="Georgia"/>
                          <a:cs typeface="Georgia"/>
                        </a:rPr>
                        <a:t> </a:t>
                      </a:r>
                      <a:r>
                        <a:rPr sz="2400" dirty="0">
                          <a:latin typeface="Georgia"/>
                          <a:cs typeface="Georgia"/>
                        </a:rPr>
                        <a:t>care</a:t>
                      </a:r>
                      <a:r>
                        <a:rPr sz="2400" spc="-70" dirty="0">
                          <a:latin typeface="Georgia"/>
                          <a:cs typeface="Georgia"/>
                        </a:rPr>
                        <a:t> </a:t>
                      </a:r>
                      <a:r>
                        <a:rPr sz="2400" spc="-10" dirty="0">
                          <a:latin typeface="Georgia"/>
                          <a:cs typeface="Georgia"/>
                        </a:rPr>
                        <a:t>organizations </a:t>
                      </a:r>
                      <a:r>
                        <a:rPr sz="2400" dirty="0">
                          <a:latin typeface="Georgia"/>
                          <a:cs typeface="Georgia"/>
                        </a:rPr>
                        <a:t>(CCOs)</a:t>
                      </a:r>
                      <a:r>
                        <a:rPr sz="2400" spc="-70" dirty="0">
                          <a:latin typeface="Georgia"/>
                          <a:cs typeface="Georgia"/>
                        </a:rPr>
                        <a:t> </a:t>
                      </a:r>
                      <a:r>
                        <a:rPr sz="2400" dirty="0">
                          <a:latin typeface="Georgia"/>
                          <a:cs typeface="Georgia"/>
                        </a:rPr>
                        <a:t>responsible</a:t>
                      </a:r>
                      <a:r>
                        <a:rPr sz="2400" spc="-65" dirty="0">
                          <a:latin typeface="Georgia"/>
                          <a:cs typeface="Georgia"/>
                        </a:rPr>
                        <a:t> </a:t>
                      </a:r>
                      <a:r>
                        <a:rPr sz="2400" dirty="0">
                          <a:latin typeface="Georgia"/>
                          <a:cs typeface="Georgia"/>
                        </a:rPr>
                        <a:t>for</a:t>
                      </a:r>
                      <a:r>
                        <a:rPr sz="2400" spc="-65" dirty="0">
                          <a:latin typeface="Georgia"/>
                          <a:cs typeface="Georgia"/>
                        </a:rPr>
                        <a:t> </a:t>
                      </a:r>
                      <a:r>
                        <a:rPr sz="2400" spc="-10" dirty="0">
                          <a:latin typeface="Georgia"/>
                          <a:cs typeface="Georgia"/>
                        </a:rPr>
                        <a:t>improving </a:t>
                      </a:r>
                      <a:r>
                        <a:rPr sz="2400" dirty="0">
                          <a:latin typeface="Georgia"/>
                          <a:cs typeface="Georgia"/>
                        </a:rPr>
                        <a:t>care</a:t>
                      </a:r>
                      <a:r>
                        <a:rPr sz="2400" spc="-55" dirty="0">
                          <a:latin typeface="Georgia"/>
                          <a:cs typeface="Georgia"/>
                        </a:rPr>
                        <a:t> </a:t>
                      </a:r>
                      <a:r>
                        <a:rPr sz="2400" dirty="0">
                          <a:latin typeface="Georgia"/>
                          <a:cs typeface="Georgia"/>
                        </a:rPr>
                        <a:t>and</a:t>
                      </a:r>
                      <a:r>
                        <a:rPr sz="2400" spc="-55" dirty="0">
                          <a:latin typeface="Georgia"/>
                          <a:cs typeface="Georgia"/>
                        </a:rPr>
                        <a:t> </a:t>
                      </a:r>
                      <a:r>
                        <a:rPr sz="2400" dirty="0">
                          <a:latin typeface="Georgia"/>
                          <a:cs typeface="Georgia"/>
                        </a:rPr>
                        <a:t>reducing</a:t>
                      </a:r>
                      <a:r>
                        <a:rPr sz="2400" spc="-50" dirty="0">
                          <a:latin typeface="Georgia"/>
                          <a:cs typeface="Georgia"/>
                        </a:rPr>
                        <a:t> </a:t>
                      </a:r>
                      <a:r>
                        <a:rPr sz="2400" spc="-20" dirty="0">
                          <a:latin typeface="Georgia"/>
                          <a:cs typeface="Georgia"/>
                        </a:rPr>
                        <a:t>costs</a:t>
                      </a:r>
                      <a:endParaRPr sz="2400">
                        <a:latin typeface="Georgia"/>
                        <a:cs typeface="Georgia"/>
                      </a:endParaRPr>
                    </a:p>
                  </a:txBody>
                  <a:tcPr marL="0" marR="0" marT="0" marB="0"/>
                </a:tc>
                <a:tc>
                  <a:txBody>
                    <a:bodyPr/>
                    <a:lstStyle/>
                    <a:p>
                      <a:pPr marL="664210" algn="ctr">
                        <a:lnSpc>
                          <a:spcPts val="2775"/>
                        </a:lnSpc>
                      </a:pPr>
                      <a:r>
                        <a:rPr sz="2400" b="1" spc="-10" dirty="0">
                          <a:solidFill>
                            <a:srgbClr val="1C1C1C"/>
                          </a:solidFill>
                          <a:latin typeface="Georgia"/>
                          <a:cs typeface="Georgia"/>
                        </a:rPr>
                        <a:t>California</a:t>
                      </a:r>
                      <a:endParaRPr sz="2400" dirty="0">
                        <a:latin typeface="Georgia"/>
                        <a:cs typeface="Georgia"/>
                      </a:endParaRPr>
                    </a:p>
                    <a:p>
                      <a:pPr marL="701675" marR="31115" algn="ctr">
                        <a:lnSpc>
                          <a:spcPct val="100800"/>
                        </a:lnSpc>
                      </a:pPr>
                      <a:r>
                        <a:rPr sz="2400" dirty="0">
                          <a:latin typeface="Georgia"/>
                          <a:cs typeface="Georgia"/>
                        </a:rPr>
                        <a:t>Whole</a:t>
                      </a:r>
                      <a:r>
                        <a:rPr sz="2400" spc="-50" dirty="0">
                          <a:latin typeface="Georgia"/>
                          <a:cs typeface="Georgia"/>
                        </a:rPr>
                        <a:t> </a:t>
                      </a:r>
                      <a:r>
                        <a:rPr sz="2400" dirty="0">
                          <a:latin typeface="Georgia"/>
                          <a:cs typeface="Georgia"/>
                        </a:rPr>
                        <a:t>Person</a:t>
                      </a:r>
                      <a:r>
                        <a:rPr sz="2400" spc="-50" dirty="0">
                          <a:latin typeface="Georgia"/>
                          <a:cs typeface="Georgia"/>
                        </a:rPr>
                        <a:t> </a:t>
                      </a:r>
                      <a:r>
                        <a:rPr sz="2400" dirty="0">
                          <a:latin typeface="Georgia"/>
                          <a:cs typeface="Georgia"/>
                        </a:rPr>
                        <a:t>Care</a:t>
                      </a:r>
                      <a:r>
                        <a:rPr sz="2400" spc="-45" dirty="0">
                          <a:latin typeface="Georgia"/>
                          <a:cs typeface="Georgia"/>
                        </a:rPr>
                        <a:t> </a:t>
                      </a:r>
                      <a:r>
                        <a:rPr sz="2400" dirty="0">
                          <a:latin typeface="Georgia"/>
                          <a:cs typeface="Georgia"/>
                        </a:rPr>
                        <a:t>(WPC)</a:t>
                      </a:r>
                      <a:r>
                        <a:rPr sz="2400" spc="-50" dirty="0">
                          <a:latin typeface="Georgia"/>
                          <a:cs typeface="Georgia"/>
                        </a:rPr>
                        <a:t> </a:t>
                      </a:r>
                      <a:r>
                        <a:rPr sz="2400" dirty="0">
                          <a:latin typeface="Georgia"/>
                          <a:cs typeface="Georgia"/>
                        </a:rPr>
                        <a:t>pilots</a:t>
                      </a:r>
                      <a:r>
                        <a:rPr sz="2400" spc="-45" dirty="0">
                          <a:latin typeface="Georgia"/>
                          <a:cs typeface="Georgia"/>
                        </a:rPr>
                        <a:t> </a:t>
                      </a:r>
                      <a:r>
                        <a:rPr sz="2400" spc="-25" dirty="0">
                          <a:latin typeface="Georgia"/>
                          <a:cs typeface="Georgia"/>
                        </a:rPr>
                        <a:t>to </a:t>
                      </a:r>
                      <a:r>
                        <a:rPr sz="2400" dirty="0">
                          <a:latin typeface="Georgia"/>
                          <a:cs typeface="Georgia"/>
                        </a:rPr>
                        <a:t>coordinate</a:t>
                      </a:r>
                      <a:r>
                        <a:rPr sz="2400" spc="-70" dirty="0">
                          <a:latin typeface="Georgia"/>
                          <a:cs typeface="Georgia"/>
                        </a:rPr>
                        <a:t> </a:t>
                      </a:r>
                      <a:r>
                        <a:rPr sz="2400" dirty="0">
                          <a:latin typeface="Georgia"/>
                          <a:cs typeface="Georgia"/>
                        </a:rPr>
                        <a:t>health</a:t>
                      </a:r>
                      <a:r>
                        <a:rPr sz="2400" spc="-70" dirty="0">
                          <a:latin typeface="Georgia"/>
                          <a:cs typeface="Georgia"/>
                        </a:rPr>
                        <a:t> </a:t>
                      </a:r>
                      <a:r>
                        <a:rPr sz="2400" dirty="0">
                          <a:latin typeface="Georgia"/>
                          <a:cs typeface="Georgia"/>
                        </a:rPr>
                        <a:t>care,</a:t>
                      </a:r>
                      <a:r>
                        <a:rPr sz="2400" spc="-60" dirty="0">
                          <a:latin typeface="Georgia"/>
                          <a:cs typeface="Georgia"/>
                        </a:rPr>
                        <a:t> </a:t>
                      </a:r>
                      <a:r>
                        <a:rPr sz="2400" spc="-10" dirty="0">
                          <a:latin typeface="Georgia"/>
                          <a:cs typeface="Georgia"/>
                        </a:rPr>
                        <a:t>behavioral </a:t>
                      </a:r>
                      <a:r>
                        <a:rPr sz="2400" dirty="0">
                          <a:latin typeface="Georgia"/>
                          <a:cs typeface="Georgia"/>
                        </a:rPr>
                        <a:t>health</a:t>
                      </a:r>
                      <a:r>
                        <a:rPr sz="2400" spc="-50" dirty="0">
                          <a:latin typeface="Georgia"/>
                          <a:cs typeface="Georgia"/>
                        </a:rPr>
                        <a:t> </a:t>
                      </a:r>
                      <a:r>
                        <a:rPr sz="2400" dirty="0">
                          <a:latin typeface="Georgia"/>
                          <a:cs typeface="Georgia"/>
                        </a:rPr>
                        <a:t>and</a:t>
                      </a:r>
                      <a:r>
                        <a:rPr sz="2400" spc="-50" dirty="0">
                          <a:latin typeface="Georgia"/>
                          <a:cs typeface="Georgia"/>
                        </a:rPr>
                        <a:t> </a:t>
                      </a:r>
                      <a:r>
                        <a:rPr sz="2400" dirty="0">
                          <a:latin typeface="Georgia"/>
                          <a:cs typeface="Georgia"/>
                        </a:rPr>
                        <a:t>social</a:t>
                      </a:r>
                      <a:r>
                        <a:rPr sz="2400" spc="-45" dirty="0">
                          <a:latin typeface="Georgia"/>
                          <a:cs typeface="Georgia"/>
                        </a:rPr>
                        <a:t> </a:t>
                      </a:r>
                      <a:r>
                        <a:rPr sz="2400" spc="-10" dirty="0">
                          <a:latin typeface="Georgia"/>
                          <a:cs typeface="Georgia"/>
                        </a:rPr>
                        <a:t>services</a:t>
                      </a:r>
                      <a:endParaRPr sz="2400" dirty="0">
                        <a:latin typeface="Georgia"/>
                        <a:cs typeface="Georgia"/>
                      </a:endParaRPr>
                    </a:p>
                  </a:txBody>
                  <a:tcPr marL="0" marR="0" marT="0" marB="0"/>
                </a:tc>
                <a:extLst>
                  <a:ext uri="{0D108BD9-81ED-4DB2-BD59-A6C34878D82A}">
                    <a16:rowId xmlns:a16="http://schemas.microsoft.com/office/drawing/2014/main" val="10000"/>
                  </a:ext>
                </a:extLst>
              </a:tr>
              <a:tr h="1277620">
                <a:tc>
                  <a:txBody>
                    <a:bodyPr/>
                    <a:lstStyle/>
                    <a:p>
                      <a:pPr marL="169545" marR="824865" algn="ctr">
                        <a:lnSpc>
                          <a:spcPct val="100400"/>
                        </a:lnSpc>
                        <a:spcBef>
                          <a:spcPts val="1220"/>
                        </a:spcBef>
                      </a:pPr>
                      <a:r>
                        <a:rPr sz="2400" dirty="0">
                          <a:latin typeface="Georgia"/>
                          <a:cs typeface="Georgia"/>
                        </a:rPr>
                        <a:t>Alternative</a:t>
                      </a:r>
                      <a:r>
                        <a:rPr sz="2400" spc="-55" dirty="0">
                          <a:latin typeface="Georgia"/>
                          <a:cs typeface="Georgia"/>
                        </a:rPr>
                        <a:t> </a:t>
                      </a:r>
                      <a:r>
                        <a:rPr sz="2400" dirty="0">
                          <a:latin typeface="Georgia"/>
                          <a:cs typeface="Georgia"/>
                        </a:rPr>
                        <a:t>payment</a:t>
                      </a:r>
                      <a:r>
                        <a:rPr sz="2400" spc="-55" dirty="0">
                          <a:latin typeface="Georgia"/>
                          <a:cs typeface="Georgia"/>
                        </a:rPr>
                        <a:t> </a:t>
                      </a:r>
                      <a:r>
                        <a:rPr sz="2400" dirty="0">
                          <a:latin typeface="Georgia"/>
                          <a:cs typeface="Georgia"/>
                        </a:rPr>
                        <a:t>models</a:t>
                      </a:r>
                      <a:r>
                        <a:rPr sz="2400" spc="-55" dirty="0">
                          <a:latin typeface="Georgia"/>
                          <a:cs typeface="Georgia"/>
                        </a:rPr>
                        <a:t> </a:t>
                      </a:r>
                      <a:r>
                        <a:rPr sz="2400" spc="-25" dirty="0">
                          <a:latin typeface="Georgia"/>
                          <a:cs typeface="Georgia"/>
                        </a:rPr>
                        <a:t>for </a:t>
                      </a:r>
                      <a:r>
                        <a:rPr sz="2400" spc="-10" dirty="0">
                          <a:latin typeface="Georgia"/>
                          <a:cs typeface="Georgia"/>
                        </a:rPr>
                        <a:t>providers—</a:t>
                      </a:r>
                      <a:r>
                        <a:rPr sz="2400" dirty="0">
                          <a:latin typeface="Georgia"/>
                          <a:cs typeface="Georgia"/>
                        </a:rPr>
                        <a:t>eg</a:t>
                      </a:r>
                      <a:r>
                        <a:rPr sz="2400" spc="-45" dirty="0">
                          <a:latin typeface="Georgia"/>
                          <a:cs typeface="Georgia"/>
                        </a:rPr>
                        <a:t> </a:t>
                      </a:r>
                      <a:r>
                        <a:rPr sz="2400" dirty="0">
                          <a:latin typeface="Georgia"/>
                          <a:cs typeface="Georgia"/>
                        </a:rPr>
                        <a:t>capitation</a:t>
                      </a:r>
                      <a:r>
                        <a:rPr sz="2400" spc="-45" dirty="0">
                          <a:latin typeface="Georgia"/>
                          <a:cs typeface="Georgia"/>
                        </a:rPr>
                        <a:t> </a:t>
                      </a:r>
                      <a:r>
                        <a:rPr sz="2400" spc="-25" dirty="0">
                          <a:latin typeface="Georgia"/>
                          <a:cs typeface="Georgia"/>
                        </a:rPr>
                        <a:t>for </a:t>
                      </a:r>
                      <a:r>
                        <a:rPr sz="2400" dirty="0">
                          <a:latin typeface="Georgia"/>
                          <a:cs typeface="Georgia"/>
                        </a:rPr>
                        <a:t>community</a:t>
                      </a:r>
                      <a:r>
                        <a:rPr sz="2400" spc="-60" dirty="0">
                          <a:latin typeface="Georgia"/>
                          <a:cs typeface="Georgia"/>
                        </a:rPr>
                        <a:t> </a:t>
                      </a:r>
                      <a:r>
                        <a:rPr sz="2400" dirty="0">
                          <a:latin typeface="Georgia"/>
                          <a:cs typeface="Georgia"/>
                        </a:rPr>
                        <a:t>health</a:t>
                      </a:r>
                      <a:r>
                        <a:rPr sz="2400" spc="-60" dirty="0">
                          <a:latin typeface="Georgia"/>
                          <a:cs typeface="Georgia"/>
                        </a:rPr>
                        <a:t> </a:t>
                      </a:r>
                      <a:r>
                        <a:rPr sz="2400" spc="-10" dirty="0">
                          <a:latin typeface="Georgia"/>
                          <a:cs typeface="Georgia"/>
                        </a:rPr>
                        <a:t>centers</a:t>
                      </a:r>
                      <a:endParaRPr sz="2400" dirty="0">
                        <a:latin typeface="Georgia"/>
                        <a:cs typeface="Georgia"/>
                      </a:endParaRPr>
                    </a:p>
                  </a:txBody>
                  <a:tcPr marL="0" marR="0" marT="154940" marB="0"/>
                </a:tc>
                <a:tc>
                  <a:txBody>
                    <a:bodyPr/>
                    <a:lstStyle/>
                    <a:p>
                      <a:pPr marL="695325" marR="24130" algn="ctr">
                        <a:lnSpc>
                          <a:spcPct val="100800"/>
                        </a:lnSpc>
                        <a:spcBef>
                          <a:spcPts val="1250"/>
                        </a:spcBef>
                      </a:pPr>
                      <a:r>
                        <a:rPr sz="2400" dirty="0">
                          <a:latin typeface="Georgia"/>
                          <a:cs typeface="Georgia"/>
                        </a:rPr>
                        <a:t>County</a:t>
                      </a:r>
                      <a:r>
                        <a:rPr sz="2400" spc="-70" dirty="0">
                          <a:latin typeface="Georgia"/>
                          <a:cs typeface="Georgia"/>
                        </a:rPr>
                        <a:t> </a:t>
                      </a:r>
                      <a:r>
                        <a:rPr sz="2400" dirty="0">
                          <a:latin typeface="Georgia"/>
                          <a:cs typeface="Georgia"/>
                        </a:rPr>
                        <a:t>partnerships</a:t>
                      </a:r>
                      <a:r>
                        <a:rPr sz="2400" spc="-70" dirty="0">
                          <a:latin typeface="Georgia"/>
                          <a:cs typeface="Georgia"/>
                        </a:rPr>
                        <a:t> </a:t>
                      </a:r>
                      <a:r>
                        <a:rPr sz="2400" dirty="0">
                          <a:latin typeface="Georgia"/>
                          <a:cs typeface="Georgia"/>
                        </a:rPr>
                        <a:t>of</a:t>
                      </a:r>
                      <a:r>
                        <a:rPr sz="2400" spc="-80" dirty="0">
                          <a:latin typeface="Georgia"/>
                          <a:cs typeface="Georgia"/>
                        </a:rPr>
                        <a:t> </a:t>
                      </a:r>
                      <a:r>
                        <a:rPr sz="2400" dirty="0">
                          <a:latin typeface="Georgia"/>
                          <a:cs typeface="Georgia"/>
                        </a:rPr>
                        <a:t>health</a:t>
                      </a:r>
                      <a:r>
                        <a:rPr sz="2400" spc="-70" dirty="0">
                          <a:latin typeface="Georgia"/>
                          <a:cs typeface="Georgia"/>
                        </a:rPr>
                        <a:t> </a:t>
                      </a:r>
                      <a:r>
                        <a:rPr sz="2400" spc="-10" dirty="0">
                          <a:latin typeface="Georgia"/>
                          <a:cs typeface="Georgia"/>
                        </a:rPr>
                        <a:t>care, </a:t>
                      </a:r>
                      <a:r>
                        <a:rPr sz="2400" dirty="0">
                          <a:latin typeface="Georgia"/>
                          <a:cs typeface="Georgia"/>
                        </a:rPr>
                        <a:t>local</a:t>
                      </a:r>
                      <a:r>
                        <a:rPr sz="2400" spc="-60" dirty="0">
                          <a:latin typeface="Georgia"/>
                          <a:cs typeface="Georgia"/>
                        </a:rPr>
                        <a:t> </a:t>
                      </a:r>
                      <a:r>
                        <a:rPr sz="2400" dirty="0">
                          <a:latin typeface="Georgia"/>
                          <a:cs typeface="Georgia"/>
                        </a:rPr>
                        <a:t>government,</a:t>
                      </a:r>
                      <a:r>
                        <a:rPr sz="2400" spc="-55" dirty="0">
                          <a:latin typeface="Georgia"/>
                          <a:cs typeface="Georgia"/>
                        </a:rPr>
                        <a:t> </a:t>
                      </a:r>
                      <a:r>
                        <a:rPr sz="2400" dirty="0">
                          <a:latin typeface="Georgia"/>
                          <a:cs typeface="Georgia"/>
                        </a:rPr>
                        <a:t>and</a:t>
                      </a:r>
                      <a:r>
                        <a:rPr sz="2400" spc="-65" dirty="0">
                          <a:latin typeface="Georgia"/>
                          <a:cs typeface="Georgia"/>
                        </a:rPr>
                        <a:t> </a:t>
                      </a:r>
                      <a:r>
                        <a:rPr sz="2400" spc="-10" dirty="0">
                          <a:latin typeface="Georgia"/>
                          <a:cs typeface="Georgia"/>
                        </a:rPr>
                        <a:t>community </a:t>
                      </a:r>
                      <a:r>
                        <a:rPr sz="2400" dirty="0">
                          <a:latin typeface="Georgia"/>
                          <a:cs typeface="Georgia"/>
                        </a:rPr>
                        <a:t>based</a:t>
                      </a:r>
                      <a:r>
                        <a:rPr sz="2400" spc="-55" dirty="0">
                          <a:latin typeface="Georgia"/>
                          <a:cs typeface="Georgia"/>
                        </a:rPr>
                        <a:t> </a:t>
                      </a:r>
                      <a:r>
                        <a:rPr sz="2400" spc="-10" dirty="0">
                          <a:latin typeface="Georgia"/>
                          <a:cs typeface="Georgia"/>
                        </a:rPr>
                        <a:t>organizations</a:t>
                      </a:r>
                      <a:endParaRPr sz="2400" dirty="0">
                        <a:latin typeface="Georgia"/>
                        <a:cs typeface="Georgia"/>
                      </a:endParaRPr>
                    </a:p>
                  </a:txBody>
                  <a:tcPr marL="0" marR="0" marT="158750" marB="0"/>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14439" y="263143"/>
            <a:ext cx="1001394" cy="64135"/>
          </a:xfrm>
          <a:prstGeom prst="rect">
            <a:avLst/>
          </a:prstGeom>
        </p:spPr>
        <p:txBody>
          <a:bodyPr vert="horz" wrap="square" lIns="0" tIns="12700" rIns="0" bIns="0" rtlCol="0">
            <a:spAutoFit/>
          </a:bodyPr>
          <a:lstStyle/>
          <a:p>
            <a:pPr marL="12700">
              <a:lnSpc>
                <a:spcPct val="100000"/>
              </a:lnSpc>
              <a:spcBef>
                <a:spcPts val="100"/>
              </a:spcBef>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p:cNvGrpSpPr/>
          <p:nvPr/>
        </p:nvGrpSpPr>
        <p:grpSpPr>
          <a:xfrm>
            <a:off x="10444844" y="254669"/>
            <a:ext cx="1253490" cy="408305"/>
            <a:chOff x="10444844" y="254669"/>
            <a:chExt cx="1253490" cy="408305"/>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grpSp>
      <p:sp>
        <p:nvSpPr>
          <p:cNvPr id="9" name="object 9" descr="Study method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Study</a:t>
            </a:r>
            <a:r>
              <a:rPr spc="-45" dirty="0"/>
              <a:t> </a:t>
            </a:r>
            <a:r>
              <a:rPr spc="-10" dirty="0"/>
              <a:t>methods</a:t>
            </a:r>
          </a:p>
        </p:txBody>
      </p:sp>
      <p:sp>
        <p:nvSpPr>
          <p:cNvPr id="10" name="object 10" descr="Aim: understand how Medicaid $s support interventions to address social needs under reforms in Oregon and California&#13;&#10;Sites: 6 geographically-based communities—3 in each state&#13;&#10;Data: 55 in-depth interviews with:&#13;&#10;Medicaid payers&#13;&#10;Government agencies&#13;&#10;Health care delivery organizations&#13;&#10;Community-based organizations (CBOs)&#13;&#10;"/>
          <p:cNvSpPr txBox="1"/>
          <p:nvPr/>
        </p:nvSpPr>
        <p:spPr>
          <a:xfrm>
            <a:off x="466994" y="1877059"/>
            <a:ext cx="10408920" cy="3884929"/>
          </a:xfrm>
          <a:prstGeom prst="rect">
            <a:avLst/>
          </a:prstGeom>
        </p:spPr>
        <p:txBody>
          <a:bodyPr vert="horz" wrap="square" lIns="0" tIns="9525" rIns="0" bIns="0" rtlCol="0">
            <a:spAutoFit/>
          </a:bodyPr>
          <a:lstStyle/>
          <a:p>
            <a:pPr marL="393700" marR="5080" indent="-381000">
              <a:lnSpc>
                <a:spcPct val="100800"/>
              </a:lnSpc>
              <a:spcBef>
                <a:spcPts val="75"/>
              </a:spcBef>
              <a:buFont typeface="Georgia"/>
              <a:buChar char="-"/>
              <a:tabLst>
                <a:tab pos="393700" algn="l"/>
              </a:tabLst>
            </a:pPr>
            <a:r>
              <a:rPr sz="2400" b="1" dirty="0">
                <a:solidFill>
                  <a:srgbClr val="1C1C1C"/>
                </a:solidFill>
                <a:latin typeface="Georgia"/>
                <a:cs typeface="Georgia"/>
              </a:rPr>
              <a:t>Aim</a:t>
            </a:r>
            <a:r>
              <a:rPr sz="2400" dirty="0">
                <a:solidFill>
                  <a:srgbClr val="1C1C1C"/>
                </a:solidFill>
                <a:latin typeface="Georgia"/>
                <a:cs typeface="Georgia"/>
              </a:rPr>
              <a:t>:</a:t>
            </a:r>
            <a:r>
              <a:rPr sz="2400" spc="-60" dirty="0">
                <a:solidFill>
                  <a:srgbClr val="1C1C1C"/>
                </a:solidFill>
                <a:latin typeface="Georgia"/>
                <a:cs typeface="Georgia"/>
              </a:rPr>
              <a:t> </a:t>
            </a:r>
            <a:r>
              <a:rPr sz="2400" dirty="0">
                <a:solidFill>
                  <a:srgbClr val="1C1C1C"/>
                </a:solidFill>
                <a:latin typeface="Georgia"/>
                <a:cs typeface="Georgia"/>
              </a:rPr>
              <a:t>understand</a:t>
            </a:r>
            <a:r>
              <a:rPr sz="2400" spc="-60" dirty="0">
                <a:solidFill>
                  <a:srgbClr val="1C1C1C"/>
                </a:solidFill>
                <a:latin typeface="Georgia"/>
                <a:cs typeface="Georgia"/>
              </a:rPr>
              <a:t> </a:t>
            </a:r>
            <a:r>
              <a:rPr sz="2400" dirty="0">
                <a:solidFill>
                  <a:srgbClr val="1C1C1C"/>
                </a:solidFill>
                <a:latin typeface="Georgia"/>
                <a:cs typeface="Georgia"/>
              </a:rPr>
              <a:t>how</a:t>
            </a:r>
            <a:r>
              <a:rPr sz="2400" spc="-55" dirty="0">
                <a:solidFill>
                  <a:srgbClr val="1C1C1C"/>
                </a:solidFill>
                <a:latin typeface="Georgia"/>
                <a:cs typeface="Georgia"/>
              </a:rPr>
              <a:t> </a:t>
            </a:r>
            <a:r>
              <a:rPr sz="2400" dirty="0">
                <a:solidFill>
                  <a:srgbClr val="1C1C1C"/>
                </a:solidFill>
                <a:latin typeface="Georgia"/>
                <a:cs typeface="Georgia"/>
              </a:rPr>
              <a:t>Medicaid</a:t>
            </a:r>
            <a:r>
              <a:rPr sz="2400" spc="-60" dirty="0">
                <a:solidFill>
                  <a:srgbClr val="1C1C1C"/>
                </a:solidFill>
                <a:latin typeface="Georgia"/>
                <a:cs typeface="Georgia"/>
              </a:rPr>
              <a:t> </a:t>
            </a:r>
            <a:r>
              <a:rPr sz="2400" dirty="0">
                <a:solidFill>
                  <a:srgbClr val="1C1C1C"/>
                </a:solidFill>
                <a:latin typeface="Georgia"/>
                <a:cs typeface="Georgia"/>
              </a:rPr>
              <a:t>$s</a:t>
            </a:r>
            <a:r>
              <a:rPr sz="2400" spc="-55" dirty="0">
                <a:solidFill>
                  <a:srgbClr val="1C1C1C"/>
                </a:solidFill>
                <a:latin typeface="Georgia"/>
                <a:cs typeface="Georgia"/>
              </a:rPr>
              <a:t> </a:t>
            </a:r>
            <a:r>
              <a:rPr sz="2400" dirty="0">
                <a:solidFill>
                  <a:srgbClr val="1C1C1C"/>
                </a:solidFill>
                <a:latin typeface="Georgia"/>
                <a:cs typeface="Georgia"/>
              </a:rPr>
              <a:t>support</a:t>
            </a:r>
            <a:r>
              <a:rPr sz="2400" spc="-60" dirty="0">
                <a:solidFill>
                  <a:srgbClr val="1C1C1C"/>
                </a:solidFill>
                <a:latin typeface="Georgia"/>
                <a:cs typeface="Georgia"/>
              </a:rPr>
              <a:t> </a:t>
            </a:r>
            <a:r>
              <a:rPr sz="2400" dirty="0">
                <a:solidFill>
                  <a:srgbClr val="1C1C1C"/>
                </a:solidFill>
                <a:latin typeface="Georgia"/>
                <a:cs typeface="Georgia"/>
              </a:rPr>
              <a:t>interventions</a:t>
            </a:r>
            <a:r>
              <a:rPr sz="2400" spc="-60" dirty="0">
                <a:solidFill>
                  <a:srgbClr val="1C1C1C"/>
                </a:solidFill>
                <a:latin typeface="Georgia"/>
                <a:cs typeface="Georgia"/>
              </a:rPr>
              <a:t> </a:t>
            </a:r>
            <a:r>
              <a:rPr sz="2400" dirty="0">
                <a:solidFill>
                  <a:srgbClr val="1C1C1C"/>
                </a:solidFill>
                <a:latin typeface="Georgia"/>
                <a:cs typeface="Georgia"/>
              </a:rPr>
              <a:t>to</a:t>
            </a:r>
            <a:r>
              <a:rPr sz="2400" spc="-50" dirty="0">
                <a:solidFill>
                  <a:srgbClr val="1C1C1C"/>
                </a:solidFill>
                <a:latin typeface="Georgia"/>
                <a:cs typeface="Georgia"/>
              </a:rPr>
              <a:t> </a:t>
            </a:r>
            <a:r>
              <a:rPr sz="2400" dirty="0">
                <a:solidFill>
                  <a:srgbClr val="1C1C1C"/>
                </a:solidFill>
                <a:latin typeface="Georgia"/>
                <a:cs typeface="Georgia"/>
              </a:rPr>
              <a:t>address</a:t>
            </a:r>
            <a:r>
              <a:rPr sz="2400" spc="-55" dirty="0">
                <a:solidFill>
                  <a:srgbClr val="1C1C1C"/>
                </a:solidFill>
                <a:latin typeface="Georgia"/>
                <a:cs typeface="Georgia"/>
              </a:rPr>
              <a:t> </a:t>
            </a:r>
            <a:r>
              <a:rPr sz="2400" spc="-10" dirty="0">
                <a:solidFill>
                  <a:srgbClr val="1C1C1C"/>
                </a:solidFill>
                <a:latin typeface="Georgia"/>
                <a:cs typeface="Georgia"/>
              </a:rPr>
              <a:t>social </a:t>
            </a:r>
            <a:r>
              <a:rPr sz="2400" dirty="0">
                <a:solidFill>
                  <a:srgbClr val="1C1C1C"/>
                </a:solidFill>
                <a:latin typeface="Georgia"/>
                <a:cs typeface="Georgia"/>
              </a:rPr>
              <a:t>needs</a:t>
            </a:r>
            <a:r>
              <a:rPr sz="2400" spc="-50" dirty="0">
                <a:solidFill>
                  <a:srgbClr val="1C1C1C"/>
                </a:solidFill>
                <a:latin typeface="Georgia"/>
                <a:cs typeface="Georgia"/>
              </a:rPr>
              <a:t> </a:t>
            </a:r>
            <a:r>
              <a:rPr sz="2400" dirty="0">
                <a:solidFill>
                  <a:srgbClr val="1C1C1C"/>
                </a:solidFill>
                <a:latin typeface="Georgia"/>
                <a:cs typeface="Georgia"/>
              </a:rPr>
              <a:t>under</a:t>
            </a:r>
            <a:r>
              <a:rPr sz="2400" spc="-40" dirty="0">
                <a:solidFill>
                  <a:srgbClr val="1C1C1C"/>
                </a:solidFill>
                <a:latin typeface="Georgia"/>
                <a:cs typeface="Georgia"/>
              </a:rPr>
              <a:t> </a:t>
            </a:r>
            <a:r>
              <a:rPr sz="2400" dirty="0">
                <a:solidFill>
                  <a:srgbClr val="1C1C1C"/>
                </a:solidFill>
                <a:latin typeface="Georgia"/>
                <a:cs typeface="Georgia"/>
              </a:rPr>
              <a:t>reforms</a:t>
            </a:r>
            <a:r>
              <a:rPr sz="2400" spc="-45" dirty="0">
                <a:solidFill>
                  <a:srgbClr val="1C1C1C"/>
                </a:solidFill>
                <a:latin typeface="Georgia"/>
                <a:cs typeface="Georgia"/>
              </a:rPr>
              <a:t> </a:t>
            </a:r>
            <a:r>
              <a:rPr sz="2400" dirty="0">
                <a:solidFill>
                  <a:srgbClr val="1C1C1C"/>
                </a:solidFill>
                <a:latin typeface="Georgia"/>
                <a:cs typeface="Georgia"/>
              </a:rPr>
              <a:t>in</a:t>
            </a:r>
            <a:r>
              <a:rPr sz="2400" spc="-50" dirty="0">
                <a:solidFill>
                  <a:srgbClr val="1C1C1C"/>
                </a:solidFill>
                <a:latin typeface="Georgia"/>
                <a:cs typeface="Georgia"/>
              </a:rPr>
              <a:t> </a:t>
            </a:r>
            <a:r>
              <a:rPr sz="2400" dirty="0">
                <a:solidFill>
                  <a:srgbClr val="1C1C1C"/>
                </a:solidFill>
                <a:latin typeface="Georgia"/>
                <a:cs typeface="Georgia"/>
              </a:rPr>
              <a:t>Oregon</a:t>
            </a:r>
            <a:r>
              <a:rPr sz="2400" spc="-50" dirty="0">
                <a:solidFill>
                  <a:srgbClr val="1C1C1C"/>
                </a:solidFill>
                <a:latin typeface="Georgia"/>
                <a:cs typeface="Georgia"/>
              </a:rPr>
              <a:t> </a:t>
            </a:r>
            <a:r>
              <a:rPr sz="2400" dirty="0">
                <a:solidFill>
                  <a:srgbClr val="1C1C1C"/>
                </a:solidFill>
                <a:latin typeface="Georgia"/>
                <a:cs typeface="Georgia"/>
              </a:rPr>
              <a:t>and</a:t>
            </a:r>
            <a:r>
              <a:rPr sz="2400" spc="-50" dirty="0">
                <a:solidFill>
                  <a:srgbClr val="1C1C1C"/>
                </a:solidFill>
                <a:latin typeface="Georgia"/>
                <a:cs typeface="Georgia"/>
              </a:rPr>
              <a:t> </a:t>
            </a:r>
            <a:r>
              <a:rPr sz="2400" spc="-10" dirty="0">
                <a:solidFill>
                  <a:srgbClr val="1C1C1C"/>
                </a:solidFill>
                <a:latin typeface="Georgia"/>
                <a:cs typeface="Georgia"/>
              </a:rPr>
              <a:t>California</a:t>
            </a:r>
            <a:endParaRPr sz="2400" dirty="0">
              <a:latin typeface="Georgia"/>
              <a:cs typeface="Georgia"/>
            </a:endParaRPr>
          </a:p>
          <a:p>
            <a:pPr marL="393700" indent="-381000">
              <a:lnSpc>
                <a:spcPct val="100000"/>
              </a:lnSpc>
              <a:spcBef>
                <a:spcPts val="1225"/>
              </a:spcBef>
              <a:buFont typeface="Georgia"/>
              <a:buChar char="-"/>
              <a:tabLst>
                <a:tab pos="393700" algn="l"/>
              </a:tabLst>
            </a:pPr>
            <a:r>
              <a:rPr sz="2400" b="1" dirty="0">
                <a:solidFill>
                  <a:srgbClr val="1C1C1C"/>
                </a:solidFill>
                <a:latin typeface="Georgia"/>
                <a:cs typeface="Georgia"/>
              </a:rPr>
              <a:t>Sites</a:t>
            </a:r>
            <a:r>
              <a:rPr sz="2400" dirty="0">
                <a:solidFill>
                  <a:srgbClr val="1C1C1C"/>
                </a:solidFill>
                <a:latin typeface="Georgia"/>
                <a:cs typeface="Georgia"/>
              </a:rPr>
              <a:t>:</a:t>
            </a:r>
            <a:r>
              <a:rPr sz="2400" spc="10" dirty="0">
                <a:solidFill>
                  <a:srgbClr val="1C1C1C"/>
                </a:solidFill>
                <a:latin typeface="Georgia"/>
                <a:cs typeface="Georgia"/>
              </a:rPr>
              <a:t> </a:t>
            </a:r>
            <a:r>
              <a:rPr sz="2400" dirty="0">
                <a:solidFill>
                  <a:srgbClr val="1C1C1C"/>
                </a:solidFill>
                <a:latin typeface="Georgia"/>
                <a:cs typeface="Georgia"/>
              </a:rPr>
              <a:t>6</a:t>
            </a:r>
            <a:r>
              <a:rPr sz="2400" spc="15" dirty="0">
                <a:solidFill>
                  <a:srgbClr val="1C1C1C"/>
                </a:solidFill>
                <a:latin typeface="Georgia"/>
                <a:cs typeface="Georgia"/>
              </a:rPr>
              <a:t> </a:t>
            </a:r>
            <a:r>
              <a:rPr sz="2400" spc="-20" dirty="0">
                <a:solidFill>
                  <a:srgbClr val="1C1C1C"/>
                </a:solidFill>
                <a:latin typeface="Georgia"/>
                <a:cs typeface="Georgia"/>
              </a:rPr>
              <a:t>geographically-</a:t>
            </a:r>
            <a:r>
              <a:rPr sz="2400" dirty="0">
                <a:solidFill>
                  <a:srgbClr val="1C1C1C"/>
                </a:solidFill>
                <a:latin typeface="Georgia"/>
                <a:cs typeface="Georgia"/>
              </a:rPr>
              <a:t>based</a:t>
            </a:r>
            <a:r>
              <a:rPr sz="2400" spc="5" dirty="0">
                <a:solidFill>
                  <a:srgbClr val="1C1C1C"/>
                </a:solidFill>
                <a:latin typeface="Georgia"/>
                <a:cs typeface="Georgia"/>
              </a:rPr>
              <a:t> </a:t>
            </a:r>
            <a:r>
              <a:rPr sz="2400" spc="-20" dirty="0">
                <a:solidFill>
                  <a:srgbClr val="1C1C1C"/>
                </a:solidFill>
                <a:latin typeface="Georgia"/>
                <a:cs typeface="Georgia"/>
              </a:rPr>
              <a:t>communities—</a:t>
            </a:r>
            <a:r>
              <a:rPr sz="2400" dirty="0">
                <a:solidFill>
                  <a:srgbClr val="1C1C1C"/>
                </a:solidFill>
                <a:latin typeface="Georgia"/>
                <a:cs typeface="Georgia"/>
              </a:rPr>
              <a:t>3</a:t>
            </a:r>
            <a:r>
              <a:rPr sz="2400" spc="15" dirty="0">
                <a:solidFill>
                  <a:srgbClr val="1C1C1C"/>
                </a:solidFill>
                <a:latin typeface="Georgia"/>
                <a:cs typeface="Georgia"/>
              </a:rPr>
              <a:t> </a:t>
            </a:r>
            <a:r>
              <a:rPr sz="2400" dirty="0">
                <a:solidFill>
                  <a:srgbClr val="1C1C1C"/>
                </a:solidFill>
                <a:latin typeface="Georgia"/>
                <a:cs typeface="Georgia"/>
              </a:rPr>
              <a:t>in each</a:t>
            </a:r>
            <a:r>
              <a:rPr sz="2400" spc="15" dirty="0">
                <a:solidFill>
                  <a:srgbClr val="1C1C1C"/>
                </a:solidFill>
                <a:latin typeface="Georgia"/>
                <a:cs typeface="Georgia"/>
              </a:rPr>
              <a:t> </a:t>
            </a:r>
            <a:r>
              <a:rPr sz="2400" spc="-10" dirty="0">
                <a:solidFill>
                  <a:srgbClr val="1C1C1C"/>
                </a:solidFill>
                <a:latin typeface="Georgia"/>
                <a:cs typeface="Georgia"/>
              </a:rPr>
              <a:t>state</a:t>
            </a:r>
            <a:endParaRPr sz="2400" dirty="0">
              <a:latin typeface="Georgia"/>
              <a:cs typeface="Georgia"/>
            </a:endParaRPr>
          </a:p>
          <a:p>
            <a:pPr marL="393065" indent="-380365">
              <a:lnSpc>
                <a:spcPct val="100000"/>
              </a:lnSpc>
              <a:spcBef>
                <a:spcPts val="1225"/>
              </a:spcBef>
              <a:buFont typeface="Georgia"/>
              <a:buChar char="-"/>
              <a:tabLst>
                <a:tab pos="393065" algn="l"/>
              </a:tabLst>
            </a:pPr>
            <a:r>
              <a:rPr sz="2400" b="1" dirty="0">
                <a:solidFill>
                  <a:srgbClr val="1C1C1C"/>
                </a:solidFill>
                <a:latin typeface="Georgia"/>
                <a:cs typeface="Georgia"/>
              </a:rPr>
              <a:t>Data</a:t>
            </a:r>
            <a:r>
              <a:rPr sz="2400" dirty="0">
                <a:solidFill>
                  <a:srgbClr val="1C1C1C"/>
                </a:solidFill>
                <a:latin typeface="Georgia"/>
                <a:cs typeface="Georgia"/>
              </a:rPr>
              <a:t>:</a:t>
            </a:r>
            <a:r>
              <a:rPr sz="2400" spc="-35" dirty="0">
                <a:solidFill>
                  <a:srgbClr val="1C1C1C"/>
                </a:solidFill>
                <a:latin typeface="Georgia"/>
                <a:cs typeface="Georgia"/>
              </a:rPr>
              <a:t> </a:t>
            </a:r>
            <a:r>
              <a:rPr sz="2400" dirty="0">
                <a:solidFill>
                  <a:srgbClr val="1C1C1C"/>
                </a:solidFill>
                <a:latin typeface="Georgia"/>
                <a:cs typeface="Georgia"/>
              </a:rPr>
              <a:t>55</a:t>
            </a:r>
            <a:r>
              <a:rPr sz="2400" spc="-40" dirty="0">
                <a:solidFill>
                  <a:srgbClr val="1C1C1C"/>
                </a:solidFill>
                <a:latin typeface="Georgia"/>
                <a:cs typeface="Georgia"/>
              </a:rPr>
              <a:t> </a:t>
            </a:r>
            <a:r>
              <a:rPr sz="2400" spc="-10" dirty="0">
                <a:solidFill>
                  <a:srgbClr val="1C1C1C"/>
                </a:solidFill>
                <a:latin typeface="Georgia"/>
                <a:cs typeface="Georgia"/>
              </a:rPr>
              <a:t>in-</a:t>
            </a:r>
            <a:r>
              <a:rPr sz="2400" dirty="0">
                <a:solidFill>
                  <a:srgbClr val="1C1C1C"/>
                </a:solidFill>
                <a:latin typeface="Georgia"/>
                <a:cs typeface="Georgia"/>
              </a:rPr>
              <a:t>depth</a:t>
            </a:r>
            <a:r>
              <a:rPr sz="2400" spc="-30" dirty="0">
                <a:solidFill>
                  <a:srgbClr val="1C1C1C"/>
                </a:solidFill>
                <a:latin typeface="Georgia"/>
                <a:cs typeface="Georgia"/>
              </a:rPr>
              <a:t> </a:t>
            </a:r>
            <a:r>
              <a:rPr sz="2400" dirty="0">
                <a:solidFill>
                  <a:srgbClr val="1C1C1C"/>
                </a:solidFill>
                <a:latin typeface="Georgia"/>
                <a:cs typeface="Georgia"/>
              </a:rPr>
              <a:t>interviews</a:t>
            </a:r>
            <a:r>
              <a:rPr sz="2400" spc="-35" dirty="0">
                <a:solidFill>
                  <a:srgbClr val="1C1C1C"/>
                </a:solidFill>
                <a:latin typeface="Georgia"/>
                <a:cs typeface="Georgia"/>
              </a:rPr>
              <a:t> </a:t>
            </a:r>
            <a:r>
              <a:rPr sz="2400" spc="-10" dirty="0">
                <a:solidFill>
                  <a:srgbClr val="1C1C1C"/>
                </a:solidFill>
                <a:latin typeface="Georgia"/>
                <a:cs typeface="Georgia"/>
              </a:rPr>
              <a:t>with:</a:t>
            </a:r>
            <a:endParaRPr sz="2400" dirty="0">
              <a:latin typeface="Georgia"/>
              <a:cs typeface="Georgia"/>
            </a:endParaRPr>
          </a:p>
          <a:p>
            <a:pPr marL="739140" lvl="1" indent="-381000">
              <a:lnSpc>
                <a:spcPct val="100000"/>
              </a:lnSpc>
              <a:spcBef>
                <a:spcPts val="600"/>
              </a:spcBef>
              <a:buSzPct val="120833"/>
              <a:buChar char="-"/>
              <a:tabLst>
                <a:tab pos="739140" algn="l"/>
              </a:tabLst>
            </a:pPr>
            <a:r>
              <a:rPr sz="2400" dirty="0">
                <a:solidFill>
                  <a:srgbClr val="1C1C1C"/>
                </a:solidFill>
                <a:latin typeface="Georgia"/>
                <a:cs typeface="Georgia"/>
              </a:rPr>
              <a:t>Medicaid</a:t>
            </a:r>
            <a:r>
              <a:rPr sz="2400" spc="-85" dirty="0">
                <a:solidFill>
                  <a:srgbClr val="1C1C1C"/>
                </a:solidFill>
                <a:latin typeface="Georgia"/>
                <a:cs typeface="Georgia"/>
              </a:rPr>
              <a:t> </a:t>
            </a:r>
            <a:r>
              <a:rPr sz="2400" spc="-10" dirty="0">
                <a:solidFill>
                  <a:srgbClr val="1C1C1C"/>
                </a:solidFill>
                <a:latin typeface="Georgia"/>
                <a:cs typeface="Georgia"/>
              </a:rPr>
              <a:t>payers</a:t>
            </a:r>
            <a:endParaRPr sz="2400" dirty="0">
              <a:latin typeface="Georgia"/>
              <a:cs typeface="Georgia"/>
            </a:endParaRPr>
          </a:p>
          <a:p>
            <a:pPr marL="739140" lvl="1" indent="-381000">
              <a:lnSpc>
                <a:spcPct val="100000"/>
              </a:lnSpc>
              <a:spcBef>
                <a:spcPts val="625"/>
              </a:spcBef>
              <a:buSzPct val="120833"/>
              <a:buChar char="-"/>
              <a:tabLst>
                <a:tab pos="739140" algn="l"/>
              </a:tabLst>
            </a:pPr>
            <a:r>
              <a:rPr sz="2400" dirty="0">
                <a:solidFill>
                  <a:srgbClr val="1C1C1C"/>
                </a:solidFill>
                <a:latin typeface="Georgia"/>
                <a:cs typeface="Georgia"/>
              </a:rPr>
              <a:t>Government</a:t>
            </a:r>
            <a:r>
              <a:rPr sz="2400" spc="-120" dirty="0">
                <a:solidFill>
                  <a:srgbClr val="1C1C1C"/>
                </a:solidFill>
                <a:latin typeface="Georgia"/>
                <a:cs typeface="Georgia"/>
              </a:rPr>
              <a:t> </a:t>
            </a:r>
            <a:r>
              <a:rPr sz="2400" spc="-10" dirty="0">
                <a:solidFill>
                  <a:srgbClr val="1C1C1C"/>
                </a:solidFill>
                <a:latin typeface="Georgia"/>
                <a:cs typeface="Georgia"/>
              </a:rPr>
              <a:t>agencies</a:t>
            </a:r>
            <a:endParaRPr sz="2400" dirty="0">
              <a:latin typeface="Georgia"/>
              <a:cs typeface="Georgia"/>
            </a:endParaRPr>
          </a:p>
          <a:p>
            <a:pPr marL="739140" lvl="1" indent="-381000">
              <a:lnSpc>
                <a:spcPct val="100000"/>
              </a:lnSpc>
              <a:spcBef>
                <a:spcPts val="625"/>
              </a:spcBef>
              <a:buSzPct val="120833"/>
              <a:buChar char="-"/>
              <a:tabLst>
                <a:tab pos="739140" algn="l"/>
              </a:tabLst>
            </a:pPr>
            <a:r>
              <a:rPr sz="2400" dirty="0">
                <a:solidFill>
                  <a:srgbClr val="1C1C1C"/>
                </a:solidFill>
                <a:latin typeface="Georgia"/>
                <a:cs typeface="Georgia"/>
              </a:rPr>
              <a:t>Health</a:t>
            </a:r>
            <a:r>
              <a:rPr sz="2400" spc="-55" dirty="0">
                <a:solidFill>
                  <a:srgbClr val="1C1C1C"/>
                </a:solidFill>
                <a:latin typeface="Georgia"/>
                <a:cs typeface="Georgia"/>
              </a:rPr>
              <a:t> </a:t>
            </a:r>
            <a:r>
              <a:rPr sz="2400" dirty="0">
                <a:solidFill>
                  <a:srgbClr val="1C1C1C"/>
                </a:solidFill>
                <a:latin typeface="Georgia"/>
                <a:cs typeface="Georgia"/>
              </a:rPr>
              <a:t>care</a:t>
            </a:r>
            <a:r>
              <a:rPr sz="2400" spc="-55" dirty="0">
                <a:solidFill>
                  <a:srgbClr val="1C1C1C"/>
                </a:solidFill>
                <a:latin typeface="Georgia"/>
                <a:cs typeface="Georgia"/>
              </a:rPr>
              <a:t> </a:t>
            </a:r>
            <a:r>
              <a:rPr sz="2400" dirty="0">
                <a:solidFill>
                  <a:srgbClr val="1C1C1C"/>
                </a:solidFill>
                <a:latin typeface="Georgia"/>
                <a:cs typeface="Georgia"/>
              </a:rPr>
              <a:t>delivery</a:t>
            </a:r>
            <a:r>
              <a:rPr sz="2400" spc="-50" dirty="0">
                <a:solidFill>
                  <a:srgbClr val="1C1C1C"/>
                </a:solidFill>
                <a:latin typeface="Georgia"/>
                <a:cs typeface="Georgia"/>
              </a:rPr>
              <a:t> </a:t>
            </a:r>
            <a:r>
              <a:rPr sz="2400" spc="-10" dirty="0">
                <a:solidFill>
                  <a:srgbClr val="1C1C1C"/>
                </a:solidFill>
                <a:latin typeface="Georgia"/>
                <a:cs typeface="Georgia"/>
              </a:rPr>
              <a:t>organizations</a:t>
            </a:r>
            <a:endParaRPr sz="2400" dirty="0">
              <a:latin typeface="Georgia"/>
              <a:cs typeface="Georgia"/>
            </a:endParaRPr>
          </a:p>
          <a:p>
            <a:pPr marL="739140" lvl="1" indent="-381000">
              <a:lnSpc>
                <a:spcPct val="100000"/>
              </a:lnSpc>
              <a:spcBef>
                <a:spcPts val="625"/>
              </a:spcBef>
              <a:buSzPct val="120833"/>
              <a:buChar char="-"/>
              <a:tabLst>
                <a:tab pos="739140" algn="l"/>
              </a:tabLst>
            </a:pPr>
            <a:r>
              <a:rPr sz="2400" spc="-10" dirty="0">
                <a:solidFill>
                  <a:srgbClr val="1C1C1C"/>
                </a:solidFill>
                <a:latin typeface="Georgia"/>
                <a:cs typeface="Georgia"/>
              </a:rPr>
              <a:t>Community-</a:t>
            </a:r>
            <a:r>
              <a:rPr sz="2400" dirty="0">
                <a:solidFill>
                  <a:srgbClr val="1C1C1C"/>
                </a:solidFill>
                <a:latin typeface="Georgia"/>
                <a:cs typeface="Georgia"/>
              </a:rPr>
              <a:t>based</a:t>
            </a:r>
            <a:r>
              <a:rPr sz="2400" spc="-80" dirty="0">
                <a:solidFill>
                  <a:srgbClr val="1C1C1C"/>
                </a:solidFill>
                <a:latin typeface="Georgia"/>
                <a:cs typeface="Georgia"/>
              </a:rPr>
              <a:t> </a:t>
            </a:r>
            <a:r>
              <a:rPr sz="2400" dirty="0">
                <a:solidFill>
                  <a:srgbClr val="1C1C1C"/>
                </a:solidFill>
                <a:latin typeface="Georgia"/>
                <a:cs typeface="Georgia"/>
              </a:rPr>
              <a:t>organizations</a:t>
            </a:r>
            <a:r>
              <a:rPr sz="2400" spc="-70" dirty="0">
                <a:solidFill>
                  <a:srgbClr val="1C1C1C"/>
                </a:solidFill>
                <a:latin typeface="Georgia"/>
                <a:cs typeface="Georgia"/>
              </a:rPr>
              <a:t> </a:t>
            </a:r>
            <a:r>
              <a:rPr sz="2400" spc="-10" dirty="0">
                <a:solidFill>
                  <a:srgbClr val="1C1C1C"/>
                </a:solidFill>
                <a:latin typeface="Georgia"/>
                <a:cs typeface="Georgia"/>
              </a:rPr>
              <a:t>(CBOs)</a:t>
            </a:r>
            <a:endParaRPr sz="2400" dirty="0">
              <a:latin typeface="Georgia"/>
              <a:cs typeface="Georgia"/>
            </a:endParaRPr>
          </a:p>
        </p:txBody>
      </p:sp>
      <p:pic>
        <p:nvPicPr>
          <p:cNvPr id="11" name="object 11">
            <a:extLst>
              <a:ext uri="{C183D7F6-B498-43B3-948B-1728B52AA6E4}">
                <adec:decorative xmlns:adec="http://schemas.microsoft.com/office/drawing/2017/decorative" val="1"/>
              </a:ext>
            </a:extLst>
          </p:cNvPr>
          <p:cNvPicPr/>
          <p:nvPr/>
        </p:nvPicPr>
        <p:blipFill>
          <a:blip r:embed="rId3" cstate="print"/>
          <a:stretch>
            <a:fillRect/>
          </a:stretch>
        </p:blipFill>
        <p:spPr>
          <a:xfrm>
            <a:off x="10416781" y="147345"/>
            <a:ext cx="1288473" cy="5177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14439" y="263143"/>
            <a:ext cx="1001394" cy="64135"/>
          </a:xfrm>
          <a:prstGeom prst="rect">
            <a:avLst/>
          </a:prstGeom>
        </p:spPr>
        <p:txBody>
          <a:bodyPr vert="horz" wrap="square" lIns="0" tIns="12700" rIns="0" bIns="0" rtlCol="0">
            <a:spAutoFit/>
          </a:bodyPr>
          <a:lstStyle/>
          <a:p>
            <a:pPr marL="12700">
              <a:lnSpc>
                <a:spcPct val="100000"/>
              </a:lnSpc>
              <a:spcBef>
                <a:spcPts val="100"/>
              </a:spcBef>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p:cNvGrpSpPr/>
          <p:nvPr/>
        </p:nvGrpSpPr>
        <p:grpSpPr>
          <a:xfrm>
            <a:off x="10444844" y="254669"/>
            <a:ext cx="1253490" cy="408305"/>
            <a:chOff x="10444844" y="254669"/>
            <a:chExt cx="1253490" cy="408305"/>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grpSp>
      <p:sp>
        <p:nvSpPr>
          <p:cNvPr id="9" name="object 9" descr="Study method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Study</a:t>
            </a:r>
            <a:r>
              <a:rPr spc="-45" dirty="0"/>
              <a:t> </a:t>
            </a:r>
            <a:r>
              <a:rPr spc="-10" dirty="0"/>
              <a:t>methods</a:t>
            </a:r>
          </a:p>
        </p:txBody>
      </p:sp>
      <p:sp>
        <p:nvSpPr>
          <p:cNvPr id="10" name="object 10" descr="Aim: understand how Medicaid $s support interventions to address social needs under reforms in Oregon and California&#13;&#10;Sites: 6 geographically-based communities—3 in each state&#13;&#10;Data: 55 in-depth interviews with:&#13;&#10;"/>
          <p:cNvSpPr txBox="1"/>
          <p:nvPr/>
        </p:nvSpPr>
        <p:spPr>
          <a:xfrm>
            <a:off x="466994" y="1877059"/>
            <a:ext cx="10408920" cy="1802764"/>
          </a:xfrm>
          <a:prstGeom prst="rect">
            <a:avLst/>
          </a:prstGeom>
        </p:spPr>
        <p:txBody>
          <a:bodyPr vert="horz" wrap="square" lIns="0" tIns="9525" rIns="0" bIns="0" rtlCol="0">
            <a:spAutoFit/>
          </a:bodyPr>
          <a:lstStyle/>
          <a:p>
            <a:pPr marL="393700" marR="5080" indent="-381000">
              <a:lnSpc>
                <a:spcPct val="100800"/>
              </a:lnSpc>
              <a:spcBef>
                <a:spcPts val="75"/>
              </a:spcBef>
              <a:buFont typeface="Georgia"/>
              <a:buChar char="-"/>
              <a:tabLst>
                <a:tab pos="393700" algn="l"/>
              </a:tabLst>
            </a:pPr>
            <a:r>
              <a:rPr sz="2400" b="1" dirty="0">
                <a:solidFill>
                  <a:srgbClr val="1C1C1C"/>
                </a:solidFill>
                <a:latin typeface="Georgia"/>
                <a:cs typeface="Georgia"/>
              </a:rPr>
              <a:t>Aim</a:t>
            </a:r>
            <a:r>
              <a:rPr sz="2400" dirty="0">
                <a:solidFill>
                  <a:srgbClr val="1C1C1C"/>
                </a:solidFill>
                <a:latin typeface="Georgia"/>
                <a:cs typeface="Georgia"/>
              </a:rPr>
              <a:t>:</a:t>
            </a:r>
            <a:r>
              <a:rPr sz="2400" spc="-60" dirty="0">
                <a:solidFill>
                  <a:srgbClr val="1C1C1C"/>
                </a:solidFill>
                <a:latin typeface="Georgia"/>
                <a:cs typeface="Georgia"/>
              </a:rPr>
              <a:t> </a:t>
            </a:r>
            <a:r>
              <a:rPr sz="2400" dirty="0">
                <a:solidFill>
                  <a:srgbClr val="1C1C1C"/>
                </a:solidFill>
                <a:latin typeface="Georgia"/>
                <a:cs typeface="Georgia"/>
              </a:rPr>
              <a:t>understand</a:t>
            </a:r>
            <a:r>
              <a:rPr sz="2400" spc="-60" dirty="0">
                <a:solidFill>
                  <a:srgbClr val="1C1C1C"/>
                </a:solidFill>
                <a:latin typeface="Georgia"/>
                <a:cs typeface="Georgia"/>
              </a:rPr>
              <a:t> </a:t>
            </a:r>
            <a:r>
              <a:rPr sz="2400" dirty="0">
                <a:solidFill>
                  <a:srgbClr val="1C1C1C"/>
                </a:solidFill>
                <a:latin typeface="Georgia"/>
                <a:cs typeface="Georgia"/>
              </a:rPr>
              <a:t>how</a:t>
            </a:r>
            <a:r>
              <a:rPr sz="2400" spc="-55" dirty="0">
                <a:solidFill>
                  <a:srgbClr val="1C1C1C"/>
                </a:solidFill>
                <a:latin typeface="Georgia"/>
                <a:cs typeface="Georgia"/>
              </a:rPr>
              <a:t> </a:t>
            </a:r>
            <a:r>
              <a:rPr sz="2400" dirty="0">
                <a:solidFill>
                  <a:srgbClr val="1C1C1C"/>
                </a:solidFill>
                <a:latin typeface="Georgia"/>
                <a:cs typeface="Georgia"/>
              </a:rPr>
              <a:t>Medicaid</a:t>
            </a:r>
            <a:r>
              <a:rPr sz="2400" spc="-60" dirty="0">
                <a:solidFill>
                  <a:srgbClr val="1C1C1C"/>
                </a:solidFill>
                <a:latin typeface="Georgia"/>
                <a:cs typeface="Georgia"/>
              </a:rPr>
              <a:t> </a:t>
            </a:r>
            <a:r>
              <a:rPr sz="2400" dirty="0">
                <a:solidFill>
                  <a:srgbClr val="1C1C1C"/>
                </a:solidFill>
                <a:latin typeface="Georgia"/>
                <a:cs typeface="Georgia"/>
              </a:rPr>
              <a:t>$s</a:t>
            </a:r>
            <a:r>
              <a:rPr sz="2400" spc="-55" dirty="0">
                <a:solidFill>
                  <a:srgbClr val="1C1C1C"/>
                </a:solidFill>
                <a:latin typeface="Georgia"/>
                <a:cs typeface="Georgia"/>
              </a:rPr>
              <a:t> </a:t>
            </a:r>
            <a:r>
              <a:rPr sz="2400" dirty="0">
                <a:solidFill>
                  <a:srgbClr val="1C1C1C"/>
                </a:solidFill>
                <a:latin typeface="Georgia"/>
                <a:cs typeface="Georgia"/>
              </a:rPr>
              <a:t>support</a:t>
            </a:r>
            <a:r>
              <a:rPr sz="2400" spc="-60" dirty="0">
                <a:solidFill>
                  <a:srgbClr val="1C1C1C"/>
                </a:solidFill>
                <a:latin typeface="Georgia"/>
                <a:cs typeface="Georgia"/>
              </a:rPr>
              <a:t> </a:t>
            </a:r>
            <a:r>
              <a:rPr sz="2400" dirty="0">
                <a:solidFill>
                  <a:srgbClr val="1C1C1C"/>
                </a:solidFill>
                <a:latin typeface="Georgia"/>
                <a:cs typeface="Georgia"/>
              </a:rPr>
              <a:t>interventions</a:t>
            </a:r>
            <a:r>
              <a:rPr sz="2400" spc="-60" dirty="0">
                <a:solidFill>
                  <a:srgbClr val="1C1C1C"/>
                </a:solidFill>
                <a:latin typeface="Georgia"/>
                <a:cs typeface="Georgia"/>
              </a:rPr>
              <a:t> </a:t>
            </a:r>
            <a:r>
              <a:rPr sz="2400" dirty="0">
                <a:solidFill>
                  <a:srgbClr val="1C1C1C"/>
                </a:solidFill>
                <a:latin typeface="Georgia"/>
                <a:cs typeface="Georgia"/>
              </a:rPr>
              <a:t>to</a:t>
            </a:r>
            <a:r>
              <a:rPr sz="2400" spc="-50" dirty="0">
                <a:solidFill>
                  <a:srgbClr val="1C1C1C"/>
                </a:solidFill>
                <a:latin typeface="Georgia"/>
                <a:cs typeface="Georgia"/>
              </a:rPr>
              <a:t> </a:t>
            </a:r>
            <a:r>
              <a:rPr sz="2400" dirty="0">
                <a:solidFill>
                  <a:srgbClr val="1C1C1C"/>
                </a:solidFill>
                <a:latin typeface="Georgia"/>
                <a:cs typeface="Georgia"/>
              </a:rPr>
              <a:t>address</a:t>
            </a:r>
            <a:r>
              <a:rPr sz="2400" spc="-55" dirty="0">
                <a:solidFill>
                  <a:srgbClr val="1C1C1C"/>
                </a:solidFill>
                <a:latin typeface="Georgia"/>
                <a:cs typeface="Georgia"/>
              </a:rPr>
              <a:t> </a:t>
            </a:r>
            <a:r>
              <a:rPr sz="2400" spc="-10" dirty="0">
                <a:solidFill>
                  <a:srgbClr val="1C1C1C"/>
                </a:solidFill>
                <a:latin typeface="Georgia"/>
                <a:cs typeface="Georgia"/>
              </a:rPr>
              <a:t>social </a:t>
            </a:r>
            <a:r>
              <a:rPr sz="2400" dirty="0">
                <a:solidFill>
                  <a:srgbClr val="1C1C1C"/>
                </a:solidFill>
                <a:latin typeface="Georgia"/>
                <a:cs typeface="Georgia"/>
              </a:rPr>
              <a:t>needs</a:t>
            </a:r>
            <a:r>
              <a:rPr sz="2400" spc="-50" dirty="0">
                <a:solidFill>
                  <a:srgbClr val="1C1C1C"/>
                </a:solidFill>
                <a:latin typeface="Georgia"/>
                <a:cs typeface="Georgia"/>
              </a:rPr>
              <a:t> </a:t>
            </a:r>
            <a:r>
              <a:rPr sz="2400" dirty="0">
                <a:solidFill>
                  <a:srgbClr val="1C1C1C"/>
                </a:solidFill>
                <a:latin typeface="Georgia"/>
                <a:cs typeface="Georgia"/>
              </a:rPr>
              <a:t>under</a:t>
            </a:r>
            <a:r>
              <a:rPr sz="2400" spc="-40" dirty="0">
                <a:solidFill>
                  <a:srgbClr val="1C1C1C"/>
                </a:solidFill>
                <a:latin typeface="Georgia"/>
                <a:cs typeface="Georgia"/>
              </a:rPr>
              <a:t> </a:t>
            </a:r>
            <a:r>
              <a:rPr sz="2400" dirty="0">
                <a:solidFill>
                  <a:srgbClr val="1C1C1C"/>
                </a:solidFill>
                <a:latin typeface="Georgia"/>
                <a:cs typeface="Georgia"/>
              </a:rPr>
              <a:t>reforms</a:t>
            </a:r>
            <a:r>
              <a:rPr sz="2400" spc="-45" dirty="0">
                <a:solidFill>
                  <a:srgbClr val="1C1C1C"/>
                </a:solidFill>
                <a:latin typeface="Georgia"/>
                <a:cs typeface="Georgia"/>
              </a:rPr>
              <a:t> </a:t>
            </a:r>
            <a:r>
              <a:rPr sz="2400" dirty="0">
                <a:solidFill>
                  <a:srgbClr val="1C1C1C"/>
                </a:solidFill>
                <a:latin typeface="Georgia"/>
                <a:cs typeface="Georgia"/>
              </a:rPr>
              <a:t>in</a:t>
            </a:r>
            <a:r>
              <a:rPr sz="2400" spc="-50" dirty="0">
                <a:solidFill>
                  <a:srgbClr val="1C1C1C"/>
                </a:solidFill>
                <a:latin typeface="Georgia"/>
                <a:cs typeface="Georgia"/>
              </a:rPr>
              <a:t> </a:t>
            </a:r>
            <a:r>
              <a:rPr sz="2400" dirty="0">
                <a:solidFill>
                  <a:srgbClr val="1C1C1C"/>
                </a:solidFill>
                <a:latin typeface="Georgia"/>
                <a:cs typeface="Georgia"/>
              </a:rPr>
              <a:t>Oregon</a:t>
            </a:r>
            <a:r>
              <a:rPr sz="2400" spc="-50" dirty="0">
                <a:solidFill>
                  <a:srgbClr val="1C1C1C"/>
                </a:solidFill>
                <a:latin typeface="Georgia"/>
                <a:cs typeface="Georgia"/>
              </a:rPr>
              <a:t> </a:t>
            </a:r>
            <a:r>
              <a:rPr sz="2400" dirty="0">
                <a:solidFill>
                  <a:srgbClr val="1C1C1C"/>
                </a:solidFill>
                <a:latin typeface="Georgia"/>
                <a:cs typeface="Georgia"/>
              </a:rPr>
              <a:t>and</a:t>
            </a:r>
            <a:r>
              <a:rPr sz="2400" spc="-50" dirty="0">
                <a:solidFill>
                  <a:srgbClr val="1C1C1C"/>
                </a:solidFill>
                <a:latin typeface="Georgia"/>
                <a:cs typeface="Georgia"/>
              </a:rPr>
              <a:t> </a:t>
            </a:r>
            <a:r>
              <a:rPr sz="2400" spc="-10" dirty="0">
                <a:solidFill>
                  <a:srgbClr val="1C1C1C"/>
                </a:solidFill>
                <a:latin typeface="Georgia"/>
                <a:cs typeface="Georgia"/>
              </a:rPr>
              <a:t>California</a:t>
            </a:r>
            <a:endParaRPr sz="2400" dirty="0">
              <a:latin typeface="Georgia"/>
              <a:cs typeface="Georgia"/>
            </a:endParaRPr>
          </a:p>
          <a:p>
            <a:pPr marL="393700" indent="-381000">
              <a:lnSpc>
                <a:spcPct val="100000"/>
              </a:lnSpc>
              <a:spcBef>
                <a:spcPts val="1225"/>
              </a:spcBef>
              <a:buFont typeface="Georgia"/>
              <a:buChar char="-"/>
              <a:tabLst>
                <a:tab pos="393700" algn="l"/>
              </a:tabLst>
            </a:pPr>
            <a:r>
              <a:rPr sz="2400" b="1" dirty="0">
                <a:solidFill>
                  <a:srgbClr val="1C1C1C"/>
                </a:solidFill>
                <a:latin typeface="Georgia"/>
                <a:cs typeface="Georgia"/>
              </a:rPr>
              <a:t>Sites</a:t>
            </a:r>
            <a:r>
              <a:rPr sz="2400" dirty="0">
                <a:solidFill>
                  <a:srgbClr val="1C1C1C"/>
                </a:solidFill>
                <a:latin typeface="Georgia"/>
                <a:cs typeface="Georgia"/>
              </a:rPr>
              <a:t>:</a:t>
            </a:r>
            <a:r>
              <a:rPr sz="2400" spc="10" dirty="0">
                <a:solidFill>
                  <a:srgbClr val="1C1C1C"/>
                </a:solidFill>
                <a:latin typeface="Georgia"/>
                <a:cs typeface="Georgia"/>
              </a:rPr>
              <a:t> </a:t>
            </a:r>
            <a:r>
              <a:rPr sz="2400" dirty="0">
                <a:solidFill>
                  <a:srgbClr val="1C1C1C"/>
                </a:solidFill>
                <a:latin typeface="Georgia"/>
                <a:cs typeface="Georgia"/>
              </a:rPr>
              <a:t>6</a:t>
            </a:r>
            <a:r>
              <a:rPr sz="2400" spc="15" dirty="0">
                <a:solidFill>
                  <a:srgbClr val="1C1C1C"/>
                </a:solidFill>
                <a:latin typeface="Georgia"/>
                <a:cs typeface="Georgia"/>
              </a:rPr>
              <a:t> </a:t>
            </a:r>
            <a:r>
              <a:rPr sz="2400" spc="-20" dirty="0">
                <a:solidFill>
                  <a:srgbClr val="1C1C1C"/>
                </a:solidFill>
                <a:latin typeface="Georgia"/>
                <a:cs typeface="Georgia"/>
              </a:rPr>
              <a:t>geographically-</a:t>
            </a:r>
            <a:r>
              <a:rPr sz="2400" dirty="0">
                <a:solidFill>
                  <a:srgbClr val="1C1C1C"/>
                </a:solidFill>
                <a:latin typeface="Georgia"/>
                <a:cs typeface="Georgia"/>
              </a:rPr>
              <a:t>based</a:t>
            </a:r>
            <a:r>
              <a:rPr sz="2400" spc="5" dirty="0">
                <a:solidFill>
                  <a:srgbClr val="1C1C1C"/>
                </a:solidFill>
                <a:latin typeface="Georgia"/>
                <a:cs typeface="Georgia"/>
              </a:rPr>
              <a:t> </a:t>
            </a:r>
            <a:r>
              <a:rPr sz="2400" spc="-20" dirty="0">
                <a:solidFill>
                  <a:srgbClr val="1C1C1C"/>
                </a:solidFill>
                <a:latin typeface="Georgia"/>
                <a:cs typeface="Georgia"/>
              </a:rPr>
              <a:t>communities—</a:t>
            </a:r>
            <a:r>
              <a:rPr sz="2400" dirty="0">
                <a:solidFill>
                  <a:srgbClr val="1C1C1C"/>
                </a:solidFill>
                <a:latin typeface="Georgia"/>
                <a:cs typeface="Georgia"/>
              </a:rPr>
              <a:t>3</a:t>
            </a:r>
            <a:r>
              <a:rPr sz="2400" spc="15" dirty="0">
                <a:solidFill>
                  <a:srgbClr val="1C1C1C"/>
                </a:solidFill>
                <a:latin typeface="Georgia"/>
                <a:cs typeface="Georgia"/>
              </a:rPr>
              <a:t> </a:t>
            </a:r>
            <a:r>
              <a:rPr sz="2400" dirty="0">
                <a:solidFill>
                  <a:srgbClr val="1C1C1C"/>
                </a:solidFill>
                <a:latin typeface="Georgia"/>
                <a:cs typeface="Georgia"/>
              </a:rPr>
              <a:t>in each</a:t>
            </a:r>
            <a:r>
              <a:rPr sz="2400" spc="15" dirty="0">
                <a:solidFill>
                  <a:srgbClr val="1C1C1C"/>
                </a:solidFill>
                <a:latin typeface="Georgia"/>
                <a:cs typeface="Georgia"/>
              </a:rPr>
              <a:t> </a:t>
            </a:r>
            <a:r>
              <a:rPr sz="2400" spc="-10" dirty="0">
                <a:solidFill>
                  <a:srgbClr val="1C1C1C"/>
                </a:solidFill>
                <a:latin typeface="Georgia"/>
                <a:cs typeface="Georgia"/>
              </a:rPr>
              <a:t>state</a:t>
            </a:r>
            <a:endParaRPr sz="2400" dirty="0">
              <a:latin typeface="Georgia"/>
              <a:cs typeface="Georgia"/>
            </a:endParaRPr>
          </a:p>
          <a:p>
            <a:pPr marL="393065" indent="-380365">
              <a:lnSpc>
                <a:spcPct val="100000"/>
              </a:lnSpc>
              <a:spcBef>
                <a:spcPts val="1225"/>
              </a:spcBef>
              <a:buFont typeface="Georgia"/>
              <a:buChar char="-"/>
              <a:tabLst>
                <a:tab pos="393065" algn="l"/>
              </a:tabLst>
            </a:pPr>
            <a:r>
              <a:rPr sz="2400" b="1" dirty="0">
                <a:solidFill>
                  <a:srgbClr val="1C1C1C"/>
                </a:solidFill>
                <a:latin typeface="Georgia"/>
                <a:cs typeface="Georgia"/>
              </a:rPr>
              <a:t>Data</a:t>
            </a:r>
            <a:r>
              <a:rPr sz="2400" dirty="0">
                <a:solidFill>
                  <a:srgbClr val="1C1C1C"/>
                </a:solidFill>
                <a:latin typeface="Georgia"/>
                <a:cs typeface="Georgia"/>
              </a:rPr>
              <a:t>:</a:t>
            </a:r>
            <a:r>
              <a:rPr sz="2400" spc="-35" dirty="0">
                <a:solidFill>
                  <a:srgbClr val="1C1C1C"/>
                </a:solidFill>
                <a:latin typeface="Georgia"/>
                <a:cs typeface="Georgia"/>
              </a:rPr>
              <a:t> </a:t>
            </a:r>
            <a:r>
              <a:rPr sz="2400" dirty="0">
                <a:solidFill>
                  <a:srgbClr val="1C1C1C"/>
                </a:solidFill>
                <a:latin typeface="Georgia"/>
                <a:cs typeface="Georgia"/>
              </a:rPr>
              <a:t>55</a:t>
            </a:r>
            <a:r>
              <a:rPr sz="2400" spc="-40" dirty="0">
                <a:solidFill>
                  <a:srgbClr val="1C1C1C"/>
                </a:solidFill>
                <a:latin typeface="Georgia"/>
                <a:cs typeface="Georgia"/>
              </a:rPr>
              <a:t> </a:t>
            </a:r>
            <a:r>
              <a:rPr sz="2400" spc="-10" dirty="0">
                <a:solidFill>
                  <a:srgbClr val="1C1C1C"/>
                </a:solidFill>
                <a:latin typeface="Georgia"/>
                <a:cs typeface="Georgia"/>
              </a:rPr>
              <a:t>in-</a:t>
            </a:r>
            <a:r>
              <a:rPr sz="2400" dirty="0">
                <a:solidFill>
                  <a:srgbClr val="1C1C1C"/>
                </a:solidFill>
                <a:latin typeface="Georgia"/>
                <a:cs typeface="Georgia"/>
              </a:rPr>
              <a:t>depth</a:t>
            </a:r>
            <a:r>
              <a:rPr sz="2400" spc="-30" dirty="0">
                <a:solidFill>
                  <a:srgbClr val="1C1C1C"/>
                </a:solidFill>
                <a:latin typeface="Georgia"/>
                <a:cs typeface="Georgia"/>
              </a:rPr>
              <a:t> </a:t>
            </a:r>
            <a:r>
              <a:rPr sz="2400" dirty="0">
                <a:solidFill>
                  <a:srgbClr val="1C1C1C"/>
                </a:solidFill>
                <a:latin typeface="Georgia"/>
                <a:cs typeface="Georgia"/>
              </a:rPr>
              <a:t>interviews</a:t>
            </a:r>
            <a:r>
              <a:rPr sz="2400" spc="-35" dirty="0">
                <a:solidFill>
                  <a:srgbClr val="1C1C1C"/>
                </a:solidFill>
                <a:latin typeface="Georgia"/>
                <a:cs typeface="Georgia"/>
              </a:rPr>
              <a:t> </a:t>
            </a:r>
            <a:r>
              <a:rPr sz="2400" spc="-10" dirty="0">
                <a:solidFill>
                  <a:srgbClr val="1C1C1C"/>
                </a:solidFill>
                <a:latin typeface="Georgia"/>
                <a:cs typeface="Georgia"/>
              </a:rPr>
              <a:t>with:</a:t>
            </a:r>
            <a:endParaRPr sz="2400" dirty="0">
              <a:latin typeface="Georgia"/>
              <a:cs typeface="Georgia"/>
            </a:endParaRPr>
          </a:p>
        </p:txBody>
      </p:sp>
      <p:sp>
        <p:nvSpPr>
          <p:cNvPr id="11" name="object 11">
            <a:extLst>
              <a:ext uri="{C183D7F6-B498-43B3-948B-1728B52AA6E4}">
                <adec:decorative xmlns:adec="http://schemas.microsoft.com/office/drawing/2017/decorative" val="1"/>
              </a:ext>
            </a:extLst>
          </p:cNvPr>
          <p:cNvSpPr/>
          <p:nvPr/>
        </p:nvSpPr>
        <p:spPr>
          <a:xfrm>
            <a:off x="7701350" y="3624197"/>
            <a:ext cx="3987800" cy="2205355"/>
          </a:xfrm>
          <a:custGeom>
            <a:avLst/>
            <a:gdLst/>
            <a:ahLst/>
            <a:cxnLst/>
            <a:rect l="l" t="t" r="r" b="b"/>
            <a:pathLst>
              <a:path w="3987800" h="2205354">
                <a:moveTo>
                  <a:pt x="3619754" y="0"/>
                </a:moveTo>
                <a:lnTo>
                  <a:pt x="367525" y="0"/>
                </a:lnTo>
                <a:lnTo>
                  <a:pt x="321422" y="2863"/>
                </a:lnTo>
                <a:lnTo>
                  <a:pt x="277029" y="11224"/>
                </a:lnTo>
                <a:lnTo>
                  <a:pt x="234689" y="24739"/>
                </a:lnTo>
                <a:lnTo>
                  <a:pt x="194747" y="43062"/>
                </a:lnTo>
                <a:lnTo>
                  <a:pt x="157547" y="65850"/>
                </a:lnTo>
                <a:lnTo>
                  <a:pt x="123434" y="92757"/>
                </a:lnTo>
                <a:lnTo>
                  <a:pt x="92753" y="123440"/>
                </a:lnTo>
                <a:lnTo>
                  <a:pt x="65846" y="157553"/>
                </a:lnTo>
                <a:lnTo>
                  <a:pt x="43060" y="194752"/>
                </a:lnTo>
                <a:lnTo>
                  <a:pt x="24737" y="234694"/>
                </a:lnTo>
                <a:lnTo>
                  <a:pt x="11224" y="277033"/>
                </a:lnTo>
                <a:lnTo>
                  <a:pt x="2863" y="321425"/>
                </a:lnTo>
                <a:lnTo>
                  <a:pt x="0" y="367525"/>
                </a:lnTo>
                <a:lnTo>
                  <a:pt x="0" y="1837575"/>
                </a:lnTo>
                <a:lnTo>
                  <a:pt x="2863" y="1883678"/>
                </a:lnTo>
                <a:lnTo>
                  <a:pt x="11224" y="1928071"/>
                </a:lnTo>
                <a:lnTo>
                  <a:pt x="24737" y="1970411"/>
                </a:lnTo>
                <a:lnTo>
                  <a:pt x="43060" y="2010353"/>
                </a:lnTo>
                <a:lnTo>
                  <a:pt x="65846" y="2047553"/>
                </a:lnTo>
                <a:lnTo>
                  <a:pt x="92753" y="2081666"/>
                </a:lnTo>
                <a:lnTo>
                  <a:pt x="123434" y="2112347"/>
                </a:lnTo>
                <a:lnTo>
                  <a:pt x="157547" y="2139254"/>
                </a:lnTo>
                <a:lnTo>
                  <a:pt x="194747" y="2162040"/>
                </a:lnTo>
                <a:lnTo>
                  <a:pt x="234689" y="2180363"/>
                </a:lnTo>
                <a:lnTo>
                  <a:pt x="277029" y="2193876"/>
                </a:lnTo>
                <a:lnTo>
                  <a:pt x="321422" y="2202237"/>
                </a:lnTo>
                <a:lnTo>
                  <a:pt x="367525" y="2205100"/>
                </a:lnTo>
                <a:lnTo>
                  <a:pt x="3619754" y="2205100"/>
                </a:lnTo>
                <a:lnTo>
                  <a:pt x="3665856" y="2202237"/>
                </a:lnTo>
                <a:lnTo>
                  <a:pt x="3710250" y="2193876"/>
                </a:lnTo>
                <a:lnTo>
                  <a:pt x="3752590" y="2180363"/>
                </a:lnTo>
                <a:lnTo>
                  <a:pt x="3792531" y="2162040"/>
                </a:lnTo>
                <a:lnTo>
                  <a:pt x="3829731" y="2139254"/>
                </a:lnTo>
                <a:lnTo>
                  <a:pt x="3863844" y="2112347"/>
                </a:lnTo>
                <a:lnTo>
                  <a:pt x="3894526" y="2081666"/>
                </a:lnTo>
                <a:lnTo>
                  <a:pt x="3921432" y="2047553"/>
                </a:lnTo>
                <a:lnTo>
                  <a:pt x="3944219" y="2010353"/>
                </a:lnTo>
                <a:lnTo>
                  <a:pt x="3962541" y="1970411"/>
                </a:lnTo>
                <a:lnTo>
                  <a:pt x="3976055" y="1928071"/>
                </a:lnTo>
                <a:lnTo>
                  <a:pt x="3984415" y="1883678"/>
                </a:lnTo>
                <a:lnTo>
                  <a:pt x="3987279" y="1837575"/>
                </a:lnTo>
                <a:lnTo>
                  <a:pt x="3987279" y="367525"/>
                </a:lnTo>
                <a:lnTo>
                  <a:pt x="3984415" y="321425"/>
                </a:lnTo>
                <a:lnTo>
                  <a:pt x="3976055" y="277033"/>
                </a:lnTo>
                <a:lnTo>
                  <a:pt x="3962541" y="234694"/>
                </a:lnTo>
                <a:lnTo>
                  <a:pt x="3944219" y="194752"/>
                </a:lnTo>
                <a:lnTo>
                  <a:pt x="3921432" y="157553"/>
                </a:lnTo>
                <a:lnTo>
                  <a:pt x="3894526" y="123440"/>
                </a:lnTo>
                <a:lnTo>
                  <a:pt x="3863844" y="92757"/>
                </a:lnTo>
                <a:lnTo>
                  <a:pt x="3829731" y="65850"/>
                </a:lnTo>
                <a:lnTo>
                  <a:pt x="3792531" y="43062"/>
                </a:lnTo>
                <a:lnTo>
                  <a:pt x="3752590" y="24739"/>
                </a:lnTo>
                <a:lnTo>
                  <a:pt x="3710250" y="11224"/>
                </a:lnTo>
                <a:lnTo>
                  <a:pt x="3665856" y="2863"/>
                </a:lnTo>
                <a:lnTo>
                  <a:pt x="3619754" y="0"/>
                </a:lnTo>
                <a:close/>
              </a:path>
            </a:pathLst>
          </a:custGeom>
          <a:solidFill>
            <a:srgbClr val="DBEFED"/>
          </a:solidFill>
        </p:spPr>
        <p:txBody>
          <a:bodyPr wrap="square" lIns="0" tIns="0" rIns="0" bIns="0" rtlCol="0"/>
          <a:lstStyle/>
          <a:p>
            <a:endParaRPr/>
          </a:p>
        </p:txBody>
      </p:sp>
      <p:sp>
        <p:nvSpPr>
          <p:cNvPr id="12" name="object 12" descr="Intervention content&#13;&#10;Medicaid funding&#13;&#10;Collaboration processes&#13;&#10;Contextual factors&#13;&#10;"/>
          <p:cNvSpPr txBox="1"/>
          <p:nvPr/>
        </p:nvSpPr>
        <p:spPr>
          <a:xfrm>
            <a:off x="7887736" y="3751579"/>
            <a:ext cx="3191510" cy="1851660"/>
          </a:xfrm>
          <a:prstGeom prst="rect">
            <a:avLst/>
          </a:prstGeom>
        </p:spPr>
        <p:txBody>
          <a:bodyPr vert="horz" wrap="square" lIns="0" tIns="12700" rIns="0" bIns="0" rtlCol="0">
            <a:spAutoFit/>
          </a:bodyPr>
          <a:lstStyle/>
          <a:p>
            <a:pPr marL="393065" indent="-380365">
              <a:lnSpc>
                <a:spcPct val="100000"/>
              </a:lnSpc>
              <a:spcBef>
                <a:spcPts val="100"/>
              </a:spcBef>
              <a:buChar char="-"/>
              <a:tabLst>
                <a:tab pos="393065" algn="l"/>
              </a:tabLst>
            </a:pPr>
            <a:r>
              <a:rPr sz="2400" dirty="0">
                <a:latin typeface="Georgia"/>
                <a:cs typeface="Georgia"/>
              </a:rPr>
              <a:t>Intervention</a:t>
            </a:r>
            <a:r>
              <a:rPr sz="2400" spc="-95" dirty="0">
                <a:latin typeface="Georgia"/>
                <a:cs typeface="Georgia"/>
              </a:rPr>
              <a:t> </a:t>
            </a:r>
            <a:r>
              <a:rPr sz="2400" spc="-10" dirty="0">
                <a:latin typeface="Georgia"/>
                <a:cs typeface="Georgia"/>
              </a:rPr>
              <a:t>content</a:t>
            </a:r>
            <a:endParaRPr sz="2400" dirty="0">
              <a:latin typeface="Georgia"/>
              <a:cs typeface="Georgia"/>
            </a:endParaRPr>
          </a:p>
          <a:p>
            <a:pPr marL="393065" indent="-380365">
              <a:lnSpc>
                <a:spcPct val="100000"/>
              </a:lnSpc>
              <a:spcBef>
                <a:spcPts val="25"/>
              </a:spcBef>
              <a:buChar char="-"/>
              <a:tabLst>
                <a:tab pos="393065" algn="l"/>
              </a:tabLst>
            </a:pPr>
            <a:r>
              <a:rPr sz="2400" dirty="0">
                <a:latin typeface="Georgia"/>
                <a:cs typeface="Georgia"/>
              </a:rPr>
              <a:t>Medicaid</a:t>
            </a:r>
            <a:r>
              <a:rPr sz="2400" spc="-85" dirty="0">
                <a:latin typeface="Georgia"/>
                <a:cs typeface="Georgia"/>
              </a:rPr>
              <a:t> </a:t>
            </a:r>
            <a:r>
              <a:rPr sz="2400" spc="-10" dirty="0">
                <a:latin typeface="Georgia"/>
                <a:cs typeface="Georgia"/>
              </a:rPr>
              <a:t>funding</a:t>
            </a:r>
            <a:endParaRPr sz="2400" dirty="0">
              <a:latin typeface="Georgia"/>
              <a:cs typeface="Georgia"/>
            </a:endParaRPr>
          </a:p>
          <a:p>
            <a:pPr marL="393700" marR="945515" indent="-381000">
              <a:lnSpc>
                <a:spcPct val="100800"/>
              </a:lnSpc>
              <a:buChar char="-"/>
              <a:tabLst>
                <a:tab pos="393700" algn="l"/>
              </a:tabLst>
            </a:pPr>
            <a:r>
              <a:rPr sz="2400" spc="-10" dirty="0">
                <a:latin typeface="Georgia"/>
                <a:cs typeface="Georgia"/>
              </a:rPr>
              <a:t>Collaboration processes</a:t>
            </a:r>
            <a:endParaRPr sz="2400" dirty="0">
              <a:latin typeface="Georgia"/>
              <a:cs typeface="Georgia"/>
            </a:endParaRPr>
          </a:p>
          <a:p>
            <a:pPr marL="393065" indent="-380365">
              <a:lnSpc>
                <a:spcPts val="2785"/>
              </a:lnSpc>
              <a:buChar char="-"/>
              <a:tabLst>
                <a:tab pos="393065" algn="l"/>
              </a:tabLst>
            </a:pPr>
            <a:r>
              <a:rPr sz="2400" dirty="0">
                <a:latin typeface="Georgia"/>
                <a:cs typeface="Georgia"/>
              </a:rPr>
              <a:t>Contextual</a:t>
            </a:r>
            <a:r>
              <a:rPr sz="2400" spc="-95" dirty="0">
                <a:latin typeface="Georgia"/>
                <a:cs typeface="Georgia"/>
              </a:rPr>
              <a:t> </a:t>
            </a:r>
            <a:r>
              <a:rPr sz="2400" spc="-10" dirty="0">
                <a:latin typeface="Georgia"/>
                <a:cs typeface="Georgia"/>
              </a:rPr>
              <a:t>factors</a:t>
            </a:r>
            <a:endParaRPr sz="2400" dirty="0">
              <a:latin typeface="Georgia"/>
              <a:cs typeface="Georgia"/>
            </a:endParaRPr>
          </a:p>
        </p:txBody>
      </p:sp>
      <p:sp>
        <p:nvSpPr>
          <p:cNvPr id="13" name="object 13"/>
          <p:cNvSpPr/>
          <p:nvPr/>
        </p:nvSpPr>
        <p:spPr>
          <a:xfrm>
            <a:off x="4652062" y="3732657"/>
            <a:ext cx="2924810" cy="1044575"/>
          </a:xfrm>
          <a:custGeom>
            <a:avLst/>
            <a:gdLst/>
            <a:ahLst/>
            <a:cxnLst/>
            <a:rect l="l" t="t" r="r" b="b"/>
            <a:pathLst>
              <a:path w="2924809" h="1044575">
                <a:moveTo>
                  <a:pt x="2838665" y="958392"/>
                </a:moveTo>
                <a:lnTo>
                  <a:pt x="2838665" y="1044117"/>
                </a:lnTo>
                <a:lnTo>
                  <a:pt x="2895815" y="1015542"/>
                </a:lnTo>
                <a:lnTo>
                  <a:pt x="2852953" y="1015542"/>
                </a:lnTo>
                <a:lnTo>
                  <a:pt x="2852953" y="986967"/>
                </a:lnTo>
                <a:lnTo>
                  <a:pt x="2895815" y="986967"/>
                </a:lnTo>
                <a:lnTo>
                  <a:pt x="2838665" y="958392"/>
                </a:lnTo>
                <a:close/>
              </a:path>
              <a:path w="2924809" h="1044575">
                <a:moveTo>
                  <a:pt x="0" y="14287"/>
                </a:moveTo>
                <a:lnTo>
                  <a:pt x="0" y="1015542"/>
                </a:lnTo>
                <a:lnTo>
                  <a:pt x="2838665" y="1015542"/>
                </a:lnTo>
                <a:lnTo>
                  <a:pt x="2838665" y="1001255"/>
                </a:lnTo>
                <a:lnTo>
                  <a:pt x="28574" y="1001255"/>
                </a:lnTo>
                <a:lnTo>
                  <a:pt x="14287" y="986967"/>
                </a:lnTo>
                <a:lnTo>
                  <a:pt x="28574" y="986967"/>
                </a:lnTo>
                <a:lnTo>
                  <a:pt x="28574" y="28575"/>
                </a:lnTo>
                <a:lnTo>
                  <a:pt x="7023" y="28575"/>
                </a:lnTo>
                <a:lnTo>
                  <a:pt x="7023" y="21310"/>
                </a:lnTo>
                <a:lnTo>
                  <a:pt x="0" y="14287"/>
                </a:lnTo>
                <a:close/>
              </a:path>
              <a:path w="2924809" h="1044575">
                <a:moveTo>
                  <a:pt x="2895815" y="986967"/>
                </a:moveTo>
                <a:lnTo>
                  <a:pt x="2852953" y="986967"/>
                </a:lnTo>
                <a:lnTo>
                  <a:pt x="2852953" y="1015542"/>
                </a:lnTo>
                <a:lnTo>
                  <a:pt x="2895815" y="1015542"/>
                </a:lnTo>
                <a:lnTo>
                  <a:pt x="2924390" y="1001255"/>
                </a:lnTo>
                <a:lnTo>
                  <a:pt x="2895815" y="986967"/>
                </a:lnTo>
                <a:close/>
              </a:path>
              <a:path w="2924809" h="1044575">
                <a:moveTo>
                  <a:pt x="28574" y="986967"/>
                </a:moveTo>
                <a:lnTo>
                  <a:pt x="14287" y="986967"/>
                </a:lnTo>
                <a:lnTo>
                  <a:pt x="28574" y="1001255"/>
                </a:lnTo>
                <a:lnTo>
                  <a:pt x="28574" y="986967"/>
                </a:lnTo>
                <a:close/>
              </a:path>
              <a:path w="2924809" h="1044575">
                <a:moveTo>
                  <a:pt x="2838665" y="986967"/>
                </a:moveTo>
                <a:lnTo>
                  <a:pt x="28574" y="986967"/>
                </a:lnTo>
                <a:lnTo>
                  <a:pt x="28574" y="1001255"/>
                </a:lnTo>
                <a:lnTo>
                  <a:pt x="2838665" y="1001255"/>
                </a:lnTo>
                <a:lnTo>
                  <a:pt x="2838665" y="986967"/>
                </a:lnTo>
                <a:close/>
              </a:path>
              <a:path w="2924809" h="1044575">
                <a:moveTo>
                  <a:pt x="7023" y="21310"/>
                </a:moveTo>
                <a:lnTo>
                  <a:pt x="7023" y="28575"/>
                </a:lnTo>
                <a:lnTo>
                  <a:pt x="14287" y="28575"/>
                </a:lnTo>
                <a:lnTo>
                  <a:pt x="7023" y="21310"/>
                </a:lnTo>
                <a:close/>
              </a:path>
              <a:path w="2924809" h="1044575">
                <a:moveTo>
                  <a:pt x="28574" y="0"/>
                </a:moveTo>
                <a:lnTo>
                  <a:pt x="7023" y="0"/>
                </a:lnTo>
                <a:lnTo>
                  <a:pt x="7023" y="21310"/>
                </a:lnTo>
                <a:lnTo>
                  <a:pt x="14287" y="28575"/>
                </a:lnTo>
                <a:lnTo>
                  <a:pt x="28574" y="28575"/>
                </a:lnTo>
                <a:lnTo>
                  <a:pt x="28574" y="0"/>
                </a:lnTo>
                <a:close/>
              </a:path>
            </a:pathLst>
          </a:custGeom>
          <a:solidFill>
            <a:srgbClr val="999390"/>
          </a:solidFill>
        </p:spPr>
        <p:txBody>
          <a:bodyPr wrap="square" lIns="0" tIns="0" rIns="0" bIns="0" rtlCol="0"/>
          <a:lstStyle/>
          <a:p>
            <a:endParaRPr/>
          </a:p>
        </p:txBody>
      </p:sp>
      <p:sp>
        <p:nvSpPr>
          <p:cNvPr id="14" name="object 14" descr="Medicaid payers&#13;&#10;Government agencies&#9;Focused on…&#13;&#10;Health care delivery organizations&#13;&#10;Community-based organizations (CBOs)&#13;&#10;"/>
          <p:cNvSpPr txBox="1"/>
          <p:nvPr/>
        </p:nvSpPr>
        <p:spPr>
          <a:xfrm>
            <a:off x="812739" y="3718156"/>
            <a:ext cx="6204585" cy="2044064"/>
          </a:xfrm>
          <a:prstGeom prst="rect">
            <a:avLst/>
          </a:prstGeom>
        </p:spPr>
        <p:txBody>
          <a:bodyPr vert="horz" wrap="square" lIns="0" tIns="25400" rIns="0" bIns="0" rtlCol="0">
            <a:spAutoFit/>
          </a:bodyPr>
          <a:lstStyle/>
          <a:p>
            <a:pPr marL="393065" indent="-380365">
              <a:lnSpc>
                <a:spcPct val="100000"/>
              </a:lnSpc>
              <a:spcBef>
                <a:spcPts val="200"/>
              </a:spcBef>
              <a:buSzPct val="120833"/>
              <a:buChar char="-"/>
              <a:tabLst>
                <a:tab pos="393065" algn="l"/>
              </a:tabLst>
            </a:pPr>
            <a:r>
              <a:rPr sz="2400" dirty="0">
                <a:solidFill>
                  <a:srgbClr val="1C1C1C"/>
                </a:solidFill>
                <a:latin typeface="Georgia"/>
                <a:cs typeface="Georgia"/>
              </a:rPr>
              <a:t>Medicaid</a:t>
            </a:r>
            <a:r>
              <a:rPr sz="2400" spc="-85" dirty="0">
                <a:solidFill>
                  <a:srgbClr val="1C1C1C"/>
                </a:solidFill>
                <a:latin typeface="Georgia"/>
                <a:cs typeface="Georgia"/>
              </a:rPr>
              <a:t> </a:t>
            </a:r>
            <a:r>
              <a:rPr sz="2400" spc="-10" dirty="0">
                <a:solidFill>
                  <a:srgbClr val="1C1C1C"/>
                </a:solidFill>
                <a:latin typeface="Georgia"/>
                <a:cs typeface="Georgia"/>
              </a:rPr>
              <a:t>payers</a:t>
            </a:r>
            <a:endParaRPr sz="2400" dirty="0">
              <a:latin typeface="Georgia"/>
              <a:cs typeface="Georgia"/>
            </a:endParaRPr>
          </a:p>
          <a:p>
            <a:pPr marL="393065" indent="-380365">
              <a:lnSpc>
                <a:spcPct val="100000"/>
              </a:lnSpc>
              <a:spcBef>
                <a:spcPts val="620"/>
              </a:spcBef>
              <a:buSzPct val="120833"/>
              <a:buChar char="-"/>
              <a:tabLst>
                <a:tab pos="393065" algn="l"/>
                <a:tab pos="4419600" algn="l"/>
              </a:tabLst>
            </a:pPr>
            <a:r>
              <a:rPr sz="2400" dirty="0">
                <a:solidFill>
                  <a:srgbClr val="1C1C1C"/>
                </a:solidFill>
                <a:latin typeface="Georgia"/>
                <a:cs typeface="Georgia"/>
              </a:rPr>
              <a:t>Government</a:t>
            </a:r>
            <a:r>
              <a:rPr sz="2400" spc="-120" dirty="0">
                <a:solidFill>
                  <a:srgbClr val="1C1C1C"/>
                </a:solidFill>
                <a:latin typeface="Georgia"/>
                <a:cs typeface="Georgia"/>
              </a:rPr>
              <a:t> </a:t>
            </a:r>
            <a:r>
              <a:rPr sz="2400" spc="-10" dirty="0">
                <a:solidFill>
                  <a:srgbClr val="1C1C1C"/>
                </a:solidFill>
                <a:latin typeface="Georgia"/>
                <a:cs typeface="Georgia"/>
              </a:rPr>
              <a:t>agencies</a:t>
            </a:r>
            <a:r>
              <a:rPr sz="2400" dirty="0">
                <a:solidFill>
                  <a:srgbClr val="1C1C1C"/>
                </a:solidFill>
                <a:latin typeface="Georgia"/>
                <a:cs typeface="Georgia"/>
              </a:rPr>
              <a:t>	</a:t>
            </a:r>
            <a:r>
              <a:rPr sz="3600" i="1" baseline="2314" dirty="0">
                <a:solidFill>
                  <a:srgbClr val="1C1C1C"/>
                </a:solidFill>
                <a:latin typeface="Georgia"/>
                <a:cs typeface="Georgia"/>
              </a:rPr>
              <a:t>Focused</a:t>
            </a:r>
            <a:r>
              <a:rPr sz="3600" i="1" spc="-82" baseline="2314" dirty="0">
                <a:solidFill>
                  <a:srgbClr val="1C1C1C"/>
                </a:solidFill>
                <a:latin typeface="Georgia"/>
                <a:cs typeface="Georgia"/>
              </a:rPr>
              <a:t> </a:t>
            </a:r>
            <a:r>
              <a:rPr sz="3600" i="1" spc="-37" baseline="2314" dirty="0">
                <a:solidFill>
                  <a:srgbClr val="1C1C1C"/>
                </a:solidFill>
                <a:latin typeface="Georgia"/>
                <a:cs typeface="Georgia"/>
              </a:rPr>
              <a:t>on…</a:t>
            </a:r>
            <a:endParaRPr sz="3600" baseline="2314" dirty="0">
              <a:latin typeface="Georgia"/>
              <a:cs typeface="Georgia"/>
            </a:endParaRPr>
          </a:p>
          <a:p>
            <a:pPr marL="393065" indent="-380365">
              <a:lnSpc>
                <a:spcPct val="100000"/>
              </a:lnSpc>
              <a:spcBef>
                <a:spcPts val="625"/>
              </a:spcBef>
              <a:buSzPct val="120833"/>
              <a:buChar char="-"/>
              <a:tabLst>
                <a:tab pos="393065" algn="l"/>
              </a:tabLst>
            </a:pPr>
            <a:r>
              <a:rPr sz="2400" dirty="0">
                <a:solidFill>
                  <a:srgbClr val="1C1C1C"/>
                </a:solidFill>
                <a:latin typeface="Georgia"/>
                <a:cs typeface="Georgia"/>
              </a:rPr>
              <a:t>Health</a:t>
            </a:r>
            <a:r>
              <a:rPr sz="2400" spc="-55" dirty="0">
                <a:solidFill>
                  <a:srgbClr val="1C1C1C"/>
                </a:solidFill>
                <a:latin typeface="Georgia"/>
                <a:cs typeface="Georgia"/>
              </a:rPr>
              <a:t> </a:t>
            </a:r>
            <a:r>
              <a:rPr sz="2400" dirty="0">
                <a:solidFill>
                  <a:srgbClr val="1C1C1C"/>
                </a:solidFill>
                <a:latin typeface="Georgia"/>
                <a:cs typeface="Georgia"/>
              </a:rPr>
              <a:t>care</a:t>
            </a:r>
            <a:r>
              <a:rPr sz="2400" spc="-55" dirty="0">
                <a:solidFill>
                  <a:srgbClr val="1C1C1C"/>
                </a:solidFill>
                <a:latin typeface="Georgia"/>
                <a:cs typeface="Georgia"/>
              </a:rPr>
              <a:t> </a:t>
            </a:r>
            <a:r>
              <a:rPr sz="2400" dirty="0">
                <a:solidFill>
                  <a:srgbClr val="1C1C1C"/>
                </a:solidFill>
                <a:latin typeface="Georgia"/>
                <a:cs typeface="Georgia"/>
              </a:rPr>
              <a:t>delivery</a:t>
            </a:r>
            <a:r>
              <a:rPr sz="2400" spc="-50" dirty="0">
                <a:solidFill>
                  <a:srgbClr val="1C1C1C"/>
                </a:solidFill>
                <a:latin typeface="Georgia"/>
                <a:cs typeface="Georgia"/>
              </a:rPr>
              <a:t> </a:t>
            </a:r>
            <a:r>
              <a:rPr sz="2400" spc="-10" dirty="0">
                <a:solidFill>
                  <a:srgbClr val="1C1C1C"/>
                </a:solidFill>
                <a:latin typeface="Georgia"/>
                <a:cs typeface="Georgia"/>
              </a:rPr>
              <a:t>organizations</a:t>
            </a:r>
            <a:endParaRPr sz="2400" dirty="0">
              <a:latin typeface="Georgia"/>
              <a:cs typeface="Georgia"/>
            </a:endParaRPr>
          </a:p>
          <a:p>
            <a:pPr marL="393065" indent="-380365">
              <a:lnSpc>
                <a:spcPct val="100000"/>
              </a:lnSpc>
              <a:spcBef>
                <a:spcPts val="625"/>
              </a:spcBef>
              <a:buSzPct val="120833"/>
              <a:buChar char="-"/>
              <a:tabLst>
                <a:tab pos="393065" algn="l"/>
              </a:tabLst>
            </a:pPr>
            <a:r>
              <a:rPr sz="2400" spc="-10" dirty="0">
                <a:solidFill>
                  <a:srgbClr val="1C1C1C"/>
                </a:solidFill>
                <a:latin typeface="Georgia"/>
                <a:cs typeface="Georgia"/>
              </a:rPr>
              <a:t>Community-</a:t>
            </a:r>
            <a:r>
              <a:rPr sz="2400" dirty="0">
                <a:solidFill>
                  <a:srgbClr val="1C1C1C"/>
                </a:solidFill>
                <a:latin typeface="Georgia"/>
                <a:cs typeface="Georgia"/>
              </a:rPr>
              <a:t>based</a:t>
            </a:r>
            <a:r>
              <a:rPr sz="2400" spc="-80" dirty="0">
                <a:solidFill>
                  <a:srgbClr val="1C1C1C"/>
                </a:solidFill>
                <a:latin typeface="Georgia"/>
                <a:cs typeface="Georgia"/>
              </a:rPr>
              <a:t> </a:t>
            </a:r>
            <a:r>
              <a:rPr sz="2400" dirty="0">
                <a:solidFill>
                  <a:srgbClr val="1C1C1C"/>
                </a:solidFill>
                <a:latin typeface="Georgia"/>
                <a:cs typeface="Georgia"/>
              </a:rPr>
              <a:t>organizations</a:t>
            </a:r>
            <a:r>
              <a:rPr sz="2400" spc="-70" dirty="0">
                <a:solidFill>
                  <a:srgbClr val="1C1C1C"/>
                </a:solidFill>
                <a:latin typeface="Georgia"/>
                <a:cs typeface="Georgia"/>
              </a:rPr>
              <a:t> </a:t>
            </a:r>
            <a:r>
              <a:rPr sz="2400" spc="-10" dirty="0">
                <a:solidFill>
                  <a:srgbClr val="1C1C1C"/>
                </a:solidFill>
                <a:latin typeface="Georgia"/>
                <a:cs typeface="Georgia"/>
              </a:rPr>
              <a:t>(CBOs)</a:t>
            </a:r>
            <a:endParaRPr sz="2400" dirty="0">
              <a:latin typeface="Georgia"/>
              <a:cs typeface="Georgia"/>
            </a:endParaRPr>
          </a:p>
        </p:txBody>
      </p:sp>
      <p:pic>
        <p:nvPicPr>
          <p:cNvPr id="15" name="object 15">
            <a:extLst>
              <a:ext uri="{C183D7F6-B498-43B3-948B-1728B52AA6E4}">
                <adec:decorative xmlns:adec="http://schemas.microsoft.com/office/drawing/2017/decorative" val="1"/>
              </a:ext>
            </a:extLst>
          </p:cNvPr>
          <p:cNvPicPr/>
          <p:nvPr/>
        </p:nvPicPr>
        <p:blipFill>
          <a:blip r:embed="rId3" cstate="print"/>
          <a:stretch>
            <a:fillRect/>
          </a:stretch>
        </p:blipFill>
        <p:spPr>
          <a:xfrm>
            <a:off x="10416781" y="147345"/>
            <a:ext cx="1288473" cy="5177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BC68F"/>
          </a:solidFill>
        </p:spPr>
        <p:txBody>
          <a:bodyPr wrap="square" lIns="0" tIns="0" rIns="0" bIns="0" rtlCol="0"/>
          <a:lstStyle/>
          <a:p>
            <a:endParaRPr/>
          </a:p>
        </p:txBody>
      </p:sp>
      <p:sp>
        <p:nvSpPr>
          <p:cNvPr id="3" name="object 3" descr="Findings&#13;&#10;"/>
          <p:cNvSpPr txBox="1"/>
          <p:nvPr/>
        </p:nvSpPr>
        <p:spPr>
          <a:xfrm>
            <a:off x="1811300" y="1675891"/>
            <a:ext cx="2395220" cy="756920"/>
          </a:xfrm>
          <a:prstGeom prst="rect">
            <a:avLst/>
          </a:prstGeom>
        </p:spPr>
        <p:txBody>
          <a:bodyPr vert="horz" wrap="square" lIns="0" tIns="12700" rIns="0" bIns="0" rtlCol="0">
            <a:spAutoFit/>
          </a:bodyPr>
          <a:lstStyle/>
          <a:p>
            <a:pPr marL="12700">
              <a:lnSpc>
                <a:spcPct val="100000"/>
              </a:lnSpc>
              <a:spcBef>
                <a:spcPts val="100"/>
              </a:spcBef>
            </a:pPr>
            <a:r>
              <a:rPr sz="4800" spc="-10" dirty="0">
                <a:solidFill>
                  <a:srgbClr val="FFFFFF"/>
                </a:solidFill>
                <a:latin typeface="Georgia"/>
                <a:cs typeface="Georgia"/>
              </a:rPr>
              <a:t>Findings</a:t>
            </a:r>
            <a:endParaRPr sz="4800" dirty="0">
              <a:latin typeface="Georgia"/>
              <a:cs typeface="Georgia"/>
            </a:endParaRPr>
          </a:p>
        </p:txBody>
      </p:sp>
      <p:sp>
        <p:nvSpPr>
          <p:cNvPr id="4" name="object 4" descr="Interventions and funding&#13;&#10;"/>
          <p:cNvSpPr txBox="1"/>
          <p:nvPr/>
        </p:nvSpPr>
        <p:spPr>
          <a:xfrm>
            <a:off x="1811300" y="2590291"/>
            <a:ext cx="345122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a:cs typeface="Arial"/>
              </a:rPr>
              <a:t>Interventions</a:t>
            </a:r>
            <a:r>
              <a:rPr sz="2400" spc="-95" dirty="0">
                <a:solidFill>
                  <a:srgbClr val="FFFFFF"/>
                </a:solidFill>
                <a:latin typeface="Arial"/>
                <a:cs typeface="Arial"/>
              </a:rPr>
              <a:t> </a:t>
            </a:r>
            <a:r>
              <a:rPr sz="2400" dirty="0">
                <a:solidFill>
                  <a:srgbClr val="FFFFFF"/>
                </a:solidFill>
                <a:latin typeface="Arial"/>
                <a:cs typeface="Arial"/>
              </a:rPr>
              <a:t>and</a:t>
            </a:r>
            <a:r>
              <a:rPr sz="2400" spc="-90" dirty="0">
                <a:solidFill>
                  <a:srgbClr val="FFFFFF"/>
                </a:solidFill>
                <a:latin typeface="Arial"/>
                <a:cs typeface="Arial"/>
              </a:rPr>
              <a:t> </a:t>
            </a:r>
            <a:r>
              <a:rPr sz="2400" spc="-10" dirty="0">
                <a:solidFill>
                  <a:srgbClr val="FFFFFF"/>
                </a:solidFill>
                <a:latin typeface="Arial"/>
                <a:cs typeface="Arial"/>
              </a:rPr>
              <a:t>funding</a:t>
            </a:r>
            <a:endParaRPr sz="24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Types of social needs interventions delivered"/>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Types</a:t>
            </a:r>
            <a:r>
              <a:rPr spc="-55" dirty="0"/>
              <a:t> </a:t>
            </a:r>
            <a:r>
              <a:rPr dirty="0"/>
              <a:t>of</a:t>
            </a:r>
            <a:r>
              <a:rPr spc="-45" dirty="0"/>
              <a:t> </a:t>
            </a:r>
            <a:r>
              <a:rPr dirty="0"/>
              <a:t>social</a:t>
            </a:r>
            <a:r>
              <a:rPr spc="-55" dirty="0"/>
              <a:t> </a:t>
            </a:r>
            <a:r>
              <a:rPr dirty="0"/>
              <a:t>needs</a:t>
            </a:r>
            <a:r>
              <a:rPr spc="-50" dirty="0"/>
              <a:t> </a:t>
            </a:r>
            <a:r>
              <a:rPr dirty="0"/>
              <a:t>interventions</a:t>
            </a:r>
            <a:r>
              <a:rPr spc="-55" dirty="0"/>
              <a:t> </a:t>
            </a:r>
            <a:r>
              <a:rPr spc="-10" dirty="0"/>
              <a:t>delivered</a:t>
            </a:r>
          </a:p>
        </p:txBody>
      </p:sp>
      <p:sp>
        <p:nvSpPr>
          <p:cNvPr id="11" name="object 11">
            <a:extLst>
              <a:ext uri="{C183D7F6-B498-43B3-948B-1728B52AA6E4}">
                <adec:decorative xmlns:adec="http://schemas.microsoft.com/office/drawing/2017/decorative" val="1"/>
              </a:ext>
            </a:extLst>
          </p:cNvPr>
          <p:cNvSpPr/>
          <p:nvPr/>
        </p:nvSpPr>
        <p:spPr>
          <a:xfrm>
            <a:off x="503364" y="1936330"/>
            <a:ext cx="11185525" cy="3422015"/>
          </a:xfrm>
          <a:custGeom>
            <a:avLst/>
            <a:gdLst/>
            <a:ahLst/>
            <a:cxnLst/>
            <a:rect l="l" t="t" r="r" b="b"/>
            <a:pathLst>
              <a:path w="11185525" h="3422015">
                <a:moveTo>
                  <a:pt x="4942814" y="570255"/>
                </a:moveTo>
                <a:lnTo>
                  <a:pt x="4940922" y="523481"/>
                </a:lnTo>
                <a:lnTo>
                  <a:pt x="4935347" y="477748"/>
                </a:lnTo>
                <a:lnTo>
                  <a:pt x="4926241" y="433209"/>
                </a:lnTo>
                <a:lnTo>
                  <a:pt x="4913744" y="390004"/>
                </a:lnTo>
                <a:lnTo>
                  <a:pt x="4897996" y="348284"/>
                </a:lnTo>
                <a:lnTo>
                  <a:pt x="4879162" y="308190"/>
                </a:lnTo>
                <a:lnTo>
                  <a:pt x="4857369" y="269862"/>
                </a:lnTo>
                <a:lnTo>
                  <a:pt x="4832782" y="233464"/>
                </a:lnTo>
                <a:lnTo>
                  <a:pt x="4805540" y="199136"/>
                </a:lnTo>
                <a:lnTo>
                  <a:pt x="4775784" y="167017"/>
                </a:lnTo>
                <a:lnTo>
                  <a:pt x="4743666" y="137261"/>
                </a:lnTo>
                <a:lnTo>
                  <a:pt x="4709338" y="110020"/>
                </a:lnTo>
                <a:lnTo>
                  <a:pt x="4672939" y="85432"/>
                </a:lnTo>
                <a:lnTo>
                  <a:pt x="4634611" y="63652"/>
                </a:lnTo>
                <a:lnTo>
                  <a:pt x="4594517" y="44805"/>
                </a:lnTo>
                <a:lnTo>
                  <a:pt x="4552797" y="29070"/>
                </a:lnTo>
                <a:lnTo>
                  <a:pt x="4509592" y="16573"/>
                </a:lnTo>
                <a:lnTo>
                  <a:pt x="4465040" y="7454"/>
                </a:lnTo>
                <a:lnTo>
                  <a:pt x="4419320" y="1892"/>
                </a:lnTo>
                <a:lnTo>
                  <a:pt x="4372546" y="0"/>
                </a:lnTo>
                <a:lnTo>
                  <a:pt x="570255" y="0"/>
                </a:lnTo>
                <a:lnTo>
                  <a:pt x="523481" y="1892"/>
                </a:lnTo>
                <a:lnTo>
                  <a:pt x="477761" y="7454"/>
                </a:lnTo>
                <a:lnTo>
                  <a:pt x="433222" y="16573"/>
                </a:lnTo>
                <a:lnTo>
                  <a:pt x="390017" y="29070"/>
                </a:lnTo>
                <a:lnTo>
                  <a:pt x="348284" y="44805"/>
                </a:lnTo>
                <a:lnTo>
                  <a:pt x="308190" y="63652"/>
                </a:lnTo>
                <a:lnTo>
                  <a:pt x="269875" y="85432"/>
                </a:lnTo>
                <a:lnTo>
                  <a:pt x="233476" y="110020"/>
                </a:lnTo>
                <a:lnTo>
                  <a:pt x="199148" y="137261"/>
                </a:lnTo>
                <a:lnTo>
                  <a:pt x="167030" y="167017"/>
                </a:lnTo>
                <a:lnTo>
                  <a:pt x="137274" y="199136"/>
                </a:lnTo>
                <a:lnTo>
                  <a:pt x="110032" y="233464"/>
                </a:lnTo>
                <a:lnTo>
                  <a:pt x="85445" y="269862"/>
                </a:lnTo>
                <a:lnTo>
                  <a:pt x="63652" y="308190"/>
                </a:lnTo>
                <a:lnTo>
                  <a:pt x="44818" y="348284"/>
                </a:lnTo>
                <a:lnTo>
                  <a:pt x="29070" y="390004"/>
                </a:lnTo>
                <a:lnTo>
                  <a:pt x="16573" y="433209"/>
                </a:lnTo>
                <a:lnTo>
                  <a:pt x="7467" y="477748"/>
                </a:lnTo>
                <a:lnTo>
                  <a:pt x="1892" y="523481"/>
                </a:lnTo>
                <a:lnTo>
                  <a:pt x="0" y="570255"/>
                </a:lnTo>
                <a:lnTo>
                  <a:pt x="0" y="2851226"/>
                </a:lnTo>
                <a:lnTo>
                  <a:pt x="1892" y="2898000"/>
                </a:lnTo>
                <a:lnTo>
                  <a:pt x="7467" y="2943720"/>
                </a:lnTo>
                <a:lnTo>
                  <a:pt x="16573" y="2988259"/>
                </a:lnTo>
                <a:lnTo>
                  <a:pt x="29070" y="3031477"/>
                </a:lnTo>
                <a:lnTo>
                  <a:pt x="44818" y="3073196"/>
                </a:lnTo>
                <a:lnTo>
                  <a:pt x="63652" y="3113290"/>
                </a:lnTo>
                <a:lnTo>
                  <a:pt x="85445" y="3151619"/>
                </a:lnTo>
                <a:lnTo>
                  <a:pt x="110032" y="3188017"/>
                </a:lnTo>
                <a:lnTo>
                  <a:pt x="137274" y="3222345"/>
                </a:lnTo>
                <a:lnTo>
                  <a:pt x="167030" y="3254464"/>
                </a:lnTo>
                <a:lnTo>
                  <a:pt x="199148" y="3284220"/>
                </a:lnTo>
                <a:lnTo>
                  <a:pt x="233476" y="3311461"/>
                </a:lnTo>
                <a:lnTo>
                  <a:pt x="269875" y="3336048"/>
                </a:lnTo>
                <a:lnTo>
                  <a:pt x="308190" y="3357842"/>
                </a:lnTo>
                <a:lnTo>
                  <a:pt x="348284" y="3376676"/>
                </a:lnTo>
                <a:lnTo>
                  <a:pt x="390017" y="3392424"/>
                </a:lnTo>
                <a:lnTo>
                  <a:pt x="433222" y="3404920"/>
                </a:lnTo>
                <a:lnTo>
                  <a:pt x="477761" y="3414026"/>
                </a:lnTo>
                <a:lnTo>
                  <a:pt x="523481" y="3419602"/>
                </a:lnTo>
                <a:lnTo>
                  <a:pt x="570255" y="3421494"/>
                </a:lnTo>
                <a:lnTo>
                  <a:pt x="4372546" y="3421494"/>
                </a:lnTo>
                <a:lnTo>
                  <a:pt x="4419320" y="3419602"/>
                </a:lnTo>
                <a:lnTo>
                  <a:pt x="4465040" y="3414026"/>
                </a:lnTo>
                <a:lnTo>
                  <a:pt x="4509592" y="3404920"/>
                </a:lnTo>
                <a:lnTo>
                  <a:pt x="4552797" y="3392424"/>
                </a:lnTo>
                <a:lnTo>
                  <a:pt x="4594517" y="3376676"/>
                </a:lnTo>
                <a:lnTo>
                  <a:pt x="4634611" y="3357842"/>
                </a:lnTo>
                <a:lnTo>
                  <a:pt x="4672939" y="3336048"/>
                </a:lnTo>
                <a:lnTo>
                  <a:pt x="4709338" y="3311461"/>
                </a:lnTo>
                <a:lnTo>
                  <a:pt x="4743666" y="3284220"/>
                </a:lnTo>
                <a:lnTo>
                  <a:pt x="4775784" y="3254464"/>
                </a:lnTo>
                <a:lnTo>
                  <a:pt x="4805540" y="3222345"/>
                </a:lnTo>
                <a:lnTo>
                  <a:pt x="4832782" y="3188017"/>
                </a:lnTo>
                <a:lnTo>
                  <a:pt x="4857369" y="3151619"/>
                </a:lnTo>
                <a:lnTo>
                  <a:pt x="4879162" y="3113290"/>
                </a:lnTo>
                <a:lnTo>
                  <a:pt x="4897996" y="3073196"/>
                </a:lnTo>
                <a:lnTo>
                  <a:pt x="4913744" y="3031477"/>
                </a:lnTo>
                <a:lnTo>
                  <a:pt x="4926241" y="2988259"/>
                </a:lnTo>
                <a:lnTo>
                  <a:pt x="4935347" y="2943720"/>
                </a:lnTo>
                <a:lnTo>
                  <a:pt x="4940922" y="2898000"/>
                </a:lnTo>
                <a:lnTo>
                  <a:pt x="4942814" y="2851226"/>
                </a:lnTo>
                <a:lnTo>
                  <a:pt x="4942814" y="570255"/>
                </a:lnTo>
                <a:close/>
              </a:path>
              <a:path w="11185525" h="3422015">
                <a:moveTo>
                  <a:pt x="11185258" y="570255"/>
                </a:moveTo>
                <a:lnTo>
                  <a:pt x="11183366" y="523481"/>
                </a:lnTo>
                <a:lnTo>
                  <a:pt x="11177791" y="477748"/>
                </a:lnTo>
                <a:lnTo>
                  <a:pt x="11168685" y="433209"/>
                </a:lnTo>
                <a:lnTo>
                  <a:pt x="11156188" y="390004"/>
                </a:lnTo>
                <a:lnTo>
                  <a:pt x="11140440" y="348284"/>
                </a:lnTo>
                <a:lnTo>
                  <a:pt x="11121606" y="308190"/>
                </a:lnTo>
                <a:lnTo>
                  <a:pt x="11099825" y="269862"/>
                </a:lnTo>
                <a:lnTo>
                  <a:pt x="11075226" y="233464"/>
                </a:lnTo>
                <a:lnTo>
                  <a:pt x="11047984" y="199136"/>
                </a:lnTo>
                <a:lnTo>
                  <a:pt x="11018228" y="167017"/>
                </a:lnTo>
                <a:lnTo>
                  <a:pt x="10986110" y="137261"/>
                </a:lnTo>
                <a:lnTo>
                  <a:pt x="10951782" y="110020"/>
                </a:lnTo>
                <a:lnTo>
                  <a:pt x="10915383" y="85432"/>
                </a:lnTo>
                <a:lnTo>
                  <a:pt x="10877067" y="63652"/>
                </a:lnTo>
                <a:lnTo>
                  <a:pt x="10836961" y="44805"/>
                </a:lnTo>
                <a:lnTo>
                  <a:pt x="10795241" y="29070"/>
                </a:lnTo>
                <a:lnTo>
                  <a:pt x="10752036" y="16573"/>
                </a:lnTo>
                <a:lnTo>
                  <a:pt x="10707497" y="7454"/>
                </a:lnTo>
                <a:lnTo>
                  <a:pt x="10661764" y="1892"/>
                </a:lnTo>
                <a:lnTo>
                  <a:pt x="10614990" y="0"/>
                </a:lnTo>
                <a:lnTo>
                  <a:pt x="6812712" y="0"/>
                </a:lnTo>
                <a:lnTo>
                  <a:pt x="6765938" y="1892"/>
                </a:lnTo>
                <a:lnTo>
                  <a:pt x="6720218" y="7454"/>
                </a:lnTo>
                <a:lnTo>
                  <a:pt x="6675679" y="16573"/>
                </a:lnTo>
                <a:lnTo>
                  <a:pt x="6632461" y="29070"/>
                </a:lnTo>
                <a:lnTo>
                  <a:pt x="6590741" y="44805"/>
                </a:lnTo>
                <a:lnTo>
                  <a:pt x="6550647" y="63652"/>
                </a:lnTo>
                <a:lnTo>
                  <a:pt x="6512319" y="85432"/>
                </a:lnTo>
                <a:lnTo>
                  <a:pt x="6475920" y="110020"/>
                </a:lnTo>
                <a:lnTo>
                  <a:pt x="6441592" y="137261"/>
                </a:lnTo>
                <a:lnTo>
                  <a:pt x="6409474" y="167017"/>
                </a:lnTo>
                <a:lnTo>
                  <a:pt x="6379718" y="199136"/>
                </a:lnTo>
                <a:lnTo>
                  <a:pt x="6352476" y="233464"/>
                </a:lnTo>
                <a:lnTo>
                  <a:pt x="6327889" y="269862"/>
                </a:lnTo>
                <a:lnTo>
                  <a:pt x="6306096" y="308190"/>
                </a:lnTo>
                <a:lnTo>
                  <a:pt x="6287262" y="348284"/>
                </a:lnTo>
                <a:lnTo>
                  <a:pt x="6271514" y="390004"/>
                </a:lnTo>
                <a:lnTo>
                  <a:pt x="6259017" y="433209"/>
                </a:lnTo>
                <a:lnTo>
                  <a:pt x="6249911" y="477748"/>
                </a:lnTo>
                <a:lnTo>
                  <a:pt x="6244336" y="523481"/>
                </a:lnTo>
                <a:lnTo>
                  <a:pt x="6242443" y="570255"/>
                </a:lnTo>
                <a:lnTo>
                  <a:pt x="6242443" y="2851226"/>
                </a:lnTo>
                <a:lnTo>
                  <a:pt x="6244336" y="2898000"/>
                </a:lnTo>
                <a:lnTo>
                  <a:pt x="6249911" y="2943720"/>
                </a:lnTo>
                <a:lnTo>
                  <a:pt x="6259017" y="2988259"/>
                </a:lnTo>
                <a:lnTo>
                  <a:pt x="6271514" y="3031477"/>
                </a:lnTo>
                <a:lnTo>
                  <a:pt x="6287262" y="3073196"/>
                </a:lnTo>
                <a:lnTo>
                  <a:pt x="6306096" y="3113290"/>
                </a:lnTo>
                <a:lnTo>
                  <a:pt x="6327889" y="3151619"/>
                </a:lnTo>
                <a:lnTo>
                  <a:pt x="6352476" y="3188017"/>
                </a:lnTo>
                <a:lnTo>
                  <a:pt x="6379718" y="3222345"/>
                </a:lnTo>
                <a:lnTo>
                  <a:pt x="6409474" y="3254464"/>
                </a:lnTo>
                <a:lnTo>
                  <a:pt x="6441592" y="3284220"/>
                </a:lnTo>
                <a:lnTo>
                  <a:pt x="6475920" y="3311461"/>
                </a:lnTo>
                <a:lnTo>
                  <a:pt x="6512319" y="3336048"/>
                </a:lnTo>
                <a:lnTo>
                  <a:pt x="6550647" y="3357842"/>
                </a:lnTo>
                <a:lnTo>
                  <a:pt x="6590741" y="3376676"/>
                </a:lnTo>
                <a:lnTo>
                  <a:pt x="6632461" y="3392424"/>
                </a:lnTo>
                <a:lnTo>
                  <a:pt x="6675679" y="3404920"/>
                </a:lnTo>
                <a:lnTo>
                  <a:pt x="6720218" y="3414026"/>
                </a:lnTo>
                <a:lnTo>
                  <a:pt x="6765938" y="3419602"/>
                </a:lnTo>
                <a:lnTo>
                  <a:pt x="6812712" y="3421494"/>
                </a:lnTo>
                <a:lnTo>
                  <a:pt x="10614990" y="3421494"/>
                </a:lnTo>
                <a:lnTo>
                  <a:pt x="10661764" y="3419602"/>
                </a:lnTo>
                <a:lnTo>
                  <a:pt x="10707497" y="3414026"/>
                </a:lnTo>
                <a:lnTo>
                  <a:pt x="10752036" y="3404920"/>
                </a:lnTo>
                <a:lnTo>
                  <a:pt x="10795241" y="3392424"/>
                </a:lnTo>
                <a:lnTo>
                  <a:pt x="10836961" y="3376676"/>
                </a:lnTo>
                <a:lnTo>
                  <a:pt x="10877067" y="3357842"/>
                </a:lnTo>
                <a:lnTo>
                  <a:pt x="10915383" y="3336048"/>
                </a:lnTo>
                <a:lnTo>
                  <a:pt x="10951782" y="3311461"/>
                </a:lnTo>
                <a:lnTo>
                  <a:pt x="10986110" y="3284220"/>
                </a:lnTo>
                <a:lnTo>
                  <a:pt x="11018228" y="3254464"/>
                </a:lnTo>
                <a:lnTo>
                  <a:pt x="11047984" y="3222345"/>
                </a:lnTo>
                <a:lnTo>
                  <a:pt x="11075226" y="3188017"/>
                </a:lnTo>
                <a:lnTo>
                  <a:pt x="11099825" y="3151619"/>
                </a:lnTo>
                <a:lnTo>
                  <a:pt x="11121606" y="3113290"/>
                </a:lnTo>
                <a:lnTo>
                  <a:pt x="11140440" y="3073196"/>
                </a:lnTo>
                <a:lnTo>
                  <a:pt x="11156188" y="3031477"/>
                </a:lnTo>
                <a:lnTo>
                  <a:pt x="11168685" y="2988259"/>
                </a:lnTo>
                <a:lnTo>
                  <a:pt x="11177791" y="2943720"/>
                </a:lnTo>
                <a:lnTo>
                  <a:pt x="11183366" y="2898000"/>
                </a:lnTo>
                <a:lnTo>
                  <a:pt x="11185258" y="2851226"/>
                </a:lnTo>
                <a:lnTo>
                  <a:pt x="11185258" y="570255"/>
                </a:lnTo>
                <a:close/>
              </a:path>
            </a:pathLst>
          </a:custGeom>
          <a:solidFill>
            <a:srgbClr val="DBEFED"/>
          </a:solidFill>
        </p:spPr>
        <p:txBody>
          <a:bodyPr wrap="square" lIns="0" tIns="0" rIns="0" bIns="0" rtlCol="0"/>
          <a:lstStyle/>
          <a:p>
            <a:endParaRPr/>
          </a:p>
        </p:txBody>
      </p:sp>
      <p:graphicFrame>
        <p:nvGraphicFramePr>
          <p:cNvPr id="12" name="object 12" descr="Direct services&#10;&#10;Capacity building&#10;Care coordination&#10;&#10;Staff training and new roles&#10;(general and intensive)&#10;Supported by&#10;(eg CHWs and peer support)&#10;Housing supports&#10;Strengthening CBOs&#10;Food supports&#10;&#10;Community engagement&#10;Legal services&#10;&#10;Data sharing systems&#10;Post-incarceration services&#10;&#10;Case management systems&#10;"/>
          <p:cNvGraphicFramePr>
            <a:graphicFrameLocks noGrp="1"/>
          </p:cNvGraphicFramePr>
          <p:nvPr>
            <p:extLst>
              <p:ext uri="{D42A27DB-BD31-4B8C-83A1-F6EECF244321}">
                <p14:modId xmlns:p14="http://schemas.microsoft.com/office/powerpoint/2010/main" val="3883165174"/>
              </p:ext>
            </p:extLst>
          </p:nvPr>
        </p:nvGraphicFramePr>
        <p:xfrm>
          <a:off x="1130051" y="2161948"/>
          <a:ext cx="10043794" cy="2541905"/>
        </p:xfrm>
        <a:graphic>
          <a:graphicData uri="http://schemas.openxmlformats.org/drawingml/2006/table">
            <a:tbl>
              <a:tblPr firstRow="1" bandRow="1">
                <a:tableStyleId>{2D5ABB26-0587-4C30-8999-92F81FD0307C}</a:tableStyleId>
              </a:tblPr>
              <a:tblGrid>
                <a:gridCol w="389509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4053204">
                  <a:extLst>
                    <a:ext uri="{9D8B030D-6E8A-4147-A177-3AD203B41FA5}">
                      <a16:colId xmlns:a16="http://schemas.microsoft.com/office/drawing/2014/main" val="20002"/>
                    </a:ext>
                  </a:extLst>
                </a:gridCol>
              </a:tblGrid>
              <a:tr h="357505">
                <a:tc>
                  <a:txBody>
                    <a:bodyPr/>
                    <a:lstStyle/>
                    <a:p>
                      <a:pPr marR="196215" algn="ctr">
                        <a:lnSpc>
                          <a:spcPts val="2680"/>
                        </a:lnSpc>
                      </a:pPr>
                      <a:r>
                        <a:rPr sz="2400" b="1" dirty="0">
                          <a:latin typeface="Georgia"/>
                          <a:cs typeface="Georgia"/>
                        </a:rPr>
                        <a:t>Direct</a:t>
                      </a:r>
                      <a:r>
                        <a:rPr sz="2400" b="1" spc="-40" dirty="0">
                          <a:latin typeface="Georgia"/>
                          <a:cs typeface="Georgia"/>
                        </a:rPr>
                        <a:t> </a:t>
                      </a:r>
                      <a:r>
                        <a:rPr sz="2400" b="1" spc="-10" dirty="0">
                          <a:latin typeface="Georgia"/>
                          <a:cs typeface="Georgia"/>
                        </a:rPr>
                        <a:t>services</a:t>
                      </a:r>
                      <a:endParaRPr sz="2400">
                        <a:latin typeface="Georgia"/>
                        <a:cs typeface="Georgia"/>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marL="140970" algn="ctr">
                        <a:lnSpc>
                          <a:spcPts val="2680"/>
                        </a:lnSpc>
                      </a:pPr>
                      <a:r>
                        <a:rPr sz="2400" b="1" dirty="0">
                          <a:latin typeface="Georgia"/>
                          <a:cs typeface="Georgia"/>
                        </a:rPr>
                        <a:t>Capacity</a:t>
                      </a:r>
                      <a:r>
                        <a:rPr sz="2400" b="1" spc="-40" dirty="0">
                          <a:latin typeface="Georgia"/>
                          <a:cs typeface="Georgia"/>
                        </a:rPr>
                        <a:t> </a:t>
                      </a:r>
                      <a:r>
                        <a:rPr sz="2400" b="1" spc="-10" dirty="0">
                          <a:latin typeface="Georgia"/>
                          <a:cs typeface="Georgia"/>
                        </a:rPr>
                        <a:t>building</a:t>
                      </a:r>
                      <a:endParaRPr sz="2400">
                        <a:latin typeface="Georgia"/>
                        <a:cs typeface="Georgia"/>
                      </a:endParaRPr>
                    </a:p>
                  </a:txBody>
                  <a:tcPr marL="0" marR="0" marT="0" marB="0"/>
                </a:tc>
                <a:extLst>
                  <a:ext uri="{0D108BD9-81ED-4DB2-BD59-A6C34878D82A}">
                    <a16:rowId xmlns:a16="http://schemas.microsoft.com/office/drawing/2014/main" val="10000"/>
                  </a:ext>
                </a:extLst>
              </a:tr>
              <a:tr h="368300">
                <a:tc>
                  <a:txBody>
                    <a:bodyPr/>
                    <a:lstStyle/>
                    <a:p>
                      <a:pPr marR="196215" algn="ctr">
                        <a:lnSpc>
                          <a:spcPts val="2770"/>
                        </a:lnSpc>
                      </a:pPr>
                      <a:r>
                        <a:rPr sz="2400" dirty="0">
                          <a:latin typeface="Georgia"/>
                          <a:cs typeface="Georgia"/>
                        </a:rPr>
                        <a:t>Care</a:t>
                      </a:r>
                      <a:r>
                        <a:rPr sz="2400" spc="-35" dirty="0">
                          <a:latin typeface="Georgia"/>
                          <a:cs typeface="Georgia"/>
                        </a:rPr>
                        <a:t> </a:t>
                      </a:r>
                      <a:r>
                        <a:rPr sz="2400" spc="-10" dirty="0">
                          <a:latin typeface="Georgia"/>
                          <a:cs typeface="Georgia"/>
                        </a:rPr>
                        <a:t>coordination</a:t>
                      </a:r>
                      <a:endParaRPr sz="2400">
                        <a:latin typeface="Georgia"/>
                        <a:cs typeface="Georgia"/>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marL="140335" algn="ctr">
                        <a:lnSpc>
                          <a:spcPts val="2770"/>
                        </a:lnSpc>
                      </a:pPr>
                      <a:r>
                        <a:rPr sz="2400" dirty="0">
                          <a:latin typeface="Georgia"/>
                          <a:cs typeface="Georgia"/>
                        </a:rPr>
                        <a:t>Staff</a:t>
                      </a:r>
                      <a:r>
                        <a:rPr sz="2400" spc="-50" dirty="0">
                          <a:latin typeface="Georgia"/>
                          <a:cs typeface="Georgia"/>
                        </a:rPr>
                        <a:t> </a:t>
                      </a:r>
                      <a:r>
                        <a:rPr sz="2400" dirty="0">
                          <a:latin typeface="Georgia"/>
                          <a:cs typeface="Georgia"/>
                        </a:rPr>
                        <a:t>training</a:t>
                      </a:r>
                      <a:r>
                        <a:rPr sz="2400" spc="-40" dirty="0">
                          <a:latin typeface="Georgia"/>
                          <a:cs typeface="Georgia"/>
                        </a:rPr>
                        <a:t> </a:t>
                      </a:r>
                      <a:r>
                        <a:rPr sz="2400" dirty="0">
                          <a:latin typeface="Georgia"/>
                          <a:cs typeface="Georgia"/>
                        </a:rPr>
                        <a:t>and</a:t>
                      </a:r>
                      <a:r>
                        <a:rPr sz="2400" spc="-45" dirty="0">
                          <a:latin typeface="Georgia"/>
                          <a:cs typeface="Georgia"/>
                        </a:rPr>
                        <a:t> </a:t>
                      </a:r>
                      <a:r>
                        <a:rPr sz="2400" dirty="0">
                          <a:latin typeface="Georgia"/>
                          <a:cs typeface="Georgia"/>
                        </a:rPr>
                        <a:t>new</a:t>
                      </a:r>
                      <a:r>
                        <a:rPr sz="2400" spc="-40" dirty="0">
                          <a:latin typeface="Georgia"/>
                          <a:cs typeface="Georgia"/>
                        </a:rPr>
                        <a:t> </a:t>
                      </a:r>
                      <a:r>
                        <a:rPr sz="2400" spc="-10" dirty="0">
                          <a:latin typeface="Georgia"/>
                          <a:cs typeface="Georgia"/>
                        </a:rPr>
                        <a:t>roles</a:t>
                      </a:r>
                      <a:endParaRPr sz="2400">
                        <a:latin typeface="Georgia"/>
                        <a:cs typeface="Georgia"/>
                      </a:endParaRPr>
                    </a:p>
                  </a:txBody>
                  <a:tcPr marL="0" marR="0" marT="0" marB="0"/>
                </a:tc>
                <a:extLst>
                  <a:ext uri="{0D108BD9-81ED-4DB2-BD59-A6C34878D82A}">
                    <a16:rowId xmlns:a16="http://schemas.microsoft.com/office/drawing/2014/main" val="10001"/>
                  </a:ext>
                </a:extLst>
              </a:tr>
              <a:tr h="367030">
                <a:tc>
                  <a:txBody>
                    <a:bodyPr/>
                    <a:lstStyle/>
                    <a:p>
                      <a:pPr marR="197485" algn="ctr">
                        <a:lnSpc>
                          <a:spcPts val="2770"/>
                        </a:lnSpc>
                      </a:pPr>
                      <a:r>
                        <a:rPr sz="2400" dirty="0">
                          <a:latin typeface="Georgia"/>
                          <a:cs typeface="Georgia"/>
                        </a:rPr>
                        <a:t>(general</a:t>
                      </a:r>
                      <a:r>
                        <a:rPr sz="2400" spc="-65" dirty="0">
                          <a:latin typeface="Georgia"/>
                          <a:cs typeface="Georgia"/>
                        </a:rPr>
                        <a:t> </a:t>
                      </a:r>
                      <a:r>
                        <a:rPr sz="2400" dirty="0">
                          <a:latin typeface="Georgia"/>
                          <a:cs typeface="Georgia"/>
                        </a:rPr>
                        <a:t>and</a:t>
                      </a:r>
                      <a:r>
                        <a:rPr sz="2400" spc="-65" dirty="0">
                          <a:latin typeface="Georgia"/>
                          <a:cs typeface="Georgia"/>
                        </a:rPr>
                        <a:t> </a:t>
                      </a:r>
                      <a:r>
                        <a:rPr sz="2400" spc="-10" dirty="0">
                          <a:latin typeface="Georgia"/>
                          <a:cs typeface="Georgia"/>
                        </a:rPr>
                        <a:t>intensive)</a:t>
                      </a:r>
                      <a:endParaRPr sz="2400">
                        <a:latin typeface="Georgia"/>
                        <a:cs typeface="Georgia"/>
                      </a:endParaRPr>
                    </a:p>
                  </a:txBody>
                  <a:tcPr marL="0" marR="0" marT="0" marB="0"/>
                </a:tc>
                <a:tc rowSpan="2">
                  <a:txBody>
                    <a:bodyPr/>
                    <a:lstStyle/>
                    <a:p>
                      <a:pPr marL="236220">
                        <a:lnSpc>
                          <a:spcPct val="100000"/>
                        </a:lnSpc>
                        <a:spcBef>
                          <a:spcPts val="2370"/>
                        </a:spcBef>
                      </a:pPr>
                      <a:r>
                        <a:rPr sz="2200" i="1" dirty="0">
                          <a:solidFill>
                            <a:srgbClr val="1C1C1C"/>
                          </a:solidFill>
                          <a:latin typeface="Georgia"/>
                          <a:cs typeface="Georgia"/>
                        </a:rPr>
                        <a:t>Supported</a:t>
                      </a:r>
                      <a:r>
                        <a:rPr sz="2200" i="1" spc="-90" dirty="0">
                          <a:solidFill>
                            <a:srgbClr val="1C1C1C"/>
                          </a:solidFill>
                          <a:latin typeface="Georgia"/>
                          <a:cs typeface="Georgia"/>
                        </a:rPr>
                        <a:t> </a:t>
                      </a:r>
                      <a:r>
                        <a:rPr sz="2200" i="1" spc="-25" dirty="0">
                          <a:solidFill>
                            <a:srgbClr val="1C1C1C"/>
                          </a:solidFill>
                          <a:latin typeface="Georgia"/>
                          <a:cs typeface="Georgia"/>
                        </a:rPr>
                        <a:t>by</a:t>
                      </a:r>
                      <a:endParaRPr sz="2200">
                        <a:latin typeface="Georgia"/>
                        <a:cs typeface="Georgia"/>
                      </a:endParaRPr>
                    </a:p>
                  </a:txBody>
                  <a:tcPr marL="0" marR="0" marT="300990" marB="0"/>
                </a:tc>
                <a:tc>
                  <a:txBody>
                    <a:bodyPr/>
                    <a:lstStyle/>
                    <a:p>
                      <a:pPr marL="139700" algn="ctr">
                        <a:lnSpc>
                          <a:spcPts val="2770"/>
                        </a:lnSpc>
                      </a:pPr>
                      <a:r>
                        <a:rPr sz="2400" dirty="0">
                          <a:latin typeface="Georgia"/>
                          <a:cs typeface="Georgia"/>
                        </a:rPr>
                        <a:t>(eg</a:t>
                      </a:r>
                      <a:r>
                        <a:rPr sz="2400" spc="-40" dirty="0">
                          <a:latin typeface="Georgia"/>
                          <a:cs typeface="Georgia"/>
                        </a:rPr>
                        <a:t> </a:t>
                      </a:r>
                      <a:r>
                        <a:rPr sz="2400" dirty="0">
                          <a:latin typeface="Georgia"/>
                          <a:cs typeface="Georgia"/>
                        </a:rPr>
                        <a:t>CHWs</a:t>
                      </a:r>
                      <a:r>
                        <a:rPr sz="2400" spc="-35" dirty="0">
                          <a:latin typeface="Georgia"/>
                          <a:cs typeface="Georgia"/>
                        </a:rPr>
                        <a:t> </a:t>
                      </a:r>
                      <a:r>
                        <a:rPr sz="2400" dirty="0">
                          <a:latin typeface="Georgia"/>
                          <a:cs typeface="Georgia"/>
                        </a:rPr>
                        <a:t>and</a:t>
                      </a:r>
                      <a:r>
                        <a:rPr sz="2400" spc="-40" dirty="0">
                          <a:latin typeface="Georgia"/>
                          <a:cs typeface="Georgia"/>
                        </a:rPr>
                        <a:t> </a:t>
                      </a:r>
                      <a:r>
                        <a:rPr sz="2400" dirty="0">
                          <a:latin typeface="Georgia"/>
                          <a:cs typeface="Georgia"/>
                        </a:rPr>
                        <a:t>peer</a:t>
                      </a:r>
                      <a:r>
                        <a:rPr sz="2400" spc="-30" dirty="0">
                          <a:latin typeface="Georgia"/>
                          <a:cs typeface="Georgia"/>
                        </a:rPr>
                        <a:t> </a:t>
                      </a:r>
                      <a:r>
                        <a:rPr sz="2400" spc="-10" dirty="0">
                          <a:latin typeface="Georgia"/>
                          <a:cs typeface="Georgia"/>
                        </a:rPr>
                        <a:t>support)</a:t>
                      </a:r>
                      <a:endParaRPr sz="2400">
                        <a:latin typeface="Georgia"/>
                        <a:cs typeface="Georgia"/>
                      </a:endParaRPr>
                    </a:p>
                  </a:txBody>
                  <a:tcPr marL="0" marR="0" marT="0" marB="0"/>
                </a:tc>
                <a:extLst>
                  <a:ext uri="{0D108BD9-81ED-4DB2-BD59-A6C34878D82A}">
                    <a16:rowId xmlns:a16="http://schemas.microsoft.com/office/drawing/2014/main" val="10002"/>
                  </a:ext>
                </a:extLst>
              </a:tr>
              <a:tr h="360680">
                <a:tc>
                  <a:txBody>
                    <a:bodyPr/>
                    <a:lstStyle/>
                    <a:p>
                      <a:pPr marR="198755" algn="ctr">
                        <a:lnSpc>
                          <a:spcPts val="2745"/>
                        </a:lnSpc>
                      </a:pPr>
                      <a:r>
                        <a:rPr sz="2400" dirty="0">
                          <a:latin typeface="Georgia"/>
                          <a:cs typeface="Georgia"/>
                        </a:rPr>
                        <a:t>Housing</a:t>
                      </a:r>
                      <a:r>
                        <a:rPr sz="2400" spc="-70" dirty="0">
                          <a:latin typeface="Georgia"/>
                          <a:cs typeface="Georgia"/>
                        </a:rPr>
                        <a:t> </a:t>
                      </a:r>
                      <a:r>
                        <a:rPr sz="2400" spc="-10" dirty="0">
                          <a:latin typeface="Georgia"/>
                          <a:cs typeface="Georgia"/>
                        </a:rPr>
                        <a:t>supports</a:t>
                      </a:r>
                      <a:endParaRPr sz="2400">
                        <a:latin typeface="Georgia"/>
                        <a:cs typeface="Georgia"/>
                      </a:endParaRPr>
                    </a:p>
                  </a:txBody>
                  <a:tcPr marL="0" marR="0" marT="0" marB="0"/>
                </a:tc>
                <a:tc vMerge="1">
                  <a:txBody>
                    <a:bodyPr/>
                    <a:lstStyle/>
                    <a:p>
                      <a:endParaRPr/>
                    </a:p>
                  </a:txBody>
                  <a:tcPr marL="0" marR="0" marT="300990" marB="0"/>
                </a:tc>
                <a:tc>
                  <a:txBody>
                    <a:bodyPr/>
                    <a:lstStyle/>
                    <a:p>
                      <a:pPr marL="140335" algn="ctr">
                        <a:lnSpc>
                          <a:spcPts val="2745"/>
                        </a:lnSpc>
                      </a:pPr>
                      <a:r>
                        <a:rPr sz="2400" dirty="0">
                          <a:latin typeface="Georgia"/>
                          <a:cs typeface="Georgia"/>
                        </a:rPr>
                        <a:t>Strengthening</a:t>
                      </a:r>
                      <a:r>
                        <a:rPr sz="2400" spc="-100" dirty="0">
                          <a:latin typeface="Georgia"/>
                          <a:cs typeface="Georgia"/>
                        </a:rPr>
                        <a:t> </a:t>
                      </a:r>
                      <a:r>
                        <a:rPr sz="2400" spc="-20" dirty="0">
                          <a:latin typeface="Georgia"/>
                          <a:cs typeface="Georgia"/>
                        </a:rPr>
                        <a:t>CBOs</a:t>
                      </a:r>
                      <a:endParaRPr sz="2400">
                        <a:latin typeface="Georgia"/>
                        <a:cs typeface="Georgia"/>
                      </a:endParaRPr>
                    </a:p>
                  </a:txBody>
                  <a:tcPr marL="0" marR="0" marT="0" marB="0"/>
                </a:tc>
                <a:extLst>
                  <a:ext uri="{0D108BD9-81ED-4DB2-BD59-A6C34878D82A}">
                    <a16:rowId xmlns:a16="http://schemas.microsoft.com/office/drawing/2014/main" val="10003"/>
                  </a:ext>
                </a:extLst>
              </a:tr>
              <a:tr h="362585">
                <a:tc>
                  <a:txBody>
                    <a:bodyPr/>
                    <a:lstStyle/>
                    <a:p>
                      <a:pPr marR="197485" algn="ctr">
                        <a:lnSpc>
                          <a:spcPts val="2720"/>
                        </a:lnSpc>
                      </a:pPr>
                      <a:r>
                        <a:rPr sz="2400" dirty="0">
                          <a:latin typeface="Georgia"/>
                          <a:cs typeface="Georgia"/>
                        </a:rPr>
                        <a:t>Food</a:t>
                      </a:r>
                      <a:r>
                        <a:rPr sz="2400" spc="-50" dirty="0">
                          <a:latin typeface="Georgia"/>
                          <a:cs typeface="Georgia"/>
                        </a:rPr>
                        <a:t> </a:t>
                      </a:r>
                      <a:r>
                        <a:rPr sz="2400" spc="-10" dirty="0">
                          <a:latin typeface="Georgia"/>
                          <a:cs typeface="Georgia"/>
                        </a:rPr>
                        <a:t>supports</a:t>
                      </a:r>
                      <a:endParaRPr sz="2400" dirty="0">
                        <a:latin typeface="Georgia"/>
                        <a:cs typeface="Georgia"/>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marL="140970" algn="ctr">
                        <a:lnSpc>
                          <a:spcPts val="2720"/>
                        </a:lnSpc>
                      </a:pPr>
                      <a:r>
                        <a:rPr sz="2400" dirty="0">
                          <a:latin typeface="Georgia"/>
                          <a:cs typeface="Georgia"/>
                        </a:rPr>
                        <a:t>Community</a:t>
                      </a:r>
                      <a:r>
                        <a:rPr sz="2400" spc="-70" dirty="0">
                          <a:latin typeface="Georgia"/>
                          <a:cs typeface="Georgia"/>
                        </a:rPr>
                        <a:t> </a:t>
                      </a:r>
                      <a:r>
                        <a:rPr sz="2400" spc="-10" dirty="0">
                          <a:latin typeface="Georgia"/>
                          <a:cs typeface="Georgia"/>
                        </a:rPr>
                        <a:t>engagement</a:t>
                      </a:r>
                      <a:endParaRPr sz="2400">
                        <a:latin typeface="Georgia"/>
                        <a:cs typeface="Georgia"/>
                      </a:endParaRPr>
                    </a:p>
                  </a:txBody>
                  <a:tcPr marL="0" marR="0" marT="0" marB="0"/>
                </a:tc>
                <a:extLst>
                  <a:ext uri="{0D108BD9-81ED-4DB2-BD59-A6C34878D82A}">
                    <a16:rowId xmlns:a16="http://schemas.microsoft.com/office/drawing/2014/main" val="10004"/>
                  </a:ext>
                </a:extLst>
              </a:tr>
              <a:tr h="368300">
                <a:tc>
                  <a:txBody>
                    <a:bodyPr/>
                    <a:lstStyle/>
                    <a:p>
                      <a:pPr marR="198120" algn="ctr">
                        <a:lnSpc>
                          <a:spcPts val="2770"/>
                        </a:lnSpc>
                      </a:pPr>
                      <a:r>
                        <a:rPr sz="2400" dirty="0">
                          <a:latin typeface="Georgia"/>
                          <a:cs typeface="Georgia"/>
                        </a:rPr>
                        <a:t>Legal</a:t>
                      </a:r>
                      <a:r>
                        <a:rPr sz="2400" spc="-70" dirty="0">
                          <a:latin typeface="Georgia"/>
                          <a:cs typeface="Georgia"/>
                        </a:rPr>
                        <a:t> </a:t>
                      </a:r>
                      <a:r>
                        <a:rPr sz="2400" spc="-10" dirty="0">
                          <a:latin typeface="Georgia"/>
                          <a:cs typeface="Georgia"/>
                        </a:rPr>
                        <a:t>services</a:t>
                      </a:r>
                      <a:endParaRPr sz="2400">
                        <a:latin typeface="Georgia"/>
                        <a:cs typeface="Georgia"/>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marL="139700" algn="ctr">
                        <a:lnSpc>
                          <a:spcPts val="2770"/>
                        </a:lnSpc>
                      </a:pPr>
                      <a:r>
                        <a:rPr sz="2400" dirty="0">
                          <a:latin typeface="Georgia"/>
                          <a:cs typeface="Georgia"/>
                        </a:rPr>
                        <a:t>Data</a:t>
                      </a:r>
                      <a:r>
                        <a:rPr sz="2400" spc="-70" dirty="0">
                          <a:latin typeface="Georgia"/>
                          <a:cs typeface="Georgia"/>
                        </a:rPr>
                        <a:t> </a:t>
                      </a:r>
                      <a:r>
                        <a:rPr sz="2400" dirty="0">
                          <a:latin typeface="Georgia"/>
                          <a:cs typeface="Georgia"/>
                        </a:rPr>
                        <a:t>sharing</a:t>
                      </a:r>
                      <a:r>
                        <a:rPr sz="2400" spc="-65" dirty="0">
                          <a:latin typeface="Georgia"/>
                          <a:cs typeface="Georgia"/>
                        </a:rPr>
                        <a:t> </a:t>
                      </a:r>
                      <a:r>
                        <a:rPr sz="2400" spc="-10" dirty="0">
                          <a:latin typeface="Georgia"/>
                          <a:cs typeface="Georgia"/>
                        </a:rPr>
                        <a:t>systems</a:t>
                      </a:r>
                      <a:endParaRPr sz="2400">
                        <a:latin typeface="Georgia"/>
                        <a:cs typeface="Georgia"/>
                      </a:endParaRPr>
                    </a:p>
                  </a:txBody>
                  <a:tcPr marL="0" marR="0" marT="0" marB="0"/>
                </a:tc>
                <a:extLst>
                  <a:ext uri="{0D108BD9-81ED-4DB2-BD59-A6C34878D82A}">
                    <a16:rowId xmlns:a16="http://schemas.microsoft.com/office/drawing/2014/main" val="10005"/>
                  </a:ext>
                </a:extLst>
              </a:tr>
              <a:tr h="357505">
                <a:tc>
                  <a:txBody>
                    <a:bodyPr/>
                    <a:lstStyle/>
                    <a:p>
                      <a:pPr marR="196850" algn="ctr">
                        <a:lnSpc>
                          <a:spcPts val="2715"/>
                        </a:lnSpc>
                      </a:pPr>
                      <a:r>
                        <a:rPr sz="2400" spc="-20" dirty="0">
                          <a:latin typeface="Georgia"/>
                          <a:cs typeface="Georgia"/>
                        </a:rPr>
                        <a:t>Post-</a:t>
                      </a:r>
                      <a:r>
                        <a:rPr sz="2400" dirty="0">
                          <a:latin typeface="Georgia"/>
                          <a:cs typeface="Georgia"/>
                        </a:rPr>
                        <a:t>incarceration</a:t>
                      </a:r>
                      <a:r>
                        <a:rPr sz="2400" spc="-50" dirty="0">
                          <a:latin typeface="Georgia"/>
                          <a:cs typeface="Georgia"/>
                        </a:rPr>
                        <a:t> </a:t>
                      </a:r>
                      <a:r>
                        <a:rPr sz="2400" spc="-10" dirty="0">
                          <a:latin typeface="Georgia"/>
                          <a:cs typeface="Georgia"/>
                        </a:rPr>
                        <a:t>services</a:t>
                      </a:r>
                      <a:endParaRPr sz="2400">
                        <a:latin typeface="Georgia"/>
                        <a:cs typeface="Georgia"/>
                      </a:endParaRPr>
                    </a:p>
                  </a:txBody>
                  <a:tcPr marL="0" marR="0" marT="0" marB="0"/>
                </a:tc>
                <a:tc>
                  <a:txBody>
                    <a:bodyPr/>
                    <a:lstStyle/>
                    <a:p>
                      <a:pPr>
                        <a:lnSpc>
                          <a:spcPct val="100000"/>
                        </a:lnSpc>
                      </a:pPr>
                      <a:endParaRPr sz="2200" dirty="0">
                        <a:latin typeface="Times New Roman"/>
                        <a:cs typeface="Times New Roman"/>
                      </a:endParaRPr>
                    </a:p>
                  </a:txBody>
                  <a:tcPr marL="0" marR="0" marT="0" marB="0"/>
                </a:tc>
                <a:tc>
                  <a:txBody>
                    <a:bodyPr/>
                    <a:lstStyle/>
                    <a:p>
                      <a:pPr marL="140970" algn="ctr">
                        <a:lnSpc>
                          <a:spcPts val="2715"/>
                        </a:lnSpc>
                      </a:pPr>
                      <a:r>
                        <a:rPr sz="2400" dirty="0">
                          <a:latin typeface="Georgia"/>
                          <a:cs typeface="Georgia"/>
                        </a:rPr>
                        <a:t>Case</a:t>
                      </a:r>
                      <a:r>
                        <a:rPr sz="2400" spc="-65" dirty="0">
                          <a:latin typeface="Georgia"/>
                          <a:cs typeface="Georgia"/>
                        </a:rPr>
                        <a:t> </a:t>
                      </a:r>
                      <a:r>
                        <a:rPr sz="2400" dirty="0">
                          <a:latin typeface="Georgia"/>
                          <a:cs typeface="Georgia"/>
                        </a:rPr>
                        <a:t>management</a:t>
                      </a:r>
                      <a:r>
                        <a:rPr sz="2400" spc="-70" dirty="0">
                          <a:latin typeface="Georgia"/>
                          <a:cs typeface="Georgia"/>
                        </a:rPr>
                        <a:t> </a:t>
                      </a:r>
                      <a:r>
                        <a:rPr sz="2400" spc="-10" dirty="0">
                          <a:latin typeface="Georgia"/>
                          <a:cs typeface="Georgia"/>
                        </a:rPr>
                        <a:t>systems</a:t>
                      </a:r>
                      <a:endParaRPr sz="2400" dirty="0">
                        <a:latin typeface="Georgia"/>
                        <a:cs typeface="Georgia"/>
                      </a:endParaRPr>
                    </a:p>
                  </a:txBody>
                  <a:tcPr marL="0" marR="0" marT="0" marB="0"/>
                </a:tc>
                <a:extLst>
                  <a:ext uri="{0D108BD9-81ED-4DB2-BD59-A6C34878D82A}">
                    <a16:rowId xmlns:a16="http://schemas.microsoft.com/office/drawing/2014/main" val="10006"/>
                  </a:ext>
                </a:extLst>
              </a:tr>
            </a:tbl>
          </a:graphicData>
        </a:graphic>
      </p:graphicFrame>
      <p:sp>
        <p:nvSpPr>
          <p:cNvPr id="13" name="object 13"/>
          <p:cNvSpPr/>
          <p:nvPr/>
        </p:nvSpPr>
        <p:spPr>
          <a:xfrm>
            <a:off x="5446184" y="3604202"/>
            <a:ext cx="1299845" cy="85725"/>
          </a:xfrm>
          <a:custGeom>
            <a:avLst/>
            <a:gdLst/>
            <a:ahLst/>
            <a:cxnLst/>
            <a:rect l="l" t="t" r="r" b="b"/>
            <a:pathLst>
              <a:path w="1299845" h="85725">
                <a:moveTo>
                  <a:pt x="1213904" y="0"/>
                </a:moveTo>
                <a:lnTo>
                  <a:pt x="1213904" y="85725"/>
                </a:lnTo>
                <a:lnTo>
                  <a:pt x="1271054" y="57150"/>
                </a:lnTo>
                <a:lnTo>
                  <a:pt x="1228191" y="57150"/>
                </a:lnTo>
                <a:lnTo>
                  <a:pt x="1228191" y="28575"/>
                </a:lnTo>
                <a:lnTo>
                  <a:pt x="1271054" y="28575"/>
                </a:lnTo>
                <a:lnTo>
                  <a:pt x="1213904" y="0"/>
                </a:lnTo>
                <a:close/>
              </a:path>
              <a:path w="1299845" h="85725">
                <a:moveTo>
                  <a:pt x="1213904" y="28575"/>
                </a:moveTo>
                <a:lnTo>
                  <a:pt x="0" y="28575"/>
                </a:lnTo>
                <a:lnTo>
                  <a:pt x="0" y="57150"/>
                </a:lnTo>
                <a:lnTo>
                  <a:pt x="1213904" y="57150"/>
                </a:lnTo>
                <a:lnTo>
                  <a:pt x="1213904" y="28575"/>
                </a:lnTo>
                <a:close/>
              </a:path>
              <a:path w="1299845" h="85725">
                <a:moveTo>
                  <a:pt x="1271054" y="28575"/>
                </a:moveTo>
                <a:lnTo>
                  <a:pt x="1228191" y="28575"/>
                </a:lnTo>
                <a:lnTo>
                  <a:pt x="1228191" y="57150"/>
                </a:lnTo>
                <a:lnTo>
                  <a:pt x="1271054" y="57150"/>
                </a:lnTo>
                <a:lnTo>
                  <a:pt x="1299629" y="42862"/>
                </a:lnTo>
                <a:lnTo>
                  <a:pt x="1271054" y="28575"/>
                </a:lnTo>
                <a:close/>
              </a:path>
            </a:pathLst>
          </a:custGeom>
          <a:solidFill>
            <a:srgbClr val="999390"/>
          </a:solidFill>
        </p:spPr>
        <p:txBody>
          <a:bodyPr wrap="square" lIns="0" tIns="0" rIns="0" bIns="0" rtlCol="0"/>
          <a:lstStyle/>
          <a:p>
            <a:endParaRPr/>
          </a:p>
        </p:txBody>
      </p:sp>
      <p:grpSp>
        <p:nvGrpSpPr>
          <p:cNvPr id="14" name="object 14">
            <a:extLst>
              <a:ext uri="{C183D7F6-B498-43B3-948B-1728B52AA6E4}">
                <adec:decorative xmlns:adec="http://schemas.microsoft.com/office/drawing/2017/decorative" val="1"/>
              </a:ext>
            </a:extLst>
          </p:cNvPr>
          <p:cNvGrpSpPr/>
          <p:nvPr/>
        </p:nvGrpSpPr>
        <p:grpSpPr>
          <a:xfrm>
            <a:off x="453023" y="5185536"/>
            <a:ext cx="11228705" cy="1037590"/>
            <a:chOff x="453023" y="5185536"/>
            <a:chExt cx="11228705" cy="1037590"/>
          </a:xfrm>
        </p:grpSpPr>
        <p:sp>
          <p:nvSpPr>
            <p:cNvPr id="15" name="object 15"/>
            <p:cNvSpPr/>
            <p:nvPr/>
          </p:nvSpPr>
          <p:spPr>
            <a:xfrm>
              <a:off x="465716" y="5198229"/>
              <a:ext cx="11209020" cy="1012825"/>
            </a:xfrm>
            <a:custGeom>
              <a:avLst/>
              <a:gdLst/>
              <a:ahLst/>
              <a:cxnLst/>
              <a:rect l="l" t="t" r="r" b="b"/>
              <a:pathLst>
                <a:path w="11209020" h="1012825">
                  <a:moveTo>
                    <a:pt x="11039868" y="0"/>
                  </a:moveTo>
                  <a:lnTo>
                    <a:pt x="168757" y="0"/>
                  </a:lnTo>
                  <a:lnTo>
                    <a:pt x="123894" y="6027"/>
                  </a:lnTo>
                  <a:lnTo>
                    <a:pt x="83581" y="23039"/>
                  </a:lnTo>
                  <a:lnTo>
                    <a:pt x="49426" y="49426"/>
                  </a:lnTo>
                  <a:lnTo>
                    <a:pt x="23039" y="83581"/>
                  </a:lnTo>
                  <a:lnTo>
                    <a:pt x="6027" y="123894"/>
                  </a:lnTo>
                  <a:lnTo>
                    <a:pt x="0" y="168757"/>
                  </a:lnTo>
                  <a:lnTo>
                    <a:pt x="0" y="843788"/>
                  </a:lnTo>
                  <a:lnTo>
                    <a:pt x="6027" y="888651"/>
                  </a:lnTo>
                  <a:lnTo>
                    <a:pt x="23039" y="928964"/>
                  </a:lnTo>
                  <a:lnTo>
                    <a:pt x="49426" y="963118"/>
                  </a:lnTo>
                  <a:lnTo>
                    <a:pt x="83581" y="989505"/>
                  </a:lnTo>
                  <a:lnTo>
                    <a:pt x="123894" y="1006517"/>
                  </a:lnTo>
                  <a:lnTo>
                    <a:pt x="168757" y="1012545"/>
                  </a:lnTo>
                  <a:lnTo>
                    <a:pt x="11039868" y="1012545"/>
                  </a:lnTo>
                  <a:lnTo>
                    <a:pt x="11084732" y="1006517"/>
                  </a:lnTo>
                  <a:lnTo>
                    <a:pt x="11125045" y="989505"/>
                  </a:lnTo>
                  <a:lnTo>
                    <a:pt x="11159199" y="963118"/>
                  </a:lnTo>
                  <a:lnTo>
                    <a:pt x="11185586" y="928964"/>
                  </a:lnTo>
                  <a:lnTo>
                    <a:pt x="11202598" y="888651"/>
                  </a:lnTo>
                  <a:lnTo>
                    <a:pt x="11208626" y="843788"/>
                  </a:lnTo>
                  <a:lnTo>
                    <a:pt x="11208626" y="168757"/>
                  </a:lnTo>
                  <a:lnTo>
                    <a:pt x="11202598" y="123894"/>
                  </a:lnTo>
                  <a:lnTo>
                    <a:pt x="11185586" y="83581"/>
                  </a:lnTo>
                  <a:lnTo>
                    <a:pt x="11159199" y="49426"/>
                  </a:lnTo>
                  <a:lnTo>
                    <a:pt x="11125045" y="23039"/>
                  </a:lnTo>
                  <a:lnTo>
                    <a:pt x="11084732" y="6027"/>
                  </a:lnTo>
                  <a:lnTo>
                    <a:pt x="11039868" y="0"/>
                  </a:lnTo>
                  <a:close/>
                </a:path>
              </a:pathLst>
            </a:custGeom>
            <a:solidFill>
              <a:srgbClr val="D9D9D9"/>
            </a:solidFill>
          </p:spPr>
          <p:txBody>
            <a:bodyPr wrap="square" lIns="0" tIns="0" rIns="0" bIns="0" rtlCol="0"/>
            <a:lstStyle/>
            <a:p>
              <a:endParaRPr/>
            </a:p>
          </p:txBody>
        </p:sp>
        <p:sp>
          <p:nvSpPr>
            <p:cNvPr id="16" name="object 16"/>
            <p:cNvSpPr/>
            <p:nvPr/>
          </p:nvSpPr>
          <p:spPr>
            <a:xfrm>
              <a:off x="465716" y="5198230"/>
              <a:ext cx="11203305" cy="1012190"/>
            </a:xfrm>
            <a:custGeom>
              <a:avLst/>
              <a:gdLst/>
              <a:ahLst/>
              <a:cxnLst/>
              <a:rect l="l" t="t" r="r" b="b"/>
              <a:pathLst>
                <a:path w="11203305" h="1012189">
                  <a:moveTo>
                    <a:pt x="0" y="168669"/>
                  </a:moveTo>
                  <a:lnTo>
                    <a:pt x="6025" y="123830"/>
                  </a:lnTo>
                  <a:lnTo>
                    <a:pt x="23028" y="83538"/>
                  </a:lnTo>
                  <a:lnTo>
                    <a:pt x="49401" y="49402"/>
                  </a:lnTo>
                  <a:lnTo>
                    <a:pt x="83538" y="23028"/>
                  </a:lnTo>
                  <a:lnTo>
                    <a:pt x="123829" y="6025"/>
                  </a:lnTo>
                  <a:lnTo>
                    <a:pt x="168668" y="0"/>
                  </a:lnTo>
                  <a:lnTo>
                    <a:pt x="11034241" y="0"/>
                  </a:lnTo>
                  <a:lnTo>
                    <a:pt x="11079079" y="6025"/>
                  </a:lnTo>
                  <a:lnTo>
                    <a:pt x="11119371" y="23028"/>
                  </a:lnTo>
                  <a:lnTo>
                    <a:pt x="11153508" y="49402"/>
                  </a:lnTo>
                  <a:lnTo>
                    <a:pt x="11179881" y="83538"/>
                  </a:lnTo>
                  <a:lnTo>
                    <a:pt x="11196884" y="123830"/>
                  </a:lnTo>
                  <a:lnTo>
                    <a:pt x="11202909" y="168669"/>
                  </a:lnTo>
                  <a:lnTo>
                    <a:pt x="11202909" y="843359"/>
                  </a:lnTo>
                  <a:lnTo>
                    <a:pt x="11196884" y="888198"/>
                  </a:lnTo>
                  <a:lnTo>
                    <a:pt x="11179881" y="928489"/>
                  </a:lnTo>
                  <a:lnTo>
                    <a:pt x="11153508" y="962626"/>
                  </a:lnTo>
                  <a:lnTo>
                    <a:pt x="11119371" y="989000"/>
                  </a:lnTo>
                  <a:lnTo>
                    <a:pt x="11079079" y="1006003"/>
                  </a:lnTo>
                  <a:lnTo>
                    <a:pt x="11034241" y="1012028"/>
                  </a:lnTo>
                  <a:lnTo>
                    <a:pt x="168668" y="1012028"/>
                  </a:lnTo>
                  <a:lnTo>
                    <a:pt x="123829" y="1006003"/>
                  </a:lnTo>
                  <a:lnTo>
                    <a:pt x="83538" y="989000"/>
                  </a:lnTo>
                  <a:lnTo>
                    <a:pt x="49401" y="962626"/>
                  </a:lnTo>
                  <a:lnTo>
                    <a:pt x="23028" y="928489"/>
                  </a:lnTo>
                  <a:lnTo>
                    <a:pt x="6025" y="888198"/>
                  </a:lnTo>
                  <a:lnTo>
                    <a:pt x="0" y="843359"/>
                  </a:lnTo>
                  <a:lnTo>
                    <a:pt x="0" y="168669"/>
                  </a:lnTo>
                  <a:close/>
                </a:path>
              </a:pathLst>
            </a:custGeom>
            <a:ln w="25387">
              <a:solidFill>
                <a:srgbClr val="FFFFFF"/>
              </a:solidFill>
            </a:ln>
          </p:spPr>
          <p:txBody>
            <a:bodyPr wrap="square" lIns="0" tIns="0" rIns="0" bIns="0" rtlCol="0"/>
            <a:lstStyle/>
            <a:p>
              <a:endParaRPr/>
            </a:p>
          </p:txBody>
        </p:sp>
      </p:grpSp>
      <p:sp>
        <p:nvSpPr>
          <p:cNvPr id="17" name="object 17" descr="For: high health care utilizers, high utilizers of multiple services, homeless clients, behavioral health patients&#13;&#10;"/>
          <p:cNvSpPr txBox="1"/>
          <p:nvPr/>
        </p:nvSpPr>
        <p:spPr>
          <a:xfrm>
            <a:off x="1687735" y="5269483"/>
            <a:ext cx="8761730" cy="756920"/>
          </a:xfrm>
          <a:prstGeom prst="rect">
            <a:avLst/>
          </a:prstGeom>
        </p:spPr>
        <p:txBody>
          <a:bodyPr vert="horz" wrap="square" lIns="0" tIns="12700" rIns="0" bIns="0" rtlCol="0">
            <a:spAutoFit/>
          </a:bodyPr>
          <a:lstStyle/>
          <a:p>
            <a:pPr marL="1448435" marR="5080" indent="-1436370">
              <a:lnSpc>
                <a:spcPct val="100000"/>
              </a:lnSpc>
              <a:spcBef>
                <a:spcPts val="100"/>
              </a:spcBef>
            </a:pPr>
            <a:r>
              <a:rPr sz="2400" b="1" dirty="0">
                <a:latin typeface="Georgia"/>
                <a:cs typeface="Georgia"/>
              </a:rPr>
              <a:t>For:</a:t>
            </a:r>
            <a:r>
              <a:rPr sz="2400" b="1" spc="-50" dirty="0">
                <a:latin typeface="Georgia"/>
                <a:cs typeface="Georgia"/>
              </a:rPr>
              <a:t> </a:t>
            </a:r>
            <a:r>
              <a:rPr sz="2400" dirty="0">
                <a:latin typeface="Georgia"/>
                <a:cs typeface="Georgia"/>
              </a:rPr>
              <a:t>high</a:t>
            </a:r>
            <a:r>
              <a:rPr sz="2400" spc="-50" dirty="0">
                <a:latin typeface="Georgia"/>
                <a:cs typeface="Georgia"/>
              </a:rPr>
              <a:t> </a:t>
            </a:r>
            <a:r>
              <a:rPr sz="2400" dirty="0">
                <a:latin typeface="Georgia"/>
                <a:cs typeface="Georgia"/>
              </a:rPr>
              <a:t>health</a:t>
            </a:r>
            <a:r>
              <a:rPr sz="2400" spc="-50" dirty="0">
                <a:latin typeface="Georgia"/>
                <a:cs typeface="Georgia"/>
              </a:rPr>
              <a:t> </a:t>
            </a:r>
            <a:r>
              <a:rPr sz="2400" dirty="0">
                <a:latin typeface="Georgia"/>
                <a:cs typeface="Georgia"/>
              </a:rPr>
              <a:t>care</a:t>
            </a:r>
            <a:r>
              <a:rPr sz="2400" spc="-55" dirty="0">
                <a:latin typeface="Georgia"/>
                <a:cs typeface="Georgia"/>
              </a:rPr>
              <a:t> </a:t>
            </a:r>
            <a:r>
              <a:rPr sz="2400" dirty="0">
                <a:latin typeface="Georgia"/>
                <a:cs typeface="Georgia"/>
              </a:rPr>
              <a:t>utilizers,</a:t>
            </a:r>
            <a:r>
              <a:rPr sz="2400" spc="-50" dirty="0">
                <a:latin typeface="Georgia"/>
                <a:cs typeface="Georgia"/>
              </a:rPr>
              <a:t> </a:t>
            </a:r>
            <a:r>
              <a:rPr sz="2400" dirty="0">
                <a:latin typeface="Georgia"/>
                <a:cs typeface="Georgia"/>
              </a:rPr>
              <a:t>high</a:t>
            </a:r>
            <a:r>
              <a:rPr sz="2400" spc="-50" dirty="0">
                <a:latin typeface="Georgia"/>
                <a:cs typeface="Georgia"/>
              </a:rPr>
              <a:t> </a:t>
            </a:r>
            <a:r>
              <a:rPr sz="2400" dirty="0">
                <a:latin typeface="Georgia"/>
                <a:cs typeface="Georgia"/>
              </a:rPr>
              <a:t>utilizers</a:t>
            </a:r>
            <a:r>
              <a:rPr sz="2400" spc="-55" dirty="0">
                <a:latin typeface="Georgia"/>
                <a:cs typeface="Georgia"/>
              </a:rPr>
              <a:t> </a:t>
            </a:r>
            <a:r>
              <a:rPr sz="2400" dirty="0">
                <a:latin typeface="Georgia"/>
                <a:cs typeface="Georgia"/>
              </a:rPr>
              <a:t>of</a:t>
            </a:r>
            <a:r>
              <a:rPr sz="2400" spc="-55" dirty="0">
                <a:latin typeface="Georgia"/>
                <a:cs typeface="Georgia"/>
              </a:rPr>
              <a:t> </a:t>
            </a:r>
            <a:r>
              <a:rPr sz="2400" dirty="0">
                <a:latin typeface="Georgia"/>
                <a:cs typeface="Georgia"/>
              </a:rPr>
              <a:t>multiple</a:t>
            </a:r>
            <a:r>
              <a:rPr sz="2400" spc="-50" dirty="0">
                <a:latin typeface="Georgia"/>
                <a:cs typeface="Georgia"/>
              </a:rPr>
              <a:t> </a:t>
            </a:r>
            <a:r>
              <a:rPr sz="2400" spc="-10" dirty="0">
                <a:latin typeface="Georgia"/>
                <a:cs typeface="Georgia"/>
              </a:rPr>
              <a:t>services, </a:t>
            </a:r>
            <a:r>
              <a:rPr sz="2400" dirty="0">
                <a:latin typeface="Georgia"/>
                <a:cs typeface="Georgia"/>
              </a:rPr>
              <a:t>homeless</a:t>
            </a:r>
            <a:r>
              <a:rPr sz="2400" spc="-85" dirty="0">
                <a:latin typeface="Georgia"/>
                <a:cs typeface="Georgia"/>
              </a:rPr>
              <a:t> </a:t>
            </a:r>
            <a:r>
              <a:rPr sz="2400" dirty="0">
                <a:latin typeface="Georgia"/>
                <a:cs typeface="Georgia"/>
              </a:rPr>
              <a:t>clients,</a:t>
            </a:r>
            <a:r>
              <a:rPr sz="2400" spc="-80" dirty="0">
                <a:latin typeface="Georgia"/>
                <a:cs typeface="Georgia"/>
              </a:rPr>
              <a:t> </a:t>
            </a:r>
            <a:r>
              <a:rPr sz="2400" dirty="0">
                <a:latin typeface="Georgia"/>
                <a:cs typeface="Georgia"/>
              </a:rPr>
              <a:t>behavioral</a:t>
            </a:r>
            <a:r>
              <a:rPr sz="2400" spc="-80" dirty="0">
                <a:latin typeface="Georgia"/>
                <a:cs typeface="Georgia"/>
              </a:rPr>
              <a:t> </a:t>
            </a:r>
            <a:r>
              <a:rPr sz="2400" dirty="0">
                <a:latin typeface="Georgia"/>
                <a:cs typeface="Georgia"/>
              </a:rPr>
              <a:t>health</a:t>
            </a:r>
            <a:r>
              <a:rPr sz="2400" spc="-80" dirty="0">
                <a:latin typeface="Georgia"/>
                <a:cs typeface="Georgia"/>
              </a:rPr>
              <a:t> </a:t>
            </a:r>
            <a:r>
              <a:rPr sz="2400" spc="-10" dirty="0">
                <a:latin typeface="Georgia"/>
                <a:cs typeface="Georgia"/>
              </a:rPr>
              <a:t>patients</a:t>
            </a:r>
            <a:endParaRPr sz="2400" dirty="0">
              <a:latin typeface="Georgia"/>
              <a:cs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14439" y="263143"/>
            <a:ext cx="1001394" cy="64135"/>
          </a:xfrm>
          <a:prstGeom prst="rect">
            <a:avLst/>
          </a:prstGeom>
        </p:spPr>
        <p:txBody>
          <a:bodyPr vert="horz" wrap="square" lIns="0" tIns="12700" rIns="0" bIns="0" rtlCol="0">
            <a:spAutoFit/>
          </a:bodyPr>
          <a:lstStyle/>
          <a:p>
            <a:pPr marL="12700">
              <a:lnSpc>
                <a:spcPct val="100000"/>
              </a:lnSpc>
              <a:spcBef>
                <a:spcPts val="100"/>
              </a:spcBef>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3" name="object 3"/>
          <p:cNvGrpSpPr/>
          <p:nvPr/>
        </p:nvGrpSpPr>
        <p:grpSpPr>
          <a:xfrm>
            <a:off x="10444844" y="254669"/>
            <a:ext cx="1253490" cy="408305"/>
            <a:chOff x="10444844" y="254669"/>
            <a:chExt cx="1253490" cy="408305"/>
          </a:xfrm>
        </p:grpSpPr>
        <p:sp>
          <p:nvSpPr>
            <p:cNvPr id="4" name="object 4"/>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5" name="object 5"/>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6" name="object 6"/>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grpSp>
      <p:sp>
        <p:nvSpPr>
          <p:cNvPr id="7" name="object 7" descr="Partnering with CBOs to deliver services"/>
          <p:cNvSpPr txBox="1">
            <a:spLocks noGrp="1"/>
          </p:cNvSpPr>
          <p:nvPr>
            <p:ph type="ctrTitle"/>
          </p:nvPr>
        </p:nvSpPr>
        <p:spPr>
          <a:prstGeom prst="rect">
            <a:avLst/>
          </a:prstGeom>
        </p:spPr>
        <p:txBody>
          <a:bodyPr vert="horz" wrap="square" lIns="0" tIns="205740" rIns="0" bIns="0" rtlCol="0">
            <a:spAutoFit/>
          </a:bodyPr>
          <a:lstStyle/>
          <a:p>
            <a:pPr marL="12700">
              <a:lnSpc>
                <a:spcPct val="100000"/>
              </a:lnSpc>
              <a:spcBef>
                <a:spcPts val="100"/>
              </a:spcBef>
            </a:pPr>
            <a:r>
              <a:rPr dirty="0"/>
              <a:t>Partnering</a:t>
            </a:r>
            <a:r>
              <a:rPr spc="-55" dirty="0"/>
              <a:t> </a:t>
            </a:r>
            <a:r>
              <a:rPr dirty="0"/>
              <a:t>with</a:t>
            </a:r>
            <a:r>
              <a:rPr spc="-55" dirty="0"/>
              <a:t> </a:t>
            </a:r>
            <a:r>
              <a:rPr dirty="0"/>
              <a:t>CBOs</a:t>
            </a:r>
            <a:r>
              <a:rPr spc="-60" dirty="0"/>
              <a:t> </a:t>
            </a:r>
            <a:r>
              <a:rPr dirty="0"/>
              <a:t>to</a:t>
            </a:r>
            <a:r>
              <a:rPr spc="-60" dirty="0"/>
              <a:t> </a:t>
            </a:r>
            <a:r>
              <a:rPr dirty="0"/>
              <a:t>deliver</a:t>
            </a:r>
            <a:r>
              <a:rPr spc="-60" dirty="0"/>
              <a:t> </a:t>
            </a:r>
            <a:r>
              <a:rPr spc="-10" dirty="0"/>
              <a:t>services</a:t>
            </a:r>
          </a:p>
        </p:txBody>
      </p:sp>
      <p:sp>
        <p:nvSpPr>
          <p:cNvPr id="8" name="object 8">
            <a:extLst>
              <a:ext uri="{C183D7F6-B498-43B3-948B-1728B52AA6E4}">
                <adec:decorative xmlns:adec="http://schemas.microsoft.com/office/drawing/2017/decorative" val="1"/>
              </a:ext>
            </a:extLst>
          </p:cNvPr>
          <p:cNvSpPr/>
          <p:nvPr/>
        </p:nvSpPr>
        <p:spPr>
          <a:xfrm>
            <a:off x="503370" y="1936321"/>
            <a:ext cx="4942840" cy="3422015"/>
          </a:xfrm>
          <a:custGeom>
            <a:avLst/>
            <a:gdLst/>
            <a:ahLst/>
            <a:cxnLst/>
            <a:rect l="l" t="t" r="r" b="b"/>
            <a:pathLst>
              <a:path w="4942840" h="3422015">
                <a:moveTo>
                  <a:pt x="4372546" y="0"/>
                </a:moveTo>
                <a:lnTo>
                  <a:pt x="570255" y="0"/>
                </a:lnTo>
                <a:lnTo>
                  <a:pt x="523486" y="1890"/>
                </a:lnTo>
                <a:lnTo>
                  <a:pt x="477759" y="7463"/>
                </a:lnTo>
                <a:lnTo>
                  <a:pt x="433219" y="16572"/>
                </a:lnTo>
                <a:lnTo>
                  <a:pt x="390013" y="29071"/>
                </a:lnTo>
                <a:lnTo>
                  <a:pt x="348289" y="44812"/>
                </a:lnTo>
                <a:lnTo>
                  <a:pt x="308194" y="63650"/>
                </a:lnTo>
                <a:lnTo>
                  <a:pt x="269873" y="85436"/>
                </a:lnTo>
                <a:lnTo>
                  <a:pt x="233473" y="110025"/>
                </a:lnTo>
                <a:lnTo>
                  <a:pt x="199142" y="137269"/>
                </a:lnTo>
                <a:lnTo>
                  <a:pt x="167027" y="167022"/>
                </a:lnTo>
                <a:lnTo>
                  <a:pt x="137273" y="199137"/>
                </a:lnTo>
                <a:lnTo>
                  <a:pt x="110028" y="233468"/>
                </a:lnTo>
                <a:lnTo>
                  <a:pt x="85439" y="269867"/>
                </a:lnTo>
                <a:lnTo>
                  <a:pt x="63652" y="308188"/>
                </a:lnTo>
                <a:lnTo>
                  <a:pt x="44814" y="348284"/>
                </a:lnTo>
                <a:lnTo>
                  <a:pt x="29072" y="390009"/>
                </a:lnTo>
                <a:lnTo>
                  <a:pt x="16573" y="433215"/>
                </a:lnTo>
                <a:lnTo>
                  <a:pt x="7463" y="477756"/>
                </a:lnTo>
                <a:lnTo>
                  <a:pt x="1890" y="523485"/>
                </a:lnTo>
                <a:lnTo>
                  <a:pt x="0" y="570255"/>
                </a:lnTo>
                <a:lnTo>
                  <a:pt x="0" y="2851226"/>
                </a:lnTo>
                <a:lnTo>
                  <a:pt x="1890" y="2897996"/>
                </a:lnTo>
                <a:lnTo>
                  <a:pt x="7463" y="2943725"/>
                </a:lnTo>
                <a:lnTo>
                  <a:pt x="16573" y="2988267"/>
                </a:lnTo>
                <a:lnTo>
                  <a:pt x="29072" y="3031473"/>
                </a:lnTo>
                <a:lnTo>
                  <a:pt x="44814" y="3073198"/>
                </a:lnTo>
                <a:lnTo>
                  <a:pt x="63652" y="3113295"/>
                </a:lnTo>
                <a:lnTo>
                  <a:pt x="85439" y="3151617"/>
                </a:lnTo>
                <a:lnTo>
                  <a:pt x="110028" y="3188017"/>
                </a:lnTo>
                <a:lnTo>
                  <a:pt x="137273" y="3222349"/>
                </a:lnTo>
                <a:lnTo>
                  <a:pt x="167027" y="3254465"/>
                </a:lnTo>
                <a:lnTo>
                  <a:pt x="199142" y="3284219"/>
                </a:lnTo>
                <a:lnTo>
                  <a:pt x="233473" y="3311464"/>
                </a:lnTo>
                <a:lnTo>
                  <a:pt x="269873" y="3336054"/>
                </a:lnTo>
                <a:lnTo>
                  <a:pt x="308194" y="3357841"/>
                </a:lnTo>
                <a:lnTo>
                  <a:pt x="348289" y="3376679"/>
                </a:lnTo>
                <a:lnTo>
                  <a:pt x="390013" y="3392421"/>
                </a:lnTo>
                <a:lnTo>
                  <a:pt x="433219" y="3404920"/>
                </a:lnTo>
                <a:lnTo>
                  <a:pt x="477759" y="3414030"/>
                </a:lnTo>
                <a:lnTo>
                  <a:pt x="523486" y="3419603"/>
                </a:lnTo>
                <a:lnTo>
                  <a:pt x="570255" y="3421494"/>
                </a:lnTo>
                <a:lnTo>
                  <a:pt x="4372546" y="3421494"/>
                </a:lnTo>
                <a:lnTo>
                  <a:pt x="4419316" y="3419603"/>
                </a:lnTo>
                <a:lnTo>
                  <a:pt x="4465046" y="3414030"/>
                </a:lnTo>
                <a:lnTo>
                  <a:pt x="4509587" y="3404920"/>
                </a:lnTo>
                <a:lnTo>
                  <a:pt x="4552794" y="3392421"/>
                </a:lnTo>
                <a:lnTo>
                  <a:pt x="4594519" y="3376679"/>
                </a:lnTo>
                <a:lnTo>
                  <a:pt x="4634616" y="3357841"/>
                </a:lnTo>
                <a:lnTo>
                  <a:pt x="4672938" y="3336054"/>
                </a:lnTo>
                <a:lnTo>
                  <a:pt x="4709338" y="3311464"/>
                </a:lnTo>
                <a:lnTo>
                  <a:pt x="4743669" y="3284219"/>
                </a:lnTo>
                <a:lnTo>
                  <a:pt x="4775785" y="3254465"/>
                </a:lnTo>
                <a:lnTo>
                  <a:pt x="4805539" y="3222349"/>
                </a:lnTo>
                <a:lnTo>
                  <a:pt x="4832785" y="3188017"/>
                </a:lnTo>
                <a:lnTo>
                  <a:pt x="4857374" y="3151617"/>
                </a:lnTo>
                <a:lnTo>
                  <a:pt x="4879161" y="3113295"/>
                </a:lnTo>
                <a:lnTo>
                  <a:pt x="4897999" y="3073198"/>
                </a:lnTo>
                <a:lnTo>
                  <a:pt x="4913741" y="3031473"/>
                </a:lnTo>
                <a:lnTo>
                  <a:pt x="4926240" y="2988267"/>
                </a:lnTo>
                <a:lnTo>
                  <a:pt x="4935350" y="2943725"/>
                </a:lnTo>
                <a:lnTo>
                  <a:pt x="4940924" y="2897996"/>
                </a:lnTo>
                <a:lnTo>
                  <a:pt x="4942814" y="2851226"/>
                </a:lnTo>
                <a:lnTo>
                  <a:pt x="4942814" y="570255"/>
                </a:lnTo>
                <a:lnTo>
                  <a:pt x="4940924" y="523485"/>
                </a:lnTo>
                <a:lnTo>
                  <a:pt x="4935350" y="477756"/>
                </a:lnTo>
                <a:lnTo>
                  <a:pt x="4926240" y="433215"/>
                </a:lnTo>
                <a:lnTo>
                  <a:pt x="4913741" y="390009"/>
                </a:lnTo>
                <a:lnTo>
                  <a:pt x="4897999" y="348284"/>
                </a:lnTo>
                <a:lnTo>
                  <a:pt x="4879161" y="308188"/>
                </a:lnTo>
                <a:lnTo>
                  <a:pt x="4857374" y="269867"/>
                </a:lnTo>
                <a:lnTo>
                  <a:pt x="4832785" y="233468"/>
                </a:lnTo>
                <a:lnTo>
                  <a:pt x="4805539" y="199137"/>
                </a:lnTo>
                <a:lnTo>
                  <a:pt x="4775785" y="167022"/>
                </a:lnTo>
                <a:lnTo>
                  <a:pt x="4743669" y="137269"/>
                </a:lnTo>
                <a:lnTo>
                  <a:pt x="4709338" y="110025"/>
                </a:lnTo>
                <a:lnTo>
                  <a:pt x="4672938" y="85436"/>
                </a:lnTo>
                <a:lnTo>
                  <a:pt x="4634616" y="63650"/>
                </a:lnTo>
                <a:lnTo>
                  <a:pt x="4594519" y="44812"/>
                </a:lnTo>
                <a:lnTo>
                  <a:pt x="4552794" y="29071"/>
                </a:lnTo>
                <a:lnTo>
                  <a:pt x="4509587" y="16572"/>
                </a:lnTo>
                <a:lnTo>
                  <a:pt x="4465046" y="7463"/>
                </a:lnTo>
                <a:lnTo>
                  <a:pt x="4419316" y="1890"/>
                </a:lnTo>
                <a:lnTo>
                  <a:pt x="4372546" y="0"/>
                </a:lnTo>
                <a:close/>
              </a:path>
            </a:pathLst>
          </a:custGeom>
          <a:solidFill>
            <a:srgbClr val="DBEFED"/>
          </a:solidFill>
        </p:spPr>
        <p:txBody>
          <a:bodyPr wrap="square" lIns="0" tIns="0" rIns="0" bIns="0" rtlCol="0"/>
          <a:lstStyle/>
          <a:p>
            <a:endParaRPr/>
          </a:p>
        </p:txBody>
      </p:sp>
      <p:sp>
        <p:nvSpPr>
          <p:cNvPr id="9" name="object 9" descr="Direct services&#13;&#10;"/>
          <p:cNvSpPr txBox="1"/>
          <p:nvPr/>
        </p:nvSpPr>
        <p:spPr>
          <a:xfrm>
            <a:off x="1803201" y="3227323"/>
            <a:ext cx="234505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Georgia"/>
                <a:cs typeface="Georgia"/>
              </a:rPr>
              <a:t>Direct</a:t>
            </a:r>
            <a:r>
              <a:rPr sz="2400" b="1" spc="-40" dirty="0">
                <a:latin typeface="Georgia"/>
                <a:cs typeface="Georgia"/>
              </a:rPr>
              <a:t> </a:t>
            </a:r>
            <a:r>
              <a:rPr sz="2400" b="1" spc="-10" dirty="0">
                <a:latin typeface="Georgia"/>
                <a:cs typeface="Georgia"/>
              </a:rPr>
              <a:t>services</a:t>
            </a:r>
            <a:endParaRPr sz="2400" dirty="0">
              <a:latin typeface="Georgia"/>
              <a:cs typeface="Georgia"/>
            </a:endParaRPr>
          </a:p>
        </p:txBody>
      </p:sp>
      <p:pic>
        <p:nvPicPr>
          <p:cNvPr id="10" name="object 10">
            <a:extLst>
              <a:ext uri="{C183D7F6-B498-43B3-948B-1728B52AA6E4}">
                <adec:decorative xmlns:adec="http://schemas.microsoft.com/office/drawing/2017/decorative" val="1"/>
              </a:ext>
            </a:extLst>
          </p:cNvPr>
          <p:cNvPicPr/>
          <p:nvPr/>
        </p:nvPicPr>
        <p:blipFill>
          <a:blip r:embed="rId2" cstate="print"/>
          <a:stretch>
            <a:fillRect/>
          </a:stretch>
        </p:blipFill>
        <p:spPr>
          <a:xfrm>
            <a:off x="10416781" y="147345"/>
            <a:ext cx="1288473" cy="5177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Partnering with CBOs to deliver servic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Partnering</a:t>
            </a:r>
            <a:r>
              <a:rPr spc="-55" dirty="0"/>
              <a:t> </a:t>
            </a:r>
            <a:r>
              <a:rPr dirty="0"/>
              <a:t>with</a:t>
            </a:r>
            <a:r>
              <a:rPr spc="-55" dirty="0"/>
              <a:t> </a:t>
            </a:r>
            <a:r>
              <a:rPr dirty="0"/>
              <a:t>CBOs</a:t>
            </a:r>
            <a:r>
              <a:rPr spc="-60" dirty="0"/>
              <a:t> </a:t>
            </a:r>
            <a:r>
              <a:rPr dirty="0"/>
              <a:t>to</a:t>
            </a:r>
            <a:r>
              <a:rPr spc="-60" dirty="0"/>
              <a:t> </a:t>
            </a:r>
            <a:r>
              <a:rPr dirty="0"/>
              <a:t>deliver</a:t>
            </a:r>
            <a:r>
              <a:rPr spc="-60" dirty="0"/>
              <a:t> </a:t>
            </a:r>
            <a:r>
              <a:rPr spc="-10" dirty="0"/>
              <a:t>services</a:t>
            </a:r>
          </a:p>
        </p:txBody>
      </p:sp>
      <p:sp>
        <p:nvSpPr>
          <p:cNvPr id="11" name="object 11">
            <a:extLst>
              <a:ext uri="{C183D7F6-B498-43B3-948B-1728B52AA6E4}">
                <adec:decorative xmlns:adec="http://schemas.microsoft.com/office/drawing/2017/decorative" val="1"/>
              </a:ext>
            </a:extLst>
          </p:cNvPr>
          <p:cNvSpPr/>
          <p:nvPr/>
        </p:nvSpPr>
        <p:spPr>
          <a:xfrm>
            <a:off x="5914942" y="1936318"/>
            <a:ext cx="5774055" cy="1537335"/>
          </a:xfrm>
          <a:custGeom>
            <a:avLst/>
            <a:gdLst/>
            <a:ahLst/>
            <a:cxnLst/>
            <a:rect l="l" t="t" r="r" b="b"/>
            <a:pathLst>
              <a:path w="5774055" h="1537335">
                <a:moveTo>
                  <a:pt x="5517553" y="0"/>
                </a:moveTo>
                <a:lnTo>
                  <a:pt x="256133" y="0"/>
                </a:lnTo>
                <a:lnTo>
                  <a:pt x="210094" y="4126"/>
                </a:lnTo>
                <a:lnTo>
                  <a:pt x="166762" y="16023"/>
                </a:lnTo>
                <a:lnTo>
                  <a:pt x="126860" y="34968"/>
                </a:lnTo>
                <a:lnTo>
                  <a:pt x="91112" y="60237"/>
                </a:lnTo>
                <a:lnTo>
                  <a:pt x="60241" y="91107"/>
                </a:lnTo>
                <a:lnTo>
                  <a:pt x="34971" y="126855"/>
                </a:lnTo>
                <a:lnTo>
                  <a:pt x="16025" y="166757"/>
                </a:lnTo>
                <a:lnTo>
                  <a:pt x="4126" y="210091"/>
                </a:lnTo>
                <a:lnTo>
                  <a:pt x="0" y="256133"/>
                </a:lnTo>
                <a:lnTo>
                  <a:pt x="0" y="1280668"/>
                </a:lnTo>
                <a:lnTo>
                  <a:pt x="4126" y="1326706"/>
                </a:lnTo>
                <a:lnTo>
                  <a:pt x="16025" y="1370038"/>
                </a:lnTo>
                <a:lnTo>
                  <a:pt x="34971" y="1409940"/>
                </a:lnTo>
                <a:lnTo>
                  <a:pt x="60241" y="1445689"/>
                </a:lnTo>
                <a:lnTo>
                  <a:pt x="91112" y="1476560"/>
                </a:lnTo>
                <a:lnTo>
                  <a:pt x="126860" y="1501830"/>
                </a:lnTo>
                <a:lnTo>
                  <a:pt x="166762" y="1520776"/>
                </a:lnTo>
                <a:lnTo>
                  <a:pt x="210094" y="1532674"/>
                </a:lnTo>
                <a:lnTo>
                  <a:pt x="256133" y="1536801"/>
                </a:lnTo>
                <a:lnTo>
                  <a:pt x="5517553" y="1536801"/>
                </a:lnTo>
                <a:lnTo>
                  <a:pt x="5563591" y="1532674"/>
                </a:lnTo>
                <a:lnTo>
                  <a:pt x="5606923" y="1520776"/>
                </a:lnTo>
                <a:lnTo>
                  <a:pt x="5646825" y="1501830"/>
                </a:lnTo>
                <a:lnTo>
                  <a:pt x="5682574" y="1476560"/>
                </a:lnTo>
                <a:lnTo>
                  <a:pt x="5713445" y="1445689"/>
                </a:lnTo>
                <a:lnTo>
                  <a:pt x="5738715" y="1409940"/>
                </a:lnTo>
                <a:lnTo>
                  <a:pt x="5757661" y="1370038"/>
                </a:lnTo>
                <a:lnTo>
                  <a:pt x="5769559" y="1326706"/>
                </a:lnTo>
                <a:lnTo>
                  <a:pt x="5773686" y="1280668"/>
                </a:lnTo>
                <a:lnTo>
                  <a:pt x="5773686" y="256133"/>
                </a:lnTo>
                <a:lnTo>
                  <a:pt x="5769559" y="210091"/>
                </a:lnTo>
                <a:lnTo>
                  <a:pt x="5757661" y="166757"/>
                </a:lnTo>
                <a:lnTo>
                  <a:pt x="5738715" y="126855"/>
                </a:lnTo>
                <a:lnTo>
                  <a:pt x="5713445" y="91107"/>
                </a:lnTo>
                <a:lnTo>
                  <a:pt x="5682574" y="60237"/>
                </a:lnTo>
                <a:lnTo>
                  <a:pt x="5646825" y="34968"/>
                </a:lnTo>
                <a:lnTo>
                  <a:pt x="5606923" y="16023"/>
                </a:lnTo>
                <a:lnTo>
                  <a:pt x="5563591" y="4126"/>
                </a:lnTo>
                <a:lnTo>
                  <a:pt x="5517553" y="0"/>
                </a:lnTo>
                <a:close/>
              </a:path>
            </a:pathLst>
          </a:custGeom>
          <a:solidFill>
            <a:srgbClr val="64B9B3"/>
          </a:solidFill>
        </p:spPr>
        <p:txBody>
          <a:bodyPr wrap="square" lIns="0" tIns="0" rIns="0" bIns="0" rtlCol="0"/>
          <a:lstStyle/>
          <a:p>
            <a:endParaRPr/>
          </a:p>
        </p:txBody>
      </p:sp>
      <p:sp>
        <p:nvSpPr>
          <p:cNvPr id="12" name="object 12" descr="Referrals to CBOs     Eg—referrals to food banks or housing supports&#13;&#10;"/>
          <p:cNvSpPr txBox="1"/>
          <p:nvPr/>
        </p:nvSpPr>
        <p:spPr>
          <a:xfrm>
            <a:off x="6781754" y="2032508"/>
            <a:ext cx="4039235" cy="1125855"/>
          </a:xfrm>
          <a:prstGeom prst="rect">
            <a:avLst/>
          </a:prstGeom>
        </p:spPr>
        <p:txBody>
          <a:bodyPr vert="horz" wrap="square" lIns="0" tIns="10795" rIns="0" bIns="0" rtlCol="0">
            <a:spAutoFit/>
          </a:bodyPr>
          <a:lstStyle/>
          <a:p>
            <a:pPr marL="12700" marR="5080" indent="1905" algn="ctr">
              <a:lnSpc>
                <a:spcPct val="100400"/>
              </a:lnSpc>
              <a:spcBef>
                <a:spcPts val="85"/>
              </a:spcBef>
            </a:pPr>
            <a:r>
              <a:rPr sz="2400" b="1" dirty="0">
                <a:latin typeface="Georgia"/>
                <a:cs typeface="Georgia"/>
              </a:rPr>
              <a:t>Referrals</a:t>
            </a:r>
            <a:r>
              <a:rPr sz="2400" b="1" spc="-55" dirty="0">
                <a:latin typeface="Georgia"/>
                <a:cs typeface="Georgia"/>
              </a:rPr>
              <a:t> </a:t>
            </a:r>
            <a:r>
              <a:rPr sz="2400" b="1" dirty="0">
                <a:latin typeface="Georgia"/>
                <a:cs typeface="Georgia"/>
              </a:rPr>
              <a:t>to</a:t>
            </a:r>
            <a:r>
              <a:rPr sz="2400" b="1" spc="-45" dirty="0">
                <a:latin typeface="Georgia"/>
                <a:cs typeface="Georgia"/>
              </a:rPr>
              <a:t> </a:t>
            </a:r>
            <a:r>
              <a:rPr sz="2400" b="1" spc="-20" dirty="0">
                <a:latin typeface="Georgia"/>
                <a:cs typeface="Georgia"/>
              </a:rPr>
              <a:t>CBOs</a:t>
            </a:r>
            <a:r>
              <a:rPr sz="2400" b="1" spc="600" dirty="0">
                <a:latin typeface="Georgia"/>
                <a:cs typeface="Georgia"/>
              </a:rPr>
              <a:t>     </a:t>
            </a:r>
            <a:r>
              <a:rPr sz="2400" spc="-10" dirty="0">
                <a:latin typeface="Georgia"/>
                <a:cs typeface="Georgia"/>
              </a:rPr>
              <a:t>Eg—</a:t>
            </a:r>
            <a:r>
              <a:rPr sz="2400" dirty="0">
                <a:latin typeface="Georgia"/>
                <a:cs typeface="Georgia"/>
              </a:rPr>
              <a:t>referrals</a:t>
            </a:r>
            <a:r>
              <a:rPr sz="2400" spc="-55" dirty="0">
                <a:latin typeface="Georgia"/>
                <a:cs typeface="Georgia"/>
              </a:rPr>
              <a:t> </a:t>
            </a:r>
            <a:r>
              <a:rPr sz="2400" dirty="0">
                <a:latin typeface="Georgia"/>
                <a:cs typeface="Georgia"/>
              </a:rPr>
              <a:t>to</a:t>
            </a:r>
            <a:r>
              <a:rPr sz="2400" spc="-45" dirty="0">
                <a:latin typeface="Georgia"/>
                <a:cs typeface="Georgia"/>
              </a:rPr>
              <a:t> </a:t>
            </a:r>
            <a:r>
              <a:rPr sz="2400" dirty="0">
                <a:latin typeface="Georgia"/>
                <a:cs typeface="Georgia"/>
              </a:rPr>
              <a:t>food</a:t>
            </a:r>
            <a:r>
              <a:rPr sz="2400" spc="-55" dirty="0">
                <a:latin typeface="Georgia"/>
                <a:cs typeface="Georgia"/>
              </a:rPr>
              <a:t> </a:t>
            </a:r>
            <a:r>
              <a:rPr sz="2400" dirty="0">
                <a:latin typeface="Georgia"/>
                <a:cs typeface="Georgia"/>
              </a:rPr>
              <a:t>banks</a:t>
            </a:r>
            <a:r>
              <a:rPr sz="2400" spc="-50" dirty="0">
                <a:latin typeface="Georgia"/>
                <a:cs typeface="Georgia"/>
              </a:rPr>
              <a:t> </a:t>
            </a:r>
            <a:r>
              <a:rPr sz="2400" spc="-25" dirty="0">
                <a:latin typeface="Georgia"/>
                <a:cs typeface="Georgia"/>
              </a:rPr>
              <a:t>or </a:t>
            </a:r>
            <a:r>
              <a:rPr sz="2400" dirty="0">
                <a:latin typeface="Georgia"/>
                <a:cs typeface="Georgia"/>
              </a:rPr>
              <a:t>housing</a:t>
            </a:r>
            <a:r>
              <a:rPr sz="2400" spc="-70" dirty="0">
                <a:latin typeface="Georgia"/>
                <a:cs typeface="Georgia"/>
              </a:rPr>
              <a:t> </a:t>
            </a:r>
            <a:r>
              <a:rPr sz="2400" spc="-10" dirty="0">
                <a:latin typeface="Georgia"/>
                <a:cs typeface="Georgia"/>
              </a:rPr>
              <a:t>supports</a:t>
            </a:r>
            <a:endParaRPr sz="2400" dirty="0">
              <a:latin typeface="Georgia"/>
              <a:cs typeface="Georgia"/>
            </a:endParaRPr>
          </a:p>
        </p:txBody>
      </p:sp>
      <p:grpSp>
        <p:nvGrpSpPr>
          <p:cNvPr id="13" name="object 13">
            <a:extLst>
              <a:ext uri="{C183D7F6-B498-43B3-948B-1728B52AA6E4}">
                <adec:decorative xmlns:adec="http://schemas.microsoft.com/office/drawing/2017/decorative" val="1"/>
              </a:ext>
            </a:extLst>
          </p:cNvPr>
          <p:cNvGrpSpPr/>
          <p:nvPr/>
        </p:nvGrpSpPr>
        <p:grpSpPr>
          <a:xfrm>
            <a:off x="503370" y="1936321"/>
            <a:ext cx="5412105" cy="3422015"/>
            <a:chOff x="503370" y="1936321"/>
            <a:chExt cx="5412105" cy="3422015"/>
          </a:xfrm>
        </p:grpSpPr>
        <p:sp>
          <p:nvSpPr>
            <p:cNvPr id="14" name="object 14"/>
            <p:cNvSpPr/>
            <p:nvPr/>
          </p:nvSpPr>
          <p:spPr>
            <a:xfrm>
              <a:off x="5446184" y="2717131"/>
              <a:ext cx="469265" cy="76200"/>
            </a:xfrm>
            <a:custGeom>
              <a:avLst/>
              <a:gdLst/>
              <a:ahLst/>
              <a:cxnLst/>
              <a:rect l="l" t="t" r="r" b="b"/>
              <a:pathLst>
                <a:path w="469264" h="76200">
                  <a:moveTo>
                    <a:pt x="392557" y="0"/>
                  </a:moveTo>
                  <a:lnTo>
                    <a:pt x="392557" y="76200"/>
                  </a:lnTo>
                  <a:lnTo>
                    <a:pt x="443356" y="50800"/>
                  </a:lnTo>
                  <a:lnTo>
                    <a:pt x="405257" y="50800"/>
                  </a:lnTo>
                  <a:lnTo>
                    <a:pt x="405257" y="25400"/>
                  </a:lnTo>
                  <a:lnTo>
                    <a:pt x="443356" y="25400"/>
                  </a:lnTo>
                  <a:lnTo>
                    <a:pt x="392557" y="0"/>
                  </a:lnTo>
                  <a:close/>
                </a:path>
                <a:path w="469264" h="76200">
                  <a:moveTo>
                    <a:pt x="392557" y="25400"/>
                  </a:moveTo>
                  <a:lnTo>
                    <a:pt x="0" y="25400"/>
                  </a:lnTo>
                  <a:lnTo>
                    <a:pt x="0" y="50800"/>
                  </a:lnTo>
                  <a:lnTo>
                    <a:pt x="392557" y="50800"/>
                  </a:lnTo>
                  <a:lnTo>
                    <a:pt x="392557" y="25400"/>
                  </a:lnTo>
                  <a:close/>
                </a:path>
                <a:path w="469264" h="76200">
                  <a:moveTo>
                    <a:pt x="443356" y="25400"/>
                  </a:moveTo>
                  <a:lnTo>
                    <a:pt x="405257" y="25400"/>
                  </a:lnTo>
                  <a:lnTo>
                    <a:pt x="405257" y="50800"/>
                  </a:lnTo>
                  <a:lnTo>
                    <a:pt x="443356" y="50800"/>
                  </a:lnTo>
                  <a:lnTo>
                    <a:pt x="468756" y="38100"/>
                  </a:lnTo>
                  <a:lnTo>
                    <a:pt x="443356" y="25400"/>
                  </a:lnTo>
                  <a:close/>
                </a:path>
              </a:pathLst>
            </a:custGeom>
            <a:solidFill>
              <a:srgbClr val="999390"/>
            </a:solidFill>
          </p:spPr>
          <p:txBody>
            <a:bodyPr wrap="square" lIns="0" tIns="0" rIns="0" bIns="0" rtlCol="0"/>
            <a:lstStyle/>
            <a:p>
              <a:endParaRPr/>
            </a:p>
          </p:txBody>
        </p:sp>
        <p:sp>
          <p:nvSpPr>
            <p:cNvPr id="15" name="object 15"/>
            <p:cNvSpPr/>
            <p:nvPr/>
          </p:nvSpPr>
          <p:spPr>
            <a:xfrm>
              <a:off x="503370" y="1936321"/>
              <a:ext cx="4942840" cy="3422015"/>
            </a:xfrm>
            <a:custGeom>
              <a:avLst/>
              <a:gdLst/>
              <a:ahLst/>
              <a:cxnLst/>
              <a:rect l="l" t="t" r="r" b="b"/>
              <a:pathLst>
                <a:path w="4942840" h="3422015">
                  <a:moveTo>
                    <a:pt x="4372546" y="0"/>
                  </a:moveTo>
                  <a:lnTo>
                    <a:pt x="570255" y="0"/>
                  </a:lnTo>
                  <a:lnTo>
                    <a:pt x="523486" y="1890"/>
                  </a:lnTo>
                  <a:lnTo>
                    <a:pt x="477759" y="7463"/>
                  </a:lnTo>
                  <a:lnTo>
                    <a:pt x="433219" y="16572"/>
                  </a:lnTo>
                  <a:lnTo>
                    <a:pt x="390013" y="29071"/>
                  </a:lnTo>
                  <a:lnTo>
                    <a:pt x="348289" y="44812"/>
                  </a:lnTo>
                  <a:lnTo>
                    <a:pt x="308194" y="63650"/>
                  </a:lnTo>
                  <a:lnTo>
                    <a:pt x="269873" y="85436"/>
                  </a:lnTo>
                  <a:lnTo>
                    <a:pt x="233473" y="110025"/>
                  </a:lnTo>
                  <a:lnTo>
                    <a:pt x="199142" y="137269"/>
                  </a:lnTo>
                  <a:lnTo>
                    <a:pt x="167027" y="167022"/>
                  </a:lnTo>
                  <a:lnTo>
                    <a:pt x="137273" y="199137"/>
                  </a:lnTo>
                  <a:lnTo>
                    <a:pt x="110028" y="233468"/>
                  </a:lnTo>
                  <a:lnTo>
                    <a:pt x="85439" y="269867"/>
                  </a:lnTo>
                  <a:lnTo>
                    <a:pt x="63652" y="308188"/>
                  </a:lnTo>
                  <a:lnTo>
                    <a:pt x="44814" y="348284"/>
                  </a:lnTo>
                  <a:lnTo>
                    <a:pt x="29072" y="390009"/>
                  </a:lnTo>
                  <a:lnTo>
                    <a:pt x="16573" y="433215"/>
                  </a:lnTo>
                  <a:lnTo>
                    <a:pt x="7463" y="477756"/>
                  </a:lnTo>
                  <a:lnTo>
                    <a:pt x="1890" y="523485"/>
                  </a:lnTo>
                  <a:lnTo>
                    <a:pt x="0" y="570255"/>
                  </a:lnTo>
                  <a:lnTo>
                    <a:pt x="0" y="2851226"/>
                  </a:lnTo>
                  <a:lnTo>
                    <a:pt x="1890" y="2897996"/>
                  </a:lnTo>
                  <a:lnTo>
                    <a:pt x="7463" y="2943725"/>
                  </a:lnTo>
                  <a:lnTo>
                    <a:pt x="16573" y="2988267"/>
                  </a:lnTo>
                  <a:lnTo>
                    <a:pt x="29072" y="3031473"/>
                  </a:lnTo>
                  <a:lnTo>
                    <a:pt x="44814" y="3073198"/>
                  </a:lnTo>
                  <a:lnTo>
                    <a:pt x="63652" y="3113295"/>
                  </a:lnTo>
                  <a:lnTo>
                    <a:pt x="85439" y="3151617"/>
                  </a:lnTo>
                  <a:lnTo>
                    <a:pt x="110028" y="3188017"/>
                  </a:lnTo>
                  <a:lnTo>
                    <a:pt x="137273" y="3222349"/>
                  </a:lnTo>
                  <a:lnTo>
                    <a:pt x="167027" y="3254465"/>
                  </a:lnTo>
                  <a:lnTo>
                    <a:pt x="199142" y="3284219"/>
                  </a:lnTo>
                  <a:lnTo>
                    <a:pt x="233473" y="3311464"/>
                  </a:lnTo>
                  <a:lnTo>
                    <a:pt x="269873" y="3336054"/>
                  </a:lnTo>
                  <a:lnTo>
                    <a:pt x="308194" y="3357841"/>
                  </a:lnTo>
                  <a:lnTo>
                    <a:pt x="348289" y="3376679"/>
                  </a:lnTo>
                  <a:lnTo>
                    <a:pt x="390013" y="3392421"/>
                  </a:lnTo>
                  <a:lnTo>
                    <a:pt x="433219" y="3404920"/>
                  </a:lnTo>
                  <a:lnTo>
                    <a:pt x="477759" y="3414030"/>
                  </a:lnTo>
                  <a:lnTo>
                    <a:pt x="523486" y="3419603"/>
                  </a:lnTo>
                  <a:lnTo>
                    <a:pt x="570255" y="3421494"/>
                  </a:lnTo>
                  <a:lnTo>
                    <a:pt x="4372546" y="3421494"/>
                  </a:lnTo>
                  <a:lnTo>
                    <a:pt x="4419316" y="3419603"/>
                  </a:lnTo>
                  <a:lnTo>
                    <a:pt x="4465046" y="3414030"/>
                  </a:lnTo>
                  <a:lnTo>
                    <a:pt x="4509587" y="3404920"/>
                  </a:lnTo>
                  <a:lnTo>
                    <a:pt x="4552794" y="3392421"/>
                  </a:lnTo>
                  <a:lnTo>
                    <a:pt x="4594519" y="3376679"/>
                  </a:lnTo>
                  <a:lnTo>
                    <a:pt x="4634616" y="3357841"/>
                  </a:lnTo>
                  <a:lnTo>
                    <a:pt x="4672938" y="3336054"/>
                  </a:lnTo>
                  <a:lnTo>
                    <a:pt x="4709338" y="3311464"/>
                  </a:lnTo>
                  <a:lnTo>
                    <a:pt x="4743669" y="3284219"/>
                  </a:lnTo>
                  <a:lnTo>
                    <a:pt x="4775785" y="3254465"/>
                  </a:lnTo>
                  <a:lnTo>
                    <a:pt x="4805539" y="3222349"/>
                  </a:lnTo>
                  <a:lnTo>
                    <a:pt x="4832785" y="3188017"/>
                  </a:lnTo>
                  <a:lnTo>
                    <a:pt x="4857374" y="3151617"/>
                  </a:lnTo>
                  <a:lnTo>
                    <a:pt x="4879161" y="3113295"/>
                  </a:lnTo>
                  <a:lnTo>
                    <a:pt x="4897999" y="3073198"/>
                  </a:lnTo>
                  <a:lnTo>
                    <a:pt x="4913741" y="3031473"/>
                  </a:lnTo>
                  <a:lnTo>
                    <a:pt x="4926240" y="2988267"/>
                  </a:lnTo>
                  <a:lnTo>
                    <a:pt x="4935350" y="2943725"/>
                  </a:lnTo>
                  <a:lnTo>
                    <a:pt x="4940924" y="2897996"/>
                  </a:lnTo>
                  <a:lnTo>
                    <a:pt x="4942814" y="2851226"/>
                  </a:lnTo>
                  <a:lnTo>
                    <a:pt x="4942814" y="570255"/>
                  </a:lnTo>
                  <a:lnTo>
                    <a:pt x="4940924" y="523485"/>
                  </a:lnTo>
                  <a:lnTo>
                    <a:pt x="4935350" y="477756"/>
                  </a:lnTo>
                  <a:lnTo>
                    <a:pt x="4926240" y="433215"/>
                  </a:lnTo>
                  <a:lnTo>
                    <a:pt x="4913741" y="390009"/>
                  </a:lnTo>
                  <a:lnTo>
                    <a:pt x="4897999" y="348284"/>
                  </a:lnTo>
                  <a:lnTo>
                    <a:pt x="4879161" y="308188"/>
                  </a:lnTo>
                  <a:lnTo>
                    <a:pt x="4857374" y="269867"/>
                  </a:lnTo>
                  <a:lnTo>
                    <a:pt x="4832785" y="233468"/>
                  </a:lnTo>
                  <a:lnTo>
                    <a:pt x="4805539" y="199137"/>
                  </a:lnTo>
                  <a:lnTo>
                    <a:pt x="4775785" y="167022"/>
                  </a:lnTo>
                  <a:lnTo>
                    <a:pt x="4743669" y="137269"/>
                  </a:lnTo>
                  <a:lnTo>
                    <a:pt x="4709338" y="110025"/>
                  </a:lnTo>
                  <a:lnTo>
                    <a:pt x="4672938" y="85436"/>
                  </a:lnTo>
                  <a:lnTo>
                    <a:pt x="4634616" y="63650"/>
                  </a:lnTo>
                  <a:lnTo>
                    <a:pt x="4594519" y="44812"/>
                  </a:lnTo>
                  <a:lnTo>
                    <a:pt x="4552794" y="29071"/>
                  </a:lnTo>
                  <a:lnTo>
                    <a:pt x="4509587" y="16572"/>
                  </a:lnTo>
                  <a:lnTo>
                    <a:pt x="4465046" y="7463"/>
                  </a:lnTo>
                  <a:lnTo>
                    <a:pt x="4419316" y="1890"/>
                  </a:lnTo>
                  <a:lnTo>
                    <a:pt x="4372546" y="0"/>
                  </a:lnTo>
                  <a:close/>
                </a:path>
              </a:pathLst>
            </a:custGeom>
            <a:solidFill>
              <a:srgbClr val="DBEFED"/>
            </a:solidFill>
          </p:spPr>
          <p:txBody>
            <a:bodyPr wrap="square" lIns="0" tIns="0" rIns="0" bIns="0" rtlCol="0"/>
            <a:lstStyle/>
            <a:p>
              <a:endParaRPr/>
            </a:p>
          </p:txBody>
        </p:sp>
      </p:grpSp>
      <p:sp>
        <p:nvSpPr>
          <p:cNvPr id="16" name="object 16" descr="Direct services&#13;&#10;"/>
          <p:cNvSpPr txBox="1"/>
          <p:nvPr/>
        </p:nvSpPr>
        <p:spPr>
          <a:xfrm>
            <a:off x="1803201" y="3227323"/>
            <a:ext cx="234505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Georgia"/>
                <a:cs typeface="Georgia"/>
              </a:rPr>
              <a:t>Direct</a:t>
            </a:r>
            <a:r>
              <a:rPr sz="2400" b="1" spc="-40" dirty="0">
                <a:latin typeface="Georgia"/>
                <a:cs typeface="Georgia"/>
              </a:rPr>
              <a:t> </a:t>
            </a:r>
            <a:r>
              <a:rPr sz="2400" b="1" spc="-10" dirty="0">
                <a:latin typeface="Georgia"/>
                <a:cs typeface="Georgia"/>
              </a:rPr>
              <a:t>services</a:t>
            </a:r>
            <a:endParaRPr sz="2400" dirty="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Partnering with CBOs to deliver servic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Partnering</a:t>
            </a:r>
            <a:r>
              <a:rPr spc="-55" dirty="0"/>
              <a:t> </a:t>
            </a:r>
            <a:r>
              <a:rPr dirty="0"/>
              <a:t>with</a:t>
            </a:r>
            <a:r>
              <a:rPr spc="-55" dirty="0"/>
              <a:t> </a:t>
            </a:r>
            <a:r>
              <a:rPr dirty="0"/>
              <a:t>CBOs</a:t>
            </a:r>
            <a:r>
              <a:rPr spc="-60" dirty="0"/>
              <a:t> </a:t>
            </a:r>
            <a:r>
              <a:rPr dirty="0"/>
              <a:t>to</a:t>
            </a:r>
            <a:r>
              <a:rPr spc="-60" dirty="0"/>
              <a:t> </a:t>
            </a:r>
            <a:r>
              <a:rPr dirty="0"/>
              <a:t>deliver</a:t>
            </a:r>
            <a:r>
              <a:rPr spc="-60" dirty="0"/>
              <a:t> </a:t>
            </a:r>
            <a:r>
              <a:rPr spc="-10" dirty="0"/>
              <a:t>services</a:t>
            </a:r>
          </a:p>
        </p:txBody>
      </p:sp>
      <p:sp>
        <p:nvSpPr>
          <p:cNvPr id="11" name="object 11">
            <a:extLst>
              <a:ext uri="{C183D7F6-B498-43B3-948B-1728B52AA6E4}">
                <adec:decorative xmlns:adec="http://schemas.microsoft.com/office/drawing/2017/decorative" val="1"/>
              </a:ext>
            </a:extLst>
          </p:cNvPr>
          <p:cNvSpPr/>
          <p:nvPr/>
        </p:nvSpPr>
        <p:spPr>
          <a:xfrm>
            <a:off x="5931568" y="3821014"/>
            <a:ext cx="5774055" cy="1537335"/>
          </a:xfrm>
          <a:custGeom>
            <a:avLst/>
            <a:gdLst/>
            <a:ahLst/>
            <a:cxnLst/>
            <a:rect l="l" t="t" r="r" b="b"/>
            <a:pathLst>
              <a:path w="5774055" h="1537335">
                <a:moveTo>
                  <a:pt x="5517553" y="0"/>
                </a:moveTo>
                <a:lnTo>
                  <a:pt x="256133" y="0"/>
                </a:lnTo>
                <a:lnTo>
                  <a:pt x="210091" y="4126"/>
                </a:lnTo>
                <a:lnTo>
                  <a:pt x="166757" y="16023"/>
                </a:lnTo>
                <a:lnTo>
                  <a:pt x="126855" y="34968"/>
                </a:lnTo>
                <a:lnTo>
                  <a:pt x="91107" y="60237"/>
                </a:lnTo>
                <a:lnTo>
                  <a:pt x="60237" y="91107"/>
                </a:lnTo>
                <a:lnTo>
                  <a:pt x="34968" y="126855"/>
                </a:lnTo>
                <a:lnTo>
                  <a:pt x="16023" y="166757"/>
                </a:lnTo>
                <a:lnTo>
                  <a:pt x="4126" y="210091"/>
                </a:lnTo>
                <a:lnTo>
                  <a:pt x="0" y="256133"/>
                </a:lnTo>
                <a:lnTo>
                  <a:pt x="0" y="1280668"/>
                </a:lnTo>
                <a:lnTo>
                  <a:pt x="4126" y="1326706"/>
                </a:lnTo>
                <a:lnTo>
                  <a:pt x="16023" y="1370038"/>
                </a:lnTo>
                <a:lnTo>
                  <a:pt x="34968" y="1409940"/>
                </a:lnTo>
                <a:lnTo>
                  <a:pt x="60237" y="1445689"/>
                </a:lnTo>
                <a:lnTo>
                  <a:pt x="91107" y="1476560"/>
                </a:lnTo>
                <a:lnTo>
                  <a:pt x="126855" y="1501830"/>
                </a:lnTo>
                <a:lnTo>
                  <a:pt x="166757" y="1520776"/>
                </a:lnTo>
                <a:lnTo>
                  <a:pt x="210091" y="1532674"/>
                </a:lnTo>
                <a:lnTo>
                  <a:pt x="256133" y="1536801"/>
                </a:lnTo>
                <a:lnTo>
                  <a:pt x="5517553" y="1536801"/>
                </a:lnTo>
                <a:lnTo>
                  <a:pt x="5563591" y="1532674"/>
                </a:lnTo>
                <a:lnTo>
                  <a:pt x="5606923" y="1520776"/>
                </a:lnTo>
                <a:lnTo>
                  <a:pt x="5646825" y="1501830"/>
                </a:lnTo>
                <a:lnTo>
                  <a:pt x="5682574" y="1476560"/>
                </a:lnTo>
                <a:lnTo>
                  <a:pt x="5713445" y="1445689"/>
                </a:lnTo>
                <a:lnTo>
                  <a:pt x="5738715" y="1409940"/>
                </a:lnTo>
                <a:lnTo>
                  <a:pt x="5757661" y="1370038"/>
                </a:lnTo>
                <a:lnTo>
                  <a:pt x="5769559" y="1326706"/>
                </a:lnTo>
                <a:lnTo>
                  <a:pt x="5773686" y="1280668"/>
                </a:lnTo>
                <a:lnTo>
                  <a:pt x="5773686" y="256133"/>
                </a:lnTo>
                <a:lnTo>
                  <a:pt x="5769559" y="210091"/>
                </a:lnTo>
                <a:lnTo>
                  <a:pt x="5757661" y="166757"/>
                </a:lnTo>
                <a:lnTo>
                  <a:pt x="5738715" y="126855"/>
                </a:lnTo>
                <a:lnTo>
                  <a:pt x="5713445" y="91107"/>
                </a:lnTo>
                <a:lnTo>
                  <a:pt x="5682574" y="60237"/>
                </a:lnTo>
                <a:lnTo>
                  <a:pt x="5646825" y="34968"/>
                </a:lnTo>
                <a:lnTo>
                  <a:pt x="5606923" y="16023"/>
                </a:lnTo>
                <a:lnTo>
                  <a:pt x="5563591" y="4126"/>
                </a:lnTo>
                <a:lnTo>
                  <a:pt x="5517553" y="0"/>
                </a:lnTo>
                <a:close/>
              </a:path>
            </a:pathLst>
          </a:custGeom>
          <a:solidFill>
            <a:srgbClr val="64B9B3"/>
          </a:solidFill>
        </p:spPr>
        <p:txBody>
          <a:bodyPr wrap="square" lIns="0" tIns="0" rIns="0" bIns="0" rtlCol="0"/>
          <a:lstStyle/>
          <a:p>
            <a:endParaRPr/>
          </a:p>
        </p:txBody>
      </p:sp>
      <p:sp>
        <p:nvSpPr>
          <p:cNvPr id="12" name="object 12" descr="Contracting with CBOs&#13;&#10;Eg—social service providers reimbursed for care coordination&#13;&#10;"/>
          <p:cNvSpPr txBox="1"/>
          <p:nvPr/>
        </p:nvSpPr>
        <p:spPr>
          <a:xfrm>
            <a:off x="6120404" y="3916171"/>
            <a:ext cx="5394960" cy="1129030"/>
          </a:xfrm>
          <a:prstGeom prst="rect">
            <a:avLst/>
          </a:prstGeom>
        </p:spPr>
        <p:txBody>
          <a:bodyPr vert="horz" wrap="square" lIns="0" tIns="12700" rIns="0" bIns="0" rtlCol="0">
            <a:spAutoFit/>
          </a:bodyPr>
          <a:lstStyle/>
          <a:p>
            <a:pPr marL="3175" algn="ctr">
              <a:lnSpc>
                <a:spcPct val="100000"/>
              </a:lnSpc>
              <a:spcBef>
                <a:spcPts val="100"/>
              </a:spcBef>
            </a:pPr>
            <a:r>
              <a:rPr sz="2400" b="1" dirty="0">
                <a:latin typeface="Georgia"/>
                <a:cs typeface="Georgia"/>
              </a:rPr>
              <a:t>Contracting</a:t>
            </a:r>
            <a:r>
              <a:rPr sz="2400" b="1" spc="-60" dirty="0">
                <a:latin typeface="Georgia"/>
                <a:cs typeface="Georgia"/>
              </a:rPr>
              <a:t> </a:t>
            </a:r>
            <a:r>
              <a:rPr sz="2400" b="1" dirty="0">
                <a:latin typeface="Georgia"/>
                <a:cs typeface="Georgia"/>
              </a:rPr>
              <a:t>with</a:t>
            </a:r>
            <a:r>
              <a:rPr sz="2400" b="1" spc="-50" dirty="0">
                <a:latin typeface="Georgia"/>
                <a:cs typeface="Georgia"/>
              </a:rPr>
              <a:t> </a:t>
            </a:r>
            <a:r>
              <a:rPr sz="2400" b="1" spc="-20" dirty="0">
                <a:latin typeface="Georgia"/>
                <a:cs typeface="Georgia"/>
              </a:rPr>
              <a:t>CBOs</a:t>
            </a:r>
            <a:endParaRPr sz="2400" dirty="0">
              <a:latin typeface="Georgia"/>
              <a:cs typeface="Georgia"/>
            </a:endParaRPr>
          </a:p>
          <a:p>
            <a:pPr marL="12700" marR="5080" algn="ctr">
              <a:lnSpc>
                <a:spcPct val="100800"/>
              </a:lnSpc>
            </a:pPr>
            <a:r>
              <a:rPr sz="2400" spc="-10" dirty="0">
                <a:latin typeface="Georgia"/>
                <a:cs typeface="Georgia"/>
              </a:rPr>
              <a:t>Eg—</a:t>
            </a:r>
            <a:r>
              <a:rPr sz="2400" dirty="0">
                <a:latin typeface="Georgia"/>
                <a:cs typeface="Georgia"/>
              </a:rPr>
              <a:t>social</a:t>
            </a:r>
            <a:r>
              <a:rPr sz="2400" spc="-80" dirty="0">
                <a:latin typeface="Georgia"/>
                <a:cs typeface="Georgia"/>
              </a:rPr>
              <a:t> </a:t>
            </a:r>
            <a:r>
              <a:rPr sz="2400" dirty="0">
                <a:latin typeface="Georgia"/>
                <a:cs typeface="Georgia"/>
              </a:rPr>
              <a:t>service</a:t>
            </a:r>
            <a:r>
              <a:rPr sz="2400" spc="-70" dirty="0">
                <a:latin typeface="Georgia"/>
                <a:cs typeface="Georgia"/>
              </a:rPr>
              <a:t> </a:t>
            </a:r>
            <a:r>
              <a:rPr sz="2400" dirty="0">
                <a:latin typeface="Georgia"/>
                <a:cs typeface="Georgia"/>
              </a:rPr>
              <a:t>providers</a:t>
            </a:r>
            <a:r>
              <a:rPr sz="2400" spc="-70" dirty="0">
                <a:latin typeface="Georgia"/>
                <a:cs typeface="Georgia"/>
              </a:rPr>
              <a:t> </a:t>
            </a:r>
            <a:r>
              <a:rPr sz="2400" spc="-10" dirty="0">
                <a:latin typeface="Georgia"/>
                <a:cs typeface="Georgia"/>
              </a:rPr>
              <a:t>reimbursed </a:t>
            </a:r>
            <a:r>
              <a:rPr sz="2400" dirty="0">
                <a:latin typeface="Georgia"/>
                <a:cs typeface="Georgia"/>
              </a:rPr>
              <a:t>for</a:t>
            </a:r>
            <a:r>
              <a:rPr sz="2400" spc="-35" dirty="0">
                <a:latin typeface="Georgia"/>
                <a:cs typeface="Georgia"/>
              </a:rPr>
              <a:t> </a:t>
            </a:r>
            <a:r>
              <a:rPr sz="2400" dirty="0">
                <a:latin typeface="Georgia"/>
                <a:cs typeface="Georgia"/>
              </a:rPr>
              <a:t>care</a:t>
            </a:r>
            <a:r>
              <a:rPr sz="2400" spc="-35" dirty="0">
                <a:latin typeface="Georgia"/>
                <a:cs typeface="Georgia"/>
              </a:rPr>
              <a:t> </a:t>
            </a:r>
            <a:r>
              <a:rPr sz="2400" spc="-10" dirty="0">
                <a:latin typeface="Georgia"/>
                <a:cs typeface="Georgia"/>
              </a:rPr>
              <a:t>coordination</a:t>
            </a:r>
            <a:endParaRPr sz="2400" dirty="0">
              <a:latin typeface="Georgia"/>
              <a:cs typeface="Georgia"/>
            </a:endParaRPr>
          </a:p>
        </p:txBody>
      </p:sp>
      <p:sp>
        <p:nvSpPr>
          <p:cNvPr id="13" name="object 13">
            <a:extLst>
              <a:ext uri="{C183D7F6-B498-43B3-948B-1728B52AA6E4}">
                <adec:decorative xmlns:adec="http://schemas.microsoft.com/office/drawing/2017/decorative" val="1"/>
              </a:ext>
            </a:extLst>
          </p:cNvPr>
          <p:cNvSpPr/>
          <p:nvPr/>
        </p:nvSpPr>
        <p:spPr>
          <a:xfrm>
            <a:off x="5914942" y="1936318"/>
            <a:ext cx="5774055" cy="1537335"/>
          </a:xfrm>
          <a:custGeom>
            <a:avLst/>
            <a:gdLst/>
            <a:ahLst/>
            <a:cxnLst/>
            <a:rect l="l" t="t" r="r" b="b"/>
            <a:pathLst>
              <a:path w="5774055" h="1537335">
                <a:moveTo>
                  <a:pt x="5517553" y="0"/>
                </a:moveTo>
                <a:lnTo>
                  <a:pt x="256133" y="0"/>
                </a:lnTo>
                <a:lnTo>
                  <a:pt x="210094" y="4126"/>
                </a:lnTo>
                <a:lnTo>
                  <a:pt x="166762" y="16023"/>
                </a:lnTo>
                <a:lnTo>
                  <a:pt x="126860" y="34968"/>
                </a:lnTo>
                <a:lnTo>
                  <a:pt x="91112" y="60237"/>
                </a:lnTo>
                <a:lnTo>
                  <a:pt x="60241" y="91107"/>
                </a:lnTo>
                <a:lnTo>
                  <a:pt x="34971" y="126855"/>
                </a:lnTo>
                <a:lnTo>
                  <a:pt x="16025" y="166757"/>
                </a:lnTo>
                <a:lnTo>
                  <a:pt x="4126" y="210091"/>
                </a:lnTo>
                <a:lnTo>
                  <a:pt x="0" y="256133"/>
                </a:lnTo>
                <a:lnTo>
                  <a:pt x="0" y="1280668"/>
                </a:lnTo>
                <a:lnTo>
                  <a:pt x="4126" y="1326706"/>
                </a:lnTo>
                <a:lnTo>
                  <a:pt x="16025" y="1370038"/>
                </a:lnTo>
                <a:lnTo>
                  <a:pt x="34971" y="1409940"/>
                </a:lnTo>
                <a:lnTo>
                  <a:pt x="60241" y="1445689"/>
                </a:lnTo>
                <a:lnTo>
                  <a:pt x="91112" y="1476560"/>
                </a:lnTo>
                <a:lnTo>
                  <a:pt x="126860" y="1501830"/>
                </a:lnTo>
                <a:lnTo>
                  <a:pt x="166762" y="1520776"/>
                </a:lnTo>
                <a:lnTo>
                  <a:pt x="210094" y="1532674"/>
                </a:lnTo>
                <a:lnTo>
                  <a:pt x="256133" y="1536801"/>
                </a:lnTo>
                <a:lnTo>
                  <a:pt x="5517553" y="1536801"/>
                </a:lnTo>
                <a:lnTo>
                  <a:pt x="5563591" y="1532674"/>
                </a:lnTo>
                <a:lnTo>
                  <a:pt x="5606923" y="1520776"/>
                </a:lnTo>
                <a:lnTo>
                  <a:pt x="5646825" y="1501830"/>
                </a:lnTo>
                <a:lnTo>
                  <a:pt x="5682574" y="1476560"/>
                </a:lnTo>
                <a:lnTo>
                  <a:pt x="5713445" y="1445689"/>
                </a:lnTo>
                <a:lnTo>
                  <a:pt x="5738715" y="1409940"/>
                </a:lnTo>
                <a:lnTo>
                  <a:pt x="5757661" y="1370038"/>
                </a:lnTo>
                <a:lnTo>
                  <a:pt x="5769559" y="1326706"/>
                </a:lnTo>
                <a:lnTo>
                  <a:pt x="5773686" y="1280668"/>
                </a:lnTo>
                <a:lnTo>
                  <a:pt x="5773686" y="256133"/>
                </a:lnTo>
                <a:lnTo>
                  <a:pt x="5769559" y="210091"/>
                </a:lnTo>
                <a:lnTo>
                  <a:pt x="5757661" y="166757"/>
                </a:lnTo>
                <a:lnTo>
                  <a:pt x="5738715" y="126855"/>
                </a:lnTo>
                <a:lnTo>
                  <a:pt x="5713445" y="91107"/>
                </a:lnTo>
                <a:lnTo>
                  <a:pt x="5682574" y="60237"/>
                </a:lnTo>
                <a:lnTo>
                  <a:pt x="5646825" y="34968"/>
                </a:lnTo>
                <a:lnTo>
                  <a:pt x="5606923" y="16023"/>
                </a:lnTo>
                <a:lnTo>
                  <a:pt x="5563591" y="4126"/>
                </a:lnTo>
                <a:lnTo>
                  <a:pt x="5517553" y="0"/>
                </a:lnTo>
                <a:close/>
              </a:path>
            </a:pathLst>
          </a:custGeom>
          <a:solidFill>
            <a:srgbClr val="64B9B3"/>
          </a:solidFill>
        </p:spPr>
        <p:txBody>
          <a:bodyPr wrap="square" lIns="0" tIns="0" rIns="0" bIns="0" rtlCol="0"/>
          <a:lstStyle/>
          <a:p>
            <a:endParaRPr/>
          </a:p>
        </p:txBody>
      </p:sp>
      <p:sp>
        <p:nvSpPr>
          <p:cNvPr id="14" name="object 14" descr="Referrals to CBOs     Eg—referrals to food banks or housing supports&#13;&#10;"/>
          <p:cNvSpPr txBox="1"/>
          <p:nvPr/>
        </p:nvSpPr>
        <p:spPr>
          <a:xfrm>
            <a:off x="6781754" y="2032508"/>
            <a:ext cx="4039235" cy="1125855"/>
          </a:xfrm>
          <a:prstGeom prst="rect">
            <a:avLst/>
          </a:prstGeom>
        </p:spPr>
        <p:txBody>
          <a:bodyPr vert="horz" wrap="square" lIns="0" tIns="10795" rIns="0" bIns="0" rtlCol="0">
            <a:spAutoFit/>
          </a:bodyPr>
          <a:lstStyle/>
          <a:p>
            <a:pPr marL="12700" marR="5080" indent="1905" algn="ctr">
              <a:lnSpc>
                <a:spcPct val="100400"/>
              </a:lnSpc>
              <a:spcBef>
                <a:spcPts val="85"/>
              </a:spcBef>
            </a:pPr>
            <a:r>
              <a:rPr sz="2400" b="1" dirty="0">
                <a:latin typeface="Georgia"/>
                <a:cs typeface="Georgia"/>
              </a:rPr>
              <a:t>Referrals</a:t>
            </a:r>
            <a:r>
              <a:rPr sz="2400" b="1" spc="-55" dirty="0">
                <a:latin typeface="Georgia"/>
                <a:cs typeface="Georgia"/>
              </a:rPr>
              <a:t> </a:t>
            </a:r>
            <a:r>
              <a:rPr sz="2400" b="1" dirty="0">
                <a:latin typeface="Georgia"/>
                <a:cs typeface="Georgia"/>
              </a:rPr>
              <a:t>to</a:t>
            </a:r>
            <a:r>
              <a:rPr sz="2400" b="1" spc="-45" dirty="0">
                <a:latin typeface="Georgia"/>
                <a:cs typeface="Georgia"/>
              </a:rPr>
              <a:t> </a:t>
            </a:r>
            <a:r>
              <a:rPr sz="2400" b="1" spc="-20" dirty="0">
                <a:latin typeface="Georgia"/>
                <a:cs typeface="Georgia"/>
              </a:rPr>
              <a:t>CBOs</a:t>
            </a:r>
            <a:r>
              <a:rPr sz="2400" b="1" spc="600" dirty="0">
                <a:latin typeface="Georgia"/>
                <a:cs typeface="Georgia"/>
              </a:rPr>
              <a:t>     </a:t>
            </a:r>
            <a:r>
              <a:rPr sz="2400" spc="-10" dirty="0">
                <a:latin typeface="Georgia"/>
                <a:cs typeface="Georgia"/>
              </a:rPr>
              <a:t>Eg—</a:t>
            </a:r>
            <a:r>
              <a:rPr sz="2400" dirty="0">
                <a:latin typeface="Georgia"/>
                <a:cs typeface="Georgia"/>
              </a:rPr>
              <a:t>referrals</a:t>
            </a:r>
            <a:r>
              <a:rPr sz="2400" spc="-55" dirty="0">
                <a:latin typeface="Georgia"/>
                <a:cs typeface="Georgia"/>
              </a:rPr>
              <a:t> </a:t>
            </a:r>
            <a:r>
              <a:rPr sz="2400" dirty="0">
                <a:latin typeface="Georgia"/>
                <a:cs typeface="Georgia"/>
              </a:rPr>
              <a:t>to</a:t>
            </a:r>
            <a:r>
              <a:rPr sz="2400" spc="-45" dirty="0">
                <a:latin typeface="Georgia"/>
                <a:cs typeface="Georgia"/>
              </a:rPr>
              <a:t> </a:t>
            </a:r>
            <a:r>
              <a:rPr sz="2400" dirty="0">
                <a:latin typeface="Georgia"/>
                <a:cs typeface="Georgia"/>
              </a:rPr>
              <a:t>food</a:t>
            </a:r>
            <a:r>
              <a:rPr sz="2400" spc="-55" dirty="0">
                <a:latin typeface="Georgia"/>
                <a:cs typeface="Georgia"/>
              </a:rPr>
              <a:t> </a:t>
            </a:r>
            <a:r>
              <a:rPr sz="2400" dirty="0">
                <a:latin typeface="Georgia"/>
                <a:cs typeface="Georgia"/>
              </a:rPr>
              <a:t>banks</a:t>
            </a:r>
            <a:r>
              <a:rPr sz="2400" spc="-50" dirty="0">
                <a:latin typeface="Georgia"/>
                <a:cs typeface="Georgia"/>
              </a:rPr>
              <a:t> </a:t>
            </a:r>
            <a:r>
              <a:rPr sz="2400" spc="-25" dirty="0">
                <a:latin typeface="Georgia"/>
                <a:cs typeface="Georgia"/>
              </a:rPr>
              <a:t>or </a:t>
            </a:r>
            <a:r>
              <a:rPr sz="2400" dirty="0">
                <a:latin typeface="Georgia"/>
                <a:cs typeface="Georgia"/>
              </a:rPr>
              <a:t>housing</a:t>
            </a:r>
            <a:r>
              <a:rPr sz="2400" spc="-70" dirty="0">
                <a:latin typeface="Georgia"/>
                <a:cs typeface="Georgia"/>
              </a:rPr>
              <a:t> </a:t>
            </a:r>
            <a:r>
              <a:rPr sz="2400" spc="-10" dirty="0">
                <a:latin typeface="Georgia"/>
                <a:cs typeface="Georgia"/>
              </a:rPr>
              <a:t>supports</a:t>
            </a:r>
            <a:endParaRPr sz="2400" dirty="0">
              <a:latin typeface="Georgia"/>
              <a:cs typeface="Georgia"/>
            </a:endParaRPr>
          </a:p>
        </p:txBody>
      </p:sp>
      <p:grpSp>
        <p:nvGrpSpPr>
          <p:cNvPr id="15" name="object 15">
            <a:extLst>
              <a:ext uri="{C183D7F6-B498-43B3-948B-1728B52AA6E4}">
                <adec:decorative xmlns:adec="http://schemas.microsoft.com/office/drawing/2017/decorative" val="1"/>
              </a:ext>
            </a:extLst>
          </p:cNvPr>
          <p:cNvGrpSpPr/>
          <p:nvPr/>
        </p:nvGrpSpPr>
        <p:grpSpPr>
          <a:xfrm>
            <a:off x="503370" y="1936321"/>
            <a:ext cx="5428615" cy="3422015"/>
            <a:chOff x="503370" y="1936321"/>
            <a:chExt cx="5428615" cy="3422015"/>
          </a:xfrm>
        </p:grpSpPr>
        <p:sp>
          <p:nvSpPr>
            <p:cNvPr id="16" name="object 16">
              <a:extLst>
                <a:ext uri="{C183D7F6-B498-43B3-948B-1728B52AA6E4}">
                  <adec:decorative xmlns:adec="http://schemas.microsoft.com/office/drawing/2017/decorative" val="1"/>
                </a:ext>
              </a:extLst>
            </p:cNvPr>
            <p:cNvSpPr/>
            <p:nvPr/>
          </p:nvSpPr>
          <p:spPr>
            <a:xfrm>
              <a:off x="5446179" y="2717139"/>
              <a:ext cx="485775" cy="1997710"/>
            </a:xfrm>
            <a:custGeom>
              <a:avLst/>
              <a:gdLst/>
              <a:ahLst/>
              <a:cxnLst/>
              <a:rect l="l" t="t" r="r" b="b"/>
              <a:pathLst>
                <a:path w="485775" h="1997710">
                  <a:moveTo>
                    <a:pt x="468757" y="38100"/>
                  </a:moveTo>
                  <a:lnTo>
                    <a:pt x="443357" y="25400"/>
                  </a:lnTo>
                  <a:lnTo>
                    <a:pt x="392557" y="0"/>
                  </a:lnTo>
                  <a:lnTo>
                    <a:pt x="392557" y="25400"/>
                  </a:lnTo>
                  <a:lnTo>
                    <a:pt x="0" y="25400"/>
                  </a:lnTo>
                  <a:lnTo>
                    <a:pt x="0" y="50800"/>
                  </a:lnTo>
                  <a:lnTo>
                    <a:pt x="392557" y="50800"/>
                  </a:lnTo>
                  <a:lnTo>
                    <a:pt x="392557" y="76200"/>
                  </a:lnTo>
                  <a:lnTo>
                    <a:pt x="443357" y="50800"/>
                  </a:lnTo>
                  <a:lnTo>
                    <a:pt x="468757" y="38100"/>
                  </a:lnTo>
                  <a:close/>
                </a:path>
                <a:path w="485775" h="1997710">
                  <a:moveTo>
                    <a:pt x="485381" y="1959140"/>
                  </a:moveTo>
                  <a:lnTo>
                    <a:pt x="459981" y="1946440"/>
                  </a:lnTo>
                  <a:lnTo>
                    <a:pt x="409181" y="1921040"/>
                  </a:lnTo>
                  <a:lnTo>
                    <a:pt x="409181" y="1946440"/>
                  </a:lnTo>
                  <a:lnTo>
                    <a:pt x="16624" y="1946440"/>
                  </a:lnTo>
                  <a:lnTo>
                    <a:pt x="16624" y="1971840"/>
                  </a:lnTo>
                  <a:lnTo>
                    <a:pt x="409181" y="1971840"/>
                  </a:lnTo>
                  <a:lnTo>
                    <a:pt x="409181" y="1997240"/>
                  </a:lnTo>
                  <a:lnTo>
                    <a:pt x="459981" y="1971840"/>
                  </a:lnTo>
                  <a:lnTo>
                    <a:pt x="485381" y="1959140"/>
                  </a:lnTo>
                  <a:close/>
                </a:path>
              </a:pathLst>
            </a:custGeom>
            <a:solidFill>
              <a:srgbClr val="999390"/>
            </a:solidFill>
          </p:spPr>
          <p:txBody>
            <a:bodyPr wrap="square" lIns="0" tIns="0" rIns="0" bIns="0" rtlCol="0"/>
            <a:lstStyle/>
            <a:p>
              <a:endParaRPr/>
            </a:p>
          </p:txBody>
        </p:sp>
        <p:sp>
          <p:nvSpPr>
            <p:cNvPr id="17" name="object 17"/>
            <p:cNvSpPr/>
            <p:nvPr/>
          </p:nvSpPr>
          <p:spPr>
            <a:xfrm>
              <a:off x="503370" y="1936321"/>
              <a:ext cx="4942840" cy="3422015"/>
            </a:xfrm>
            <a:custGeom>
              <a:avLst/>
              <a:gdLst/>
              <a:ahLst/>
              <a:cxnLst/>
              <a:rect l="l" t="t" r="r" b="b"/>
              <a:pathLst>
                <a:path w="4942840" h="3422015">
                  <a:moveTo>
                    <a:pt x="4372546" y="0"/>
                  </a:moveTo>
                  <a:lnTo>
                    <a:pt x="570255" y="0"/>
                  </a:lnTo>
                  <a:lnTo>
                    <a:pt x="523486" y="1890"/>
                  </a:lnTo>
                  <a:lnTo>
                    <a:pt x="477759" y="7463"/>
                  </a:lnTo>
                  <a:lnTo>
                    <a:pt x="433219" y="16572"/>
                  </a:lnTo>
                  <a:lnTo>
                    <a:pt x="390013" y="29071"/>
                  </a:lnTo>
                  <a:lnTo>
                    <a:pt x="348289" y="44812"/>
                  </a:lnTo>
                  <a:lnTo>
                    <a:pt x="308194" y="63650"/>
                  </a:lnTo>
                  <a:lnTo>
                    <a:pt x="269873" y="85436"/>
                  </a:lnTo>
                  <a:lnTo>
                    <a:pt x="233473" y="110025"/>
                  </a:lnTo>
                  <a:lnTo>
                    <a:pt x="199142" y="137269"/>
                  </a:lnTo>
                  <a:lnTo>
                    <a:pt x="167027" y="167022"/>
                  </a:lnTo>
                  <a:lnTo>
                    <a:pt x="137273" y="199137"/>
                  </a:lnTo>
                  <a:lnTo>
                    <a:pt x="110028" y="233468"/>
                  </a:lnTo>
                  <a:lnTo>
                    <a:pt x="85439" y="269867"/>
                  </a:lnTo>
                  <a:lnTo>
                    <a:pt x="63652" y="308188"/>
                  </a:lnTo>
                  <a:lnTo>
                    <a:pt x="44814" y="348284"/>
                  </a:lnTo>
                  <a:lnTo>
                    <a:pt x="29072" y="390009"/>
                  </a:lnTo>
                  <a:lnTo>
                    <a:pt x="16573" y="433215"/>
                  </a:lnTo>
                  <a:lnTo>
                    <a:pt x="7463" y="477756"/>
                  </a:lnTo>
                  <a:lnTo>
                    <a:pt x="1890" y="523485"/>
                  </a:lnTo>
                  <a:lnTo>
                    <a:pt x="0" y="570255"/>
                  </a:lnTo>
                  <a:lnTo>
                    <a:pt x="0" y="2851226"/>
                  </a:lnTo>
                  <a:lnTo>
                    <a:pt x="1890" y="2897996"/>
                  </a:lnTo>
                  <a:lnTo>
                    <a:pt x="7463" y="2943725"/>
                  </a:lnTo>
                  <a:lnTo>
                    <a:pt x="16573" y="2988267"/>
                  </a:lnTo>
                  <a:lnTo>
                    <a:pt x="29072" y="3031473"/>
                  </a:lnTo>
                  <a:lnTo>
                    <a:pt x="44814" y="3073198"/>
                  </a:lnTo>
                  <a:lnTo>
                    <a:pt x="63652" y="3113295"/>
                  </a:lnTo>
                  <a:lnTo>
                    <a:pt x="85439" y="3151617"/>
                  </a:lnTo>
                  <a:lnTo>
                    <a:pt x="110028" y="3188017"/>
                  </a:lnTo>
                  <a:lnTo>
                    <a:pt x="137273" y="3222349"/>
                  </a:lnTo>
                  <a:lnTo>
                    <a:pt x="167027" y="3254465"/>
                  </a:lnTo>
                  <a:lnTo>
                    <a:pt x="199142" y="3284219"/>
                  </a:lnTo>
                  <a:lnTo>
                    <a:pt x="233473" y="3311464"/>
                  </a:lnTo>
                  <a:lnTo>
                    <a:pt x="269873" y="3336054"/>
                  </a:lnTo>
                  <a:lnTo>
                    <a:pt x="308194" y="3357841"/>
                  </a:lnTo>
                  <a:lnTo>
                    <a:pt x="348289" y="3376679"/>
                  </a:lnTo>
                  <a:lnTo>
                    <a:pt x="390013" y="3392421"/>
                  </a:lnTo>
                  <a:lnTo>
                    <a:pt x="433219" y="3404920"/>
                  </a:lnTo>
                  <a:lnTo>
                    <a:pt x="477759" y="3414030"/>
                  </a:lnTo>
                  <a:lnTo>
                    <a:pt x="523486" y="3419603"/>
                  </a:lnTo>
                  <a:lnTo>
                    <a:pt x="570255" y="3421494"/>
                  </a:lnTo>
                  <a:lnTo>
                    <a:pt x="4372546" y="3421494"/>
                  </a:lnTo>
                  <a:lnTo>
                    <a:pt x="4419316" y="3419603"/>
                  </a:lnTo>
                  <a:lnTo>
                    <a:pt x="4465046" y="3414030"/>
                  </a:lnTo>
                  <a:lnTo>
                    <a:pt x="4509587" y="3404920"/>
                  </a:lnTo>
                  <a:lnTo>
                    <a:pt x="4552794" y="3392421"/>
                  </a:lnTo>
                  <a:lnTo>
                    <a:pt x="4594519" y="3376679"/>
                  </a:lnTo>
                  <a:lnTo>
                    <a:pt x="4634616" y="3357841"/>
                  </a:lnTo>
                  <a:lnTo>
                    <a:pt x="4672938" y="3336054"/>
                  </a:lnTo>
                  <a:lnTo>
                    <a:pt x="4709338" y="3311464"/>
                  </a:lnTo>
                  <a:lnTo>
                    <a:pt x="4743669" y="3284219"/>
                  </a:lnTo>
                  <a:lnTo>
                    <a:pt x="4775785" y="3254465"/>
                  </a:lnTo>
                  <a:lnTo>
                    <a:pt x="4805539" y="3222349"/>
                  </a:lnTo>
                  <a:lnTo>
                    <a:pt x="4832785" y="3188017"/>
                  </a:lnTo>
                  <a:lnTo>
                    <a:pt x="4857374" y="3151617"/>
                  </a:lnTo>
                  <a:lnTo>
                    <a:pt x="4879161" y="3113295"/>
                  </a:lnTo>
                  <a:lnTo>
                    <a:pt x="4897999" y="3073198"/>
                  </a:lnTo>
                  <a:lnTo>
                    <a:pt x="4913741" y="3031473"/>
                  </a:lnTo>
                  <a:lnTo>
                    <a:pt x="4926240" y="2988267"/>
                  </a:lnTo>
                  <a:lnTo>
                    <a:pt x="4935350" y="2943725"/>
                  </a:lnTo>
                  <a:lnTo>
                    <a:pt x="4940924" y="2897996"/>
                  </a:lnTo>
                  <a:lnTo>
                    <a:pt x="4942814" y="2851226"/>
                  </a:lnTo>
                  <a:lnTo>
                    <a:pt x="4942814" y="570255"/>
                  </a:lnTo>
                  <a:lnTo>
                    <a:pt x="4940924" y="523485"/>
                  </a:lnTo>
                  <a:lnTo>
                    <a:pt x="4935350" y="477756"/>
                  </a:lnTo>
                  <a:lnTo>
                    <a:pt x="4926240" y="433215"/>
                  </a:lnTo>
                  <a:lnTo>
                    <a:pt x="4913741" y="390009"/>
                  </a:lnTo>
                  <a:lnTo>
                    <a:pt x="4897999" y="348284"/>
                  </a:lnTo>
                  <a:lnTo>
                    <a:pt x="4879161" y="308188"/>
                  </a:lnTo>
                  <a:lnTo>
                    <a:pt x="4857374" y="269867"/>
                  </a:lnTo>
                  <a:lnTo>
                    <a:pt x="4832785" y="233468"/>
                  </a:lnTo>
                  <a:lnTo>
                    <a:pt x="4805539" y="199137"/>
                  </a:lnTo>
                  <a:lnTo>
                    <a:pt x="4775785" y="167022"/>
                  </a:lnTo>
                  <a:lnTo>
                    <a:pt x="4743669" y="137269"/>
                  </a:lnTo>
                  <a:lnTo>
                    <a:pt x="4709338" y="110025"/>
                  </a:lnTo>
                  <a:lnTo>
                    <a:pt x="4672938" y="85436"/>
                  </a:lnTo>
                  <a:lnTo>
                    <a:pt x="4634616" y="63650"/>
                  </a:lnTo>
                  <a:lnTo>
                    <a:pt x="4594519" y="44812"/>
                  </a:lnTo>
                  <a:lnTo>
                    <a:pt x="4552794" y="29071"/>
                  </a:lnTo>
                  <a:lnTo>
                    <a:pt x="4509587" y="16572"/>
                  </a:lnTo>
                  <a:lnTo>
                    <a:pt x="4465046" y="7463"/>
                  </a:lnTo>
                  <a:lnTo>
                    <a:pt x="4419316" y="1890"/>
                  </a:lnTo>
                  <a:lnTo>
                    <a:pt x="4372546" y="0"/>
                  </a:lnTo>
                  <a:close/>
                </a:path>
              </a:pathLst>
            </a:custGeom>
            <a:solidFill>
              <a:srgbClr val="DBEFED"/>
            </a:solidFill>
          </p:spPr>
          <p:txBody>
            <a:bodyPr wrap="square" lIns="0" tIns="0" rIns="0" bIns="0" rtlCol="0"/>
            <a:lstStyle/>
            <a:p>
              <a:endParaRPr/>
            </a:p>
          </p:txBody>
        </p:sp>
      </p:grpSp>
      <p:sp>
        <p:nvSpPr>
          <p:cNvPr id="18" name="object 18" descr="Direct services&#13;&#10;"/>
          <p:cNvSpPr txBox="1"/>
          <p:nvPr/>
        </p:nvSpPr>
        <p:spPr>
          <a:xfrm>
            <a:off x="1803201" y="3227323"/>
            <a:ext cx="234505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Georgia"/>
                <a:cs typeface="Georgia"/>
              </a:rPr>
              <a:t>Direct</a:t>
            </a:r>
            <a:r>
              <a:rPr sz="2400" b="1" spc="-40" dirty="0">
                <a:latin typeface="Georgia"/>
                <a:cs typeface="Georgia"/>
              </a:rPr>
              <a:t> </a:t>
            </a:r>
            <a:r>
              <a:rPr sz="2400" b="1" spc="-10" dirty="0">
                <a:latin typeface="Georgia"/>
                <a:cs typeface="Georgia"/>
              </a:rPr>
              <a:t>services</a:t>
            </a:r>
            <a:endParaRPr sz="2400" dirty="0">
              <a:latin typeface="Georgia"/>
              <a:cs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Partnering with CBOs to deliver servic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Partnering</a:t>
            </a:r>
            <a:r>
              <a:rPr spc="-55" dirty="0"/>
              <a:t> </a:t>
            </a:r>
            <a:r>
              <a:rPr dirty="0"/>
              <a:t>with</a:t>
            </a:r>
            <a:r>
              <a:rPr spc="-55" dirty="0"/>
              <a:t> </a:t>
            </a:r>
            <a:r>
              <a:rPr dirty="0"/>
              <a:t>CBOs</a:t>
            </a:r>
            <a:r>
              <a:rPr spc="-60" dirty="0"/>
              <a:t> </a:t>
            </a:r>
            <a:r>
              <a:rPr dirty="0"/>
              <a:t>to</a:t>
            </a:r>
            <a:r>
              <a:rPr spc="-60" dirty="0"/>
              <a:t> </a:t>
            </a:r>
            <a:r>
              <a:rPr dirty="0"/>
              <a:t>deliver</a:t>
            </a:r>
            <a:r>
              <a:rPr spc="-60" dirty="0"/>
              <a:t> </a:t>
            </a:r>
            <a:r>
              <a:rPr spc="-10" dirty="0"/>
              <a:t>services</a:t>
            </a:r>
          </a:p>
        </p:txBody>
      </p:sp>
      <p:sp>
        <p:nvSpPr>
          <p:cNvPr id="11" name="object 11">
            <a:extLst>
              <a:ext uri="{C183D7F6-B498-43B3-948B-1728B52AA6E4}">
                <adec:decorative xmlns:adec="http://schemas.microsoft.com/office/drawing/2017/decorative" val="1"/>
              </a:ext>
            </a:extLst>
          </p:cNvPr>
          <p:cNvSpPr/>
          <p:nvPr/>
        </p:nvSpPr>
        <p:spPr>
          <a:xfrm>
            <a:off x="5914936" y="1936318"/>
            <a:ext cx="5790565" cy="3422015"/>
          </a:xfrm>
          <a:custGeom>
            <a:avLst/>
            <a:gdLst/>
            <a:ahLst/>
            <a:cxnLst/>
            <a:rect l="l" t="t" r="r" b="b"/>
            <a:pathLst>
              <a:path w="5790565" h="3422015">
                <a:moveTo>
                  <a:pt x="5773686" y="256133"/>
                </a:moveTo>
                <a:lnTo>
                  <a:pt x="5769559" y="210096"/>
                </a:lnTo>
                <a:lnTo>
                  <a:pt x="5757659" y="166763"/>
                </a:lnTo>
                <a:lnTo>
                  <a:pt x="5738711" y="126860"/>
                </a:lnTo>
                <a:lnTo>
                  <a:pt x="5713450" y="91109"/>
                </a:lnTo>
                <a:lnTo>
                  <a:pt x="5682577" y="60248"/>
                </a:lnTo>
                <a:lnTo>
                  <a:pt x="5646826" y="34975"/>
                </a:lnTo>
                <a:lnTo>
                  <a:pt x="5606923" y="16027"/>
                </a:lnTo>
                <a:lnTo>
                  <a:pt x="5563590" y="4127"/>
                </a:lnTo>
                <a:lnTo>
                  <a:pt x="5517553" y="0"/>
                </a:lnTo>
                <a:lnTo>
                  <a:pt x="256133" y="0"/>
                </a:lnTo>
                <a:lnTo>
                  <a:pt x="210096" y="4127"/>
                </a:lnTo>
                <a:lnTo>
                  <a:pt x="166763" y="16027"/>
                </a:lnTo>
                <a:lnTo>
                  <a:pt x="126860" y="34975"/>
                </a:lnTo>
                <a:lnTo>
                  <a:pt x="91109" y="60248"/>
                </a:lnTo>
                <a:lnTo>
                  <a:pt x="60236" y="91109"/>
                </a:lnTo>
                <a:lnTo>
                  <a:pt x="34975" y="126860"/>
                </a:lnTo>
                <a:lnTo>
                  <a:pt x="16027" y="166763"/>
                </a:lnTo>
                <a:lnTo>
                  <a:pt x="4127" y="210096"/>
                </a:lnTo>
                <a:lnTo>
                  <a:pt x="0" y="256133"/>
                </a:lnTo>
                <a:lnTo>
                  <a:pt x="0" y="1280668"/>
                </a:lnTo>
                <a:lnTo>
                  <a:pt x="4127" y="1326718"/>
                </a:lnTo>
                <a:lnTo>
                  <a:pt x="16027" y="1370050"/>
                </a:lnTo>
                <a:lnTo>
                  <a:pt x="34975" y="1409941"/>
                </a:lnTo>
                <a:lnTo>
                  <a:pt x="60236" y="1445691"/>
                </a:lnTo>
                <a:lnTo>
                  <a:pt x="91109" y="1476565"/>
                </a:lnTo>
                <a:lnTo>
                  <a:pt x="126860" y="1501838"/>
                </a:lnTo>
                <a:lnTo>
                  <a:pt x="166763" y="1520786"/>
                </a:lnTo>
                <a:lnTo>
                  <a:pt x="210096" y="1532686"/>
                </a:lnTo>
                <a:lnTo>
                  <a:pt x="256133" y="1536801"/>
                </a:lnTo>
                <a:lnTo>
                  <a:pt x="5517553" y="1536801"/>
                </a:lnTo>
                <a:lnTo>
                  <a:pt x="5563590" y="1532686"/>
                </a:lnTo>
                <a:lnTo>
                  <a:pt x="5606923" y="1520786"/>
                </a:lnTo>
                <a:lnTo>
                  <a:pt x="5646826" y="1501838"/>
                </a:lnTo>
                <a:lnTo>
                  <a:pt x="5682577" y="1476565"/>
                </a:lnTo>
                <a:lnTo>
                  <a:pt x="5713450" y="1445691"/>
                </a:lnTo>
                <a:lnTo>
                  <a:pt x="5738711" y="1409941"/>
                </a:lnTo>
                <a:lnTo>
                  <a:pt x="5757659" y="1370050"/>
                </a:lnTo>
                <a:lnTo>
                  <a:pt x="5769559" y="1326718"/>
                </a:lnTo>
                <a:lnTo>
                  <a:pt x="5773686" y="1280668"/>
                </a:lnTo>
                <a:lnTo>
                  <a:pt x="5773686" y="256133"/>
                </a:lnTo>
                <a:close/>
              </a:path>
              <a:path w="5790565" h="3422015">
                <a:moveTo>
                  <a:pt x="5790311" y="2140839"/>
                </a:moveTo>
                <a:lnTo>
                  <a:pt x="5786183" y="2094788"/>
                </a:lnTo>
                <a:lnTo>
                  <a:pt x="5774283" y="2051456"/>
                </a:lnTo>
                <a:lnTo>
                  <a:pt x="5755335" y="2011553"/>
                </a:lnTo>
                <a:lnTo>
                  <a:pt x="5730075" y="1975815"/>
                </a:lnTo>
                <a:lnTo>
                  <a:pt x="5699201" y="1944941"/>
                </a:lnTo>
                <a:lnTo>
                  <a:pt x="5663450" y="1919668"/>
                </a:lnTo>
                <a:lnTo>
                  <a:pt x="5623547" y="1900732"/>
                </a:lnTo>
                <a:lnTo>
                  <a:pt x="5580215" y="1888832"/>
                </a:lnTo>
                <a:lnTo>
                  <a:pt x="5534177" y="1884705"/>
                </a:lnTo>
                <a:lnTo>
                  <a:pt x="272757" y="1884705"/>
                </a:lnTo>
                <a:lnTo>
                  <a:pt x="226720" y="1888832"/>
                </a:lnTo>
                <a:lnTo>
                  <a:pt x="183388" y="1900732"/>
                </a:lnTo>
                <a:lnTo>
                  <a:pt x="143484" y="1919668"/>
                </a:lnTo>
                <a:lnTo>
                  <a:pt x="107734" y="1944941"/>
                </a:lnTo>
                <a:lnTo>
                  <a:pt x="76860" y="1975815"/>
                </a:lnTo>
                <a:lnTo>
                  <a:pt x="51600" y="2011553"/>
                </a:lnTo>
                <a:lnTo>
                  <a:pt x="32651" y="2051456"/>
                </a:lnTo>
                <a:lnTo>
                  <a:pt x="20751" y="2094788"/>
                </a:lnTo>
                <a:lnTo>
                  <a:pt x="16624" y="2140839"/>
                </a:lnTo>
                <a:lnTo>
                  <a:pt x="16624" y="3165373"/>
                </a:lnTo>
                <a:lnTo>
                  <a:pt x="20751" y="3211411"/>
                </a:lnTo>
                <a:lnTo>
                  <a:pt x="32651" y="3254743"/>
                </a:lnTo>
                <a:lnTo>
                  <a:pt x="51600" y="3294646"/>
                </a:lnTo>
                <a:lnTo>
                  <a:pt x="76860" y="3330397"/>
                </a:lnTo>
                <a:lnTo>
                  <a:pt x="107734" y="3361258"/>
                </a:lnTo>
                <a:lnTo>
                  <a:pt x="143484" y="3386531"/>
                </a:lnTo>
                <a:lnTo>
                  <a:pt x="183388" y="3405479"/>
                </a:lnTo>
                <a:lnTo>
                  <a:pt x="226720" y="3417379"/>
                </a:lnTo>
                <a:lnTo>
                  <a:pt x="272757" y="3421507"/>
                </a:lnTo>
                <a:lnTo>
                  <a:pt x="5534177" y="3421507"/>
                </a:lnTo>
                <a:lnTo>
                  <a:pt x="5580215" y="3417379"/>
                </a:lnTo>
                <a:lnTo>
                  <a:pt x="5623547" y="3405479"/>
                </a:lnTo>
                <a:lnTo>
                  <a:pt x="5663450" y="3386531"/>
                </a:lnTo>
                <a:lnTo>
                  <a:pt x="5699201" y="3361258"/>
                </a:lnTo>
                <a:lnTo>
                  <a:pt x="5730075" y="3330397"/>
                </a:lnTo>
                <a:lnTo>
                  <a:pt x="5755335" y="3294646"/>
                </a:lnTo>
                <a:lnTo>
                  <a:pt x="5774283" y="3254743"/>
                </a:lnTo>
                <a:lnTo>
                  <a:pt x="5786183" y="3211411"/>
                </a:lnTo>
                <a:lnTo>
                  <a:pt x="5790311" y="3165373"/>
                </a:lnTo>
                <a:lnTo>
                  <a:pt x="5790311" y="2140839"/>
                </a:lnTo>
                <a:close/>
              </a:path>
            </a:pathLst>
          </a:custGeom>
          <a:solidFill>
            <a:srgbClr val="64B9B3"/>
          </a:solidFill>
        </p:spPr>
        <p:txBody>
          <a:bodyPr wrap="square" lIns="0" tIns="0" rIns="0" bIns="0" rtlCol="0"/>
          <a:lstStyle/>
          <a:p>
            <a:endParaRPr/>
          </a:p>
        </p:txBody>
      </p:sp>
      <p:sp>
        <p:nvSpPr>
          <p:cNvPr id="12" name="object 12" descr="Referrals to CBOs     Eg—referrals to food banks or housing supports&#13;&#10;"/>
          <p:cNvSpPr txBox="1"/>
          <p:nvPr/>
        </p:nvSpPr>
        <p:spPr>
          <a:xfrm>
            <a:off x="6781754" y="2032508"/>
            <a:ext cx="4039235" cy="1125855"/>
          </a:xfrm>
          <a:prstGeom prst="rect">
            <a:avLst/>
          </a:prstGeom>
        </p:spPr>
        <p:txBody>
          <a:bodyPr vert="horz" wrap="square" lIns="0" tIns="10795" rIns="0" bIns="0" rtlCol="0">
            <a:spAutoFit/>
          </a:bodyPr>
          <a:lstStyle/>
          <a:p>
            <a:pPr marL="12700" marR="5080" indent="1905" algn="ctr">
              <a:lnSpc>
                <a:spcPct val="100400"/>
              </a:lnSpc>
              <a:spcBef>
                <a:spcPts val="85"/>
              </a:spcBef>
            </a:pPr>
            <a:r>
              <a:rPr sz="2400" b="1" dirty="0">
                <a:latin typeface="Georgia"/>
                <a:cs typeface="Georgia"/>
              </a:rPr>
              <a:t>Referrals</a:t>
            </a:r>
            <a:r>
              <a:rPr sz="2400" b="1" spc="-55" dirty="0">
                <a:latin typeface="Georgia"/>
                <a:cs typeface="Georgia"/>
              </a:rPr>
              <a:t> </a:t>
            </a:r>
            <a:r>
              <a:rPr sz="2400" b="1" dirty="0">
                <a:latin typeface="Georgia"/>
                <a:cs typeface="Georgia"/>
              </a:rPr>
              <a:t>to</a:t>
            </a:r>
            <a:r>
              <a:rPr sz="2400" b="1" spc="-45" dirty="0">
                <a:latin typeface="Georgia"/>
                <a:cs typeface="Georgia"/>
              </a:rPr>
              <a:t> </a:t>
            </a:r>
            <a:r>
              <a:rPr sz="2400" b="1" spc="-20" dirty="0">
                <a:latin typeface="Georgia"/>
                <a:cs typeface="Georgia"/>
              </a:rPr>
              <a:t>CBOs</a:t>
            </a:r>
            <a:r>
              <a:rPr sz="2400" b="1" spc="600" dirty="0">
                <a:latin typeface="Georgia"/>
                <a:cs typeface="Georgia"/>
              </a:rPr>
              <a:t>     </a:t>
            </a:r>
            <a:r>
              <a:rPr sz="2400" spc="-10" dirty="0">
                <a:latin typeface="Georgia"/>
                <a:cs typeface="Georgia"/>
              </a:rPr>
              <a:t>Eg—</a:t>
            </a:r>
            <a:r>
              <a:rPr sz="2400" dirty="0">
                <a:latin typeface="Georgia"/>
                <a:cs typeface="Georgia"/>
              </a:rPr>
              <a:t>referrals</a:t>
            </a:r>
            <a:r>
              <a:rPr sz="2400" spc="-55" dirty="0">
                <a:latin typeface="Georgia"/>
                <a:cs typeface="Georgia"/>
              </a:rPr>
              <a:t> </a:t>
            </a:r>
            <a:r>
              <a:rPr sz="2400" dirty="0">
                <a:latin typeface="Georgia"/>
                <a:cs typeface="Georgia"/>
              </a:rPr>
              <a:t>to</a:t>
            </a:r>
            <a:r>
              <a:rPr sz="2400" spc="-45" dirty="0">
                <a:latin typeface="Georgia"/>
                <a:cs typeface="Georgia"/>
              </a:rPr>
              <a:t> </a:t>
            </a:r>
            <a:r>
              <a:rPr sz="2400" dirty="0">
                <a:latin typeface="Georgia"/>
                <a:cs typeface="Georgia"/>
              </a:rPr>
              <a:t>food</a:t>
            </a:r>
            <a:r>
              <a:rPr sz="2400" spc="-55" dirty="0">
                <a:latin typeface="Georgia"/>
                <a:cs typeface="Georgia"/>
              </a:rPr>
              <a:t> </a:t>
            </a:r>
            <a:r>
              <a:rPr sz="2400" dirty="0">
                <a:latin typeface="Georgia"/>
                <a:cs typeface="Georgia"/>
              </a:rPr>
              <a:t>banks</a:t>
            </a:r>
            <a:r>
              <a:rPr sz="2400" spc="-50" dirty="0">
                <a:latin typeface="Georgia"/>
                <a:cs typeface="Georgia"/>
              </a:rPr>
              <a:t> </a:t>
            </a:r>
            <a:r>
              <a:rPr sz="2400" spc="-25" dirty="0">
                <a:latin typeface="Georgia"/>
                <a:cs typeface="Georgia"/>
              </a:rPr>
              <a:t>or </a:t>
            </a:r>
            <a:r>
              <a:rPr sz="2400" dirty="0">
                <a:latin typeface="Georgia"/>
                <a:cs typeface="Georgia"/>
              </a:rPr>
              <a:t>housing</a:t>
            </a:r>
            <a:r>
              <a:rPr sz="2400" spc="-70" dirty="0">
                <a:latin typeface="Georgia"/>
                <a:cs typeface="Georgia"/>
              </a:rPr>
              <a:t> </a:t>
            </a:r>
            <a:r>
              <a:rPr sz="2400" spc="-10" dirty="0">
                <a:latin typeface="Georgia"/>
                <a:cs typeface="Georgia"/>
              </a:rPr>
              <a:t>supports</a:t>
            </a:r>
            <a:endParaRPr sz="2400" dirty="0">
              <a:latin typeface="Georgia"/>
              <a:cs typeface="Georgia"/>
            </a:endParaRPr>
          </a:p>
        </p:txBody>
      </p:sp>
      <p:grpSp>
        <p:nvGrpSpPr>
          <p:cNvPr id="13" name="object 13">
            <a:extLst>
              <a:ext uri="{C183D7F6-B498-43B3-948B-1728B52AA6E4}">
                <adec:decorative xmlns:adec="http://schemas.microsoft.com/office/drawing/2017/decorative" val="1"/>
              </a:ext>
            </a:extLst>
          </p:cNvPr>
          <p:cNvGrpSpPr/>
          <p:nvPr/>
        </p:nvGrpSpPr>
        <p:grpSpPr>
          <a:xfrm>
            <a:off x="503370" y="1936321"/>
            <a:ext cx="5428615" cy="3422015"/>
            <a:chOff x="503370" y="1936321"/>
            <a:chExt cx="5428615" cy="3422015"/>
          </a:xfrm>
        </p:grpSpPr>
        <p:sp>
          <p:nvSpPr>
            <p:cNvPr id="14" name="object 14">
              <a:extLst>
                <a:ext uri="{C183D7F6-B498-43B3-948B-1728B52AA6E4}">
                  <adec:decorative xmlns:adec="http://schemas.microsoft.com/office/drawing/2017/decorative" val="1"/>
                </a:ext>
              </a:extLst>
            </p:cNvPr>
            <p:cNvSpPr/>
            <p:nvPr/>
          </p:nvSpPr>
          <p:spPr>
            <a:xfrm>
              <a:off x="5446179" y="2717139"/>
              <a:ext cx="485775" cy="1997710"/>
            </a:xfrm>
            <a:custGeom>
              <a:avLst/>
              <a:gdLst/>
              <a:ahLst/>
              <a:cxnLst/>
              <a:rect l="l" t="t" r="r" b="b"/>
              <a:pathLst>
                <a:path w="485775" h="1997710">
                  <a:moveTo>
                    <a:pt x="468757" y="38100"/>
                  </a:moveTo>
                  <a:lnTo>
                    <a:pt x="443357" y="25400"/>
                  </a:lnTo>
                  <a:lnTo>
                    <a:pt x="392557" y="0"/>
                  </a:lnTo>
                  <a:lnTo>
                    <a:pt x="392557" y="25400"/>
                  </a:lnTo>
                  <a:lnTo>
                    <a:pt x="0" y="25400"/>
                  </a:lnTo>
                  <a:lnTo>
                    <a:pt x="0" y="50800"/>
                  </a:lnTo>
                  <a:lnTo>
                    <a:pt x="392557" y="50800"/>
                  </a:lnTo>
                  <a:lnTo>
                    <a:pt x="392557" y="76200"/>
                  </a:lnTo>
                  <a:lnTo>
                    <a:pt x="443357" y="50800"/>
                  </a:lnTo>
                  <a:lnTo>
                    <a:pt x="468757" y="38100"/>
                  </a:lnTo>
                  <a:close/>
                </a:path>
                <a:path w="485775" h="1997710">
                  <a:moveTo>
                    <a:pt x="485381" y="1959140"/>
                  </a:moveTo>
                  <a:lnTo>
                    <a:pt x="459981" y="1946440"/>
                  </a:lnTo>
                  <a:lnTo>
                    <a:pt x="409181" y="1921040"/>
                  </a:lnTo>
                  <a:lnTo>
                    <a:pt x="409181" y="1946440"/>
                  </a:lnTo>
                  <a:lnTo>
                    <a:pt x="16624" y="1946440"/>
                  </a:lnTo>
                  <a:lnTo>
                    <a:pt x="16624" y="1971840"/>
                  </a:lnTo>
                  <a:lnTo>
                    <a:pt x="409181" y="1971840"/>
                  </a:lnTo>
                  <a:lnTo>
                    <a:pt x="409181" y="1997240"/>
                  </a:lnTo>
                  <a:lnTo>
                    <a:pt x="459981" y="1971840"/>
                  </a:lnTo>
                  <a:lnTo>
                    <a:pt x="485381" y="1959140"/>
                  </a:lnTo>
                  <a:close/>
                </a:path>
              </a:pathLst>
            </a:custGeom>
            <a:solidFill>
              <a:srgbClr val="999390"/>
            </a:solidFill>
          </p:spPr>
          <p:txBody>
            <a:bodyPr wrap="square" lIns="0" tIns="0" rIns="0" bIns="0" rtlCol="0"/>
            <a:lstStyle/>
            <a:p>
              <a:endParaRPr/>
            </a:p>
          </p:txBody>
        </p:sp>
        <p:sp>
          <p:nvSpPr>
            <p:cNvPr id="15" name="object 15"/>
            <p:cNvSpPr/>
            <p:nvPr/>
          </p:nvSpPr>
          <p:spPr>
            <a:xfrm>
              <a:off x="503370" y="1936321"/>
              <a:ext cx="4942840" cy="3422015"/>
            </a:xfrm>
            <a:custGeom>
              <a:avLst/>
              <a:gdLst/>
              <a:ahLst/>
              <a:cxnLst/>
              <a:rect l="l" t="t" r="r" b="b"/>
              <a:pathLst>
                <a:path w="4942840" h="3422015">
                  <a:moveTo>
                    <a:pt x="4372546" y="0"/>
                  </a:moveTo>
                  <a:lnTo>
                    <a:pt x="570255" y="0"/>
                  </a:lnTo>
                  <a:lnTo>
                    <a:pt x="523486" y="1890"/>
                  </a:lnTo>
                  <a:lnTo>
                    <a:pt x="477759" y="7463"/>
                  </a:lnTo>
                  <a:lnTo>
                    <a:pt x="433219" y="16572"/>
                  </a:lnTo>
                  <a:lnTo>
                    <a:pt x="390013" y="29071"/>
                  </a:lnTo>
                  <a:lnTo>
                    <a:pt x="348289" y="44812"/>
                  </a:lnTo>
                  <a:lnTo>
                    <a:pt x="308194" y="63650"/>
                  </a:lnTo>
                  <a:lnTo>
                    <a:pt x="269873" y="85436"/>
                  </a:lnTo>
                  <a:lnTo>
                    <a:pt x="233473" y="110025"/>
                  </a:lnTo>
                  <a:lnTo>
                    <a:pt x="199142" y="137269"/>
                  </a:lnTo>
                  <a:lnTo>
                    <a:pt x="167027" y="167022"/>
                  </a:lnTo>
                  <a:lnTo>
                    <a:pt x="137273" y="199137"/>
                  </a:lnTo>
                  <a:lnTo>
                    <a:pt x="110028" y="233468"/>
                  </a:lnTo>
                  <a:lnTo>
                    <a:pt x="85439" y="269867"/>
                  </a:lnTo>
                  <a:lnTo>
                    <a:pt x="63652" y="308188"/>
                  </a:lnTo>
                  <a:lnTo>
                    <a:pt x="44814" y="348284"/>
                  </a:lnTo>
                  <a:lnTo>
                    <a:pt x="29072" y="390009"/>
                  </a:lnTo>
                  <a:lnTo>
                    <a:pt x="16573" y="433215"/>
                  </a:lnTo>
                  <a:lnTo>
                    <a:pt x="7463" y="477756"/>
                  </a:lnTo>
                  <a:lnTo>
                    <a:pt x="1890" y="523485"/>
                  </a:lnTo>
                  <a:lnTo>
                    <a:pt x="0" y="570255"/>
                  </a:lnTo>
                  <a:lnTo>
                    <a:pt x="0" y="2851226"/>
                  </a:lnTo>
                  <a:lnTo>
                    <a:pt x="1890" y="2897996"/>
                  </a:lnTo>
                  <a:lnTo>
                    <a:pt x="7463" y="2943725"/>
                  </a:lnTo>
                  <a:lnTo>
                    <a:pt x="16573" y="2988267"/>
                  </a:lnTo>
                  <a:lnTo>
                    <a:pt x="29072" y="3031473"/>
                  </a:lnTo>
                  <a:lnTo>
                    <a:pt x="44814" y="3073198"/>
                  </a:lnTo>
                  <a:lnTo>
                    <a:pt x="63652" y="3113295"/>
                  </a:lnTo>
                  <a:lnTo>
                    <a:pt x="85439" y="3151617"/>
                  </a:lnTo>
                  <a:lnTo>
                    <a:pt x="110028" y="3188017"/>
                  </a:lnTo>
                  <a:lnTo>
                    <a:pt x="137273" y="3222349"/>
                  </a:lnTo>
                  <a:lnTo>
                    <a:pt x="167027" y="3254465"/>
                  </a:lnTo>
                  <a:lnTo>
                    <a:pt x="199142" y="3284219"/>
                  </a:lnTo>
                  <a:lnTo>
                    <a:pt x="233473" y="3311464"/>
                  </a:lnTo>
                  <a:lnTo>
                    <a:pt x="269873" y="3336054"/>
                  </a:lnTo>
                  <a:lnTo>
                    <a:pt x="308194" y="3357841"/>
                  </a:lnTo>
                  <a:lnTo>
                    <a:pt x="348289" y="3376679"/>
                  </a:lnTo>
                  <a:lnTo>
                    <a:pt x="390013" y="3392421"/>
                  </a:lnTo>
                  <a:lnTo>
                    <a:pt x="433219" y="3404920"/>
                  </a:lnTo>
                  <a:lnTo>
                    <a:pt x="477759" y="3414030"/>
                  </a:lnTo>
                  <a:lnTo>
                    <a:pt x="523486" y="3419603"/>
                  </a:lnTo>
                  <a:lnTo>
                    <a:pt x="570255" y="3421494"/>
                  </a:lnTo>
                  <a:lnTo>
                    <a:pt x="4372546" y="3421494"/>
                  </a:lnTo>
                  <a:lnTo>
                    <a:pt x="4419316" y="3419603"/>
                  </a:lnTo>
                  <a:lnTo>
                    <a:pt x="4465046" y="3414030"/>
                  </a:lnTo>
                  <a:lnTo>
                    <a:pt x="4509587" y="3404920"/>
                  </a:lnTo>
                  <a:lnTo>
                    <a:pt x="4552794" y="3392421"/>
                  </a:lnTo>
                  <a:lnTo>
                    <a:pt x="4594519" y="3376679"/>
                  </a:lnTo>
                  <a:lnTo>
                    <a:pt x="4634616" y="3357841"/>
                  </a:lnTo>
                  <a:lnTo>
                    <a:pt x="4672938" y="3336054"/>
                  </a:lnTo>
                  <a:lnTo>
                    <a:pt x="4709338" y="3311464"/>
                  </a:lnTo>
                  <a:lnTo>
                    <a:pt x="4743669" y="3284219"/>
                  </a:lnTo>
                  <a:lnTo>
                    <a:pt x="4775785" y="3254465"/>
                  </a:lnTo>
                  <a:lnTo>
                    <a:pt x="4805539" y="3222349"/>
                  </a:lnTo>
                  <a:lnTo>
                    <a:pt x="4832785" y="3188017"/>
                  </a:lnTo>
                  <a:lnTo>
                    <a:pt x="4857374" y="3151617"/>
                  </a:lnTo>
                  <a:lnTo>
                    <a:pt x="4879161" y="3113295"/>
                  </a:lnTo>
                  <a:lnTo>
                    <a:pt x="4897999" y="3073198"/>
                  </a:lnTo>
                  <a:lnTo>
                    <a:pt x="4913741" y="3031473"/>
                  </a:lnTo>
                  <a:lnTo>
                    <a:pt x="4926240" y="2988267"/>
                  </a:lnTo>
                  <a:lnTo>
                    <a:pt x="4935350" y="2943725"/>
                  </a:lnTo>
                  <a:lnTo>
                    <a:pt x="4940924" y="2897996"/>
                  </a:lnTo>
                  <a:lnTo>
                    <a:pt x="4942814" y="2851226"/>
                  </a:lnTo>
                  <a:lnTo>
                    <a:pt x="4942814" y="570255"/>
                  </a:lnTo>
                  <a:lnTo>
                    <a:pt x="4940924" y="523485"/>
                  </a:lnTo>
                  <a:lnTo>
                    <a:pt x="4935350" y="477756"/>
                  </a:lnTo>
                  <a:lnTo>
                    <a:pt x="4926240" y="433215"/>
                  </a:lnTo>
                  <a:lnTo>
                    <a:pt x="4913741" y="390009"/>
                  </a:lnTo>
                  <a:lnTo>
                    <a:pt x="4897999" y="348284"/>
                  </a:lnTo>
                  <a:lnTo>
                    <a:pt x="4879161" y="308188"/>
                  </a:lnTo>
                  <a:lnTo>
                    <a:pt x="4857374" y="269867"/>
                  </a:lnTo>
                  <a:lnTo>
                    <a:pt x="4832785" y="233468"/>
                  </a:lnTo>
                  <a:lnTo>
                    <a:pt x="4805539" y="199137"/>
                  </a:lnTo>
                  <a:lnTo>
                    <a:pt x="4775785" y="167022"/>
                  </a:lnTo>
                  <a:lnTo>
                    <a:pt x="4743669" y="137269"/>
                  </a:lnTo>
                  <a:lnTo>
                    <a:pt x="4709338" y="110025"/>
                  </a:lnTo>
                  <a:lnTo>
                    <a:pt x="4672938" y="85436"/>
                  </a:lnTo>
                  <a:lnTo>
                    <a:pt x="4634616" y="63650"/>
                  </a:lnTo>
                  <a:lnTo>
                    <a:pt x="4594519" y="44812"/>
                  </a:lnTo>
                  <a:lnTo>
                    <a:pt x="4552794" y="29071"/>
                  </a:lnTo>
                  <a:lnTo>
                    <a:pt x="4509587" y="16572"/>
                  </a:lnTo>
                  <a:lnTo>
                    <a:pt x="4465046" y="7463"/>
                  </a:lnTo>
                  <a:lnTo>
                    <a:pt x="4419316" y="1890"/>
                  </a:lnTo>
                  <a:lnTo>
                    <a:pt x="4372546" y="0"/>
                  </a:lnTo>
                  <a:close/>
                </a:path>
              </a:pathLst>
            </a:custGeom>
            <a:solidFill>
              <a:srgbClr val="DBEFED"/>
            </a:solidFill>
          </p:spPr>
          <p:txBody>
            <a:bodyPr wrap="square" lIns="0" tIns="0" rIns="0" bIns="0" rtlCol="0"/>
            <a:lstStyle/>
            <a:p>
              <a:endParaRPr/>
            </a:p>
          </p:txBody>
        </p:sp>
      </p:grpSp>
      <p:sp>
        <p:nvSpPr>
          <p:cNvPr id="16" name="object 16" descr="Direct services&#13;&#10;"/>
          <p:cNvSpPr txBox="1"/>
          <p:nvPr/>
        </p:nvSpPr>
        <p:spPr>
          <a:xfrm>
            <a:off x="1803201" y="3227323"/>
            <a:ext cx="234505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Georgia"/>
                <a:cs typeface="Georgia"/>
              </a:rPr>
              <a:t>Direct</a:t>
            </a:r>
            <a:r>
              <a:rPr sz="2400" b="1" spc="-40" dirty="0">
                <a:latin typeface="Georgia"/>
                <a:cs typeface="Georgia"/>
              </a:rPr>
              <a:t> </a:t>
            </a:r>
            <a:r>
              <a:rPr sz="2400" b="1" spc="-10" dirty="0">
                <a:latin typeface="Georgia"/>
                <a:cs typeface="Georgia"/>
              </a:rPr>
              <a:t>services</a:t>
            </a:r>
            <a:endParaRPr sz="2400" dirty="0">
              <a:latin typeface="Georgia"/>
              <a:cs typeface="Georgia"/>
            </a:endParaRPr>
          </a:p>
        </p:txBody>
      </p:sp>
      <p:sp>
        <p:nvSpPr>
          <p:cNvPr id="17" name="object 17">
            <a:extLst>
              <a:ext uri="{C183D7F6-B498-43B3-948B-1728B52AA6E4}">
                <adec:decorative xmlns:adec="http://schemas.microsoft.com/office/drawing/2017/decorative" val="1"/>
              </a:ext>
            </a:extLst>
          </p:cNvPr>
          <p:cNvSpPr/>
          <p:nvPr/>
        </p:nvSpPr>
        <p:spPr>
          <a:xfrm>
            <a:off x="4253296" y="5756207"/>
            <a:ext cx="7452359" cy="564515"/>
          </a:xfrm>
          <a:custGeom>
            <a:avLst/>
            <a:gdLst/>
            <a:ahLst/>
            <a:cxnLst/>
            <a:rect l="l" t="t" r="r" b="b"/>
            <a:pathLst>
              <a:path w="7452359" h="564514">
                <a:moveTo>
                  <a:pt x="7357922" y="0"/>
                </a:moveTo>
                <a:lnTo>
                  <a:pt x="94030" y="0"/>
                </a:lnTo>
                <a:lnTo>
                  <a:pt x="57430" y="7389"/>
                </a:lnTo>
                <a:lnTo>
                  <a:pt x="27541" y="27541"/>
                </a:lnTo>
                <a:lnTo>
                  <a:pt x="7389" y="57430"/>
                </a:lnTo>
                <a:lnTo>
                  <a:pt x="0" y="94030"/>
                </a:lnTo>
                <a:lnTo>
                  <a:pt x="0" y="470166"/>
                </a:lnTo>
                <a:lnTo>
                  <a:pt x="7389" y="506774"/>
                </a:lnTo>
                <a:lnTo>
                  <a:pt x="27541" y="536667"/>
                </a:lnTo>
                <a:lnTo>
                  <a:pt x="57430" y="556820"/>
                </a:lnTo>
                <a:lnTo>
                  <a:pt x="94030" y="564210"/>
                </a:lnTo>
                <a:lnTo>
                  <a:pt x="7357922" y="564210"/>
                </a:lnTo>
                <a:lnTo>
                  <a:pt x="7394523" y="556820"/>
                </a:lnTo>
                <a:lnTo>
                  <a:pt x="7424412" y="536667"/>
                </a:lnTo>
                <a:lnTo>
                  <a:pt x="7444563" y="506774"/>
                </a:lnTo>
                <a:lnTo>
                  <a:pt x="7451953" y="470166"/>
                </a:lnTo>
                <a:lnTo>
                  <a:pt x="7451953" y="94030"/>
                </a:lnTo>
                <a:lnTo>
                  <a:pt x="7444563" y="57430"/>
                </a:lnTo>
                <a:lnTo>
                  <a:pt x="7424412" y="27541"/>
                </a:lnTo>
                <a:lnTo>
                  <a:pt x="7394523" y="7389"/>
                </a:lnTo>
                <a:lnTo>
                  <a:pt x="7357922" y="0"/>
                </a:lnTo>
                <a:close/>
              </a:path>
            </a:pathLst>
          </a:custGeom>
          <a:solidFill>
            <a:srgbClr val="CAE7E5"/>
          </a:solidFill>
        </p:spPr>
        <p:txBody>
          <a:bodyPr wrap="square" lIns="0" tIns="0" rIns="0" bIns="0" rtlCol="0"/>
          <a:lstStyle/>
          <a:p>
            <a:endParaRPr/>
          </a:p>
        </p:txBody>
      </p:sp>
      <p:sp>
        <p:nvSpPr>
          <p:cNvPr id="18" name="object 18" descr="Contracting with CBOs&#13;&#10;Eg—social service providers reimbursed for care coordination&#13;&#10;"/>
          <p:cNvSpPr txBox="1"/>
          <p:nvPr/>
        </p:nvSpPr>
        <p:spPr>
          <a:xfrm>
            <a:off x="5544844" y="3916171"/>
            <a:ext cx="5970905" cy="2278380"/>
          </a:xfrm>
          <a:prstGeom prst="rect">
            <a:avLst/>
          </a:prstGeom>
        </p:spPr>
        <p:txBody>
          <a:bodyPr vert="horz" wrap="square" lIns="0" tIns="12700" rIns="0" bIns="0" rtlCol="0">
            <a:spAutoFit/>
          </a:bodyPr>
          <a:lstStyle/>
          <a:p>
            <a:pPr marL="578485" algn="ctr">
              <a:lnSpc>
                <a:spcPct val="100000"/>
              </a:lnSpc>
              <a:spcBef>
                <a:spcPts val="100"/>
              </a:spcBef>
            </a:pPr>
            <a:r>
              <a:rPr sz="2400" b="1" dirty="0">
                <a:latin typeface="Georgia"/>
                <a:cs typeface="Georgia"/>
              </a:rPr>
              <a:t>Contracting</a:t>
            </a:r>
            <a:r>
              <a:rPr sz="2400" b="1" spc="-60" dirty="0">
                <a:latin typeface="Georgia"/>
                <a:cs typeface="Georgia"/>
              </a:rPr>
              <a:t> </a:t>
            </a:r>
            <a:r>
              <a:rPr sz="2400" b="1" dirty="0">
                <a:latin typeface="Georgia"/>
                <a:cs typeface="Georgia"/>
              </a:rPr>
              <a:t>with</a:t>
            </a:r>
            <a:r>
              <a:rPr sz="2400" b="1" spc="-50" dirty="0">
                <a:latin typeface="Georgia"/>
                <a:cs typeface="Georgia"/>
              </a:rPr>
              <a:t> </a:t>
            </a:r>
            <a:r>
              <a:rPr sz="2400" b="1" spc="-20" dirty="0">
                <a:latin typeface="Georgia"/>
                <a:cs typeface="Georgia"/>
              </a:rPr>
              <a:t>CBOs</a:t>
            </a:r>
            <a:endParaRPr sz="2400" dirty="0">
              <a:latin typeface="Georgia"/>
              <a:cs typeface="Georgia"/>
            </a:endParaRPr>
          </a:p>
          <a:p>
            <a:pPr marL="588010" marR="5080" algn="ctr">
              <a:lnSpc>
                <a:spcPct val="100800"/>
              </a:lnSpc>
            </a:pPr>
            <a:r>
              <a:rPr sz="2400" spc="-10" dirty="0">
                <a:latin typeface="Georgia"/>
                <a:cs typeface="Georgia"/>
              </a:rPr>
              <a:t>Eg—</a:t>
            </a:r>
            <a:r>
              <a:rPr sz="2400" dirty="0">
                <a:latin typeface="Georgia"/>
                <a:cs typeface="Georgia"/>
              </a:rPr>
              <a:t>social</a:t>
            </a:r>
            <a:r>
              <a:rPr sz="2400" spc="-80" dirty="0">
                <a:latin typeface="Georgia"/>
                <a:cs typeface="Georgia"/>
              </a:rPr>
              <a:t> </a:t>
            </a:r>
            <a:r>
              <a:rPr sz="2400" dirty="0">
                <a:latin typeface="Georgia"/>
                <a:cs typeface="Georgia"/>
              </a:rPr>
              <a:t>service</a:t>
            </a:r>
            <a:r>
              <a:rPr sz="2400" spc="-70" dirty="0">
                <a:latin typeface="Georgia"/>
                <a:cs typeface="Georgia"/>
              </a:rPr>
              <a:t> </a:t>
            </a:r>
            <a:r>
              <a:rPr sz="2400" dirty="0">
                <a:latin typeface="Georgia"/>
                <a:cs typeface="Georgia"/>
              </a:rPr>
              <a:t>providers</a:t>
            </a:r>
            <a:r>
              <a:rPr sz="2400" spc="-70" dirty="0">
                <a:latin typeface="Georgia"/>
                <a:cs typeface="Georgia"/>
              </a:rPr>
              <a:t> </a:t>
            </a:r>
            <a:r>
              <a:rPr sz="2400" spc="-10" dirty="0">
                <a:latin typeface="Georgia"/>
                <a:cs typeface="Georgia"/>
              </a:rPr>
              <a:t>reimbursed </a:t>
            </a:r>
            <a:r>
              <a:rPr sz="2400" dirty="0">
                <a:latin typeface="Georgia"/>
                <a:cs typeface="Georgia"/>
              </a:rPr>
              <a:t>for</a:t>
            </a:r>
            <a:r>
              <a:rPr sz="2400" spc="-35" dirty="0">
                <a:latin typeface="Georgia"/>
                <a:cs typeface="Georgia"/>
              </a:rPr>
              <a:t> </a:t>
            </a:r>
            <a:r>
              <a:rPr sz="2400" dirty="0">
                <a:latin typeface="Georgia"/>
                <a:cs typeface="Georgia"/>
              </a:rPr>
              <a:t>care</a:t>
            </a:r>
            <a:r>
              <a:rPr sz="2400" spc="-35" dirty="0">
                <a:latin typeface="Georgia"/>
                <a:cs typeface="Georgia"/>
              </a:rPr>
              <a:t> </a:t>
            </a:r>
            <a:r>
              <a:rPr sz="2400" spc="-10" dirty="0">
                <a:latin typeface="Georgia"/>
                <a:cs typeface="Georgia"/>
              </a:rPr>
              <a:t>coordination</a:t>
            </a:r>
            <a:endParaRPr sz="2400" dirty="0">
              <a:latin typeface="Georgia"/>
              <a:cs typeface="Georgia"/>
            </a:endParaRPr>
          </a:p>
          <a:p>
            <a:pPr>
              <a:lnSpc>
                <a:spcPct val="100000"/>
              </a:lnSpc>
            </a:pPr>
            <a:endParaRPr sz="2400" dirty="0">
              <a:latin typeface="Georgia"/>
              <a:cs typeface="Georgia"/>
            </a:endParaRPr>
          </a:p>
          <a:p>
            <a:pPr>
              <a:lnSpc>
                <a:spcPct val="100000"/>
              </a:lnSpc>
              <a:spcBef>
                <a:spcPts val="715"/>
              </a:spcBef>
            </a:pPr>
            <a:endParaRPr sz="2400" dirty="0">
              <a:latin typeface="Georgia"/>
              <a:cs typeface="Georgia"/>
            </a:endParaRPr>
          </a:p>
          <a:p>
            <a:pPr marL="12700">
              <a:lnSpc>
                <a:spcPct val="100000"/>
              </a:lnSpc>
            </a:pPr>
            <a:r>
              <a:rPr sz="2400" i="1" spc="-20" dirty="0">
                <a:latin typeface="Georgia"/>
                <a:cs typeface="Georgia"/>
              </a:rPr>
              <a:t>Cross-</a:t>
            </a:r>
            <a:r>
              <a:rPr sz="2400" i="1" dirty="0">
                <a:latin typeface="Georgia"/>
                <a:cs typeface="Georgia"/>
              </a:rPr>
              <a:t>sector</a:t>
            </a:r>
            <a:r>
              <a:rPr sz="2400" i="1" spc="-40" dirty="0">
                <a:latin typeface="Georgia"/>
                <a:cs typeface="Georgia"/>
              </a:rPr>
              <a:t> </a:t>
            </a:r>
            <a:r>
              <a:rPr sz="2400" i="1" dirty="0">
                <a:latin typeface="Georgia"/>
                <a:cs typeface="Georgia"/>
              </a:rPr>
              <a:t>governance</a:t>
            </a:r>
            <a:r>
              <a:rPr sz="2400" i="1" spc="-30" dirty="0">
                <a:latin typeface="Georgia"/>
                <a:cs typeface="Georgia"/>
              </a:rPr>
              <a:t> </a:t>
            </a:r>
            <a:r>
              <a:rPr sz="2400" i="1" spc="-10" dirty="0">
                <a:latin typeface="Georgia"/>
                <a:cs typeface="Georgia"/>
              </a:rPr>
              <a:t>structures</a:t>
            </a:r>
            <a:endParaRPr sz="2400" dirty="0">
              <a:latin typeface="Georgia"/>
              <a:cs typeface="Georgia"/>
            </a:endParaRPr>
          </a:p>
        </p:txBody>
      </p:sp>
      <p:sp>
        <p:nvSpPr>
          <p:cNvPr id="19" name="object 19" descr="Arrow up"/>
          <p:cNvSpPr/>
          <p:nvPr/>
        </p:nvSpPr>
        <p:spPr>
          <a:xfrm>
            <a:off x="2936674" y="5357816"/>
            <a:ext cx="1316990" cy="693420"/>
          </a:xfrm>
          <a:custGeom>
            <a:avLst/>
            <a:gdLst/>
            <a:ahLst/>
            <a:cxnLst/>
            <a:rect l="l" t="t" r="r" b="b"/>
            <a:pathLst>
              <a:path w="1316989" h="693420">
                <a:moveTo>
                  <a:pt x="50799" y="63499"/>
                </a:moveTo>
                <a:lnTo>
                  <a:pt x="25399" y="63499"/>
                </a:lnTo>
                <a:lnTo>
                  <a:pt x="25399" y="693191"/>
                </a:lnTo>
                <a:lnTo>
                  <a:pt x="1316621" y="693191"/>
                </a:lnTo>
                <a:lnTo>
                  <a:pt x="1316621" y="680491"/>
                </a:lnTo>
                <a:lnTo>
                  <a:pt x="50799" y="680491"/>
                </a:lnTo>
                <a:lnTo>
                  <a:pt x="38100" y="667791"/>
                </a:lnTo>
                <a:lnTo>
                  <a:pt x="50799" y="667791"/>
                </a:lnTo>
                <a:lnTo>
                  <a:pt x="50799" y="63499"/>
                </a:lnTo>
                <a:close/>
              </a:path>
              <a:path w="1316989" h="693420">
                <a:moveTo>
                  <a:pt x="50799" y="667791"/>
                </a:moveTo>
                <a:lnTo>
                  <a:pt x="38100" y="667791"/>
                </a:lnTo>
                <a:lnTo>
                  <a:pt x="50799" y="680491"/>
                </a:lnTo>
                <a:lnTo>
                  <a:pt x="50799" y="667791"/>
                </a:lnTo>
                <a:close/>
              </a:path>
              <a:path w="1316989" h="693420">
                <a:moveTo>
                  <a:pt x="1316621" y="667791"/>
                </a:moveTo>
                <a:lnTo>
                  <a:pt x="50799" y="667791"/>
                </a:lnTo>
                <a:lnTo>
                  <a:pt x="50799" y="680491"/>
                </a:lnTo>
                <a:lnTo>
                  <a:pt x="1316621" y="680491"/>
                </a:lnTo>
                <a:lnTo>
                  <a:pt x="1316621" y="667791"/>
                </a:lnTo>
                <a:close/>
              </a:path>
              <a:path w="1316989" h="693420">
                <a:moveTo>
                  <a:pt x="38099" y="0"/>
                </a:moveTo>
                <a:lnTo>
                  <a:pt x="0" y="76199"/>
                </a:lnTo>
                <a:lnTo>
                  <a:pt x="25399" y="76199"/>
                </a:lnTo>
                <a:lnTo>
                  <a:pt x="25399" y="63499"/>
                </a:lnTo>
                <a:lnTo>
                  <a:pt x="69849" y="63499"/>
                </a:lnTo>
                <a:lnTo>
                  <a:pt x="38099" y="0"/>
                </a:lnTo>
                <a:close/>
              </a:path>
              <a:path w="1316989" h="693420">
                <a:moveTo>
                  <a:pt x="69849" y="63499"/>
                </a:moveTo>
                <a:lnTo>
                  <a:pt x="50799" y="63499"/>
                </a:lnTo>
                <a:lnTo>
                  <a:pt x="50799" y="76199"/>
                </a:lnTo>
                <a:lnTo>
                  <a:pt x="76199" y="76199"/>
                </a:lnTo>
                <a:lnTo>
                  <a:pt x="69849" y="63499"/>
                </a:lnTo>
                <a:close/>
              </a:path>
            </a:pathLst>
          </a:custGeom>
          <a:solidFill>
            <a:srgbClr val="999390"/>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1018" y="6280484"/>
            <a:ext cx="8441055" cy="0"/>
          </a:xfrm>
          <a:custGeom>
            <a:avLst/>
            <a:gdLst/>
            <a:ahLst/>
            <a:cxnLst/>
            <a:rect l="l" t="t" r="r" b="b"/>
            <a:pathLst>
              <a:path w="8441055">
                <a:moveTo>
                  <a:pt x="0" y="0"/>
                </a:moveTo>
                <a:lnTo>
                  <a:pt x="8440944" y="0"/>
                </a:lnTo>
              </a:path>
            </a:pathLst>
          </a:custGeom>
          <a:ln w="12693">
            <a:solidFill>
              <a:srgbClr val="000000"/>
            </a:solidFill>
          </a:ln>
        </p:spPr>
        <p:txBody>
          <a:bodyPr wrap="square" lIns="0" tIns="0" rIns="0" bIns="0" rtlCol="0"/>
          <a:lstStyle/>
          <a:p>
            <a:endParaRPr/>
          </a:p>
        </p:txBody>
      </p:sp>
      <p:sp>
        <p:nvSpPr>
          <p:cNvPr id="3" name="object 3"/>
          <p:cNvSpPr txBox="1"/>
          <p:nvPr/>
        </p:nvSpPr>
        <p:spPr>
          <a:xfrm>
            <a:off x="321475" y="6289547"/>
            <a:ext cx="929640" cy="513080"/>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02060"/>
                </a:solidFill>
                <a:latin typeface="Helvetica Neue Medium"/>
                <a:cs typeface="Helvetica Neue Medium"/>
              </a:rPr>
              <a:t>siren</a:t>
            </a:r>
            <a:endParaRPr sz="3200">
              <a:latin typeface="Helvetica Neue Medium"/>
              <a:cs typeface="Helvetica Neue Medium"/>
            </a:endParaRPr>
          </a:p>
        </p:txBody>
      </p:sp>
      <p:pic>
        <p:nvPicPr>
          <p:cNvPr id="4" name="object 4"/>
          <p:cNvPicPr/>
          <p:nvPr/>
        </p:nvPicPr>
        <p:blipFill>
          <a:blip r:embed="rId2" cstate="print"/>
          <a:stretch>
            <a:fillRect/>
          </a:stretch>
        </p:blipFill>
        <p:spPr>
          <a:xfrm>
            <a:off x="8097253" y="6385534"/>
            <a:ext cx="699015" cy="337851"/>
          </a:xfrm>
          <a:prstGeom prst="rect">
            <a:avLst/>
          </a:prstGeom>
        </p:spPr>
      </p:pic>
      <p:sp>
        <p:nvSpPr>
          <p:cNvPr id="5" name="object 5" descr="Upcoming Events"/>
          <p:cNvSpPr txBox="1">
            <a:spLocks noGrp="1"/>
          </p:cNvSpPr>
          <p:nvPr>
            <p:ph type="title"/>
          </p:nvPr>
        </p:nvSpPr>
        <p:spPr>
          <a:xfrm>
            <a:off x="2209800" y="294132"/>
            <a:ext cx="4723765" cy="695960"/>
          </a:xfrm>
          <a:prstGeom prst="rect">
            <a:avLst/>
          </a:prstGeom>
        </p:spPr>
        <p:txBody>
          <a:bodyPr vert="horz" wrap="square" lIns="0" tIns="12700" rIns="0" bIns="0" rtlCol="0">
            <a:spAutoFit/>
          </a:bodyPr>
          <a:lstStyle/>
          <a:p>
            <a:pPr marL="12700">
              <a:lnSpc>
                <a:spcPct val="100000"/>
              </a:lnSpc>
              <a:spcBef>
                <a:spcPts val="100"/>
              </a:spcBef>
              <a:tabLst>
                <a:tab pos="2908935" algn="l"/>
              </a:tabLst>
            </a:pPr>
            <a:r>
              <a:rPr sz="4400" b="1" spc="-10" dirty="0">
                <a:solidFill>
                  <a:srgbClr val="002060"/>
                </a:solidFill>
                <a:latin typeface="Helvetica Neue"/>
                <a:cs typeface="Helvetica Neue"/>
              </a:rPr>
              <a:t>Upcoming</a:t>
            </a:r>
            <a:r>
              <a:rPr sz="4400" b="1" dirty="0">
                <a:solidFill>
                  <a:srgbClr val="002060"/>
                </a:solidFill>
                <a:latin typeface="Helvetica Neue"/>
                <a:cs typeface="Helvetica Neue"/>
              </a:rPr>
              <a:t>	</a:t>
            </a:r>
            <a:r>
              <a:rPr sz="4400" b="1" spc="-10" dirty="0">
                <a:solidFill>
                  <a:srgbClr val="002060"/>
                </a:solidFill>
                <a:latin typeface="Helvetica Neue"/>
                <a:cs typeface="Helvetica Neue"/>
              </a:rPr>
              <a:t>Events</a:t>
            </a:r>
            <a:endParaRPr sz="4400">
              <a:latin typeface="Helvetica Neue"/>
              <a:cs typeface="Helvetica Neue"/>
            </a:endParaRPr>
          </a:p>
        </p:txBody>
      </p:sp>
      <p:sp>
        <p:nvSpPr>
          <p:cNvPr id="6" name="object 6" descr="National Academies Public Webinar Report Release: Integrating Social Care into the Delivery of Health Care: Moving Upstream to Improve the Nation's Health&#13;&#10;September 25, 8am – 9am PT/11am – 12pm ET&#13;&#10;This event will present the new National Academies report, Integrating Social Care into  the Delivery of Health Care: Moving Upstream to Improve the Nation’s Health. The webinar will include an overview of the report and discussion of the report’s findings, recommendations, and key messages.&#13;&#10;SIREN &amp; America’s Essential Hospitals: Interventions to Decrease Food Insecurity&#13;&#10;October 28, 11am – 12pm PT/2pm – 3pm ET&#13;&#10;This webinar will explore ways to help meet patients’ food insecurity needs. This event will feature SIREN’s own Emilia DeMarchis, MD, who will present the results of a&#13;&#10;systematic review of health-care based food security interventions. She will be joined by&#13;&#10;Larry Atlier of Lee Health who will share a firsthand account of experience delivering a food security intervention.&#13;&#10;"/>
          <p:cNvSpPr txBox="1"/>
          <p:nvPr/>
        </p:nvSpPr>
        <p:spPr>
          <a:xfrm>
            <a:off x="725418" y="1276603"/>
            <a:ext cx="7776209" cy="4401820"/>
          </a:xfrm>
          <a:prstGeom prst="rect">
            <a:avLst/>
          </a:prstGeom>
        </p:spPr>
        <p:txBody>
          <a:bodyPr vert="horz" wrap="square" lIns="0" tIns="13970" rIns="0" bIns="0" rtlCol="0">
            <a:spAutoFit/>
          </a:bodyPr>
          <a:lstStyle/>
          <a:p>
            <a:pPr marL="12700" marR="69215" algn="just">
              <a:lnSpc>
                <a:spcPct val="99400"/>
              </a:lnSpc>
              <a:spcBef>
                <a:spcPts val="110"/>
              </a:spcBef>
            </a:pPr>
            <a:r>
              <a:rPr sz="1800" b="1" dirty="0">
                <a:solidFill>
                  <a:srgbClr val="052049"/>
                </a:solidFill>
                <a:latin typeface="Helvetica Neue"/>
                <a:cs typeface="Helvetica Neue"/>
              </a:rPr>
              <a:t>National</a:t>
            </a:r>
            <a:r>
              <a:rPr sz="1800" b="1" spc="-80" dirty="0">
                <a:solidFill>
                  <a:srgbClr val="052049"/>
                </a:solidFill>
                <a:latin typeface="Helvetica Neue"/>
                <a:cs typeface="Helvetica Neue"/>
              </a:rPr>
              <a:t> </a:t>
            </a:r>
            <a:r>
              <a:rPr sz="1800" b="1" dirty="0">
                <a:solidFill>
                  <a:srgbClr val="052049"/>
                </a:solidFill>
                <a:latin typeface="Helvetica Neue"/>
                <a:cs typeface="Helvetica Neue"/>
              </a:rPr>
              <a:t>Academies</a:t>
            </a:r>
            <a:r>
              <a:rPr sz="1800" b="1" spc="-80" dirty="0">
                <a:solidFill>
                  <a:srgbClr val="052049"/>
                </a:solidFill>
                <a:latin typeface="Helvetica Neue"/>
                <a:cs typeface="Helvetica Neue"/>
              </a:rPr>
              <a:t> </a:t>
            </a:r>
            <a:r>
              <a:rPr sz="1800" b="1" dirty="0">
                <a:solidFill>
                  <a:srgbClr val="052049"/>
                </a:solidFill>
                <a:latin typeface="Helvetica Neue"/>
                <a:cs typeface="Helvetica Neue"/>
              </a:rPr>
              <a:t>Public</a:t>
            </a:r>
            <a:r>
              <a:rPr sz="1800" b="1" spc="-80" dirty="0">
                <a:solidFill>
                  <a:srgbClr val="052049"/>
                </a:solidFill>
                <a:latin typeface="Helvetica Neue"/>
                <a:cs typeface="Helvetica Neue"/>
              </a:rPr>
              <a:t> </a:t>
            </a:r>
            <a:r>
              <a:rPr sz="1800" b="1" spc="-10" dirty="0">
                <a:solidFill>
                  <a:srgbClr val="052049"/>
                </a:solidFill>
                <a:latin typeface="Helvetica Neue"/>
                <a:cs typeface="Helvetica Neue"/>
              </a:rPr>
              <a:t>Webinar</a:t>
            </a:r>
            <a:r>
              <a:rPr sz="1800" b="1" spc="-75" dirty="0">
                <a:solidFill>
                  <a:srgbClr val="052049"/>
                </a:solidFill>
                <a:latin typeface="Helvetica Neue"/>
                <a:cs typeface="Helvetica Neue"/>
              </a:rPr>
              <a:t> </a:t>
            </a:r>
            <a:r>
              <a:rPr sz="1800" b="1" dirty="0">
                <a:solidFill>
                  <a:srgbClr val="052049"/>
                </a:solidFill>
                <a:latin typeface="Helvetica Neue"/>
                <a:cs typeface="Helvetica Neue"/>
              </a:rPr>
              <a:t>Report</a:t>
            </a:r>
            <a:r>
              <a:rPr sz="1800" b="1" spc="-75" dirty="0">
                <a:solidFill>
                  <a:srgbClr val="052049"/>
                </a:solidFill>
                <a:latin typeface="Helvetica Neue"/>
                <a:cs typeface="Helvetica Neue"/>
              </a:rPr>
              <a:t> </a:t>
            </a:r>
            <a:r>
              <a:rPr sz="1800" b="1" dirty="0">
                <a:solidFill>
                  <a:srgbClr val="052049"/>
                </a:solidFill>
                <a:latin typeface="Helvetica Neue"/>
                <a:cs typeface="Helvetica Neue"/>
              </a:rPr>
              <a:t>Release:</a:t>
            </a:r>
            <a:r>
              <a:rPr sz="1800" b="1" spc="-75" dirty="0">
                <a:solidFill>
                  <a:srgbClr val="052049"/>
                </a:solidFill>
                <a:latin typeface="Helvetica Neue"/>
                <a:cs typeface="Helvetica Neue"/>
              </a:rPr>
              <a:t> </a:t>
            </a:r>
            <a:r>
              <a:rPr sz="1800" b="1" dirty="0">
                <a:solidFill>
                  <a:srgbClr val="052049"/>
                </a:solidFill>
                <a:latin typeface="Helvetica Neue"/>
                <a:cs typeface="Helvetica Neue"/>
              </a:rPr>
              <a:t>Integrating</a:t>
            </a:r>
            <a:r>
              <a:rPr sz="1800" b="1" spc="-75" dirty="0">
                <a:solidFill>
                  <a:srgbClr val="052049"/>
                </a:solidFill>
                <a:latin typeface="Helvetica Neue"/>
                <a:cs typeface="Helvetica Neue"/>
              </a:rPr>
              <a:t> </a:t>
            </a:r>
            <a:r>
              <a:rPr sz="1800" b="1" spc="-10" dirty="0">
                <a:solidFill>
                  <a:srgbClr val="052049"/>
                </a:solidFill>
                <a:latin typeface="Helvetica Neue"/>
                <a:cs typeface="Helvetica Neue"/>
              </a:rPr>
              <a:t>Social </a:t>
            </a:r>
            <a:r>
              <a:rPr sz="1800" b="1" dirty="0">
                <a:solidFill>
                  <a:srgbClr val="052049"/>
                </a:solidFill>
                <a:latin typeface="Helvetica Neue"/>
                <a:cs typeface="Helvetica Neue"/>
              </a:rPr>
              <a:t>Care</a:t>
            </a:r>
            <a:r>
              <a:rPr sz="1800" b="1" spc="-60" dirty="0">
                <a:solidFill>
                  <a:srgbClr val="052049"/>
                </a:solidFill>
                <a:latin typeface="Helvetica Neue"/>
                <a:cs typeface="Helvetica Neue"/>
              </a:rPr>
              <a:t> </a:t>
            </a:r>
            <a:r>
              <a:rPr sz="1800" b="1" dirty="0">
                <a:solidFill>
                  <a:srgbClr val="052049"/>
                </a:solidFill>
                <a:latin typeface="Helvetica Neue"/>
                <a:cs typeface="Helvetica Neue"/>
              </a:rPr>
              <a:t>into</a:t>
            </a:r>
            <a:r>
              <a:rPr sz="1800" b="1" spc="-55" dirty="0">
                <a:solidFill>
                  <a:srgbClr val="052049"/>
                </a:solidFill>
                <a:latin typeface="Helvetica Neue"/>
                <a:cs typeface="Helvetica Neue"/>
              </a:rPr>
              <a:t> </a:t>
            </a:r>
            <a:r>
              <a:rPr sz="1800" b="1" dirty="0">
                <a:solidFill>
                  <a:srgbClr val="052049"/>
                </a:solidFill>
                <a:latin typeface="Helvetica Neue"/>
                <a:cs typeface="Helvetica Neue"/>
              </a:rPr>
              <a:t>the</a:t>
            </a:r>
            <a:r>
              <a:rPr sz="1800" b="1" spc="-60" dirty="0">
                <a:solidFill>
                  <a:srgbClr val="052049"/>
                </a:solidFill>
                <a:latin typeface="Helvetica Neue"/>
                <a:cs typeface="Helvetica Neue"/>
              </a:rPr>
              <a:t> </a:t>
            </a:r>
            <a:r>
              <a:rPr sz="1800" b="1" dirty="0">
                <a:solidFill>
                  <a:srgbClr val="052049"/>
                </a:solidFill>
                <a:latin typeface="Helvetica Neue"/>
                <a:cs typeface="Helvetica Neue"/>
              </a:rPr>
              <a:t>Delivery</a:t>
            </a:r>
            <a:r>
              <a:rPr sz="1800" b="1" spc="-55" dirty="0">
                <a:solidFill>
                  <a:srgbClr val="052049"/>
                </a:solidFill>
                <a:latin typeface="Helvetica Neue"/>
                <a:cs typeface="Helvetica Neue"/>
              </a:rPr>
              <a:t> </a:t>
            </a:r>
            <a:r>
              <a:rPr sz="1800" b="1" dirty="0">
                <a:solidFill>
                  <a:srgbClr val="052049"/>
                </a:solidFill>
                <a:latin typeface="Helvetica Neue"/>
                <a:cs typeface="Helvetica Neue"/>
              </a:rPr>
              <a:t>of</a:t>
            </a:r>
            <a:r>
              <a:rPr sz="1800" b="1" spc="-60" dirty="0">
                <a:solidFill>
                  <a:srgbClr val="052049"/>
                </a:solidFill>
                <a:latin typeface="Helvetica Neue"/>
                <a:cs typeface="Helvetica Neue"/>
              </a:rPr>
              <a:t> </a:t>
            </a:r>
            <a:r>
              <a:rPr sz="1800" b="1" dirty="0">
                <a:solidFill>
                  <a:srgbClr val="052049"/>
                </a:solidFill>
                <a:latin typeface="Helvetica Neue"/>
                <a:cs typeface="Helvetica Neue"/>
              </a:rPr>
              <a:t>Health</a:t>
            </a:r>
            <a:r>
              <a:rPr sz="1800" b="1" spc="-60" dirty="0">
                <a:solidFill>
                  <a:srgbClr val="052049"/>
                </a:solidFill>
                <a:latin typeface="Helvetica Neue"/>
                <a:cs typeface="Helvetica Neue"/>
              </a:rPr>
              <a:t> </a:t>
            </a:r>
            <a:r>
              <a:rPr sz="1800" b="1" dirty="0">
                <a:solidFill>
                  <a:srgbClr val="052049"/>
                </a:solidFill>
                <a:latin typeface="Helvetica Neue"/>
                <a:cs typeface="Helvetica Neue"/>
              </a:rPr>
              <a:t>Care:</a:t>
            </a:r>
            <a:r>
              <a:rPr sz="1800" b="1" spc="-55" dirty="0">
                <a:solidFill>
                  <a:srgbClr val="052049"/>
                </a:solidFill>
                <a:latin typeface="Helvetica Neue"/>
                <a:cs typeface="Helvetica Neue"/>
              </a:rPr>
              <a:t> </a:t>
            </a:r>
            <a:r>
              <a:rPr sz="1800" b="1" dirty="0">
                <a:solidFill>
                  <a:srgbClr val="052049"/>
                </a:solidFill>
                <a:latin typeface="Helvetica Neue"/>
                <a:cs typeface="Helvetica Neue"/>
              </a:rPr>
              <a:t>Moving</a:t>
            </a:r>
            <a:r>
              <a:rPr sz="1800" b="1" spc="-60" dirty="0">
                <a:solidFill>
                  <a:srgbClr val="052049"/>
                </a:solidFill>
                <a:latin typeface="Helvetica Neue"/>
                <a:cs typeface="Helvetica Neue"/>
              </a:rPr>
              <a:t> </a:t>
            </a:r>
            <a:r>
              <a:rPr sz="1800" b="1" dirty="0">
                <a:solidFill>
                  <a:srgbClr val="052049"/>
                </a:solidFill>
                <a:latin typeface="Helvetica Neue"/>
                <a:cs typeface="Helvetica Neue"/>
              </a:rPr>
              <a:t>Upstream</a:t>
            </a:r>
            <a:r>
              <a:rPr sz="1800" b="1" spc="-60" dirty="0">
                <a:solidFill>
                  <a:srgbClr val="052049"/>
                </a:solidFill>
                <a:latin typeface="Helvetica Neue"/>
                <a:cs typeface="Helvetica Neue"/>
              </a:rPr>
              <a:t> </a:t>
            </a:r>
            <a:r>
              <a:rPr sz="1800" b="1" dirty="0">
                <a:solidFill>
                  <a:srgbClr val="052049"/>
                </a:solidFill>
                <a:latin typeface="Helvetica Neue"/>
                <a:cs typeface="Helvetica Neue"/>
              </a:rPr>
              <a:t>to</a:t>
            </a:r>
            <a:r>
              <a:rPr sz="1800" b="1" spc="-55" dirty="0">
                <a:solidFill>
                  <a:srgbClr val="052049"/>
                </a:solidFill>
                <a:latin typeface="Helvetica Neue"/>
                <a:cs typeface="Helvetica Neue"/>
              </a:rPr>
              <a:t> </a:t>
            </a:r>
            <a:r>
              <a:rPr sz="1800" b="1" dirty="0">
                <a:solidFill>
                  <a:srgbClr val="052049"/>
                </a:solidFill>
                <a:latin typeface="Helvetica Neue"/>
                <a:cs typeface="Helvetica Neue"/>
              </a:rPr>
              <a:t>Improve</a:t>
            </a:r>
            <a:r>
              <a:rPr sz="1800" b="1" spc="-60" dirty="0">
                <a:solidFill>
                  <a:srgbClr val="052049"/>
                </a:solidFill>
                <a:latin typeface="Helvetica Neue"/>
                <a:cs typeface="Helvetica Neue"/>
              </a:rPr>
              <a:t> </a:t>
            </a:r>
            <a:r>
              <a:rPr sz="1800" b="1" spc="-25" dirty="0">
                <a:solidFill>
                  <a:srgbClr val="052049"/>
                </a:solidFill>
                <a:latin typeface="Helvetica Neue"/>
                <a:cs typeface="Helvetica Neue"/>
              </a:rPr>
              <a:t>the </a:t>
            </a:r>
            <a:r>
              <a:rPr sz="1800" b="1" dirty="0">
                <a:solidFill>
                  <a:srgbClr val="052049"/>
                </a:solidFill>
                <a:latin typeface="Helvetica Neue"/>
                <a:cs typeface="Helvetica Neue"/>
              </a:rPr>
              <a:t>Nation's</a:t>
            </a:r>
            <a:r>
              <a:rPr sz="1800" b="1" spc="-70" dirty="0">
                <a:solidFill>
                  <a:srgbClr val="052049"/>
                </a:solidFill>
                <a:latin typeface="Helvetica Neue"/>
                <a:cs typeface="Helvetica Neue"/>
              </a:rPr>
              <a:t> </a:t>
            </a:r>
            <a:r>
              <a:rPr sz="1800" b="1" spc="-10" dirty="0">
                <a:solidFill>
                  <a:srgbClr val="052049"/>
                </a:solidFill>
                <a:latin typeface="Helvetica Neue"/>
                <a:cs typeface="Helvetica Neue"/>
              </a:rPr>
              <a:t>Health</a:t>
            </a:r>
            <a:endParaRPr sz="1800" dirty="0">
              <a:latin typeface="Helvetica Neue"/>
              <a:cs typeface="Helvetica Neue"/>
            </a:endParaRPr>
          </a:p>
          <a:p>
            <a:pPr marL="215900">
              <a:lnSpc>
                <a:spcPts val="2120"/>
              </a:lnSpc>
              <a:spcBef>
                <a:spcPts val="1635"/>
              </a:spcBef>
            </a:pPr>
            <a:r>
              <a:rPr sz="1800" b="1" dirty="0">
                <a:solidFill>
                  <a:srgbClr val="052049"/>
                </a:solidFill>
                <a:latin typeface="Helvetica Neue"/>
                <a:cs typeface="Helvetica Neue"/>
              </a:rPr>
              <a:t>September</a:t>
            </a:r>
            <a:r>
              <a:rPr sz="1800" b="1" spc="-30" dirty="0">
                <a:solidFill>
                  <a:srgbClr val="052049"/>
                </a:solidFill>
                <a:latin typeface="Helvetica Neue"/>
                <a:cs typeface="Helvetica Neue"/>
              </a:rPr>
              <a:t> </a:t>
            </a:r>
            <a:r>
              <a:rPr sz="1800" b="1" dirty="0">
                <a:solidFill>
                  <a:srgbClr val="052049"/>
                </a:solidFill>
                <a:latin typeface="Helvetica Neue"/>
                <a:cs typeface="Helvetica Neue"/>
              </a:rPr>
              <a:t>25,</a:t>
            </a:r>
            <a:r>
              <a:rPr sz="1800" b="1" spc="-25" dirty="0">
                <a:solidFill>
                  <a:srgbClr val="052049"/>
                </a:solidFill>
                <a:latin typeface="Helvetica Neue"/>
                <a:cs typeface="Helvetica Neue"/>
              </a:rPr>
              <a:t> </a:t>
            </a:r>
            <a:r>
              <a:rPr sz="1800" b="1" dirty="0">
                <a:solidFill>
                  <a:srgbClr val="052049"/>
                </a:solidFill>
                <a:latin typeface="Helvetica Neue"/>
                <a:cs typeface="Helvetica Neue"/>
              </a:rPr>
              <a:t>8am</a:t>
            </a:r>
            <a:r>
              <a:rPr sz="1800" b="1" spc="-30" dirty="0">
                <a:solidFill>
                  <a:srgbClr val="052049"/>
                </a:solidFill>
                <a:latin typeface="Helvetica Neue"/>
                <a:cs typeface="Helvetica Neue"/>
              </a:rPr>
              <a:t> </a:t>
            </a:r>
            <a:r>
              <a:rPr sz="1800" b="1" dirty="0">
                <a:solidFill>
                  <a:srgbClr val="052049"/>
                </a:solidFill>
                <a:latin typeface="Helvetica Neue"/>
                <a:cs typeface="Helvetica Neue"/>
              </a:rPr>
              <a:t>–</a:t>
            </a:r>
            <a:r>
              <a:rPr sz="1800" b="1" spc="-20" dirty="0">
                <a:solidFill>
                  <a:srgbClr val="052049"/>
                </a:solidFill>
                <a:latin typeface="Helvetica Neue"/>
                <a:cs typeface="Helvetica Neue"/>
              </a:rPr>
              <a:t> </a:t>
            </a:r>
            <a:r>
              <a:rPr sz="1800" b="1" dirty="0">
                <a:solidFill>
                  <a:srgbClr val="052049"/>
                </a:solidFill>
                <a:latin typeface="Helvetica Neue"/>
                <a:cs typeface="Helvetica Neue"/>
              </a:rPr>
              <a:t>9am</a:t>
            </a:r>
            <a:r>
              <a:rPr sz="1800" b="1" spc="-30" dirty="0">
                <a:solidFill>
                  <a:srgbClr val="052049"/>
                </a:solidFill>
                <a:latin typeface="Helvetica Neue"/>
                <a:cs typeface="Helvetica Neue"/>
              </a:rPr>
              <a:t> </a:t>
            </a:r>
            <a:r>
              <a:rPr sz="1800" b="1" dirty="0">
                <a:solidFill>
                  <a:srgbClr val="052049"/>
                </a:solidFill>
                <a:latin typeface="Helvetica Neue"/>
                <a:cs typeface="Helvetica Neue"/>
              </a:rPr>
              <a:t>PT/11am</a:t>
            </a:r>
            <a:r>
              <a:rPr sz="1800" b="1" spc="-30" dirty="0">
                <a:solidFill>
                  <a:srgbClr val="052049"/>
                </a:solidFill>
                <a:latin typeface="Helvetica Neue"/>
                <a:cs typeface="Helvetica Neue"/>
              </a:rPr>
              <a:t> </a:t>
            </a:r>
            <a:r>
              <a:rPr sz="1800" b="1" dirty="0">
                <a:solidFill>
                  <a:srgbClr val="052049"/>
                </a:solidFill>
                <a:latin typeface="Helvetica Neue"/>
                <a:cs typeface="Helvetica Neue"/>
              </a:rPr>
              <a:t>–</a:t>
            </a:r>
            <a:r>
              <a:rPr sz="1800" b="1" spc="-20" dirty="0">
                <a:solidFill>
                  <a:srgbClr val="052049"/>
                </a:solidFill>
                <a:latin typeface="Helvetica Neue"/>
                <a:cs typeface="Helvetica Neue"/>
              </a:rPr>
              <a:t> </a:t>
            </a:r>
            <a:r>
              <a:rPr sz="1800" b="1" dirty="0">
                <a:solidFill>
                  <a:srgbClr val="052049"/>
                </a:solidFill>
                <a:latin typeface="Helvetica Neue"/>
                <a:cs typeface="Helvetica Neue"/>
              </a:rPr>
              <a:t>12pm</a:t>
            </a:r>
            <a:r>
              <a:rPr sz="1800" b="1" spc="-30" dirty="0">
                <a:solidFill>
                  <a:srgbClr val="052049"/>
                </a:solidFill>
                <a:latin typeface="Helvetica Neue"/>
                <a:cs typeface="Helvetica Neue"/>
              </a:rPr>
              <a:t> </a:t>
            </a:r>
            <a:r>
              <a:rPr sz="1800" b="1" spc="-25" dirty="0">
                <a:solidFill>
                  <a:srgbClr val="052049"/>
                </a:solidFill>
                <a:latin typeface="Helvetica Neue"/>
                <a:cs typeface="Helvetica Neue"/>
              </a:rPr>
              <a:t>ET</a:t>
            </a:r>
            <a:endParaRPr sz="1800" dirty="0">
              <a:latin typeface="Helvetica Neue"/>
              <a:cs typeface="Helvetica Neue"/>
            </a:endParaRPr>
          </a:p>
          <a:p>
            <a:pPr marL="215900" marR="438150">
              <a:lnSpc>
                <a:spcPts val="1700"/>
              </a:lnSpc>
            </a:pPr>
            <a:r>
              <a:rPr sz="1400" dirty="0">
                <a:solidFill>
                  <a:srgbClr val="4D4D4D"/>
                </a:solidFill>
                <a:latin typeface="Helvetica Neue"/>
                <a:cs typeface="Helvetica Neue"/>
              </a:rPr>
              <a:t>This</a:t>
            </a:r>
            <a:r>
              <a:rPr sz="1400" spc="-40" dirty="0">
                <a:solidFill>
                  <a:srgbClr val="4D4D4D"/>
                </a:solidFill>
                <a:latin typeface="Helvetica Neue"/>
                <a:cs typeface="Helvetica Neue"/>
              </a:rPr>
              <a:t> </a:t>
            </a:r>
            <a:r>
              <a:rPr sz="1400" dirty="0">
                <a:solidFill>
                  <a:srgbClr val="4D4D4D"/>
                </a:solidFill>
                <a:latin typeface="Helvetica Neue"/>
                <a:cs typeface="Helvetica Neue"/>
              </a:rPr>
              <a:t>event</a:t>
            </a:r>
            <a:r>
              <a:rPr sz="1400" spc="-45" dirty="0">
                <a:solidFill>
                  <a:srgbClr val="4D4D4D"/>
                </a:solidFill>
                <a:latin typeface="Helvetica Neue"/>
                <a:cs typeface="Helvetica Neue"/>
              </a:rPr>
              <a:t> </a:t>
            </a:r>
            <a:r>
              <a:rPr sz="1400" dirty="0">
                <a:solidFill>
                  <a:srgbClr val="4D4D4D"/>
                </a:solidFill>
                <a:latin typeface="Helvetica Neue"/>
                <a:cs typeface="Helvetica Neue"/>
              </a:rPr>
              <a:t>will</a:t>
            </a:r>
            <a:r>
              <a:rPr sz="1400" spc="-30" dirty="0">
                <a:solidFill>
                  <a:srgbClr val="4D4D4D"/>
                </a:solidFill>
                <a:latin typeface="Helvetica Neue"/>
                <a:cs typeface="Helvetica Neue"/>
              </a:rPr>
              <a:t> </a:t>
            </a:r>
            <a:r>
              <a:rPr sz="1400" dirty="0">
                <a:solidFill>
                  <a:srgbClr val="4D4D4D"/>
                </a:solidFill>
                <a:latin typeface="Helvetica Neue"/>
                <a:cs typeface="Helvetica Neue"/>
              </a:rPr>
              <a:t>present</a:t>
            </a:r>
            <a:r>
              <a:rPr sz="1400" spc="-45" dirty="0">
                <a:solidFill>
                  <a:srgbClr val="4D4D4D"/>
                </a:solidFill>
                <a:latin typeface="Helvetica Neue"/>
                <a:cs typeface="Helvetica Neue"/>
              </a:rPr>
              <a:t> </a:t>
            </a:r>
            <a:r>
              <a:rPr sz="1400" dirty="0">
                <a:solidFill>
                  <a:srgbClr val="4D4D4D"/>
                </a:solidFill>
                <a:latin typeface="Helvetica Neue"/>
                <a:cs typeface="Helvetica Neue"/>
              </a:rPr>
              <a:t>the</a:t>
            </a:r>
            <a:r>
              <a:rPr sz="1400" spc="-40" dirty="0">
                <a:solidFill>
                  <a:srgbClr val="4D4D4D"/>
                </a:solidFill>
                <a:latin typeface="Helvetica Neue"/>
                <a:cs typeface="Helvetica Neue"/>
              </a:rPr>
              <a:t> </a:t>
            </a:r>
            <a:r>
              <a:rPr sz="1400" dirty="0">
                <a:solidFill>
                  <a:srgbClr val="4D4D4D"/>
                </a:solidFill>
                <a:latin typeface="Helvetica Neue"/>
                <a:cs typeface="Helvetica Neue"/>
              </a:rPr>
              <a:t>new</a:t>
            </a:r>
            <a:r>
              <a:rPr sz="1400" spc="-30" dirty="0">
                <a:solidFill>
                  <a:srgbClr val="4D4D4D"/>
                </a:solidFill>
                <a:latin typeface="Helvetica Neue"/>
                <a:cs typeface="Helvetica Neue"/>
              </a:rPr>
              <a:t> </a:t>
            </a:r>
            <a:r>
              <a:rPr sz="1400" dirty="0">
                <a:solidFill>
                  <a:srgbClr val="4D4D4D"/>
                </a:solidFill>
                <a:latin typeface="Helvetica Neue"/>
                <a:cs typeface="Helvetica Neue"/>
              </a:rPr>
              <a:t>National</a:t>
            </a:r>
            <a:r>
              <a:rPr sz="1400" spc="-35" dirty="0">
                <a:solidFill>
                  <a:srgbClr val="4D4D4D"/>
                </a:solidFill>
                <a:latin typeface="Helvetica Neue"/>
                <a:cs typeface="Helvetica Neue"/>
              </a:rPr>
              <a:t> </a:t>
            </a:r>
            <a:r>
              <a:rPr sz="1400" dirty="0">
                <a:solidFill>
                  <a:srgbClr val="4D4D4D"/>
                </a:solidFill>
                <a:latin typeface="Helvetica Neue"/>
                <a:cs typeface="Helvetica Neue"/>
              </a:rPr>
              <a:t>Academies</a:t>
            </a:r>
            <a:r>
              <a:rPr sz="1400" spc="-40" dirty="0">
                <a:solidFill>
                  <a:srgbClr val="4D4D4D"/>
                </a:solidFill>
                <a:latin typeface="Helvetica Neue"/>
                <a:cs typeface="Helvetica Neue"/>
              </a:rPr>
              <a:t> </a:t>
            </a:r>
            <a:r>
              <a:rPr sz="1400" dirty="0">
                <a:solidFill>
                  <a:srgbClr val="4D4D4D"/>
                </a:solidFill>
                <a:latin typeface="Helvetica Neue"/>
                <a:cs typeface="Helvetica Neue"/>
              </a:rPr>
              <a:t>report,</a:t>
            </a:r>
            <a:r>
              <a:rPr sz="1400" spc="-35" dirty="0">
                <a:solidFill>
                  <a:srgbClr val="4D4D4D"/>
                </a:solidFill>
                <a:latin typeface="Helvetica Neue"/>
                <a:cs typeface="Helvetica Neue"/>
              </a:rPr>
              <a:t> </a:t>
            </a:r>
            <a:r>
              <a:rPr sz="1400" i="1" dirty="0">
                <a:solidFill>
                  <a:srgbClr val="4D4D4D"/>
                </a:solidFill>
                <a:latin typeface="Helvetica Neue"/>
                <a:cs typeface="Helvetica Neue"/>
              </a:rPr>
              <a:t>Integrating</a:t>
            </a:r>
            <a:r>
              <a:rPr sz="1400" i="1" spc="-45" dirty="0">
                <a:solidFill>
                  <a:srgbClr val="4D4D4D"/>
                </a:solidFill>
                <a:latin typeface="Helvetica Neue"/>
                <a:cs typeface="Helvetica Neue"/>
              </a:rPr>
              <a:t> </a:t>
            </a:r>
            <a:r>
              <a:rPr sz="1400" i="1" dirty="0">
                <a:solidFill>
                  <a:srgbClr val="4D4D4D"/>
                </a:solidFill>
                <a:latin typeface="Helvetica Neue"/>
                <a:cs typeface="Helvetica Neue"/>
              </a:rPr>
              <a:t>Social</a:t>
            </a:r>
            <a:r>
              <a:rPr sz="1400" i="1" spc="-35" dirty="0">
                <a:solidFill>
                  <a:srgbClr val="4D4D4D"/>
                </a:solidFill>
                <a:latin typeface="Helvetica Neue"/>
                <a:cs typeface="Helvetica Neue"/>
              </a:rPr>
              <a:t> </a:t>
            </a:r>
            <a:r>
              <a:rPr sz="1400" i="1" dirty="0">
                <a:solidFill>
                  <a:srgbClr val="4D4D4D"/>
                </a:solidFill>
                <a:latin typeface="Helvetica Neue"/>
                <a:cs typeface="Helvetica Neue"/>
              </a:rPr>
              <a:t>Care</a:t>
            </a:r>
            <a:r>
              <a:rPr sz="1400" i="1" spc="-40" dirty="0">
                <a:solidFill>
                  <a:srgbClr val="4D4D4D"/>
                </a:solidFill>
                <a:latin typeface="Helvetica Neue"/>
                <a:cs typeface="Helvetica Neue"/>
              </a:rPr>
              <a:t> </a:t>
            </a:r>
            <a:r>
              <a:rPr sz="1400" i="1" spc="-20" dirty="0">
                <a:solidFill>
                  <a:srgbClr val="4D4D4D"/>
                </a:solidFill>
                <a:latin typeface="Helvetica Neue"/>
                <a:cs typeface="Helvetica Neue"/>
              </a:rPr>
              <a:t>into</a:t>
            </a:r>
            <a:r>
              <a:rPr sz="1400" i="1" spc="500" dirty="0">
                <a:solidFill>
                  <a:srgbClr val="4D4D4D"/>
                </a:solidFill>
                <a:latin typeface="Helvetica Neue"/>
                <a:cs typeface="Helvetica Neue"/>
              </a:rPr>
              <a:t>  </a:t>
            </a:r>
            <a:r>
              <a:rPr sz="1400" i="1" dirty="0">
                <a:solidFill>
                  <a:srgbClr val="4D4D4D"/>
                </a:solidFill>
                <a:latin typeface="Helvetica Neue"/>
                <a:cs typeface="Helvetica Neue"/>
              </a:rPr>
              <a:t>the</a:t>
            </a:r>
            <a:r>
              <a:rPr sz="1400" i="1" spc="-40" dirty="0">
                <a:solidFill>
                  <a:srgbClr val="4D4D4D"/>
                </a:solidFill>
                <a:latin typeface="Helvetica Neue"/>
                <a:cs typeface="Helvetica Neue"/>
              </a:rPr>
              <a:t> </a:t>
            </a:r>
            <a:r>
              <a:rPr sz="1400" i="1" dirty="0">
                <a:solidFill>
                  <a:srgbClr val="4D4D4D"/>
                </a:solidFill>
                <a:latin typeface="Helvetica Neue"/>
                <a:cs typeface="Helvetica Neue"/>
              </a:rPr>
              <a:t>Delivery</a:t>
            </a:r>
            <a:r>
              <a:rPr sz="1400" i="1" spc="-30" dirty="0">
                <a:solidFill>
                  <a:srgbClr val="4D4D4D"/>
                </a:solidFill>
                <a:latin typeface="Helvetica Neue"/>
                <a:cs typeface="Helvetica Neue"/>
              </a:rPr>
              <a:t> </a:t>
            </a:r>
            <a:r>
              <a:rPr sz="1400" i="1" dirty="0">
                <a:solidFill>
                  <a:srgbClr val="4D4D4D"/>
                </a:solidFill>
                <a:latin typeface="Helvetica Neue"/>
                <a:cs typeface="Helvetica Neue"/>
              </a:rPr>
              <a:t>of</a:t>
            </a:r>
            <a:r>
              <a:rPr sz="1400" i="1" spc="-35" dirty="0">
                <a:solidFill>
                  <a:srgbClr val="4D4D4D"/>
                </a:solidFill>
                <a:latin typeface="Helvetica Neue"/>
                <a:cs typeface="Helvetica Neue"/>
              </a:rPr>
              <a:t> </a:t>
            </a:r>
            <a:r>
              <a:rPr sz="1400" i="1" dirty="0">
                <a:solidFill>
                  <a:srgbClr val="4D4D4D"/>
                </a:solidFill>
                <a:latin typeface="Helvetica Neue"/>
                <a:cs typeface="Helvetica Neue"/>
              </a:rPr>
              <a:t>Health</a:t>
            </a:r>
            <a:r>
              <a:rPr sz="1400" i="1" spc="-40" dirty="0">
                <a:solidFill>
                  <a:srgbClr val="4D4D4D"/>
                </a:solidFill>
                <a:latin typeface="Helvetica Neue"/>
                <a:cs typeface="Helvetica Neue"/>
              </a:rPr>
              <a:t> </a:t>
            </a:r>
            <a:r>
              <a:rPr sz="1400" i="1" dirty="0">
                <a:solidFill>
                  <a:srgbClr val="4D4D4D"/>
                </a:solidFill>
                <a:latin typeface="Helvetica Neue"/>
                <a:cs typeface="Helvetica Neue"/>
              </a:rPr>
              <a:t>Care:</a:t>
            </a:r>
            <a:r>
              <a:rPr sz="1400" i="1" spc="-35" dirty="0">
                <a:solidFill>
                  <a:srgbClr val="4D4D4D"/>
                </a:solidFill>
                <a:latin typeface="Helvetica Neue"/>
                <a:cs typeface="Helvetica Neue"/>
              </a:rPr>
              <a:t> </a:t>
            </a:r>
            <a:r>
              <a:rPr sz="1400" i="1" dirty="0">
                <a:solidFill>
                  <a:srgbClr val="4D4D4D"/>
                </a:solidFill>
                <a:latin typeface="Helvetica Neue"/>
                <a:cs typeface="Helvetica Neue"/>
              </a:rPr>
              <a:t>Moving</a:t>
            </a:r>
            <a:r>
              <a:rPr sz="1400" i="1" spc="-40" dirty="0">
                <a:solidFill>
                  <a:srgbClr val="4D4D4D"/>
                </a:solidFill>
                <a:latin typeface="Helvetica Neue"/>
                <a:cs typeface="Helvetica Neue"/>
              </a:rPr>
              <a:t> </a:t>
            </a:r>
            <a:r>
              <a:rPr sz="1400" i="1" dirty="0">
                <a:solidFill>
                  <a:srgbClr val="4D4D4D"/>
                </a:solidFill>
                <a:latin typeface="Helvetica Neue"/>
                <a:cs typeface="Helvetica Neue"/>
              </a:rPr>
              <a:t>Upstream</a:t>
            </a:r>
            <a:r>
              <a:rPr sz="1400" i="1" spc="-40" dirty="0">
                <a:solidFill>
                  <a:srgbClr val="4D4D4D"/>
                </a:solidFill>
                <a:latin typeface="Helvetica Neue"/>
                <a:cs typeface="Helvetica Neue"/>
              </a:rPr>
              <a:t> </a:t>
            </a:r>
            <a:r>
              <a:rPr sz="1400" i="1" dirty="0">
                <a:solidFill>
                  <a:srgbClr val="4D4D4D"/>
                </a:solidFill>
                <a:latin typeface="Helvetica Neue"/>
                <a:cs typeface="Helvetica Neue"/>
              </a:rPr>
              <a:t>to</a:t>
            </a:r>
            <a:r>
              <a:rPr sz="1400" i="1" spc="-40" dirty="0">
                <a:solidFill>
                  <a:srgbClr val="4D4D4D"/>
                </a:solidFill>
                <a:latin typeface="Helvetica Neue"/>
                <a:cs typeface="Helvetica Neue"/>
              </a:rPr>
              <a:t> </a:t>
            </a:r>
            <a:r>
              <a:rPr sz="1400" i="1" dirty="0">
                <a:solidFill>
                  <a:srgbClr val="4D4D4D"/>
                </a:solidFill>
                <a:latin typeface="Helvetica Neue"/>
                <a:cs typeface="Helvetica Neue"/>
              </a:rPr>
              <a:t>Improve</a:t>
            </a:r>
            <a:r>
              <a:rPr sz="1400" i="1" spc="-35" dirty="0">
                <a:solidFill>
                  <a:srgbClr val="4D4D4D"/>
                </a:solidFill>
                <a:latin typeface="Helvetica Neue"/>
                <a:cs typeface="Helvetica Neue"/>
              </a:rPr>
              <a:t> </a:t>
            </a:r>
            <a:r>
              <a:rPr sz="1400" i="1" dirty="0">
                <a:solidFill>
                  <a:srgbClr val="4D4D4D"/>
                </a:solidFill>
                <a:latin typeface="Helvetica Neue"/>
                <a:cs typeface="Helvetica Neue"/>
              </a:rPr>
              <a:t>the</a:t>
            </a:r>
            <a:r>
              <a:rPr sz="1400" i="1" spc="-35" dirty="0">
                <a:solidFill>
                  <a:srgbClr val="4D4D4D"/>
                </a:solidFill>
                <a:latin typeface="Helvetica Neue"/>
                <a:cs typeface="Helvetica Neue"/>
              </a:rPr>
              <a:t> </a:t>
            </a:r>
            <a:r>
              <a:rPr sz="1400" i="1" spc="-10" dirty="0">
                <a:solidFill>
                  <a:srgbClr val="4D4D4D"/>
                </a:solidFill>
                <a:latin typeface="Helvetica Neue"/>
                <a:cs typeface="Helvetica Neue"/>
              </a:rPr>
              <a:t>Nation’s</a:t>
            </a:r>
            <a:r>
              <a:rPr sz="1400" i="1" spc="-30" dirty="0">
                <a:solidFill>
                  <a:srgbClr val="4D4D4D"/>
                </a:solidFill>
                <a:latin typeface="Helvetica Neue"/>
                <a:cs typeface="Helvetica Neue"/>
              </a:rPr>
              <a:t> </a:t>
            </a:r>
            <a:r>
              <a:rPr sz="1400" i="1" dirty="0">
                <a:solidFill>
                  <a:srgbClr val="4D4D4D"/>
                </a:solidFill>
                <a:latin typeface="Helvetica Neue"/>
                <a:cs typeface="Helvetica Neue"/>
              </a:rPr>
              <a:t>Health</a:t>
            </a:r>
            <a:r>
              <a:rPr sz="1400" dirty="0">
                <a:solidFill>
                  <a:srgbClr val="4D4D4D"/>
                </a:solidFill>
                <a:latin typeface="Helvetica Neue"/>
                <a:cs typeface="Helvetica Neue"/>
              </a:rPr>
              <a:t>.</a:t>
            </a:r>
            <a:r>
              <a:rPr sz="1400" spc="-35" dirty="0">
                <a:solidFill>
                  <a:srgbClr val="4D4D4D"/>
                </a:solidFill>
                <a:latin typeface="Helvetica Neue"/>
                <a:cs typeface="Helvetica Neue"/>
              </a:rPr>
              <a:t> </a:t>
            </a:r>
            <a:r>
              <a:rPr sz="1400" dirty="0">
                <a:solidFill>
                  <a:srgbClr val="4D4D4D"/>
                </a:solidFill>
                <a:latin typeface="Helvetica Neue"/>
                <a:cs typeface="Helvetica Neue"/>
              </a:rPr>
              <a:t>The</a:t>
            </a:r>
            <a:r>
              <a:rPr sz="1400" spc="-35" dirty="0">
                <a:solidFill>
                  <a:srgbClr val="4D4D4D"/>
                </a:solidFill>
                <a:latin typeface="Helvetica Neue"/>
                <a:cs typeface="Helvetica Neue"/>
              </a:rPr>
              <a:t> </a:t>
            </a:r>
            <a:r>
              <a:rPr sz="1400" spc="-10" dirty="0">
                <a:solidFill>
                  <a:srgbClr val="4D4D4D"/>
                </a:solidFill>
                <a:latin typeface="Helvetica Neue"/>
                <a:cs typeface="Helvetica Neue"/>
              </a:rPr>
              <a:t>webinar </a:t>
            </a:r>
            <a:r>
              <a:rPr sz="1400" dirty="0">
                <a:solidFill>
                  <a:srgbClr val="4D4D4D"/>
                </a:solidFill>
                <a:latin typeface="Helvetica Neue"/>
                <a:cs typeface="Helvetica Neue"/>
              </a:rPr>
              <a:t>will</a:t>
            </a:r>
            <a:r>
              <a:rPr sz="1400" spc="-25" dirty="0">
                <a:solidFill>
                  <a:srgbClr val="4D4D4D"/>
                </a:solidFill>
                <a:latin typeface="Helvetica Neue"/>
                <a:cs typeface="Helvetica Neue"/>
              </a:rPr>
              <a:t> </a:t>
            </a:r>
            <a:r>
              <a:rPr sz="1400" dirty="0">
                <a:solidFill>
                  <a:srgbClr val="4D4D4D"/>
                </a:solidFill>
                <a:latin typeface="Helvetica Neue"/>
                <a:cs typeface="Helvetica Neue"/>
              </a:rPr>
              <a:t>include</a:t>
            </a:r>
            <a:r>
              <a:rPr sz="1400" spc="-25" dirty="0">
                <a:solidFill>
                  <a:srgbClr val="4D4D4D"/>
                </a:solidFill>
                <a:latin typeface="Helvetica Neue"/>
                <a:cs typeface="Helvetica Neue"/>
              </a:rPr>
              <a:t> </a:t>
            </a:r>
            <a:r>
              <a:rPr sz="1400" dirty="0">
                <a:solidFill>
                  <a:srgbClr val="4D4D4D"/>
                </a:solidFill>
                <a:latin typeface="Helvetica Neue"/>
                <a:cs typeface="Helvetica Neue"/>
              </a:rPr>
              <a:t>an</a:t>
            </a:r>
            <a:r>
              <a:rPr sz="1400" spc="-25" dirty="0">
                <a:solidFill>
                  <a:srgbClr val="4D4D4D"/>
                </a:solidFill>
                <a:latin typeface="Helvetica Neue"/>
                <a:cs typeface="Helvetica Neue"/>
              </a:rPr>
              <a:t> </a:t>
            </a:r>
            <a:r>
              <a:rPr sz="1400" dirty="0">
                <a:solidFill>
                  <a:srgbClr val="4D4D4D"/>
                </a:solidFill>
                <a:latin typeface="Helvetica Neue"/>
                <a:cs typeface="Helvetica Neue"/>
              </a:rPr>
              <a:t>overview</a:t>
            </a:r>
            <a:r>
              <a:rPr sz="1400" spc="-20" dirty="0">
                <a:solidFill>
                  <a:srgbClr val="4D4D4D"/>
                </a:solidFill>
                <a:latin typeface="Helvetica Neue"/>
                <a:cs typeface="Helvetica Neue"/>
              </a:rPr>
              <a:t> </a:t>
            </a:r>
            <a:r>
              <a:rPr sz="1400" dirty="0">
                <a:solidFill>
                  <a:srgbClr val="4D4D4D"/>
                </a:solidFill>
                <a:latin typeface="Helvetica Neue"/>
                <a:cs typeface="Helvetica Neue"/>
              </a:rPr>
              <a:t>of</a:t>
            </a:r>
            <a:r>
              <a:rPr sz="1400" spc="-25" dirty="0">
                <a:solidFill>
                  <a:srgbClr val="4D4D4D"/>
                </a:solidFill>
                <a:latin typeface="Helvetica Neue"/>
                <a:cs typeface="Helvetica Neue"/>
              </a:rPr>
              <a:t> </a:t>
            </a:r>
            <a:r>
              <a:rPr sz="1400" dirty="0">
                <a:solidFill>
                  <a:srgbClr val="4D4D4D"/>
                </a:solidFill>
                <a:latin typeface="Helvetica Neue"/>
                <a:cs typeface="Helvetica Neue"/>
              </a:rPr>
              <a:t>the</a:t>
            </a:r>
            <a:r>
              <a:rPr sz="1400" spc="-25" dirty="0">
                <a:solidFill>
                  <a:srgbClr val="4D4D4D"/>
                </a:solidFill>
                <a:latin typeface="Helvetica Neue"/>
                <a:cs typeface="Helvetica Neue"/>
              </a:rPr>
              <a:t> </a:t>
            </a:r>
            <a:r>
              <a:rPr sz="1400" dirty="0">
                <a:solidFill>
                  <a:srgbClr val="4D4D4D"/>
                </a:solidFill>
                <a:latin typeface="Helvetica Neue"/>
                <a:cs typeface="Helvetica Neue"/>
              </a:rPr>
              <a:t>report</a:t>
            </a:r>
            <a:r>
              <a:rPr sz="1400" spc="-30" dirty="0">
                <a:solidFill>
                  <a:srgbClr val="4D4D4D"/>
                </a:solidFill>
                <a:latin typeface="Helvetica Neue"/>
                <a:cs typeface="Helvetica Neue"/>
              </a:rPr>
              <a:t> </a:t>
            </a:r>
            <a:r>
              <a:rPr sz="1400" dirty="0">
                <a:solidFill>
                  <a:srgbClr val="4D4D4D"/>
                </a:solidFill>
                <a:latin typeface="Helvetica Neue"/>
                <a:cs typeface="Helvetica Neue"/>
              </a:rPr>
              <a:t>and</a:t>
            </a:r>
            <a:r>
              <a:rPr sz="1400" spc="-30" dirty="0">
                <a:solidFill>
                  <a:srgbClr val="4D4D4D"/>
                </a:solidFill>
                <a:latin typeface="Helvetica Neue"/>
                <a:cs typeface="Helvetica Neue"/>
              </a:rPr>
              <a:t> </a:t>
            </a:r>
            <a:r>
              <a:rPr sz="1400" dirty="0">
                <a:solidFill>
                  <a:srgbClr val="4D4D4D"/>
                </a:solidFill>
                <a:latin typeface="Helvetica Neue"/>
                <a:cs typeface="Helvetica Neue"/>
              </a:rPr>
              <a:t>discussion</a:t>
            </a:r>
            <a:r>
              <a:rPr sz="1400" spc="-30" dirty="0">
                <a:solidFill>
                  <a:srgbClr val="4D4D4D"/>
                </a:solidFill>
                <a:latin typeface="Helvetica Neue"/>
                <a:cs typeface="Helvetica Neue"/>
              </a:rPr>
              <a:t> </a:t>
            </a:r>
            <a:r>
              <a:rPr sz="1400" dirty="0">
                <a:solidFill>
                  <a:srgbClr val="4D4D4D"/>
                </a:solidFill>
                <a:latin typeface="Helvetica Neue"/>
                <a:cs typeface="Helvetica Neue"/>
              </a:rPr>
              <a:t>of</a:t>
            </a:r>
            <a:r>
              <a:rPr sz="1400" spc="-25" dirty="0">
                <a:solidFill>
                  <a:srgbClr val="4D4D4D"/>
                </a:solidFill>
                <a:latin typeface="Helvetica Neue"/>
                <a:cs typeface="Helvetica Neue"/>
              </a:rPr>
              <a:t> </a:t>
            </a:r>
            <a:r>
              <a:rPr sz="1400" dirty="0">
                <a:solidFill>
                  <a:srgbClr val="4D4D4D"/>
                </a:solidFill>
                <a:latin typeface="Helvetica Neue"/>
                <a:cs typeface="Helvetica Neue"/>
              </a:rPr>
              <a:t>the</a:t>
            </a:r>
            <a:r>
              <a:rPr sz="1400" spc="-25" dirty="0">
                <a:solidFill>
                  <a:srgbClr val="4D4D4D"/>
                </a:solidFill>
                <a:latin typeface="Helvetica Neue"/>
                <a:cs typeface="Helvetica Neue"/>
              </a:rPr>
              <a:t> </a:t>
            </a:r>
            <a:r>
              <a:rPr sz="1400" spc="-20" dirty="0">
                <a:solidFill>
                  <a:srgbClr val="4D4D4D"/>
                </a:solidFill>
                <a:latin typeface="Helvetica Neue"/>
                <a:cs typeface="Helvetica Neue"/>
              </a:rPr>
              <a:t>report’s</a:t>
            </a:r>
            <a:r>
              <a:rPr sz="1400" spc="-25" dirty="0">
                <a:solidFill>
                  <a:srgbClr val="4D4D4D"/>
                </a:solidFill>
                <a:latin typeface="Helvetica Neue"/>
                <a:cs typeface="Helvetica Neue"/>
              </a:rPr>
              <a:t> </a:t>
            </a:r>
            <a:r>
              <a:rPr sz="1400" spc="-10" dirty="0">
                <a:solidFill>
                  <a:srgbClr val="4D4D4D"/>
                </a:solidFill>
                <a:latin typeface="Helvetica Neue"/>
                <a:cs typeface="Helvetica Neue"/>
              </a:rPr>
              <a:t>findings, recommendations,</a:t>
            </a:r>
            <a:r>
              <a:rPr sz="1400" spc="5" dirty="0">
                <a:solidFill>
                  <a:srgbClr val="4D4D4D"/>
                </a:solidFill>
                <a:latin typeface="Helvetica Neue"/>
                <a:cs typeface="Helvetica Neue"/>
              </a:rPr>
              <a:t> </a:t>
            </a:r>
            <a:r>
              <a:rPr sz="1400" dirty="0">
                <a:solidFill>
                  <a:srgbClr val="4D4D4D"/>
                </a:solidFill>
                <a:latin typeface="Helvetica Neue"/>
                <a:cs typeface="Helvetica Neue"/>
              </a:rPr>
              <a:t>and</a:t>
            </a:r>
            <a:r>
              <a:rPr sz="1400" spc="5" dirty="0">
                <a:solidFill>
                  <a:srgbClr val="4D4D4D"/>
                </a:solidFill>
                <a:latin typeface="Helvetica Neue"/>
                <a:cs typeface="Helvetica Neue"/>
              </a:rPr>
              <a:t> </a:t>
            </a:r>
            <a:r>
              <a:rPr sz="1400" dirty="0">
                <a:solidFill>
                  <a:srgbClr val="4D4D4D"/>
                </a:solidFill>
                <a:latin typeface="Helvetica Neue"/>
                <a:cs typeface="Helvetica Neue"/>
              </a:rPr>
              <a:t>key</a:t>
            </a:r>
            <a:r>
              <a:rPr sz="1400" spc="5" dirty="0">
                <a:solidFill>
                  <a:srgbClr val="4D4D4D"/>
                </a:solidFill>
                <a:latin typeface="Helvetica Neue"/>
                <a:cs typeface="Helvetica Neue"/>
              </a:rPr>
              <a:t> </a:t>
            </a:r>
            <a:r>
              <a:rPr sz="1400" spc="-10" dirty="0">
                <a:solidFill>
                  <a:srgbClr val="4D4D4D"/>
                </a:solidFill>
                <a:latin typeface="Helvetica Neue"/>
                <a:cs typeface="Helvetica Neue"/>
              </a:rPr>
              <a:t>messages.</a:t>
            </a:r>
            <a:endParaRPr sz="1400" dirty="0">
              <a:latin typeface="Helvetica Neue"/>
              <a:cs typeface="Helvetica Neue"/>
            </a:endParaRPr>
          </a:p>
          <a:p>
            <a:pPr marL="12700" marR="5080" algn="just">
              <a:lnSpc>
                <a:spcPts val="2090"/>
              </a:lnSpc>
              <a:spcBef>
                <a:spcPts val="1625"/>
              </a:spcBef>
            </a:pPr>
            <a:r>
              <a:rPr sz="1800" b="1" dirty="0">
                <a:solidFill>
                  <a:srgbClr val="052049"/>
                </a:solidFill>
                <a:latin typeface="Helvetica Neue"/>
                <a:cs typeface="Helvetica Neue"/>
              </a:rPr>
              <a:t>SIREN</a:t>
            </a:r>
            <a:r>
              <a:rPr sz="1800" b="1" spc="-60" dirty="0">
                <a:solidFill>
                  <a:srgbClr val="052049"/>
                </a:solidFill>
                <a:latin typeface="Helvetica Neue"/>
                <a:cs typeface="Helvetica Neue"/>
              </a:rPr>
              <a:t> </a:t>
            </a:r>
            <a:r>
              <a:rPr sz="1800" b="1" dirty="0">
                <a:solidFill>
                  <a:srgbClr val="052049"/>
                </a:solidFill>
                <a:latin typeface="Helvetica Neue"/>
                <a:cs typeface="Helvetica Neue"/>
              </a:rPr>
              <a:t>&amp;</a:t>
            </a:r>
            <a:r>
              <a:rPr sz="1800" b="1" spc="-55" dirty="0">
                <a:solidFill>
                  <a:srgbClr val="052049"/>
                </a:solidFill>
                <a:latin typeface="Helvetica Neue"/>
                <a:cs typeface="Helvetica Neue"/>
              </a:rPr>
              <a:t> </a:t>
            </a:r>
            <a:r>
              <a:rPr sz="1800" b="1" spc="-10" dirty="0">
                <a:solidFill>
                  <a:srgbClr val="052049"/>
                </a:solidFill>
                <a:latin typeface="Helvetica Neue"/>
                <a:cs typeface="Helvetica Neue"/>
              </a:rPr>
              <a:t>America’s</a:t>
            </a:r>
            <a:r>
              <a:rPr sz="1800" b="1" spc="-60" dirty="0">
                <a:solidFill>
                  <a:srgbClr val="052049"/>
                </a:solidFill>
                <a:latin typeface="Helvetica Neue"/>
                <a:cs typeface="Helvetica Neue"/>
              </a:rPr>
              <a:t> </a:t>
            </a:r>
            <a:r>
              <a:rPr sz="1800" b="1" dirty="0">
                <a:solidFill>
                  <a:srgbClr val="052049"/>
                </a:solidFill>
                <a:latin typeface="Helvetica Neue"/>
                <a:cs typeface="Helvetica Neue"/>
              </a:rPr>
              <a:t>Essential</a:t>
            </a:r>
            <a:r>
              <a:rPr sz="1800" b="1" spc="-60" dirty="0">
                <a:solidFill>
                  <a:srgbClr val="052049"/>
                </a:solidFill>
                <a:latin typeface="Helvetica Neue"/>
                <a:cs typeface="Helvetica Neue"/>
              </a:rPr>
              <a:t> </a:t>
            </a:r>
            <a:r>
              <a:rPr sz="1800" b="1" dirty="0">
                <a:solidFill>
                  <a:srgbClr val="052049"/>
                </a:solidFill>
                <a:latin typeface="Helvetica Neue"/>
                <a:cs typeface="Helvetica Neue"/>
              </a:rPr>
              <a:t>Hospitals:</a:t>
            </a:r>
            <a:r>
              <a:rPr sz="1800" b="1" spc="-55" dirty="0">
                <a:solidFill>
                  <a:srgbClr val="052049"/>
                </a:solidFill>
                <a:latin typeface="Helvetica Neue"/>
                <a:cs typeface="Helvetica Neue"/>
              </a:rPr>
              <a:t> </a:t>
            </a:r>
            <a:r>
              <a:rPr sz="1800" b="1" dirty="0">
                <a:solidFill>
                  <a:srgbClr val="052049"/>
                </a:solidFill>
                <a:latin typeface="Helvetica Neue"/>
                <a:cs typeface="Helvetica Neue"/>
              </a:rPr>
              <a:t>Interventions</a:t>
            </a:r>
            <a:r>
              <a:rPr sz="1800" b="1" spc="-60" dirty="0">
                <a:solidFill>
                  <a:srgbClr val="052049"/>
                </a:solidFill>
                <a:latin typeface="Helvetica Neue"/>
                <a:cs typeface="Helvetica Neue"/>
              </a:rPr>
              <a:t> </a:t>
            </a:r>
            <a:r>
              <a:rPr sz="1800" b="1" dirty="0">
                <a:solidFill>
                  <a:srgbClr val="052049"/>
                </a:solidFill>
                <a:latin typeface="Helvetica Neue"/>
                <a:cs typeface="Helvetica Neue"/>
              </a:rPr>
              <a:t>to</a:t>
            </a:r>
            <a:r>
              <a:rPr sz="1800" b="1" spc="-60" dirty="0">
                <a:solidFill>
                  <a:srgbClr val="052049"/>
                </a:solidFill>
                <a:latin typeface="Helvetica Neue"/>
                <a:cs typeface="Helvetica Neue"/>
              </a:rPr>
              <a:t> </a:t>
            </a:r>
            <a:r>
              <a:rPr sz="1800" b="1" dirty="0">
                <a:solidFill>
                  <a:srgbClr val="052049"/>
                </a:solidFill>
                <a:latin typeface="Helvetica Neue"/>
                <a:cs typeface="Helvetica Neue"/>
              </a:rPr>
              <a:t>Decrease</a:t>
            </a:r>
            <a:r>
              <a:rPr sz="1800" b="1" spc="-55" dirty="0">
                <a:solidFill>
                  <a:srgbClr val="052049"/>
                </a:solidFill>
                <a:latin typeface="Helvetica Neue"/>
                <a:cs typeface="Helvetica Neue"/>
              </a:rPr>
              <a:t> </a:t>
            </a:r>
            <a:r>
              <a:rPr sz="1800" b="1" spc="-20" dirty="0">
                <a:solidFill>
                  <a:srgbClr val="052049"/>
                </a:solidFill>
                <a:latin typeface="Helvetica Neue"/>
                <a:cs typeface="Helvetica Neue"/>
              </a:rPr>
              <a:t>Food </a:t>
            </a:r>
            <a:r>
              <a:rPr sz="1800" b="1" spc="-10" dirty="0">
                <a:solidFill>
                  <a:srgbClr val="052049"/>
                </a:solidFill>
                <a:latin typeface="Helvetica Neue"/>
                <a:cs typeface="Helvetica Neue"/>
              </a:rPr>
              <a:t>Insecurity</a:t>
            </a:r>
            <a:endParaRPr sz="1800" dirty="0">
              <a:latin typeface="Helvetica Neue"/>
              <a:cs typeface="Helvetica Neue"/>
            </a:endParaRPr>
          </a:p>
          <a:p>
            <a:pPr marL="229235">
              <a:lnSpc>
                <a:spcPts val="2135"/>
              </a:lnSpc>
              <a:spcBef>
                <a:spcPts val="1160"/>
              </a:spcBef>
            </a:pPr>
            <a:r>
              <a:rPr sz="1800" b="1" dirty="0">
                <a:solidFill>
                  <a:srgbClr val="052049"/>
                </a:solidFill>
                <a:latin typeface="Helvetica Neue"/>
                <a:cs typeface="Helvetica Neue"/>
              </a:rPr>
              <a:t>October</a:t>
            </a:r>
            <a:r>
              <a:rPr sz="1800" b="1" spc="-25" dirty="0">
                <a:solidFill>
                  <a:srgbClr val="052049"/>
                </a:solidFill>
                <a:latin typeface="Helvetica Neue"/>
                <a:cs typeface="Helvetica Neue"/>
              </a:rPr>
              <a:t> </a:t>
            </a:r>
            <a:r>
              <a:rPr sz="1800" b="1" dirty="0">
                <a:solidFill>
                  <a:srgbClr val="052049"/>
                </a:solidFill>
                <a:latin typeface="Helvetica Neue"/>
                <a:cs typeface="Helvetica Neue"/>
              </a:rPr>
              <a:t>28,</a:t>
            </a:r>
            <a:r>
              <a:rPr sz="1800" b="1" spc="-25" dirty="0">
                <a:solidFill>
                  <a:srgbClr val="052049"/>
                </a:solidFill>
                <a:latin typeface="Helvetica Neue"/>
                <a:cs typeface="Helvetica Neue"/>
              </a:rPr>
              <a:t> </a:t>
            </a:r>
            <a:r>
              <a:rPr sz="1800" b="1" dirty="0">
                <a:solidFill>
                  <a:srgbClr val="052049"/>
                </a:solidFill>
                <a:latin typeface="Helvetica Neue"/>
                <a:cs typeface="Helvetica Neue"/>
              </a:rPr>
              <a:t>11am</a:t>
            </a:r>
            <a:r>
              <a:rPr sz="1800" b="1" spc="-30" dirty="0">
                <a:solidFill>
                  <a:srgbClr val="052049"/>
                </a:solidFill>
                <a:latin typeface="Helvetica Neue"/>
                <a:cs typeface="Helvetica Neue"/>
              </a:rPr>
              <a:t> </a:t>
            </a:r>
            <a:r>
              <a:rPr sz="1800" b="1" dirty="0">
                <a:solidFill>
                  <a:srgbClr val="052049"/>
                </a:solidFill>
                <a:latin typeface="Helvetica Neue"/>
                <a:cs typeface="Helvetica Neue"/>
              </a:rPr>
              <a:t>–</a:t>
            </a:r>
            <a:r>
              <a:rPr sz="1800" b="1" spc="-15" dirty="0">
                <a:solidFill>
                  <a:srgbClr val="052049"/>
                </a:solidFill>
                <a:latin typeface="Helvetica Neue"/>
                <a:cs typeface="Helvetica Neue"/>
              </a:rPr>
              <a:t> </a:t>
            </a:r>
            <a:r>
              <a:rPr sz="1800" b="1" dirty="0">
                <a:solidFill>
                  <a:srgbClr val="052049"/>
                </a:solidFill>
                <a:latin typeface="Helvetica Neue"/>
                <a:cs typeface="Helvetica Neue"/>
              </a:rPr>
              <a:t>12pm</a:t>
            </a:r>
            <a:r>
              <a:rPr sz="1800" b="1" spc="-30" dirty="0">
                <a:solidFill>
                  <a:srgbClr val="052049"/>
                </a:solidFill>
                <a:latin typeface="Helvetica Neue"/>
                <a:cs typeface="Helvetica Neue"/>
              </a:rPr>
              <a:t> </a:t>
            </a:r>
            <a:r>
              <a:rPr sz="1800" b="1" dirty="0">
                <a:solidFill>
                  <a:srgbClr val="052049"/>
                </a:solidFill>
                <a:latin typeface="Helvetica Neue"/>
                <a:cs typeface="Helvetica Neue"/>
              </a:rPr>
              <a:t>PT/2pm</a:t>
            </a:r>
            <a:r>
              <a:rPr sz="1800" b="1" spc="-30" dirty="0">
                <a:solidFill>
                  <a:srgbClr val="052049"/>
                </a:solidFill>
                <a:latin typeface="Helvetica Neue"/>
                <a:cs typeface="Helvetica Neue"/>
              </a:rPr>
              <a:t> </a:t>
            </a:r>
            <a:r>
              <a:rPr sz="1800" b="1" dirty="0">
                <a:solidFill>
                  <a:srgbClr val="052049"/>
                </a:solidFill>
                <a:latin typeface="Helvetica Neue"/>
                <a:cs typeface="Helvetica Neue"/>
              </a:rPr>
              <a:t>–</a:t>
            </a:r>
            <a:r>
              <a:rPr sz="1800" b="1" spc="-20" dirty="0">
                <a:solidFill>
                  <a:srgbClr val="052049"/>
                </a:solidFill>
                <a:latin typeface="Helvetica Neue"/>
                <a:cs typeface="Helvetica Neue"/>
              </a:rPr>
              <a:t> </a:t>
            </a:r>
            <a:r>
              <a:rPr sz="1800" b="1" dirty="0">
                <a:solidFill>
                  <a:srgbClr val="052049"/>
                </a:solidFill>
                <a:latin typeface="Helvetica Neue"/>
                <a:cs typeface="Helvetica Neue"/>
              </a:rPr>
              <a:t>3pm</a:t>
            </a:r>
            <a:r>
              <a:rPr sz="1800" b="1" spc="-25" dirty="0">
                <a:solidFill>
                  <a:srgbClr val="052049"/>
                </a:solidFill>
                <a:latin typeface="Helvetica Neue"/>
                <a:cs typeface="Helvetica Neue"/>
              </a:rPr>
              <a:t> ET</a:t>
            </a:r>
            <a:endParaRPr sz="1800" dirty="0">
              <a:latin typeface="Helvetica Neue"/>
              <a:cs typeface="Helvetica Neue"/>
            </a:endParaRPr>
          </a:p>
          <a:p>
            <a:pPr marL="229235" marR="706755">
              <a:lnSpc>
                <a:spcPts val="1680"/>
              </a:lnSpc>
              <a:spcBef>
                <a:spcPts val="30"/>
              </a:spcBef>
            </a:pPr>
            <a:r>
              <a:rPr sz="1400" dirty="0">
                <a:solidFill>
                  <a:srgbClr val="4D4D4D"/>
                </a:solidFill>
                <a:latin typeface="Helvetica Neue"/>
                <a:cs typeface="Helvetica Neue"/>
              </a:rPr>
              <a:t>This</a:t>
            </a:r>
            <a:r>
              <a:rPr sz="1400" spc="-30" dirty="0">
                <a:solidFill>
                  <a:srgbClr val="4D4D4D"/>
                </a:solidFill>
                <a:latin typeface="Helvetica Neue"/>
                <a:cs typeface="Helvetica Neue"/>
              </a:rPr>
              <a:t> </a:t>
            </a:r>
            <a:r>
              <a:rPr sz="1400" dirty="0">
                <a:solidFill>
                  <a:srgbClr val="4D4D4D"/>
                </a:solidFill>
                <a:latin typeface="Helvetica Neue"/>
                <a:cs typeface="Helvetica Neue"/>
              </a:rPr>
              <a:t>webinar</a:t>
            </a:r>
            <a:r>
              <a:rPr sz="1400" spc="-35" dirty="0">
                <a:solidFill>
                  <a:srgbClr val="4D4D4D"/>
                </a:solidFill>
                <a:latin typeface="Helvetica Neue"/>
                <a:cs typeface="Helvetica Neue"/>
              </a:rPr>
              <a:t> </a:t>
            </a:r>
            <a:r>
              <a:rPr sz="1400" dirty="0">
                <a:solidFill>
                  <a:srgbClr val="4D4D4D"/>
                </a:solidFill>
                <a:latin typeface="Helvetica Neue"/>
                <a:cs typeface="Helvetica Neue"/>
              </a:rPr>
              <a:t>will</a:t>
            </a:r>
            <a:r>
              <a:rPr sz="1400" spc="-25" dirty="0">
                <a:solidFill>
                  <a:srgbClr val="4D4D4D"/>
                </a:solidFill>
                <a:latin typeface="Helvetica Neue"/>
                <a:cs typeface="Helvetica Neue"/>
              </a:rPr>
              <a:t> </a:t>
            </a:r>
            <a:r>
              <a:rPr sz="1400" dirty="0">
                <a:solidFill>
                  <a:srgbClr val="4D4D4D"/>
                </a:solidFill>
                <a:latin typeface="Helvetica Neue"/>
                <a:cs typeface="Helvetica Neue"/>
              </a:rPr>
              <a:t>explore</a:t>
            </a:r>
            <a:r>
              <a:rPr sz="1400" spc="-25" dirty="0">
                <a:solidFill>
                  <a:srgbClr val="4D4D4D"/>
                </a:solidFill>
                <a:latin typeface="Helvetica Neue"/>
                <a:cs typeface="Helvetica Neue"/>
              </a:rPr>
              <a:t> </a:t>
            </a:r>
            <a:r>
              <a:rPr sz="1400" dirty="0">
                <a:solidFill>
                  <a:srgbClr val="4D4D4D"/>
                </a:solidFill>
                <a:latin typeface="Helvetica Neue"/>
                <a:cs typeface="Helvetica Neue"/>
              </a:rPr>
              <a:t>ways</a:t>
            </a:r>
            <a:r>
              <a:rPr sz="1400" spc="-30" dirty="0">
                <a:solidFill>
                  <a:srgbClr val="4D4D4D"/>
                </a:solidFill>
                <a:latin typeface="Helvetica Neue"/>
                <a:cs typeface="Helvetica Neue"/>
              </a:rPr>
              <a:t> </a:t>
            </a:r>
            <a:r>
              <a:rPr sz="1400" dirty="0">
                <a:solidFill>
                  <a:srgbClr val="4D4D4D"/>
                </a:solidFill>
                <a:latin typeface="Helvetica Neue"/>
                <a:cs typeface="Helvetica Neue"/>
              </a:rPr>
              <a:t>to</a:t>
            </a:r>
            <a:r>
              <a:rPr sz="1400" spc="-35" dirty="0">
                <a:solidFill>
                  <a:srgbClr val="4D4D4D"/>
                </a:solidFill>
                <a:latin typeface="Helvetica Neue"/>
                <a:cs typeface="Helvetica Neue"/>
              </a:rPr>
              <a:t> </a:t>
            </a:r>
            <a:r>
              <a:rPr sz="1400" dirty="0">
                <a:solidFill>
                  <a:srgbClr val="4D4D4D"/>
                </a:solidFill>
                <a:latin typeface="Helvetica Neue"/>
                <a:cs typeface="Helvetica Neue"/>
              </a:rPr>
              <a:t>help</a:t>
            </a:r>
            <a:r>
              <a:rPr sz="1400" spc="-30" dirty="0">
                <a:solidFill>
                  <a:srgbClr val="4D4D4D"/>
                </a:solidFill>
                <a:latin typeface="Helvetica Neue"/>
                <a:cs typeface="Helvetica Neue"/>
              </a:rPr>
              <a:t> </a:t>
            </a:r>
            <a:r>
              <a:rPr sz="1400" dirty="0">
                <a:solidFill>
                  <a:srgbClr val="4D4D4D"/>
                </a:solidFill>
                <a:latin typeface="Helvetica Neue"/>
                <a:cs typeface="Helvetica Neue"/>
              </a:rPr>
              <a:t>meet</a:t>
            </a:r>
            <a:r>
              <a:rPr sz="1400" spc="-35" dirty="0">
                <a:solidFill>
                  <a:srgbClr val="4D4D4D"/>
                </a:solidFill>
                <a:latin typeface="Helvetica Neue"/>
                <a:cs typeface="Helvetica Neue"/>
              </a:rPr>
              <a:t> </a:t>
            </a:r>
            <a:r>
              <a:rPr sz="1400" dirty="0">
                <a:solidFill>
                  <a:srgbClr val="4D4D4D"/>
                </a:solidFill>
                <a:latin typeface="Helvetica Neue"/>
                <a:cs typeface="Helvetica Neue"/>
              </a:rPr>
              <a:t>patients’</a:t>
            </a:r>
            <a:r>
              <a:rPr sz="1400" spc="-25" dirty="0">
                <a:solidFill>
                  <a:srgbClr val="4D4D4D"/>
                </a:solidFill>
                <a:latin typeface="Helvetica Neue"/>
                <a:cs typeface="Helvetica Neue"/>
              </a:rPr>
              <a:t> </a:t>
            </a:r>
            <a:r>
              <a:rPr sz="1400" dirty="0">
                <a:solidFill>
                  <a:srgbClr val="4D4D4D"/>
                </a:solidFill>
                <a:latin typeface="Helvetica Neue"/>
                <a:cs typeface="Helvetica Neue"/>
              </a:rPr>
              <a:t>food</a:t>
            </a:r>
            <a:r>
              <a:rPr sz="1400" spc="-35" dirty="0">
                <a:solidFill>
                  <a:srgbClr val="4D4D4D"/>
                </a:solidFill>
                <a:latin typeface="Helvetica Neue"/>
                <a:cs typeface="Helvetica Neue"/>
              </a:rPr>
              <a:t> </a:t>
            </a:r>
            <a:r>
              <a:rPr sz="1400" dirty="0">
                <a:solidFill>
                  <a:srgbClr val="4D4D4D"/>
                </a:solidFill>
                <a:latin typeface="Helvetica Neue"/>
                <a:cs typeface="Helvetica Neue"/>
              </a:rPr>
              <a:t>insecurity</a:t>
            </a:r>
            <a:r>
              <a:rPr sz="1400" spc="-30" dirty="0">
                <a:solidFill>
                  <a:srgbClr val="4D4D4D"/>
                </a:solidFill>
                <a:latin typeface="Helvetica Neue"/>
                <a:cs typeface="Helvetica Neue"/>
              </a:rPr>
              <a:t> </a:t>
            </a:r>
            <a:r>
              <a:rPr sz="1400" dirty="0">
                <a:solidFill>
                  <a:srgbClr val="4D4D4D"/>
                </a:solidFill>
                <a:latin typeface="Helvetica Neue"/>
                <a:cs typeface="Helvetica Neue"/>
              </a:rPr>
              <a:t>needs.</a:t>
            </a:r>
            <a:r>
              <a:rPr sz="1400" spc="-25" dirty="0">
                <a:solidFill>
                  <a:srgbClr val="4D4D4D"/>
                </a:solidFill>
                <a:latin typeface="Helvetica Neue"/>
                <a:cs typeface="Helvetica Neue"/>
              </a:rPr>
              <a:t> </a:t>
            </a:r>
            <a:r>
              <a:rPr sz="1400" dirty="0">
                <a:solidFill>
                  <a:srgbClr val="4D4D4D"/>
                </a:solidFill>
                <a:latin typeface="Helvetica Neue"/>
                <a:cs typeface="Helvetica Neue"/>
              </a:rPr>
              <a:t>This</a:t>
            </a:r>
            <a:r>
              <a:rPr sz="1400" spc="-30" dirty="0">
                <a:solidFill>
                  <a:srgbClr val="4D4D4D"/>
                </a:solidFill>
                <a:latin typeface="Helvetica Neue"/>
                <a:cs typeface="Helvetica Neue"/>
              </a:rPr>
              <a:t> </a:t>
            </a:r>
            <a:r>
              <a:rPr sz="1400" spc="-10" dirty="0">
                <a:solidFill>
                  <a:srgbClr val="4D4D4D"/>
                </a:solidFill>
                <a:latin typeface="Helvetica Neue"/>
                <a:cs typeface="Helvetica Neue"/>
              </a:rPr>
              <a:t>event </a:t>
            </a:r>
            <a:r>
              <a:rPr sz="1400" dirty="0">
                <a:solidFill>
                  <a:srgbClr val="4D4D4D"/>
                </a:solidFill>
                <a:latin typeface="Helvetica Neue"/>
                <a:cs typeface="Helvetica Neue"/>
              </a:rPr>
              <a:t>will</a:t>
            </a:r>
            <a:r>
              <a:rPr sz="1400" spc="-35" dirty="0">
                <a:solidFill>
                  <a:srgbClr val="4D4D4D"/>
                </a:solidFill>
                <a:latin typeface="Helvetica Neue"/>
                <a:cs typeface="Helvetica Neue"/>
              </a:rPr>
              <a:t> </a:t>
            </a:r>
            <a:r>
              <a:rPr sz="1400" dirty="0">
                <a:solidFill>
                  <a:srgbClr val="4D4D4D"/>
                </a:solidFill>
                <a:latin typeface="Helvetica Neue"/>
                <a:cs typeface="Helvetica Neue"/>
              </a:rPr>
              <a:t>feature</a:t>
            </a:r>
            <a:r>
              <a:rPr sz="1400" spc="-40" dirty="0">
                <a:solidFill>
                  <a:srgbClr val="4D4D4D"/>
                </a:solidFill>
                <a:latin typeface="Helvetica Neue"/>
                <a:cs typeface="Helvetica Neue"/>
              </a:rPr>
              <a:t> </a:t>
            </a:r>
            <a:r>
              <a:rPr sz="1400" spc="-10" dirty="0">
                <a:solidFill>
                  <a:srgbClr val="4D4D4D"/>
                </a:solidFill>
                <a:latin typeface="Helvetica Neue"/>
                <a:cs typeface="Helvetica Neue"/>
              </a:rPr>
              <a:t>SIREN’s</a:t>
            </a:r>
            <a:r>
              <a:rPr sz="1400" spc="-40" dirty="0">
                <a:solidFill>
                  <a:srgbClr val="4D4D4D"/>
                </a:solidFill>
                <a:latin typeface="Helvetica Neue"/>
                <a:cs typeface="Helvetica Neue"/>
              </a:rPr>
              <a:t> </a:t>
            </a:r>
            <a:r>
              <a:rPr sz="1400" dirty="0">
                <a:solidFill>
                  <a:srgbClr val="4D4D4D"/>
                </a:solidFill>
                <a:latin typeface="Helvetica Neue"/>
                <a:cs typeface="Helvetica Neue"/>
              </a:rPr>
              <a:t>own</a:t>
            </a:r>
            <a:r>
              <a:rPr sz="1400" spc="-35" dirty="0">
                <a:solidFill>
                  <a:srgbClr val="4D4D4D"/>
                </a:solidFill>
                <a:latin typeface="Helvetica Neue"/>
                <a:cs typeface="Helvetica Neue"/>
              </a:rPr>
              <a:t> </a:t>
            </a:r>
            <a:r>
              <a:rPr sz="1400" dirty="0">
                <a:solidFill>
                  <a:srgbClr val="4D4D4D"/>
                </a:solidFill>
                <a:latin typeface="Helvetica Neue"/>
                <a:cs typeface="Helvetica Neue"/>
              </a:rPr>
              <a:t>Emilia</a:t>
            </a:r>
            <a:r>
              <a:rPr sz="1400" spc="-40" dirty="0">
                <a:solidFill>
                  <a:srgbClr val="4D4D4D"/>
                </a:solidFill>
                <a:latin typeface="Helvetica Neue"/>
                <a:cs typeface="Helvetica Neue"/>
              </a:rPr>
              <a:t> </a:t>
            </a:r>
            <a:r>
              <a:rPr sz="1400" dirty="0">
                <a:solidFill>
                  <a:srgbClr val="4D4D4D"/>
                </a:solidFill>
                <a:latin typeface="Helvetica Neue"/>
                <a:cs typeface="Helvetica Neue"/>
              </a:rPr>
              <a:t>DeMarchis,</a:t>
            </a:r>
            <a:r>
              <a:rPr sz="1400" spc="-40" dirty="0">
                <a:solidFill>
                  <a:srgbClr val="4D4D4D"/>
                </a:solidFill>
                <a:latin typeface="Helvetica Neue"/>
                <a:cs typeface="Helvetica Neue"/>
              </a:rPr>
              <a:t> </a:t>
            </a:r>
            <a:r>
              <a:rPr sz="1400" dirty="0">
                <a:solidFill>
                  <a:srgbClr val="4D4D4D"/>
                </a:solidFill>
                <a:latin typeface="Helvetica Neue"/>
                <a:cs typeface="Helvetica Neue"/>
              </a:rPr>
              <a:t>MD,</a:t>
            </a:r>
            <a:r>
              <a:rPr sz="1400" spc="-35" dirty="0">
                <a:solidFill>
                  <a:srgbClr val="4D4D4D"/>
                </a:solidFill>
                <a:latin typeface="Helvetica Neue"/>
                <a:cs typeface="Helvetica Neue"/>
              </a:rPr>
              <a:t> </a:t>
            </a:r>
            <a:r>
              <a:rPr sz="1400" dirty="0">
                <a:solidFill>
                  <a:srgbClr val="4D4D4D"/>
                </a:solidFill>
                <a:latin typeface="Helvetica Neue"/>
                <a:cs typeface="Helvetica Neue"/>
              </a:rPr>
              <a:t>who</a:t>
            </a:r>
            <a:r>
              <a:rPr sz="1400" spc="-45" dirty="0">
                <a:solidFill>
                  <a:srgbClr val="4D4D4D"/>
                </a:solidFill>
                <a:latin typeface="Helvetica Neue"/>
                <a:cs typeface="Helvetica Neue"/>
              </a:rPr>
              <a:t> </a:t>
            </a:r>
            <a:r>
              <a:rPr sz="1400" dirty="0">
                <a:solidFill>
                  <a:srgbClr val="4D4D4D"/>
                </a:solidFill>
                <a:latin typeface="Helvetica Neue"/>
                <a:cs typeface="Helvetica Neue"/>
              </a:rPr>
              <a:t>will</a:t>
            </a:r>
            <a:r>
              <a:rPr sz="1400" spc="-30" dirty="0">
                <a:solidFill>
                  <a:srgbClr val="4D4D4D"/>
                </a:solidFill>
                <a:latin typeface="Helvetica Neue"/>
                <a:cs typeface="Helvetica Neue"/>
              </a:rPr>
              <a:t> </a:t>
            </a:r>
            <a:r>
              <a:rPr sz="1400" dirty="0">
                <a:solidFill>
                  <a:srgbClr val="4D4D4D"/>
                </a:solidFill>
                <a:latin typeface="Helvetica Neue"/>
                <a:cs typeface="Helvetica Neue"/>
              </a:rPr>
              <a:t>present</a:t>
            </a:r>
            <a:r>
              <a:rPr sz="1400" spc="-45" dirty="0">
                <a:solidFill>
                  <a:srgbClr val="4D4D4D"/>
                </a:solidFill>
                <a:latin typeface="Helvetica Neue"/>
                <a:cs typeface="Helvetica Neue"/>
              </a:rPr>
              <a:t> </a:t>
            </a:r>
            <a:r>
              <a:rPr sz="1400" dirty="0">
                <a:solidFill>
                  <a:srgbClr val="4D4D4D"/>
                </a:solidFill>
                <a:latin typeface="Helvetica Neue"/>
                <a:cs typeface="Helvetica Neue"/>
              </a:rPr>
              <a:t>the</a:t>
            </a:r>
            <a:r>
              <a:rPr sz="1400" spc="-40" dirty="0">
                <a:solidFill>
                  <a:srgbClr val="4D4D4D"/>
                </a:solidFill>
                <a:latin typeface="Helvetica Neue"/>
                <a:cs typeface="Helvetica Neue"/>
              </a:rPr>
              <a:t> </a:t>
            </a:r>
            <a:r>
              <a:rPr sz="1400" dirty="0">
                <a:solidFill>
                  <a:srgbClr val="4D4D4D"/>
                </a:solidFill>
                <a:latin typeface="Helvetica Neue"/>
                <a:cs typeface="Helvetica Neue"/>
              </a:rPr>
              <a:t>results</a:t>
            </a:r>
            <a:r>
              <a:rPr sz="1400" spc="-35" dirty="0">
                <a:solidFill>
                  <a:srgbClr val="4D4D4D"/>
                </a:solidFill>
                <a:latin typeface="Helvetica Neue"/>
                <a:cs typeface="Helvetica Neue"/>
              </a:rPr>
              <a:t> </a:t>
            </a:r>
            <a:r>
              <a:rPr sz="1400" dirty="0">
                <a:solidFill>
                  <a:srgbClr val="4D4D4D"/>
                </a:solidFill>
                <a:latin typeface="Helvetica Neue"/>
                <a:cs typeface="Helvetica Neue"/>
              </a:rPr>
              <a:t>of</a:t>
            </a:r>
            <a:r>
              <a:rPr sz="1400" spc="-40" dirty="0">
                <a:solidFill>
                  <a:srgbClr val="4D4D4D"/>
                </a:solidFill>
                <a:latin typeface="Helvetica Neue"/>
                <a:cs typeface="Helvetica Neue"/>
              </a:rPr>
              <a:t> </a:t>
            </a:r>
            <a:r>
              <a:rPr sz="1400" spc="-50" dirty="0">
                <a:solidFill>
                  <a:srgbClr val="4D4D4D"/>
                </a:solidFill>
                <a:latin typeface="Helvetica Neue"/>
                <a:cs typeface="Helvetica Neue"/>
              </a:rPr>
              <a:t>a</a:t>
            </a:r>
            <a:endParaRPr sz="1400" dirty="0">
              <a:latin typeface="Helvetica Neue"/>
              <a:cs typeface="Helvetica Neue"/>
            </a:endParaRPr>
          </a:p>
          <a:p>
            <a:pPr marL="229235">
              <a:lnSpc>
                <a:spcPts val="1650"/>
              </a:lnSpc>
            </a:pPr>
            <a:r>
              <a:rPr sz="1400" dirty="0">
                <a:solidFill>
                  <a:srgbClr val="4D4D4D"/>
                </a:solidFill>
                <a:latin typeface="Helvetica Neue"/>
                <a:cs typeface="Helvetica Neue"/>
              </a:rPr>
              <a:t>systematic</a:t>
            </a:r>
            <a:r>
              <a:rPr sz="1400" spc="-30" dirty="0">
                <a:solidFill>
                  <a:srgbClr val="4D4D4D"/>
                </a:solidFill>
                <a:latin typeface="Helvetica Neue"/>
                <a:cs typeface="Helvetica Neue"/>
              </a:rPr>
              <a:t> </a:t>
            </a:r>
            <a:r>
              <a:rPr sz="1400" dirty="0">
                <a:solidFill>
                  <a:srgbClr val="4D4D4D"/>
                </a:solidFill>
                <a:latin typeface="Helvetica Neue"/>
                <a:cs typeface="Helvetica Neue"/>
              </a:rPr>
              <a:t>review</a:t>
            </a:r>
            <a:r>
              <a:rPr sz="1400" spc="-25" dirty="0">
                <a:solidFill>
                  <a:srgbClr val="4D4D4D"/>
                </a:solidFill>
                <a:latin typeface="Helvetica Neue"/>
                <a:cs typeface="Helvetica Neue"/>
              </a:rPr>
              <a:t> </a:t>
            </a:r>
            <a:r>
              <a:rPr sz="1400" dirty="0">
                <a:solidFill>
                  <a:srgbClr val="4D4D4D"/>
                </a:solidFill>
                <a:latin typeface="Helvetica Neue"/>
                <a:cs typeface="Helvetica Neue"/>
              </a:rPr>
              <a:t>of</a:t>
            </a:r>
            <a:r>
              <a:rPr sz="1400" spc="-25" dirty="0">
                <a:solidFill>
                  <a:srgbClr val="4D4D4D"/>
                </a:solidFill>
                <a:latin typeface="Helvetica Neue"/>
                <a:cs typeface="Helvetica Neue"/>
              </a:rPr>
              <a:t> </a:t>
            </a:r>
            <a:r>
              <a:rPr sz="1400" spc="-10" dirty="0">
                <a:solidFill>
                  <a:srgbClr val="4D4D4D"/>
                </a:solidFill>
                <a:latin typeface="Helvetica Neue"/>
                <a:cs typeface="Helvetica Neue"/>
              </a:rPr>
              <a:t>health-</a:t>
            </a:r>
            <a:r>
              <a:rPr sz="1400" dirty="0">
                <a:solidFill>
                  <a:srgbClr val="4D4D4D"/>
                </a:solidFill>
                <a:latin typeface="Helvetica Neue"/>
                <a:cs typeface="Helvetica Neue"/>
              </a:rPr>
              <a:t>care</a:t>
            </a:r>
            <a:r>
              <a:rPr sz="1400" spc="-30" dirty="0">
                <a:solidFill>
                  <a:srgbClr val="4D4D4D"/>
                </a:solidFill>
                <a:latin typeface="Helvetica Neue"/>
                <a:cs typeface="Helvetica Neue"/>
              </a:rPr>
              <a:t> </a:t>
            </a:r>
            <a:r>
              <a:rPr sz="1400" dirty="0">
                <a:solidFill>
                  <a:srgbClr val="4D4D4D"/>
                </a:solidFill>
                <a:latin typeface="Helvetica Neue"/>
                <a:cs typeface="Helvetica Neue"/>
              </a:rPr>
              <a:t>based</a:t>
            </a:r>
            <a:r>
              <a:rPr sz="1400" spc="-30" dirty="0">
                <a:solidFill>
                  <a:srgbClr val="4D4D4D"/>
                </a:solidFill>
                <a:latin typeface="Helvetica Neue"/>
                <a:cs typeface="Helvetica Neue"/>
              </a:rPr>
              <a:t> </a:t>
            </a:r>
            <a:r>
              <a:rPr sz="1400" dirty="0">
                <a:solidFill>
                  <a:srgbClr val="4D4D4D"/>
                </a:solidFill>
                <a:latin typeface="Helvetica Neue"/>
                <a:cs typeface="Helvetica Neue"/>
              </a:rPr>
              <a:t>food</a:t>
            </a:r>
            <a:r>
              <a:rPr sz="1400" spc="-30" dirty="0">
                <a:solidFill>
                  <a:srgbClr val="4D4D4D"/>
                </a:solidFill>
                <a:latin typeface="Helvetica Neue"/>
                <a:cs typeface="Helvetica Neue"/>
              </a:rPr>
              <a:t> </a:t>
            </a:r>
            <a:r>
              <a:rPr sz="1400" dirty="0">
                <a:solidFill>
                  <a:srgbClr val="4D4D4D"/>
                </a:solidFill>
                <a:latin typeface="Helvetica Neue"/>
                <a:cs typeface="Helvetica Neue"/>
              </a:rPr>
              <a:t>security</a:t>
            </a:r>
            <a:r>
              <a:rPr sz="1400" spc="-30" dirty="0">
                <a:solidFill>
                  <a:srgbClr val="4D4D4D"/>
                </a:solidFill>
                <a:latin typeface="Helvetica Neue"/>
                <a:cs typeface="Helvetica Neue"/>
              </a:rPr>
              <a:t> </a:t>
            </a:r>
            <a:r>
              <a:rPr sz="1400" dirty="0">
                <a:solidFill>
                  <a:srgbClr val="4D4D4D"/>
                </a:solidFill>
                <a:latin typeface="Helvetica Neue"/>
                <a:cs typeface="Helvetica Neue"/>
              </a:rPr>
              <a:t>interventions.</a:t>
            </a:r>
            <a:r>
              <a:rPr sz="1400" spc="-25" dirty="0">
                <a:solidFill>
                  <a:srgbClr val="4D4D4D"/>
                </a:solidFill>
                <a:latin typeface="Helvetica Neue"/>
                <a:cs typeface="Helvetica Neue"/>
              </a:rPr>
              <a:t> </a:t>
            </a:r>
            <a:r>
              <a:rPr sz="1400" dirty="0">
                <a:solidFill>
                  <a:srgbClr val="4D4D4D"/>
                </a:solidFill>
                <a:latin typeface="Helvetica Neue"/>
                <a:cs typeface="Helvetica Neue"/>
              </a:rPr>
              <a:t>She</a:t>
            </a:r>
            <a:r>
              <a:rPr sz="1400" spc="-30" dirty="0">
                <a:solidFill>
                  <a:srgbClr val="4D4D4D"/>
                </a:solidFill>
                <a:latin typeface="Helvetica Neue"/>
                <a:cs typeface="Helvetica Neue"/>
              </a:rPr>
              <a:t> </a:t>
            </a:r>
            <a:r>
              <a:rPr sz="1400" dirty="0">
                <a:solidFill>
                  <a:srgbClr val="4D4D4D"/>
                </a:solidFill>
                <a:latin typeface="Helvetica Neue"/>
                <a:cs typeface="Helvetica Neue"/>
              </a:rPr>
              <a:t>will</a:t>
            </a:r>
            <a:r>
              <a:rPr sz="1400" spc="-20" dirty="0">
                <a:solidFill>
                  <a:srgbClr val="4D4D4D"/>
                </a:solidFill>
                <a:latin typeface="Helvetica Neue"/>
                <a:cs typeface="Helvetica Neue"/>
              </a:rPr>
              <a:t> </a:t>
            </a:r>
            <a:r>
              <a:rPr sz="1400" dirty="0">
                <a:solidFill>
                  <a:srgbClr val="4D4D4D"/>
                </a:solidFill>
                <a:latin typeface="Helvetica Neue"/>
                <a:cs typeface="Helvetica Neue"/>
              </a:rPr>
              <a:t>be</a:t>
            </a:r>
            <a:r>
              <a:rPr sz="1400" spc="-30" dirty="0">
                <a:solidFill>
                  <a:srgbClr val="4D4D4D"/>
                </a:solidFill>
                <a:latin typeface="Helvetica Neue"/>
                <a:cs typeface="Helvetica Neue"/>
              </a:rPr>
              <a:t> </a:t>
            </a:r>
            <a:r>
              <a:rPr sz="1400" dirty="0">
                <a:solidFill>
                  <a:srgbClr val="4D4D4D"/>
                </a:solidFill>
                <a:latin typeface="Helvetica Neue"/>
                <a:cs typeface="Helvetica Neue"/>
              </a:rPr>
              <a:t>joined</a:t>
            </a:r>
            <a:r>
              <a:rPr sz="1400" spc="-30" dirty="0">
                <a:solidFill>
                  <a:srgbClr val="4D4D4D"/>
                </a:solidFill>
                <a:latin typeface="Helvetica Neue"/>
                <a:cs typeface="Helvetica Neue"/>
              </a:rPr>
              <a:t> </a:t>
            </a:r>
            <a:r>
              <a:rPr sz="1400" spc="-25" dirty="0">
                <a:solidFill>
                  <a:srgbClr val="4D4D4D"/>
                </a:solidFill>
                <a:latin typeface="Helvetica Neue"/>
                <a:cs typeface="Helvetica Neue"/>
              </a:rPr>
              <a:t>by</a:t>
            </a:r>
            <a:endParaRPr sz="1400" dirty="0">
              <a:latin typeface="Helvetica Neue"/>
              <a:cs typeface="Helvetica Neue"/>
            </a:endParaRPr>
          </a:p>
          <a:p>
            <a:pPr marL="229235" marR="757555" indent="-635">
              <a:lnSpc>
                <a:spcPts val="1610"/>
              </a:lnSpc>
              <a:spcBef>
                <a:spcPts val="135"/>
              </a:spcBef>
            </a:pPr>
            <a:r>
              <a:rPr sz="1400" dirty="0">
                <a:solidFill>
                  <a:srgbClr val="4D4D4D"/>
                </a:solidFill>
                <a:latin typeface="Helvetica Neue"/>
                <a:cs typeface="Helvetica Neue"/>
              </a:rPr>
              <a:t>Larry</a:t>
            </a:r>
            <a:r>
              <a:rPr sz="1400" spc="-30" dirty="0">
                <a:solidFill>
                  <a:srgbClr val="4D4D4D"/>
                </a:solidFill>
                <a:latin typeface="Helvetica Neue"/>
                <a:cs typeface="Helvetica Neue"/>
              </a:rPr>
              <a:t> </a:t>
            </a:r>
            <a:r>
              <a:rPr sz="1400" dirty="0">
                <a:solidFill>
                  <a:srgbClr val="4D4D4D"/>
                </a:solidFill>
                <a:latin typeface="Helvetica Neue"/>
                <a:cs typeface="Helvetica Neue"/>
              </a:rPr>
              <a:t>Atlier</a:t>
            </a:r>
            <a:r>
              <a:rPr sz="1400" spc="-25" dirty="0">
                <a:solidFill>
                  <a:srgbClr val="4D4D4D"/>
                </a:solidFill>
                <a:latin typeface="Helvetica Neue"/>
                <a:cs typeface="Helvetica Neue"/>
              </a:rPr>
              <a:t> </a:t>
            </a:r>
            <a:r>
              <a:rPr sz="1400" dirty="0">
                <a:solidFill>
                  <a:srgbClr val="4D4D4D"/>
                </a:solidFill>
                <a:latin typeface="Helvetica Neue"/>
                <a:cs typeface="Helvetica Neue"/>
              </a:rPr>
              <a:t>of</a:t>
            </a:r>
            <a:r>
              <a:rPr sz="1400" spc="-30" dirty="0">
                <a:solidFill>
                  <a:srgbClr val="4D4D4D"/>
                </a:solidFill>
                <a:latin typeface="Helvetica Neue"/>
                <a:cs typeface="Helvetica Neue"/>
              </a:rPr>
              <a:t> </a:t>
            </a:r>
            <a:r>
              <a:rPr sz="1400" dirty="0">
                <a:solidFill>
                  <a:srgbClr val="4D4D4D"/>
                </a:solidFill>
                <a:latin typeface="Helvetica Neue"/>
                <a:cs typeface="Helvetica Neue"/>
              </a:rPr>
              <a:t>Lee</a:t>
            </a:r>
            <a:r>
              <a:rPr sz="1400" spc="-25" dirty="0">
                <a:solidFill>
                  <a:srgbClr val="4D4D4D"/>
                </a:solidFill>
                <a:latin typeface="Helvetica Neue"/>
                <a:cs typeface="Helvetica Neue"/>
              </a:rPr>
              <a:t> </a:t>
            </a:r>
            <a:r>
              <a:rPr sz="1400" dirty="0">
                <a:solidFill>
                  <a:srgbClr val="4D4D4D"/>
                </a:solidFill>
                <a:latin typeface="Helvetica Neue"/>
                <a:cs typeface="Helvetica Neue"/>
              </a:rPr>
              <a:t>Health</a:t>
            </a:r>
            <a:r>
              <a:rPr sz="1400" spc="-30" dirty="0">
                <a:solidFill>
                  <a:srgbClr val="4D4D4D"/>
                </a:solidFill>
                <a:latin typeface="Helvetica Neue"/>
                <a:cs typeface="Helvetica Neue"/>
              </a:rPr>
              <a:t> </a:t>
            </a:r>
            <a:r>
              <a:rPr sz="1400" dirty="0">
                <a:solidFill>
                  <a:srgbClr val="4D4D4D"/>
                </a:solidFill>
                <a:latin typeface="Helvetica Neue"/>
                <a:cs typeface="Helvetica Neue"/>
              </a:rPr>
              <a:t>who</a:t>
            </a:r>
            <a:r>
              <a:rPr sz="1400" spc="-30" dirty="0">
                <a:solidFill>
                  <a:srgbClr val="4D4D4D"/>
                </a:solidFill>
                <a:latin typeface="Helvetica Neue"/>
                <a:cs typeface="Helvetica Neue"/>
              </a:rPr>
              <a:t> </a:t>
            </a:r>
            <a:r>
              <a:rPr sz="1400" dirty="0">
                <a:solidFill>
                  <a:srgbClr val="4D4D4D"/>
                </a:solidFill>
                <a:latin typeface="Helvetica Neue"/>
                <a:cs typeface="Helvetica Neue"/>
              </a:rPr>
              <a:t>will</a:t>
            </a:r>
            <a:r>
              <a:rPr sz="1400" spc="-25" dirty="0">
                <a:solidFill>
                  <a:srgbClr val="4D4D4D"/>
                </a:solidFill>
                <a:latin typeface="Helvetica Neue"/>
                <a:cs typeface="Helvetica Neue"/>
              </a:rPr>
              <a:t> </a:t>
            </a:r>
            <a:r>
              <a:rPr sz="1400" dirty="0">
                <a:solidFill>
                  <a:srgbClr val="4D4D4D"/>
                </a:solidFill>
                <a:latin typeface="Helvetica Neue"/>
                <a:cs typeface="Helvetica Neue"/>
              </a:rPr>
              <a:t>share</a:t>
            </a:r>
            <a:r>
              <a:rPr sz="1400" spc="-30" dirty="0">
                <a:solidFill>
                  <a:srgbClr val="4D4D4D"/>
                </a:solidFill>
                <a:latin typeface="Helvetica Neue"/>
                <a:cs typeface="Helvetica Neue"/>
              </a:rPr>
              <a:t> </a:t>
            </a:r>
            <a:r>
              <a:rPr sz="1400" dirty="0">
                <a:solidFill>
                  <a:srgbClr val="4D4D4D"/>
                </a:solidFill>
                <a:latin typeface="Helvetica Neue"/>
                <a:cs typeface="Helvetica Neue"/>
              </a:rPr>
              <a:t>a</a:t>
            </a:r>
            <a:r>
              <a:rPr sz="1400" spc="-25" dirty="0">
                <a:solidFill>
                  <a:srgbClr val="4D4D4D"/>
                </a:solidFill>
                <a:latin typeface="Helvetica Neue"/>
                <a:cs typeface="Helvetica Neue"/>
              </a:rPr>
              <a:t> </a:t>
            </a:r>
            <a:r>
              <a:rPr sz="1400" dirty="0">
                <a:solidFill>
                  <a:srgbClr val="4D4D4D"/>
                </a:solidFill>
                <a:latin typeface="Helvetica Neue"/>
                <a:cs typeface="Helvetica Neue"/>
              </a:rPr>
              <a:t>firsthand</a:t>
            </a:r>
            <a:r>
              <a:rPr sz="1400" spc="-30" dirty="0">
                <a:solidFill>
                  <a:srgbClr val="4D4D4D"/>
                </a:solidFill>
                <a:latin typeface="Helvetica Neue"/>
                <a:cs typeface="Helvetica Neue"/>
              </a:rPr>
              <a:t> </a:t>
            </a:r>
            <a:r>
              <a:rPr sz="1400" dirty="0">
                <a:solidFill>
                  <a:srgbClr val="4D4D4D"/>
                </a:solidFill>
                <a:latin typeface="Helvetica Neue"/>
                <a:cs typeface="Helvetica Neue"/>
              </a:rPr>
              <a:t>account</a:t>
            </a:r>
            <a:r>
              <a:rPr sz="1400" spc="-35" dirty="0">
                <a:solidFill>
                  <a:srgbClr val="4D4D4D"/>
                </a:solidFill>
                <a:latin typeface="Helvetica Neue"/>
                <a:cs typeface="Helvetica Neue"/>
              </a:rPr>
              <a:t> </a:t>
            </a:r>
            <a:r>
              <a:rPr sz="1400" dirty="0">
                <a:solidFill>
                  <a:srgbClr val="4D4D4D"/>
                </a:solidFill>
                <a:latin typeface="Helvetica Neue"/>
                <a:cs typeface="Helvetica Neue"/>
              </a:rPr>
              <a:t>of</a:t>
            </a:r>
            <a:r>
              <a:rPr sz="1400" spc="-25" dirty="0">
                <a:solidFill>
                  <a:srgbClr val="4D4D4D"/>
                </a:solidFill>
                <a:latin typeface="Helvetica Neue"/>
                <a:cs typeface="Helvetica Neue"/>
              </a:rPr>
              <a:t> </a:t>
            </a:r>
            <a:r>
              <a:rPr sz="1400" dirty="0">
                <a:solidFill>
                  <a:srgbClr val="4D4D4D"/>
                </a:solidFill>
                <a:latin typeface="Helvetica Neue"/>
                <a:cs typeface="Helvetica Neue"/>
              </a:rPr>
              <a:t>experience</a:t>
            </a:r>
            <a:r>
              <a:rPr sz="1400" spc="-30" dirty="0">
                <a:solidFill>
                  <a:srgbClr val="4D4D4D"/>
                </a:solidFill>
                <a:latin typeface="Helvetica Neue"/>
                <a:cs typeface="Helvetica Neue"/>
              </a:rPr>
              <a:t> </a:t>
            </a:r>
            <a:r>
              <a:rPr sz="1400" dirty="0">
                <a:solidFill>
                  <a:srgbClr val="4D4D4D"/>
                </a:solidFill>
                <a:latin typeface="Helvetica Neue"/>
                <a:cs typeface="Helvetica Neue"/>
              </a:rPr>
              <a:t>delivering</a:t>
            </a:r>
            <a:r>
              <a:rPr sz="1400" spc="-30" dirty="0">
                <a:solidFill>
                  <a:srgbClr val="4D4D4D"/>
                </a:solidFill>
                <a:latin typeface="Helvetica Neue"/>
                <a:cs typeface="Helvetica Neue"/>
              </a:rPr>
              <a:t> </a:t>
            </a:r>
            <a:r>
              <a:rPr sz="1400" spc="-50" dirty="0">
                <a:solidFill>
                  <a:srgbClr val="4D4D4D"/>
                </a:solidFill>
                <a:latin typeface="Helvetica Neue"/>
                <a:cs typeface="Helvetica Neue"/>
              </a:rPr>
              <a:t>a </a:t>
            </a:r>
            <a:r>
              <a:rPr sz="1400" dirty="0">
                <a:solidFill>
                  <a:srgbClr val="4D4D4D"/>
                </a:solidFill>
                <a:latin typeface="Helvetica Neue"/>
                <a:cs typeface="Helvetica Neue"/>
              </a:rPr>
              <a:t>food</a:t>
            </a:r>
            <a:r>
              <a:rPr sz="1400" spc="-35" dirty="0">
                <a:solidFill>
                  <a:srgbClr val="4D4D4D"/>
                </a:solidFill>
                <a:latin typeface="Helvetica Neue"/>
                <a:cs typeface="Helvetica Neue"/>
              </a:rPr>
              <a:t> </a:t>
            </a:r>
            <a:r>
              <a:rPr sz="1400" dirty="0">
                <a:solidFill>
                  <a:srgbClr val="4D4D4D"/>
                </a:solidFill>
                <a:latin typeface="Helvetica Neue"/>
                <a:cs typeface="Helvetica Neue"/>
              </a:rPr>
              <a:t>security</a:t>
            </a:r>
            <a:r>
              <a:rPr sz="1400" spc="-25" dirty="0">
                <a:solidFill>
                  <a:srgbClr val="4D4D4D"/>
                </a:solidFill>
                <a:latin typeface="Helvetica Neue"/>
                <a:cs typeface="Helvetica Neue"/>
              </a:rPr>
              <a:t> </a:t>
            </a:r>
            <a:r>
              <a:rPr sz="1400" spc="-10" dirty="0">
                <a:solidFill>
                  <a:srgbClr val="4D4D4D"/>
                </a:solidFill>
                <a:latin typeface="Helvetica Neue"/>
                <a:cs typeface="Helvetica Neue"/>
              </a:rPr>
              <a:t>intervention.</a:t>
            </a:r>
            <a:endParaRPr sz="1400" dirty="0">
              <a:latin typeface="Helvetica Neue"/>
              <a:cs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14439" y="263143"/>
            <a:ext cx="1001394" cy="64135"/>
          </a:xfrm>
          <a:prstGeom prst="rect">
            <a:avLst/>
          </a:prstGeom>
        </p:spPr>
        <p:txBody>
          <a:bodyPr vert="horz" wrap="square" lIns="0" tIns="12700" rIns="0" bIns="0" rtlCol="0">
            <a:spAutoFit/>
          </a:bodyPr>
          <a:lstStyle/>
          <a:p>
            <a:pPr marL="12700">
              <a:lnSpc>
                <a:spcPct val="100000"/>
              </a:lnSpc>
              <a:spcBef>
                <a:spcPts val="100"/>
              </a:spcBef>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3" name="object 3"/>
          <p:cNvGrpSpPr/>
          <p:nvPr/>
        </p:nvGrpSpPr>
        <p:grpSpPr>
          <a:xfrm>
            <a:off x="10444844" y="254669"/>
            <a:ext cx="1253490" cy="408305"/>
            <a:chOff x="10444844" y="254669"/>
            <a:chExt cx="1253490" cy="408305"/>
          </a:xfrm>
        </p:grpSpPr>
        <p:sp>
          <p:nvSpPr>
            <p:cNvPr id="4" name="object 4"/>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5" name="object 5"/>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6" name="object 6"/>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grpSp>
      <p:sp>
        <p:nvSpPr>
          <p:cNvPr id="7" name="object 7" descr="Supporting CBOs as organizations"/>
          <p:cNvSpPr txBox="1">
            <a:spLocks noGrp="1"/>
          </p:cNvSpPr>
          <p:nvPr>
            <p:ph type="ctrTitle"/>
          </p:nvPr>
        </p:nvSpPr>
        <p:spPr>
          <a:prstGeom prst="rect">
            <a:avLst/>
          </a:prstGeom>
        </p:spPr>
        <p:txBody>
          <a:bodyPr vert="horz" wrap="square" lIns="0" tIns="205740" rIns="0" bIns="0" rtlCol="0">
            <a:spAutoFit/>
          </a:bodyPr>
          <a:lstStyle/>
          <a:p>
            <a:pPr marL="12700">
              <a:lnSpc>
                <a:spcPct val="100000"/>
              </a:lnSpc>
              <a:spcBef>
                <a:spcPts val="100"/>
              </a:spcBef>
            </a:pPr>
            <a:r>
              <a:rPr dirty="0"/>
              <a:t>Supporting</a:t>
            </a:r>
            <a:r>
              <a:rPr spc="-70" dirty="0"/>
              <a:t> </a:t>
            </a:r>
            <a:r>
              <a:rPr dirty="0"/>
              <a:t>CBOs</a:t>
            </a:r>
            <a:r>
              <a:rPr spc="-80" dirty="0"/>
              <a:t> </a:t>
            </a:r>
            <a:r>
              <a:rPr dirty="0"/>
              <a:t>as</a:t>
            </a:r>
            <a:r>
              <a:rPr spc="-75" dirty="0"/>
              <a:t> </a:t>
            </a:r>
            <a:r>
              <a:rPr spc="-10" dirty="0"/>
              <a:t>organizations</a:t>
            </a:r>
          </a:p>
        </p:txBody>
      </p:sp>
      <p:sp>
        <p:nvSpPr>
          <p:cNvPr id="8" name="object 8">
            <a:extLst>
              <a:ext uri="{C183D7F6-B498-43B3-948B-1728B52AA6E4}">
                <adec:decorative xmlns:adec="http://schemas.microsoft.com/office/drawing/2017/decorative" val="1"/>
              </a:ext>
            </a:extLst>
          </p:cNvPr>
          <p:cNvSpPr/>
          <p:nvPr/>
        </p:nvSpPr>
        <p:spPr>
          <a:xfrm>
            <a:off x="503370" y="1936321"/>
            <a:ext cx="4942840" cy="3422015"/>
          </a:xfrm>
          <a:custGeom>
            <a:avLst/>
            <a:gdLst/>
            <a:ahLst/>
            <a:cxnLst/>
            <a:rect l="l" t="t" r="r" b="b"/>
            <a:pathLst>
              <a:path w="4942840" h="3422015">
                <a:moveTo>
                  <a:pt x="4372546" y="0"/>
                </a:moveTo>
                <a:lnTo>
                  <a:pt x="570255" y="0"/>
                </a:lnTo>
                <a:lnTo>
                  <a:pt x="523486" y="1890"/>
                </a:lnTo>
                <a:lnTo>
                  <a:pt x="477759" y="7463"/>
                </a:lnTo>
                <a:lnTo>
                  <a:pt x="433219" y="16572"/>
                </a:lnTo>
                <a:lnTo>
                  <a:pt x="390013" y="29071"/>
                </a:lnTo>
                <a:lnTo>
                  <a:pt x="348289" y="44812"/>
                </a:lnTo>
                <a:lnTo>
                  <a:pt x="308194" y="63650"/>
                </a:lnTo>
                <a:lnTo>
                  <a:pt x="269873" y="85436"/>
                </a:lnTo>
                <a:lnTo>
                  <a:pt x="233473" y="110025"/>
                </a:lnTo>
                <a:lnTo>
                  <a:pt x="199142" y="137269"/>
                </a:lnTo>
                <a:lnTo>
                  <a:pt x="167027" y="167022"/>
                </a:lnTo>
                <a:lnTo>
                  <a:pt x="137273" y="199137"/>
                </a:lnTo>
                <a:lnTo>
                  <a:pt x="110028" y="233468"/>
                </a:lnTo>
                <a:lnTo>
                  <a:pt x="85439" y="269867"/>
                </a:lnTo>
                <a:lnTo>
                  <a:pt x="63652" y="308188"/>
                </a:lnTo>
                <a:lnTo>
                  <a:pt x="44814" y="348284"/>
                </a:lnTo>
                <a:lnTo>
                  <a:pt x="29072" y="390009"/>
                </a:lnTo>
                <a:lnTo>
                  <a:pt x="16573" y="433215"/>
                </a:lnTo>
                <a:lnTo>
                  <a:pt x="7463" y="477756"/>
                </a:lnTo>
                <a:lnTo>
                  <a:pt x="1890" y="523485"/>
                </a:lnTo>
                <a:lnTo>
                  <a:pt x="0" y="570255"/>
                </a:lnTo>
                <a:lnTo>
                  <a:pt x="0" y="2851226"/>
                </a:lnTo>
                <a:lnTo>
                  <a:pt x="1890" y="2897996"/>
                </a:lnTo>
                <a:lnTo>
                  <a:pt x="7463" y="2943725"/>
                </a:lnTo>
                <a:lnTo>
                  <a:pt x="16573" y="2988267"/>
                </a:lnTo>
                <a:lnTo>
                  <a:pt x="29072" y="3031473"/>
                </a:lnTo>
                <a:lnTo>
                  <a:pt x="44814" y="3073198"/>
                </a:lnTo>
                <a:lnTo>
                  <a:pt x="63652" y="3113295"/>
                </a:lnTo>
                <a:lnTo>
                  <a:pt x="85439" y="3151617"/>
                </a:lnTo>
                <a:lnTo>
                  <a:pt x="110028" y="3188017"/>
                </a:lnTo>
                <a:lnTo>
                  <a:pt x="137273" y="3222349"/>
                </a:lnTo>
                <a:lnTo>
                  <a:pt x="167027" y="3254465"/>
                </a:lnTo>
                <a:lnTo>
                  <a:pt x="199142" y="3284219"/>
                </a:lnTo>
                <a:lnTo>
                  <a:pt x="233473" y="3311464"/>
                </a:lnTo>
                <a:lnTo>
                  <a:pt x="269873" y="3336054"/>
                </a:lnTo>
                <a:lnTo>
                  <a:pt x="308194" y="3357841"/>
                </a:lnTo>
                <a:lnTo>
                  <a:pt x="348289" y="3376679"/>
                </a:lnTo>
                <a:lnTo>
                  <a:pt x="390013" y="3392421"/>
                </a:lnTo>
                <a:lnTo>
                  <a:pt x="433219" y="3404920"/>
                </a:lnTo>
                <a:lnTo>
                  <a:pt x="477759" y="3414030"/>
                </a:lnTo>
                <a:lnTo>
                  <a:pt x="523486" y="3419603"/>
                </a:lnTo>
                <a:lnTo>
                  <a:pt x="570255" y="3421494"/>
                </a:lnTo>
                <a:lnTo>
                  <a:pt x="4372546" y="3421494"/>
                </a:lnTo>
                <a:lnTo>
                  <a:pt x="4419316" y="3419603"/>
                </a:lnTo>
                <a:lnTo>
                  <a:pt x="4465046" y="3414030"/>
                </a:lnTo>
                <a:lnTo>
                  <a:pt x="4509587" y="3404920"/>
                </a:lnTo>
                <a:lnTo>
                  <a:pt x="4552794" y="3392421"/>
                </a:lnTo>
                <a:lnTo>
                  <a:pt x="4594519" y="3376679"/>
                </a:lnTo>
                <a:lnTo>
                  <a:pt x="4634616" y="3357841"/>
                </a:lnTo>
                <a:lnTo>
                  <a:pt x="4672938" y="3336054"/>
                </a:lnTo>
                <a:lnTo>
                  <a:pt x="4709338" y="3311464"/>
                </a:lnTo>
                <a:lnTo>
                  <a:pt x="4743669" y="3284219"/>
                </a:lnTo>
                <a:lnTo>
                  <a:pt x="4775785" y="3254465"/>
                </a:lnTo>
                <a:lnTo>
                  <a:pt x="4805539" y="3222349"/>
                </a:lnTo>
                <a:lnTo>
                  <a:pt x="4832785" y="3188017"/>
                </a:lnTo>
                <a:lnTo>
                  <a:pt x="4857374" y="3151617"/>
                </a:lnTo>
                <a:lnTo>
                  <a:pt x="4879161" y="3113295"/>
                </a:lnTo>
                <a:lnTo>
                  <a:pt x="4897999" y="3073198"/>
                </a:lnTo>
                <a:lnTo>
                  <a:pt x="4913741" y="3031473"/>
                </a:lnTo>
                <a:lnTo>
                  <a:pt x="4926240" y="2988267"/>
                </a:lnTo>
                <a:lnTo>
                  <a:pt x="4935350" y="2943725"/>
                </a:lnTo>
                <a:lnTo>
                  <a:pt x="4940924" y="2897996"/>
                </a:lnTo>
                <a:lnTo>
                  <a:pt x="4942814" y="2851226"/>
                </a:lnTo>
                <a:lnTo>
                  <a:pt x="4942814" y="570255"/>
                </a:lnTo>
                <a:lnTo>
                  <a:pt x="4940924" y="523485"/>
                </a:lnTo>
                <a:lnTo>
                  <a:pt x="4935350" y="477756"/>
                </a:lnTo>
                <a:lnTo>
                  <a:pt x="4926240" y="433215"/>
                </a:lnTo>
                <a:lnTo>
                  <a:pt x="4913741" y="390009"/>
                </a:lnTo>
                <a:lnTo>
                  <a:pt x="4897999" y="348284"/>
                </a:lnTo>
                <a:lnTo>
                  <a:pt x="4879161" y="308188"/>
                </a:lnTo>
                <a:lnTo>
                  <a:pt x="4857374" y="269867"/>
                </a:lnTo>
                <a:lnTo>
                  <a:pt x="4832785" y="233468"/>
                </a:lnTo>
                <a:lnTo>
                  <a:pt x="4805539" y="199137"/>
                </a:lnTo>
                <a:lnTo>
                  <a:pt x="4775785" y="167022"/>
                </a:lnTo>
                <a:lnTo>
                  <a:pt x="4743669" y="137269"/>
                </a:lnTo>
                <a:lnTo>
                  <a:pt x="4709338" y="110025"/>
                </a:lnTo>
                <a:lnTo>
                  <a:pt x="4672938" y="85436"/>
                </a:lnTo>
                <a:lnTo>
                  <a:pt x="4634616" y="63650"/>
                </a:lnTo>
                <a:lnTo>
                  <a:pt x="4594519" y="44812"/>
                </a:lnTo>
                <a:lnTo>
                  <a:pt x="4552794" y="29071"/>
                </a:lnTo>
                <a:lnTo>
                  <a:pt x="4509587" y="16572"/>
                </a:lnTo>
                <a:lnTo>
                  <a:pt x="4465046" y="7463"/>
                </a:lnTo>
                <a:lnTo>
                  <a:pt x="4419316" y="1890"/>
                </a:lnTo>
                <a:lnTo>
                  <a:pt x="4372546" y="0"/>
                </a:lnTo>
                <a:close/>
              </a:path>
            </a:pathLst>
          </a:custGeom>
          <a:solidFill>
            <a:srgbClr val="DBEFED"/>
          </a:solidFill>
        </p:spPr>
        <p:txBody>
          <a:bodyPr wrap="square" lIns="0" tIns="0" rIns="0" bIns="0" rtlCol="0"/>
          <a:lstStyle/>
          <a:p>
            <a:endParaRPr/>
          </a:p>
        </p:txBody>
      </p:sp>
      <p:sp>
        <p:nvSpPr>
          <p:cNvPr id="9" name="object 9" descr="Capacity building"/>
          <p:cNvSpPr txBox="1"/>
          <p:nvPr/>
        </p:nvSpPr>
        <p:spPr>
          <a:xfrm>
            <a:off x="1596826" y="3227323"/>
            <a:ext cx="275653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Georgia"/>
                <a:cs typeface="Georgia"/>
              </a:rPr>
              <a:t>Capacity</a:t>
            </a:r>
            <a:r>
              <a:rPr sz="2400" b="1" spc="-40" dirty="0">
                <a:latin typeface="Georgia"/>
                <a:cs typeface="Georgia"/>
              </a:rPr>
              <a:t> </a:t>
            </a:r>
            <a:r>
              <a:rPr sz="2400" b="1" spc="-10" dirty="0">
                <a:latin typeface="Georgia"/>
                <a:cs typeface="Georgia"/>
              </a:rPr>
              <a:t>building</a:t>
            </a:r>
            <a:endParaRPr sz="2400" dirty="0">
              <a:latin typeface="Georgia"/>
              <a:cs typeface="Georgia"/>
            </a:endParaRPr>
          </a:p>
        </p:txBody>
      </p:sp>
      <p:pic>
        <p:nvPicPr>
          <p:cNvPr id="10" name="object 10">
            <a:extLst>
              <a:ext uri="{C183D7F6-B498-43B3-948B-1728B52AA6E4}">
                <adec:decorative xmlns:adec="http://schemas.microsoft.com/office/drawing/2017/decorative" val="1"/>
              </a:ext>
            </a:extLst>
          </p:cNvPr>
          <p:cNvPicPr/>
          <p:nvPr/>
        </p:nvPicPr>
        <p:blipFill>
          <a:blip r:embed="rId2" cstate="print"/>
          <a:stretch>
            <a:fillRect/>
          </a:stretch>
        </p:blipFill>
        <p:spPr>
          <a:xfrm>
            <a:off x="10416781" y="147345"/>
            <a:ext cx="1288473" cy="5177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Supporting CBOs as organization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Supporting</a:t>
            </a:r>
            <a:r>
              <a:rPr spc="-70" dirty="0"/>
              <a:t> </a:t>
            </a:r>
            <a:r>
              <a:rPr dirty="0"/>
              <a:t>CBOs</a:t>
            </a:r>
            <a:r>
              <a:rPr spc="-80" dirty="0"/>
              <a:t> </a:t>
            </a:r>
            <a:r>
              <a:rPr dirty="0"/>
              <a:t>as</a:t>
            </a:r>
            <a:r>
              <a:rPr spc="-75" dirty="0"/>
              <a:t> </a:t>
            </a:r>
            <a:r>
              <a:rPr spc="-10" dirty="0"/>
              <a:t>organizations</a:t>
            </a:r>
          </a:p>
        </p:txBody>
      </p:sp>
      <p:sp>
        <p:nvSpPr>
          <p:cNvPr id="11" name="object 11">
            <a:extLst>
              <a:ext uri="{C183D7F6-B498-43B3-948B-1728B52AA6E4}">
                <adec:decorative xmlns:adec="http://schemas.microsoft.com/office/drawing/2017/decorative" val="1"/>
              </a:ext>
            </a:extLst>
          </p:cNvPr>
          <p:cNvSpPr/>
          <p:nvPr/>
        </p:nvSpPr>
        <p:spPr>
          <a:xfrm>
            <a:off x="5914942" y="1936318"/>
            <a:ext cx="5774055" cy="1537335"/>
          </a:xfrm>
          <a:custGeom>
            <a:avLst/>
            <a:gdLst/>
            <a:ahLst/>
            <a:cxnLst/>
            <a:rect l="l" t="t" r="r" b="b"/>
            <a:pathLst>
              <a:path w="5774055" h="1537335">
                <a:moveTo>
                  <a:pt x="5517553" y="0"/>
                </a:moveTo>
                <a:lnTo>
                  <a:pt x="256133" y="0"/>
                </a:lnTo>
                <a:lnTo>
                  <a:pt x="210094" y="4126"/>
                </a:lnTo>
                <a:lnTo>
                  <a:pt x="166762" y="16023"/>
                </a:lnTo>
                <a:lnTo>
                  <a:pt x="126860" y="34968"/>
                </a:lnTo>
                <a:lnTo>
                  <a:pt x="91112" y="60237"/>
                </a:lnTo>
                <a:lnTo>
                  <a:pt x="60241" y="91107"/>
                </a:lnTo>
                <a:lnTo>
                  <a:pt x="34971" y="126855"/>
                </a:lnTo>
                <a:lnTo>
                  <a:pt x="16025" y="166757"/>
                </a:lnTo>
                <a:lnTo>
                  <a:pt x="4126" y="210091"/>
                </a:lnTo>
                <a:lnTo>
                  <a:pt x="0" y="256133"/>
                </a:lnTo>
                <a:lnTo>
                  <a:pt x="0" y="1280668"/>
                </a:lnTo>
                <a:lnTo>
                  <a:pt x="4126" y="1326706"/>
                </a:lnTo>
                <a:lnTo>
                  <a:pt x="16025" y="1370038"/>
                </a:lnTo>
                <a:lnTo>
                  <a:pt x="34971" y="1409940"/>
                </a:lnTo>
                <a:lnTo>
                  <a:pt x="60241" y="1445689"/>
                </a:lnTo>
                <a:lnTo>
                  <a:pt x="91112" y="1476560"/>
                </a:lnTo>
                <a:lnTo>
                  <a:pt x="126860" y="1501830"/>
                </a:lnTo>
                <a:lnTo>
                  <a:pt x="166762" y="1520776"/>
                </a:lnTo>
                <a:lnTo>
                  <a:pt x="210094" y="1532674"/>
                </a:lnTo>
                <a:lnTo>
                  <a:pt x="256133" y="1536801"/>
                </a:lnTo>
                <a:lnTo>
                  <a:pt x="5517553" y="1536801"/>
                </a:lnTo>
                <a:lnTo>
                  <a:pt x="5563591" y="1532674"/>
                </a:lnTo>
                <a:lnTo>
                  <a:pt x="5606923" y="1520776"/>
                </a:lnTo>
                <a:lnTo>
                  <a:pt x="5646825" y="1501830"/>
                </a:lnTo>
                <a:lnTo>
                  <a:pt x="5682574" y="1476560"/>
                </a:lnTo>
                <a:lnTo>
                  <a:pt x="5713445" y="1445689"/>
                </a:lnTo>
                <a:lnTo>
                  <a:pt x="5738715" y="1409940"/>
                </a:lnTo>
                <a:lnTo>
                  <a:pt x="5757661" y="1370038"/>
                </a:lnTo>
                <a:lnTo>
                  <a:pt x="5769559" y="1326706"/>
                </a:lnTo>
                <a:lnTo>
                  <a:pt x="5773686" y="1280668"/>
                </a:lnTo>
                <a:lnTo>
                  <a:pt x="5773686" y="256133"/>
                </a:lnTo>
                <a:lnTo>
                  <a:pt x="5769559" y="210091"/>
                </a:lnTo>
                <a:lnTo>
                  <a:pt x="5757661" y="166757"/>
                </a:lnTo>
                <a:lnTo>
                  <a:pt x="5738715" y="126855"/>
                </a:lnTo>
                <a:lnTo>
                  <a:pt x="5713445" y="91107"/>
                </a:lnTo>
                <a:lnTo>
                  <a:pt x="5682574" y="60237"/>
                </a:lnTo>
                <a:lnTo>
                  <a:pt x="5646825" y="34968"/>
                </a:lnTo>
                <a:lnTo>
                  <a:pt x="5606923" y="16023"/>
                </a:lnTo>
                <a:lnTo>
                  <a:pt x="5563591" y="4126"/>
                </a:lnTo>
                <a:lnTo>
                  <a:pt x="5517553" y="0"/>
                </a:lnTo>
                <a:close/>
              </a:path>
            </a:pathLst>
          </a:custGeom>
          <a:solidFill>
            <a:srgbClr val="64B9B3"/>
          </a:solidFill>
        </p:spPr>
        <p:txBody>
          <a:bodyPr wrap="square" lIns="0" tIns="0" rIns="0" bIns="0" rtlCol="0"/>
          <a:lstStyle/>
          <a:p>
            <a:endParaRPr/>
          </a:p>
        </p:txBody>
      </p:sp>
      <p:sp>
        <p:nvSpPr>
          <p:cNvPr id="12" name="object 12" descr="Supporting existing work Eg—contributing to costs of local shelter or family relief nursery&#13;&#10;"/>
          <p:cNvSpPr txBox="1"/>
          <p:nvPr/>
        </p:nvSpPr>
        <p:spPr>
          <a:xfrm>
            <a:off x="6578428" y="2032508"/>
            <a:ext cx="4448175" cy="1125855"/>
          </a:xfrm>
          <a:prstGeom prst="rect">
            <a:avLst/>
          </a:prstGeom>
        </p:spPr>
        <p:txBody>
          <a:bodyPr vert="horz" wrap="square" lIns="0" tIns="10795" rIns="0" bIns="0" rtlCol="0">
            <a:spAutoFit/>
          </a:bodyPr>
          <a:lstStyle/>
          <a:p>
            <a:pPr marL="12065" marR="5080" indent="-2540" algn="ctr">
              <a:lnSpc>
                <a:spcPct val="100400"/>
              </a:lnSpc>
              <a:spcBef>
                <a:spcPts val="85"/>
              </a:spcBef>
            </a:pPr>
            <a:r>
              <a:rPr sz="2400" b="1" dirty="0">
                <a:latin typeface="Georgia"/>
                <a:cs typeface="Georgia"/>
              </a:rPr>
              <a:t>Supporting</a:t>
            </a:r>
            <a:r>
              <a:rPr sz="2400" b="1" spc="-55" dirty="0">
                <a:latin typeface="Georgia"/>
                <a:cs typeface="Georgia"/>
              </a:rPr>
              <a:t> </a:t>
            </a:r>
            <a:r>
              <a:rPr sz="2400" b="1" dirty="0">
                <a:latin typeface="Georgia"/>
                <a:cs typeface="Georgia"/>
              </a:rPr>
              <a:t>existing</a:t>
            </a:r>
            <a:r>
              <a:rPr sz="2400" b="1" spc="-55" dirty="0">
                <a:latin typeface="Georgia"/>
                <a:cs typeface="Georgia"/>
              </a:rPr>
              <a:t> </a:t>
            </a:r>
            <a:r>
              <a:rPr sz="2400" b="1" spc="-20" dirty="0">
                <a:latin typeface="Georgia"/>
                <a:cs typeface="Georgia"/>
              </a:rPr>
              <a:t>work </a:t>
            </a:r>
            <a:r>
              <a:rPr sz="2400" spc="-10" dirty="0">
                <a:latin typeface="Georgia"/>
                <a:cs typeface="Georgia"/>
              </a:rPr>
              <a:t>Eg—</a:t>
            </a:r>
            <a:r>
              <a:rPr sz="2400" dirty="0">
                <a:latin typeface="Georgia"/>
                <a:cs typeface="Georgia"/>
              </a:rPr>
              <a:t>contributing</a:t>
            </a:r>
            <a:r>
              <a:rPr sz="2400" spc="-55" dirty="0">
                <a:latin typeface="Georgia"/>
                <a:cs typeface="Georgia"/>
              </a:rPr>
              <a:t> </a:t>
            </a:r>
            <a:r>
              <a:rPr sz="2400" dirty="0">
                <a:latin typeface="Georgia"/>
                <a:cs typeface="Georgia"/>
              </a:rPr>
              <a:t>to</a:t>
            </a:r>
            <a:r>
              <a:rPr sz="2400" spc="-50" dirty="0">
                <a:latin typeface="Georgia"/>
                <a:cs typeface="Georgia"/>
              </a:rPr>
              <a:t> </a:t>
            </a:r>
            <a:r>
              <a:rPr sz="2400" dirty="0">
                <a:latin typeface="Georgia"/>
                <a:cs typeface="Georgia"/>
              </a:rPr>
              <a:t>costs</a:t>
            </a:r>
            <a:r>
              <a:rPr sz="2400" spc="-55" dirty="0">
                <a:latin typeface="Georgia"/>
                <a:cs typeface="Georgia"/>
              </a:rPr>
              <a:t> </a:t>
            </a:r>
            <a:r>
              <a:rPr sz="2400" dirty="0">
                <a:latin typeface="Georgia"/>
                <a:cs typeface="Georgia"/>
              </a:rPr>
              <a:t>of</a:t>
            </a:r>
            <a:r>
              <a:rPr sz="2400" spc="-55" dirty="0">
                <a:latin typeface="Georgia"/>
                <a:cs typeface="Georgia"/>
              </a:rPr>
              <a:t> </a:t>
            </a:r>
            <a:r>
              <a:rPr sz="2400" spc="-10" dirty="0">
                <a:latin typeface="Georgia"/>
                <a:cs typeface="Georgia"/>
              </a:rPr>
              <a:t>local </a:t>
            </a:r>
            <a:r>
              <a:rPr sz="2400" dirty="0">
                <a:latin typeface="Georgia"/>
                <a:cs typeface="Georgia"/>
              </a:rPr>
              <a:t>shelter</a:t>
            </a:r>
            <a:r>
              <a:rPr sz="2400" spc="-50" dirty="0">
                <a:latin typeface="Georgia"/>
                <a:cs typeface="Georgia"/>
              </a:rPr>
              <a:t> </a:t>
            </a:r>
            <a:r>
              <a:rPr sz="2400" dirty="0">
                <a:latin typeface="Georgia"/>
                <a:cs typeface="Georgia"/>
              </a:rPr>
              <a:t>or</a:t>
            </a:r>
            <a:r>
              <a:rPr sz="2400" spc="-45" dirty="0">
                <a:latin typeface="Georgia"/>
                <a:cs typeface="Georgia"/>
              </a:rPr>
              <a:t> </a:t>
            </a:r>
            <a:r>
              <a:rPr sz="2400" dirty="0">
                <a:latin typeface="Georgia"/>
                <a:cs typeface="Georgia"/>
              </a:rPr>
              <a:t>family</a:t>
            </a:r>
            <a:r>
              <a:rPr sz="2400" spc="-40" dirty="0">
                <a:latin typeface="Georgia"/>
                <a:cs typeface="Georgia"/>
              </a:rPr>
              <a:t> </a:t>
            </a:r>
            <a:r>
              <a:rPr sz="2400" dirty="0">
                <a:latin typeface="Georgia"/>
                <a:cs typeface="Georgia"/>
              </a:rPr>
              <a:t>relief</a:t>
            </a:r>
            <a:r>
              <a:rPr sz="2400" spc="-50" dirty="0">
                <a:latin typeface="Georgia"/>
                <a:cs typeface="Georgia"/>
              </a:rPr>
              <a:t> </a:t>
            </a:r>
            <a:r>
              <a:rPr sz="2400" spc="-10" dirty="0">
                <a:latin typeface="Georgia"/>
                <a:cs typeface="Georgia"/>
              </a:rPr>
              <a:t>nursery</a:t>
            </a:r>
            <a:endParaRPr sz="2400" dirty="0">
              <a:latin typeface="Georgia"/>
              <a:cs typeface="Georgia"/>
            </a:endParaRPr>
          </a:p>
        </p:txBody>
      </p:sp>
      <p:grpSp>
        <p:nvGrpSpPr>
          <p:cNvPr id="13" name="object 13">
            <a:extLst>
              <a:ext uri="{C183D7F6-B498-43B3-948B-1728B52AA6E4}">
                <adec:decorative xmlns:adec="http://schemas.microsoft.com/office/drawing/2017/decorative" val="1"/>
              </a:ext>
            </a:extLst>
          </p:cNvPr>
          <p:cNvGrpSpPr/>
          <p:nvPr/>
        </p:nvGrpSpPr>
        <p:grpSpPr>
          <a:xfrm>
            <a:off x="503370" y="1936321"/>
            <a:ext cx="5412105" cy="3422015"/>
            <a:chOff x="503370" y="1936321"/>
            <a:chExt cx="5412105" cy="3422015"/>
          </a:xfrm>
        </p:grpSpPr>
        <p:sp>
          <p:nvSpPr>
            <p:cNvPr id="14" name="object 14">
              <a:extLst>
                <a:ext uri="{C183D7F6-B498-43B3-948B-1728B52AA6E4}">
                  <adec:decorative xmlns:adec="http://schemas.microsoft.com/office/drawing/2017/decorative" val="1"/>
                </a:ext>
              </a:extLst>
            </p:cNvPr>
            <p:cNvSpPr/>
            <p:nvPr/>
          </p:nvSpPr>
          <p:spPr>
            <a:xfrm>
              <a:off x="5446184" y="2717131"/>
              <a:ext cx="469265" cy="76200"/>
            </a:xfrm>
            <a:custGeom>
              <a:avLst/>
              <a:gdLst/>
              <a:ahLst/>
              <a:cxnLst/>
              <a:rect l="l" t="t" r="r" b="b"/>
              <a:pathLst>
                <a:path w="469264" h="76200">
                  <a:moveTo>
                    <a:pt x="392557" y="0"/>
                  </a:moveTo>
                  <a:lnTo>
                    <a:pt x="392557" y="76200"/>
                  </a:lnTo>
                  <a:lnTo>
                    <a:pt x="443356" y="50800"/>
                  </a:lnTo>
                  <a:lnTo>
                    <a:pt x="405257" y="50800"/>
                  </a:lnTo>
                  <a:lnTo>
                    <a:pt x="405257" y="25400"/>
                  </a:lnTo>
                  <a:lnTo>
                    <a:pt x="443356" y="25400"/>
                  </a:lnTo>
                  <a:lnTo>
                    <a:pt x="392557" y="0"/>
                  </a:lnTo>
                  <a:close/>
                </a:path>
                <a:path w="469264" h="76200">
                  <a:moveTo>
                    <a:pt x="392557" y="25400"/>
                  </a:moveTo>
                  <a:lnTo>
                    <a:pt x="0" y="25400"/>
                  </a:lnTo>
                  <a:lnTo>
                    <a:pt x="0" y="50800"/>
                  </a:lnTo>
                  <a:lnTo>
                    <a:pt x="392557" y="50800"/>
                  </a:lnTo>
                  <a:lnTo>
                    <a:pt x="392557" y="25400"/>
                  </a:lnTo>
                  <a:close/>
                </a:path>
                <a:path w="469264" h="76200">
                  <a:moveTo>
                    <a:pt x="443356" y="25400"/>
                  </a:moveTo>
                  <a:lnTo>
                    <a:pt x="405257" y="25400"/>
                  </a:lnTo>
                  <a:lnTo>
                    <a:pt x="405257" y="50800"/>
                  </a:lnTo>
                  <a:lnTo>
                    <a:pt x="443356" y="50800"/>
                  </a:lnTo>
                  <a:lnTo>
                    <a:pt x="468756" y="38100"/>
                  </a:lnTo>
                  <a:lnTo>
                    <a:pt x="443356" y="25400"/>
                  </a:lnTo>
                  <a:close/>
                </a:path>
              </a:pathLst>
            </a:custGeom>
            <a:solidFill>
              <a:srgbClr val="999390"/>
            </a:solidFill>
          </p:spPr>
          <p:txBody>
            <a:bodyPr wrap="square" lIns="0" tIns="0" rIns="0" bIns="0" rtlCol="0"/>
            <a:lstStyle/>
            <a:p>
              <a:endParaRPr/>
            </a:p>
          </p:txBody>
        </p:sp>
        <p:sp>
          <p:nvSpPr>
            <p:cNvPr id="15" name="object 15"/>
            <p:cNvSpPr/>
            <p:nvPr/>
          </p:nvSpPr>
          <p:spPr>
            <a:xfrm>
              <a:off x="503370" y="1936321"/>
              <a:ext cx="4942840" cy="3422015"/>
            </a:xfrm>
            <a:custGeom>
              <a:avLst/>
              <a:gdLst/>
              <a:ahLst/>
              <a:cxnLst/>
              <a:rect l="l" t="t" r="r" b="b"/>
              <a:pathLst>
                <a:path w="4942840" h="3422015">
                  <a:moveTo>
                    <a:pt x="4372546" y="0"/>
                  </a:moveTo>
                  <a:lnTo>
                    <a:pt x="570255" y="0"/>
                  </a:lnTo>
                  <a:lnTo>
                    <a:pt x="523486" y="1890"/>
                  </a:lnTo>
                  <a:lnTo>
                    <a:pt x="477759" y="7463"/>
                  </a:lnTo>
                  <a:lnTo>
                    <a:pt x="433219" y="16572"/>
                  </a:lnTo>
                  <a:lnTo>
                    <a:pt x="390013" y="29071"/>
                  </a:lnTo>
                  <a:lnTo>
                    <a:pt x="348289" y="44812"/>
                  </a:lnTo>
                  <a:lnTo>
                    <a:pt x="308194" y="63650"/>
                  </a:lnTo>
                  <a:lnTo>
                    <a:pt x="269873" y="85436"/>
                  </a:lnTo>
                  <a:lnTo>
                    <a:pt x="233473" y="110025"/>
                  </a:lnTo>
                  <a:lnTo>
                    <a:pt x="199142" y="137269"/>
                  </a:lnTo>
                  <a:lnTo>
                    <a:pt x="167027" y="167022"/>
                  </a:lnTo>
                  <a:lnTo>
                    <a:pt x="137273" y="199137"/>
                  </a:lnTo>
                  <a:lnTo>
                    <a:pt x="110028" y="233468"/>
                  </a:lnTo>
                  <a:lnTo>
                    <a:pt x="85439" y="269867"/>
                  </a:lnTo>
                  <a:lnTo>
                    <a:pt x="63652" y="308188"/>
                  </a:lnTo>
                  <a:lnTo>
                    <a:pt x="44814" y="348284"/>
                  </a:lnTo>
                  <a:lnTo>
                    <a:pt x="29072" y="390009"/>
                  </a:lnTo>
                  <a:lnTo>
                    <a:pt x="16573" y="433215"/>
                  </a:lnTo>
                  <a:lnTo>
                    <a:pt x="7463" y="477756"/>
                  </a:lnTo>
                  <a:lnTo>
                    <a:pt x="1890" y="523485"/>
                  </a:lnTo>
                  <a:lnTo>
                    <a:pt x="0" y="570255"/>
                  </a:lnTo>
                  <a:lnTo>
                    <a:pt x="0" y="2851226"/>
                  </a:lnTo>
                  <a:lnTo>
                    <a:pt x="1890" y="2897996"/>
                  </a:lnTo>
                  <a:lnTo>
                    <a:pt x="7463" y="2943725"/>
                  </a:lnTo>
                  <a:lnTo>
                    <a:pt x="16573" y="2988267"/>
                  </a:lnTo>
                  <a:lnTo>
                    <a:pt x="29072" y="3031473"/>
                  </a:lnTo>
                  <a:lnTo>
                    <a:pt x="44814" y="3073198"/>
                  </a:lnTo>
                  <a:lnTo>
                    <a:pt x="63652" y="3113295"/>
                  </a:lnTo>
                  <a:lnTo>
                    <a:pt x="85439" y="3151617"/>
                  </a:lnTo>
                  <a:lnTo>
                    <a:pt x="110028" y="3188017"/>
                  </a:lnTo>
                  <a:lnTo>
                    <a:pt x="137273" y="3222349"/>
                  </a:lnTo>
                  <a:lnTo>
                    <a:pt x="167027" y="3254465"/>
                  </a:lnTo>
                  <a:lnTo>
                    <a:pt x="199142" y="3284219"/>
                  </a:lnTo>
                  <a:lnTo>
                    <a:pt x="233473" y="3311464"/>
                  </a:lnTo>
                  <a:lnTo>
                    <a:pt x="269873" y="3336054"/>
                  </a:lnTo>
                  <a:lnTo>
                    <a:pt x="308194" y="3357841"/>
                  </a:lnTo>
                  <a:lnTo>
                    <a:pt x="348289" y="3376679"/>
                  </a:lnTo>
                  <a:lnTo>
                    <a:pt x="390013" y="3392421"/>
                  </a:lnTo>
                  <a:lnTo>
                    <a:pt x="433219" y="3404920"/>
                  </a:lnTo>
                  <a:lnTo>
                    <a:pt x="477759" y="3414030"/>
                  </a:lnTo>
                  <a:lnTo>
                    <a:pt x="523486" y="3419603"/>
                  </a:lnTo>
                  <a:lnTo>
                    <a:pt x="570255" y="3421494"/>
                  </a:lnTo>
                  <a:lnTo>
                    <a:pt x="4372546" y="3421494"/>
                  </a:lnTo>
                  <a:lnTo>
                    <a:pt x="4419316" y="3419603"/>
                  </a:lnTo>
                  <a:lnTo>
                    <a:pt x="4465046" y="3414030"/>
                  </a:lnTo>
                  <a:lnTo>
                    <a:pt x="4509587" y="3404920"/>
                  </a:lnTo>
                  <a:lnTo>
                    <a:pt x="4552794" y="3392421"/>
                  </a:lnTo>
                  <a:lnTo>
                    <a:pt x="4594519" y="3376679"/>
                  </a:lnTo>
                  <a:lnTo>
                    <a:pt x="4634616" y="3357841"/>
                  </a:lnTo>
                  <a:lnTo>
                    <a:pt x="4672938" y="3336054"/>
                  </a:lnTo>
                  <a:lnTo>
                    <a:pt x="4709338" y="3311464"/>
                  </a:lnTo>
                  <a:lnTo>
                    <a:pt x="4743669" y="3284219"/>
                  </a:lnTo>
                  <a:lnTo>
                    <a:pt x="4775785" y="3254465"/>
                  </a:lnTo>
                  <a:lnTo>
                    <a:pt x="4805539" y="3222349"/>
                  </a:lnTo>
                  <a:lnTo>
                    <a:pt x="4832785" y="3188017"/>
                  </a:lnTo>
                  <a:lnTo>
                    <a:pt x="4857374" y="3151617"/>
                  </a:lnTo>
                  <a:lnTo>
                    <a:pt x="4879161" y="3113295"/>
                  </a:lnTo>
                  <a:lnTo>
                    <a:pt x="4897999" y="3073198"/>
                  </a:lnTo>
                  <a:lnTo>
                    <a:pt x="4913741" y="3031473"/>
                  </a:lnTo>
                  <a:lnTo>
                    <a:pt x="4926240" y="2988267"/>
                  </a:lnTo>
                  <a:lnTo>
                    <a:pt x="4935350" y="2943725"/>
                  </a:lnTo>
                  <a:lnTo>
                    <a:pt x="4940924" y="2897996"/>
                  </a:lnTo>
                  <a:lnTo>
                    <a:pt x="4942814" y="2851226"/>
                  </a:lnTo>
                  <a:lnTo>
                    <a:pt x="4942814" y="570255"/>
                  </a:lnTo>
                  <a:lnTo>
                    <a:pt x="4940924" y="523485"/>
                  </a:lnTo>
                  <a:lnTo>
                    <a:pt x="4935350" y="477756"/>
                  </a:lnTo>
                  <a:lnTo>
                    <a:pt x="4926240" y="433215"/>
                  </a:lnTo>
                  <a:lnTo>
                    <a:pt x="4913741" y="390009"/>
                  </a:lnTo>
                  <a:lnTo>
                    <a:pt x="4897999" y="348284"/>
                  </a:lnTo>
                  <a:lnTo>
                    <a:pt x="4879161" y="308188"/>
                  </a:lnTo>
                  <a:lnTo>
                    <a:pt x="4857374" y="269867"/>
                  </a:lnTo>
                  <a:lnTo>
                    <a:pt x="4832785" y="233468"/>
                  </a:lnTo>
                  <a:lnTo>
                    <a:pt x="4805539" y="199137"/>
                  </a:lnTo>
                  <a:lnTo>
                    <a:pt x="4775785" y="167022"/>
                  </a:lnTo>
                  <a:lnTo>
                    <a:pt x="4743669" y="137269"/>
                  </a:lnTo>
                  <a:lnTo>
                    <a:pt x="4709338" y="110025"/>
                  </a:lnTo>
                  <a:lnTo>
                    <a:pt x="4672938" y="85436"/>
                  </a:lnTo>
                  <a:lnTo>
                    <a:pt x="4634616" y="63650"/>
                  </a:lnTo>
                  <a:lnTo>
                    <a:pt x="4594519" y="44812"/>
                  </a:lnTo>
                  <a:lnTo>
                    <a:pt x="4552794" y="29071"/>
                  </a:lnTo>
                  <a:lnTo>
                    <a:pt x="4509587" y="16572"/>
                  </a:lnTo>
                  <a:lnTo>
                    <a:pt x="4465046" y="7463"/>
                  </a:lnTo>
                  <a:lnTo>
                    <a:pt x="4419316" y="1890"/>
                  </a:lnTo>
                  <a:lnTo>
                    <a:pt x="4372546" y="0"/>
                  </a:lnTo>
                  <a:close/>
                </a:path>
              </a:pathLst>
            </a:custGeom>
            <a:solidFill>
              <a:srgbClr val="DBEFED"/>
            </a:solidFill>
          </p:spPr>
          <p:txBody>
            <a:bodyPr wrap="square" lIns="0" tIns="0" rIns="0" bIns="0" rtlCol="0"/>
            <a:lstStyle/>
            <a:p>
              <a:endParaRPr/>
            </a:p>
          </p:txBody>
        </p:sp>
      </p:grpSp>
      <p:sp>
        <p:nvSpPr>
          <p:cNvPr id="16" name="object 16" descr="Capacity building&#13;&#10;"/>
          <p:cNvSpPr txBox="1"/>
          <p:nvPr/>
        </p:nvSpPr>
        <p:spPr>
          <a:xfrm>
            <a:off x="1596826" y="3227323"/>
            <a:ext cx="275653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Georgia"/>
                <a:cs typeface="Georgia"/>
              </a:rPr>
              <a:t>Capacity</a:t>
            </a:r>
            <a:r>
              <a:rPr sz="2400" b="1" spc="-40" dirty="0">
                <a:latin typeface="Georgia"/>
                <a:cs typeface="Georgia"/>
              </a:rPr>
              <a:t> </a:t>
            </a:r>
            <a:r>
              <a:rPr sz="2400" b="1" spc="-10" dirty="0">
                <a:latin typeface="Georgia"/>
                <a:cs typeface="Georgia"/>
              </a:rPr>
              <a:t>building</a:t>
            </a:r>
            <a:endParaRPr sz="2400" dirty="0">
              <a:latin typeface="Georgia"/>
              <a:cs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Supporting</a:t>
            </a:r>
            <a:r>
              <a:rPr spc="-70" dirty="0"/>
              <a:t> </a:t>
            </a:r>
            <a:r>
              <a:rPr dirty="0"/>
              <a:t>CBOs</a:t>
            </a:r>
            <a:r>
              <a:rPr spc="-80" dirty="0"/>
              <a:t> </a:t>
            </a:r>
            <a:r>
              <a:rPr dirty="0"/>
              <a:t>as</a:t>
            </a:r>
            <a:r>
              <a:rPr spc="-75" dirty="0"/>
              <a:t> </a:t>
            </a:r>
            <a:r>
              <a:rPr spc="-10" dirty="0"/>
              <a:t>organizations</a:t>
            </a:r>
          </a:p>
        </p:txBody>
      </p:sp>
      <p:sp>
        <p:nvSpPr>
          <p:cNvPr id="11" name="object 11"/>
          <p:cNvSpPr/>
          <p:nvPr/>
        </p:nvSpPr>
        <p:spPr>
          <a:xfrm>
            <a:off x="5931568" y="3821014"/>
            <a:ext cx="5774055" cy="1537335"/>
          </a:xfrm>
          <a:custGeom>
            <a:avLst/>
            <a:gdLst/>
            <a:ahLst/>
            <a:cxnLst/>
            <a:rect l="l" t="t" r="r" b="b"/>
            <a:pathLst>
              <a:path w="5774055" h="1537335">
                <a:moveTo>
                  <a:pt x="5517553" y="0"/>
                </a:moveTo>
                <a:lnTo>
                  <a:pt x="256133" y="0"/>
                </a:lnTo>
                <a:lnTo>
                  <a:pt x="210091" y="4126"/>
                </a:lnTo>
                <a:lnTo>
                  <a:pt x="166757" y="16023"/>
                </a:lnTo>
                <a:lnTo>
                  <a:pt x="126855" y="34968"/>
                </a:lnTo>
                <a:lnTo>
                  <a:pt x="91107" y="60237"/>
                </a:lnTo>
                <a:lnTo>
                  <a:pt x="60237" y="91107"/>
                </a:lnTo>
                <a:lnTo>
                  <a:pt x="34968" y="126855"/>
                </a:lnTo>
                <a:lnTo>
                  <a:pt x="16023" y="166757"/>
                </a:lnTo>
                <a:lnTo>
                  <a:pt x="4126" y="210091"/>
                </a:lnTo>
                <a:lnTo>
                  <a:pt x="0" y="256133"/>
                </a:lnTo>
                <a:lnTo>
                  <a:pt x="0" y="1280668"/>
                </a:lnTo>
                <a:lnTo>
                  <a:pt x="4126" y="1326706"/>
                </a:lnTo>
                <a:lnTo>
                  <a:pt x="16023" y="1370038"/>
                </a:lnTo>
                <a:lnTo>
                  <a:pt x="34968" y="1409940"/>
                </a:lnTo>
                <a:lnTo>
                  <a:pt x="60237" y="1445689"/>
                </a:lnTo>
                <a:lnTo>
                  <a:pt x="91107" y="1476560"/>
                </a:lnTo>
                <a:lnTo>
                  <a:pt x="126855" y="1501830"/>
                </a:lnTo>
                <a:lnTo>
                  <a:pt x="166757" y="1520776"/>
                </a:lnTo>
                <a:lnTo>
                  <a:pt x="210091" y="1532674"/>
                </a:lnTo>
                <a:lnTo>
                  <a:pt x="256133" y="1536801"/>
                </a:lnTo>
                <a:lnTo>
                  <a:pt x="5517553" y="1536801"/>
                </a:lnTo>
                <a:lnTo>
                  <a:pt x="5563591" y="1532674"/>
                </a:lnTo>
                <a:lnTo>
                  <a:pt x="5606923" y="1520776"/>
                </a:lnTo>
                <a:lnTo>
                  <a:pt x="5646825" y="1501830"/>
                </a:lnTo>
                <a:lnTo>
                  <a:pt x="5682574" y="1476560"/>
                </a:lnTo>
                <a:lnTo>
                  <a:pt x="5713445" y="1445689"/>
                </a:lnTo>
                <a:lnTo>
                  <a:pt x="5738715" y="1409940"/>
                </a:lnTo>
                <a:lnTo>
                  <a:pt x="5757661" y="1370038"/>
                </a:lnTo>
                <a:lnTo>
                  <a:pt x="5769559" y="1326706"/>
                </a:lnTo>
                <a:lnTo>
                  <a:pt x="5773686" y="1280668"/>
                </a:lnTo>
                <a:lnTo>
                  <a:pt x="5773686" y="256133"/>
                </a:lnTo>
                <a:lnTo>
                  <a:pt x="5769559" y="210091"/>
                </a:lnTo>
                <a:lnTo>
                  <a:pt x="5757661" y="166757"/>
                </a:lnTo>
                <a:lnTo>
                  <a:pt x="5738715" y="126855"/>
                </a:lnTo>
                <a:lnTo>
                  <a:pt x="5713445" y="91107"/>
                </a:lnTo>
                <a:lnTo>
                  <a:pt x="5682574" y="60237"/>
                </a:lnTo>
                <a:lnTo>
                  <a:pt x="5646825" y="34968"/>
                </a:lnTo>
                <a:lnTo>
                  <a:pt x="5606923" y="16023"/>
                </a:lnTo>
                <a:lnTo>
                  <a:pt x="5563591" y="4126"/>
                </a:lnTo>
                <a:lnTo>
                  <a:pt x="5517553" y="0"/>
                </a:lnTo>
                <a:close/>
              </a:path>
            </a:pathLst>
          </a:custGeom>
          <a:solidFill>
            <a:srgbClr val="64B9B3"/>
          </a:solidFill>
        </p:spPr>
        <p:txBody>
          <a:bodyPr wrap="square" lIns="0" tIns="0" rIns="0" bIns="0" rtlCol="0"/>
          <a:lstStyle/>
          <a:p>
            <a:endParaRPr/>
          </a:p>
        </p:txBody>
      </p:sp>
      <p:sp>
        <p:nvSpPr>
          <p:cNvPr id="12" name="object 12"/>
          <p:cNvSpPr txBox="1"/>
          <p:nvPr/>
        </p:nvSpPr>
        <p:spPr>
          <a:xfrm>
            <a:off x="6356992" y="3916171"/>
            <a:ext cx="4921885" cy="1129030"/>
          </a:xfrm>
          <a:prstGeom prst="rect">
            <a:avLst/>
          </a:prstGeom>
        </p:spPr>
        <p:txBody>
          <a:bodyPr vert="horz" wrap="square" lIns="0" tIns="9525" rIns="0" bIns="0" rtlCol="0">
            <a:spAutoFit/>
          </a:bodyPr>
          <a:lstStyle/>
          <a:p>
            <a:pPr marL="12700" marR="5080" algn="ctr">
              <a:lnSpc>
                <a:spcPct val="100800"/>
              </a:lnSpc>
              <a:spcBef>
                <a:spcPts val="75"/>
              </a:spcBef>
            </a:pPr>
            <a:r>
              <a:rPr sz="2400" b="1" dirty="0">
                <a:latin typeface="Georgia"/>
                <a:cs typeface="Georgia"/>
              </a:rPr>
              <a:t>Strengthening</a:t>
            </a:r>
            <a:r>
              <a:rPr sz="2400" b="1" spc="-75" dirty="0">
                <a:latin typeface="Georgia"/>
                <a:cs typeface="Georgia"/>
              </a:rPr>
              <a:t> </a:t>
            </a:r>
            <a:r>
              <a:rPr sz="2400" b="1" dirty="0">
                <a:latin typeface="Georgia"/>
                <a:cs typeface="Georgia"/>
              </a:rPr>
              <a:t>CBO</a:t>
            </a:r>
            <a:r>
              <a:rPr sz="2400" b="1" spc="-75" dirty="0">
                <a:latin typeface="Georgia"/>
                <a:cs typeface="Georgia"/>
              </a:rPr>
              <a:t> </a:t>
            </a:r>
            <a:r>
              <a:rPr sz="2400" b="1" spc="-10" dirty="0">
                <a:latin typeface="Georgia"/>
                <a:cs typeface="Georgia"/>
              </a:rPr>
              <a:t>capabilities </a:t>
            </a:r>
            <a:r>
              <a:rPr sz="2400" spc="-10" dirty="0">
                <a:latin typeface="Georgia"/>
                <a:cs typeface="Georgia"/>
              </a:rPr>
              <a:t>Eg—</a:t>
            </a:r>
            <a:r>
              <a:rPr sz="2400" dirty="0">
                <a:latin typeface="Georgia"/>
                <a:cs typeface="Georgia"/>
              </a:rPr>
              <a:t>investing</a:t>
            </a:r>
            <a:r>
              <a:rPr sz="2400" spc="-45" dirty="0">
                <a:latin typeface="Georgia"/>
                <a:cs typeface="Georgia"/>
              </a:rPr>
              <a:t> </a:t>
            </a:r>
            <a:r>
              <a:rPr sz="2400" dirty="0">
                <a:latin typeface="Georgia"/>
                <a:cs typeface="Georgia"/>
              </a:rPr>
              <a:t>in</a:t>
            </a:r>
            <a:r>
              <a:rPr sz="2400" spc="-50" dirty="0">
                <a:latin typeface="Georgia"/>
                <a:cs typeface="Georgia"/>
              </a:rPr>
              <a:t> </a:t>
            </a:r>
            <a:r>
              <a:rPr sz="2400" dirty="0">
                <a:latin typeface="Georgia"/>
                <a:cs typeface="Georgia"/>
              </a:rPr>
              <a:t>new</a:t>
            </a:r>
            <a:r>
              <a:rPr sz="2400" spc="-35" dirty="0">
                <a:latin typeface="Georgia"/>
                <a:cs typeface="Georgia"/>
              </a:rPr>
              <a:t> </a:t>
            </a:r>
            <a:r>
              <a:rPr sz="2400" spc="-10" dirty="0">
                <a:latin typeface="Georgia"/>
                <a:cs typeface="Georgia"/>
              </a:rPr>
              <a:t>infrastructure, </a:t>
            </a:r>
            <a:r>
              <a:rPr sz="2400" dirty="0">
                <a:latin typeface="Georgia"/>
                <a:cs typeface="Georgia"/>
              </a:rPr>
              <a:t>support</a:t>
            </a:r>
            <a:r>
              <a:rPr sz="2400" spc="-65" dirty="0">
                <a:latin typeface="Georgia"/>
                <a:cs typeface="Georgia"/>
              </a:rPr>
              <a:t> </a:t>
            </a:r>
            <a:r>
              <a:rPr sz="2400" dirty="0">
                <a:latin typeface="Georgia"/>
                <a:cs typeface="Georgia"/>
              </a:rPr>
              <a:t>for</a:t>
            </a:r>
            <a:r>
              <a:rPr sz="2400" spc="-55" dirty="0">
                <a:latin typeface="Georgia"/>
                <a:cs typeface="Georgia"/>
              </a:rPr>
              <a:t> </a:t>
            </a:r>
            <a:r>
              <a:rPr sz="2400" dirty="0">
                <a:latin typeface="Georgia"/>
                <a:cs typeface="Georgia"/>
              </a:rPr>
              <a:t>managing</a:t>
            </a:r>
            <a:r>
              <a:rPr sz="2400" spc="-55" dirty="0">
                <a:latin typeface="Georgia"/>
                <a:cs typeface="Georgia"/>
              </a:rPr>
              <a:t> </a:t>
            </a:r>
            <a:r>
              <a:rPr sz="2400" spc="-10" dirty="0">
                <a:latin typeface="Georgia"/>
                <a:cs typeface="Georgia"/>
              </a:rPr>
              <a:t>contracts</a:t>
            </a:r>
            <a:endParaRPr sz="2400">
              <a:latin typeface="Georgia"/>
              <a:cs typeface="Georgia"/>
            </a:endParaRPr>
          </a:p>
        </p:txBody>
      </p:sp>
      <p:sp>
        <p:nvSpPr>
          <p:cNvPr id="13" name="object 13"/>
          <p:cNvSpPr/>
          <p:nvPr/>
        </p:nvSpPr>
        <p:spPr>
          <a:xfrm>
            <a:off x="5914942" y="1936318"/>
            <a:ext cx="5774055" cy="1537335"/>
          </a:xfrm>
          <a:custGeom>
            <a:avLst/>
            <a:gdLst/>
            <a:ahLst/>
            <a:cxnLst/>
            <a:rect l="l" t="t" r="r" b="b"/>
            <a:pathLst>
              <a:path w="5774055" h="1537335">
                <a:moveTo>
                  <a:pt x="5517553" y="0"/>
                </a:moveTo>
                <a:lnTo>
                  <a:pt x="256133" y="0"/>
                </a:lnTo>
                <a:lnTo>
                  <a:pt x="210094" y="4126"/>
                </a:lnTo>
                <a:lnTo>
                  <a:pt x="166762" y="16023"/>
                </a:lnTo>
                <a:lnTo>
                  <a:pt x="126860" y="34968"/>
                </a:lnTo>
                <a:lnTo>
                  <a:pt x="91112" y="60237"/>
                </a:lnTo>
                <a:lnTo>
                  <a:pt x="60241" y="91107"/>
                </a:lnTo>
                <a:lnTo>
                  <a:pt x="34971" y="126855"/>
                </a:lnTo>
                <a:lnTo>
                  <a:pt x="16025" y="166757"/>
                </a:lnTo>
                <a:lnTo>
                  <a:pt x="4126" y="210091"/>
                </a:lnTo>
                <a:lnTo>
                  <a:pt x="0" y="256133"/>
                </a:lnTo>
                <a:lnTo>
                  <a:pt x="0" y="1280668"/>
                </a:lnTo>
                <a:lnTo>
                  <a:pt x="4126" y="1326706"/>
                </a:lnTo>
                <a:lnTo>
                  <a:pt x="16025" y="1370038"/>
                </a:lnTo>
                <a:lnTo>
                  <a:pt x="34971" y="1409940"/>
                </a:lnTo>
                <a:lnTo>
                  <a:pt x="60241" y="1445689"/>
                </a:lnTo>
                <a:lnTo>
                  <a:pt x="91112" y="1476560"/>
                </a:lnTo>
                <a:lnTo>
                  <a:pt x="126860" y="1501830"/>
                </a:lnTo>
                <a:lnTo>
                  <a:pt x="166762" y="1520776"/>
                </a:lnTo>
                <a:lnTo>
                  <a:pt x="210094" y="1532674"/>
                </a:lnTo>
                <a:lnTo>
                  <a:pt x="256133" y="1536801"/>
                </a:lnTo>
                <a:lnTo>
                  <a:pt x="5517553" y="1536801"/>
                </a:lnTo>
                <a:lnTo>
                  <a:pt x="5563591" y="1532674"/>
                </a:lnTo>
                <a:lnTo>
                  <a:pt x="5606923" y="1520776"/>
                </a:lnTo>
                <a:lnTo>
                  <a:pt x="5646825" y="1501830"/>
                </a:lnTo>
                <a:lnTo>
                  <a:pt x="5682574" y="1476560"/>
                </a:lnTo>
                <a:lnTo>
                  <a:pt x="5713445" y="1445689"/>
                </a:lnTo>
                <a:lnTo>
                  <a:pt x="5738715" y="1409940"/>
                </a:lnTo>
                <a:lnTo>
                  <a:pt x="5757661" y="1370038"/>
                </a:lnTo>
                <a:lnTo>
                  <a:pt x="5769559" y="1326706"/>
                </a:lnTo>
                <a:lnTo>
                  <a:pt x="5773686" y="1280668"/>
                </a:lnTo>
                <a:lnTo>
                  <a:pt x="5773686" y="256133"/>
                </a:lnTo>
                <a:lnTo>
                  <a:pt x="5769559" y="210091"/>
                </a:lnTo>
                <a:lnTo>
                  <a:pt x="5757661" y="166757"/>
                </a:lnTo>
                <a:lnTo>
                  <a:pt x="5738715" y="126855"/>
                </a:lnTo>
                <a:lnTo>
                  <a:pt x="5713445" y="91107"/>
                </a:lnTo>
                <a:lnTo>
                  <a:pt x="5682574" y="60237"/>
                </a:lnTo>
                <a:lnTo>
                  <a:pt x="5646825" y="34968"/>
                </a:lnTo>
                <a:lnTo>
                  <a:pt x="5606923" y="16023"/>
                </a:lnTo>
                <a:lnTo>
                  <a:pt x="5563591" y="4126"/>
                </a:lnTo>
                <a:lnTo>
                  <a:pt x="5517553" y="0"/>
                </a:lnTo>
                <a:close/>
              </a:path>
            </a:pathLst>
          </a:custGeom>
          <a:solidFill>
            <a:srgbClr val="64B9B3"/>
          </a:solidFill>
        </p:spPr>
        <p:txBody>
          <a:bodyPr wrap="square" lIns="0" tIns="0" rIns="0" bIns="0" rtlCol="0"/>
          <a:lstStyle/>
          <a:p>
            <a:endParaRPr/>
          </a:p>
        </p:txBody>
      </p:sp>
      <p:sp>
        <p:nvSpPr>
          <p:cNvPr id="14" name="object 14"/>
          <p:cNvSpPr txBox="1"/>
          <p:nvPr/>
        </p:nvSpPr>
        <p:spPr>
          <a:xfrm>
            <a:off x="6578428" y="2032508"/>
            <a:ext cx="4448175" cy="1125855"/>
          </a:xfrm>
          <a:prstGeom prst="rect">
            <a:avLst/>
          </a:prstGeom>
        </p:spPr>
        <p:txBody>
          <a:bodyPr vert="horz" wrap="square" lIns="0" tIns="10795" rIns="0" bIns="0" rtlCol="0">
            <a:spAutoFit/>
          </a:bodyPr>
          <a:lstStyle/>
          <a:p>
            <a:pPr marL="12065" marR="5080" indent="-2540" algn="ctr">
              <a:lnSpc>
                <a:spcPct val="100400"/>
              </a:lnSpc>
              <a:spcBef>
                <a:spcPts val="85"/>
              </a:spcBef>
            </a:pPr>
            <a:r>
              <a:rPr sz="2400" b="1" dirty="0">
                <a:latin typeface="Georgia"/>
                <a:cs typeface="Georgia"/>
              </a:rPr>
              <a:t>Supporting</a:t>
            </a:r>
            <a:r>
              <a:rPr sz="2400" b="1" spc="-55" dirty="0">
                <a:latin typeface="Georgia"/>
                <a:cs typeface="Georgia"/>
              </a:rPr>
              <a:t> </a:t>
            </a:r>
            <a:r>
              <a:rPr sz="2400" b="1" dirty="0">
                <a:latin typeface="Georgia"/>
                <a:cs typeface="Georgia"/>
              </a:rPr>
              <a:t>existing</a:t>
            </a:r>
            <a:r>
              <a:rPr sz="2400" b="1" spc="-55" dirty="0">
                <a:latin typeface="Georgia"/>
                <a:cs typeface="Georgia"/>
              </a:rPr>
              <a:t> </a:t>
            </a:r>
            <a:r>
              <a:rPr sz="2400" b="1" spc="-20" dirty="0">
                <a:latin typeface="Georgia"/>
                <a:cs typeface="Georgia"/>
              </a:rPr>
              <a:t>work </a:t>
            </a:r>
            <a:r>
              <a:rPr sz="2400" spc="-10" dirty="0">
                <a:latin typeface="Georgia"/>
                <a:cs typeface="Georgia"/>
              </a:rPr>
              <a:t>Eg—</a:t>
            </a:r>
            <a:r>
              <a:rPr sz="2400" dirty="0">
                <a:latin typeface="Georgia"/>
                <a:cs typeface="Georgia"/>
              </a:rPr>
              <a:t>contributing</a:t>
            </a:r>
            <a:r>
              <a:rPr sz="2400" spc="-55" dirty="0">
                <a:latin typeface="Georgia"/>
                <a:cs typeface="Georgia"/>
              </a:rPr>
              <a:t> </a:t>
            </a:r>
            <a:r>
              <a:rPr sz="2400" dirty="0">
                <a:latin typeface="Georgia"/>
                <a:cs typeface="Georgia"/>
              </a:rPr>
              <a:t>to</a:t>
            </a:r>
            <a:r>
              <a:rPr sz="2400" spc="-50" dirty="0">
                <a:latin typeface="Georgia"/>
                <a:cs typeface="Georgia"/>
              </a:rPr>
              <a:t> </a:t>
            </a:r>
            <a:r>
              <a:rPr sz="2400" dirty="0">
                <a:latin typeface="Georgia"/>
                <a:cs typeface="Georgia"/>
              </a:rPr>
              <a:t>costs</a:t>
            </a:r>
            <a:r>
              <a:rPr sz="2400" spc="-55" dirty="0">
                <a:latin typeface="Georgia"/>
                <a:cs typeface="Georgia"/>
              </a:rPr>
              <a:t> </a:t>
            </a:r>
            <a:r>
              <a:rPr sz="2400" dirty="0">
                <a:latin typeface="Georgia"/>
                <a:cs typeface="Georgia"/>
              </a:rPr>
              <a:t>of</a:t>
            </a:r>
            <a:r>
              <a:rPr sz="2400" spc="-55" dirty="0">
                <a:latin typeface="Georgia"/>
                <a:cs typeface="Georgia"/>
              </a:rPr>
              <a:t> </a:t>
            </a:r>
            <a:r>
              <a:rPr sz="2400" spc="-10" dirty="0">
                <a:latin typeface="Georgia"/>
                <a:cs typeface="Georgia"/>
              </a:rPr>
              <a:t>local </a:t>
            </a:r>
            <a:r>
              <a:rPr sz="2400" dirty="0">
                <a:latin typeface="Georgia"/>
                <a:cs typeface="Georgia"/>
              </a:rPr>
              <a:t>shelter</a:t>
            </a:r>
            <a:r>
              <a:rPr sz="2400" spc="-50" dirty="0">
                <a:latin typeface="Georgia"/>
                <a:cs typeface="Georgia"/>
              </a:rPr>
              <a:t> </a:t>
            </a:r>
            <a:r>
              <a:rPr sz="2400" dirty="0">
                <a:latin typeface="Georgia"/>
                <a:cs typeface="Georgia"/>
              </a:rPr>
              <a:t>or</a:t>
            </a:r>
            <a:r>
              <a:rPr sz="2400" spc="-45" dirty="0">
                <a:latin typeface="Georgia"/>
                <a:cs typeface="Georgia"/>
              </a:rPr>
              <a:t> </a:t>
            </a:r>
            <a:r>
              <a:rPr sz="2400" dirty="0">
                <a:latin typeface="Georgia"/>
                <a:cs typeface="Georgia"/>
              </a:rPr>
              <a:t>family</a:t>
            </a:r>
            <a:r>
              <a:rPr sz="2400" spc="-40" dirty="0">
                <a:latin typeface="Georgia"/>
                <a:cs typeface="Georgia"/>
              </a:rPr>
              <a:t> </a:t>
            </a:r>
            <a:r>
              <a:rPr sz="2400" dirty="0">
                <a:latin typeface="Georgia"/>
                <a:cs typeface="Georgia"/>
              </a:rPr>
              <a:t>relief</a:t>
            </a:r>
            <a:r>
              <a:rPr sz="2400" spc="-50" dirty="0">
                <a:latin typeface="Georgia"/>
                <a:cs typeface="Georgia"/>
              </a:rPr>
              <a:t> </a:t>
            </a:r>
            <a:r>
              <a:rPr sz="2400" spc="-10" dirty="0">
                <a:latin typeface="Georgia"/>
                <a:cs typeface="Georgia"/>
              </a:rPr>
              <a:t>nursery</a:t>
            </a:r>
            <a:endParaRPr sz="2400">
              <a:latin typeface="Georgia"/>
              <a:cs typeface="Georgia"/>
            </a:endParaRPr>
          </a:p>
        </p:txBody>
      </p:sp>
      <p:grpSp>
        <p:nvGrpSpPr>
          <p:cNvPr id="15" name="object 15"/>
          <p:cNvGrpSpPr/>
          <p:nvPr/>
        </p:nvGrpSpPr>
        <p:grpSpPr>
          <a:xfrm>
            <a:off x="503370" y="1936321"/>
            <a:ext cx="5428615" cy="3422015"/>
            <a:chOff x="503370" y="1936321"/>
            <a:chExt cx="5428615" cy="3422015"/>
          </a:xfrm>
        </p:grpSpPr>
        <p:sp>
          <p:nvSpPr>
            <p:cNvPr id="16" name="object 16"/>
            <p:cNvSpPr/>
            <p:nvPr/>
          </p:nvSpPr>
          <p:spPr>
            <a:xfrm>
              <a:off x="5446179" y="2717139"/>
              <a:ext cx="485775" cy="1997710"/>
            </a:xfrm>
            <a:custGeom>
              <a:avLst/>
              <a:gdLst/>
              <a:ahLst/>
              <a:cxnLst/>
              <a:rect l="l" t="t" r="r" b="b"/>
              <a:pathLst>
                <a:path w="485775" h="1997710">
                  <a:moveTo>
                    <a:pt x="468757" y="38100"/>
                  </a:moveTo>
                  <a:lnTo>
                    <a:pt x="443357" y="25400"/>
                  </a:lnTo>
                  <a:lnTo>
                    <a:pt x="392557" y="0"/>
                  </a:lnTo>
                  <a:lnTo>
                    <a:pt x="392557" y="25400"/>
                  </a:lnTo>
                  <a:lnTo>
                    <a:pt x="0" y="25400"/>
                  </a:lnTo>
                  <a:lnTo>
                    <a:pt x="0" y="50800"/>
                  </a:lnTo>
                  <a:lnTo>
                    <a:pt x="392557" y="50800"/>
                  </a:lnTo>
                  <a:lnTo>
                    <a:pt x="392557" y="76200"/>
                  </a:lnTo>
                  <a:lnTo>
                    <a:pt x="443357" y="50800"/>
                  </a:lnTo>
                  <a:lnTo>
                    <a:pt x="468757" y="38100"/>
                  </a:lnTo>
                  <a:close/>
                </a:path>
                <a:path w="485775" h="1997710">
                  <a:moveTo>
                    <a:pt x="485381" y="1959140"/>
                  </a:moveTo>
                  <a:lnTo>
                    <a:pt x="459981" y="1946440"/>
                  </a:lnTo>
                  <a:lnTo>
                    <a:pt x="409181" y="1921040"/>
                  </a:lnTo>
                  <a:lnTo>
                    <a:pt x="409181" y="1946440"/>
                  </a:lnTo>
                  <a:lnTo>
                    <a:pt x="16624" y="1946440"/>
                  </a:lnTo>
                  <a:lnTo>
                    <a:pt x="16624" y="1971840"/>
                  </a:lnTo>
                  <a:lnTo>
                    <a:pt x="409181" y="1971840"/>
                  </a:lnTo>
                  <a:lnTo>
                    <a:pt x="409181" y="1997240"/>
                  </a:lnTo>
                  <a:lnTo>
                    <a:pt x="459981" y="1971840"/>
                  </a:lnTo>
                  <a:lnTo>
                    <a:pt x="485381" y="1959140"/>
                  </a:lnTo>
                  <a:close/>
                </a:path>
              </a:pathLst>
            </a:custGeom>
            <a:solidFill>
              <a:srgbClr val="999390"/>
            </a:solidFill>
          </p:spPr>
          <p:txBody>
            <a:bodyPr wrap="square" lIns="0" tIns="0" rIns="0" bIns="0" rtlCol="0"/>
            <a:lstStyle/>
            <a:p>
              <a:endParaRPr/>
            </a:p>
          </p:txBody>
        </p:sp>
        <p:sp>
          <p:nvSpPr>
            <p:cNvPr id="17" name="object 17"/>
            <p:cNvSpPr/>
            <p:nvPr/>
          </p:nvSpPr>
          <p:spPr>
            <a:xfrm>
              <a:off x="503370" y="1936321"/>
              <a:ext cx="4942840" cy="3422015"/>
            </a:xfrm>
            <a:custGeom>
              <a:avLst/>
              <a:gdLst/>
              <a:ahLst/>
              <a:cxnLst/>
              <a:rect l="l" t="t" r="r" b="b"/>
              <a:pathLst>
                <a:path w="4942840" h="3422015">
                  <a:moveTo>
                    <a:pt x="4372546" y="0"/>
                  </a:moveTo>
                  <a:lnTo>
                    <a:pt x="570255" y="0"/>
                  </a:lnTo>
                  <a:lnTo>
                    <a:pt x="523486" y="1890"/>
                  </a:lnTo>
                  <a:lnTo>
                    <a:pt x="477759" y="7463"/>
                  </a:lnTo>
                  <a:lnTo>
                    <a:pt x="433219" y="16572"/>
                  </a:lnTo>
                  <a:lnTo>
                    <a:pt x="390013" y="29071"/>
                  </a:lnTo>
                  <a:lnTo>
                    <a:pt x="348289" y="44812"/>
                  </a:lnTo>
                  <a:lnTo>
                    <a:pt x="308194" y="63650"/>
                  </a:lnTo>
                  <a:lnTo>
                    <a:pt x="269873" y="85436"/>
                  </a:lnTo>
                  <a:lnTo>
                    <a:pt x="233473" y="110025"/>
                  </a:lnTo>
                  <a:lnTo>
                    <a:pt x="199142" y="137269"/>
                  </a:lnTo>
                  <a:lnTo>
                    <a:pt x="167027" y="167022"/>
                  </a:lnTo>
                  <a:lnTo>
                    <a:pt x="137273" y="199137"/>
                  </a:lnTo>
                  <a:lnTo>
                    <a:pt x="110028" y="233468"/>
                  </a:lnTo>
                  <a:lnTo>
                    <a:pt x="85439" y="269867"/>
                  </a:lnTo>
                  <a:lnTo>
                    <a:pt x="63652" y="308188"/>
                  </a:lnTo>
                  <a:lnTo>
                    <a:pt x="44814" y="348284"/>
                  </a:lnTo>
                  <a:lnTo>
                    <a:pt x="29072" y="390009"/>
                  </a:lnTo>
                  <a:lnTo>
                    <a:pt x="16573" y="433215"/>
                  </a:lnTo>
                  <a:lnTo>
                    <a:pt x="7463" y="477756"/>
                  </a:lnTo>
                  <a:lnTo>
                    <a:pt x="1890" y="523485"/>
                  </a:lnTo>
                  <a:lnTo>
                    <a:pt x="0" y="570255"/>
                  </a:lnTo>
                  <a:lnTo>
                    <a:pt x="0" y="2851226"/>
                  </a:lnTo>
                  <a:lnTo>
                    <a:pt x="1890" y="2897996"/>
                  </a:lnTo>
                  <a:lnTo>
                    <a:pt x="7463" y="2943725"/>
                  </a:lnTo>
                  <a:lnTo>
                    <a:pt x="16573" y="2988267"/>
                  </a:lnTo>
                  <a:lnTo>
                    <a:pt x="29072" y="3031473"/>
                  </a:lnTo>
                  <a:lnTo>
                    <a:pt x="44814" y="3073198"/>
                  </a:lnTo>
                  <a:lnTo>
                    <a:pt x="63652" y="3113295"/>
                  </a:lnTo>
                  <a:lnTo>
                    <a:pt x="85439" y="3151617"/>
                  </a:lnTo>
                  <a:lnTo>
                    <a:pt x="110028" y="3188017"/>
                  </a:lnTo>
                  <a:lnTo>
                    <a:pt x="137273" y="3222349"/>
                  </a:lnTo>
                  <a:lnTo>
                    <a:pt x="167027" y="3254465"/>
                  </a:lnTo>
                  <a:lnTo>
                    <a:pt x="199142" y="3284219"/>
                  </a:lnTo>
                  <a:lnTo>
                    <a:pt x="233473" y="3311464"/>
                  </a:lnTo>
                  <a:lnTo>
                    <a:pt x="269873" y="3336054"/>
                  </a:lnTo>
                  <a:lnTo>
                    <a:pt x="308194" y="3357841"/>
                  </a:lnTo>
                  <a:lnTo>
                    <a:pt x="348289" y="3376679"/>
                  </a:lnTo>
                  <a:lnTo>
                    <a:pt x="390013" y="3392421"/>
                  </a:lnTo>
                  <a:lnTo>
                    <a:pt x="433219" y="3404920"/>
                  </a:lnTo>
                  <a:lnTo>
                    <a:pt x="477759" y="3414030"/>
                  </a:lnTo>
                  <a:lnTo>
                    <a:pt x="523486" y="3419603"/>
                  </a:lnTo>
                  <a:lnTo>
                    <a:pt x="570255" y="3421494"/>
                  </a:lnTo>
                  <a:lnTo>
                    <a:pt x="4372546" y="3421494"/>
                  </a:lnTo>
                  <a:lnTo>
                    <a:pt x="4419316" y="3419603"/>
                  </a:lnTo>
                  <a:lnTo>
                    <a:pt x="4465046" y="3414030"/>
                  </a:lnTo>
                  <a:lnTo>
                    <a:pt x="4509587" y="3404920"/>
                  </a:lnTo>
                  <a:lnTo>
                    <a:pt x="4552794" y="3392421"/>
                  </a:lnTo>
                  <a:lnTo>
                    <a:pt x="4594519" y="3376679"/>
                  </a:lnTo>
                  <a:lnTo>
                    <a:pt x="4634616" y="3357841"/>
                  </a:lnTo>
                  <a:lnTo>
                    <a:pt x="4672938" y="3336054"/>
                  </a:lnTo>
                  <a:lnTo>
                    <a:pt x="4709338" y="3311464"/>
                  </a:lnTo>
                  <a:lnTo>
                    <a:pt x="4743669" y="3284219"/>
                  </a:lnTo>
                  <a:lnTo>
                    <a:pt x="4775785" y="3254465"/>
                  </a:lnTo>
                  <a:lnTo>
                    <a:pt x="4805539" y="3222349"/>
                  </a:lnTo>
                  <a:lnTo>
                    <a:pt x="4832785" y="3188017"/>
                  </a:lnTo>
                  <a:lnTo>
                    <a:pt x="4857374" y="3151617"/>
                  </a:lnTo>
                  <a:lnTo>
                    <a:pt x="4879161" y="3113295"/>
                  </a:lnTo>
                  <a:lnTo>
                    <a:pt x="4897999" y="3073198"/>
                  </a:lnTo>
                  <a:lnTo>
                    <a:pt x="4913741" y="3031473"/>
                  </a:lnTo>
                  <a:lnTo>
                    <a:pt x="4926240" y="2988267"/>
                  </a:lnTo>
                  <a:lnTo>
                    <a:pt x="4935350" y="2943725"/>
                  </a:lnTo>
                  <a:lnTo>
                    <a:pt x="4940924" y="2897996"/>
                  </a:lnTo>
                  <a:lnTo>
                    <a:pt x="4942814" y="2851226"/>
                  </a:lnTo>
                  <a:lnTo>
                    <a:pt x="4942814" y="570255"/>
                  </a:lnTo>
                  <a:lnTo>
                    <a:pt x="4940924" y="523485"/>
                  </a:lnTo>
                  <a:lnTo>
                    <a:pt x="4935350" y="477756"/>
                  </a:lnTo>
                  <a:lnTo>
                    <a:pt x="4926240" y="433215"/>
                  </a:lnTo>
                  <a:lnTo>
                    <a:pt x="4913741" y="390009"/>
                  </a:lnTo>
                  <a:lnTo>
                    <a:pt x="4897999" y="348284"/>
                  </a:lnTo>
                  <a:lnTo>
                    <a:pt x="4879161" y="308188"/>
                  </a:lnTo>
                  <a:lnTo>
                    <a:pt x="4857374" y="269867"/>
                  </a:lnTo>
                  <a:lnTo>
                    <a:pt x="4832785" y="233468"/>
                  </a:lnTo>
                  <a:lnTo>
                    <a:pt x="4805539" y="199137"/>
                  </a:lnTo>
                  <a:lnTo>
                    <a:pt x="4775785" y="167022"/>
                  </a:lnTo>
                  <a:lnTo>
                    <a:pt x="4743669" y="137269"/>
                  </a:lnTo>
                  <a:lnTo>
                    <a:pt x="4709338" y="110025"/>
                  </a:lnTo>
                  <a:lnTo>
                    <a:pt x="4672938" y="85436"/>
                  </a:lnTo>
                  <a:lnTo>
                    <a:pt x="4634616" y="63650"/>
                  </a:lnTo>
                  <a:lnTo>
                    <a:pt x="4594519" y="44812"/>
                  </a:lnTo>
                  <a:lnTo>
                    <a:pt x="4552794" y="29071"/>
                  </a:lnTo>
                  <a:lnTo>
                    <a:pt x="4509587" y="16572"/>
                  </a:lnTo>
                  <a:lnTo>
                    <a:pt x="4465046" y="7463"/>
                  </a:lnTo>
                  <a:lnTo>
                    <a:pt x="4419316" y="1890"/>
                  </a:lnTo>
                  <a:lnTo>
                    <a:pt x="4372546" y="0"/>
                  </a:lnTo>
                  <a:close/>
                </a:path>
              </a:pathLst>
            </a:custGeom>
            <a:solidFill>
              <a:srgbClr val="DBEFED"/>
            </a:solidFill>
          </p:spPr>
          <p:txBody>
            <a:bodyPr wrap="square" lIns="0" tIns="0" rIns="0" bIns="0" rtlCol="0"/>
            <a:lstStyle/>
            <a:p>
              <a:endParaRPr/>
            </a:p>
          </p:txBody>
        </p:sp>
      </p:grpSp>
      <p:sp>
        <p:nvSpPr>
          <p:cNvPr id="18" name="object 18"/>
          <p:cNvSpPr txBox="1"/>
          <p:nvPr/>
        </p:nvSpPr>
        <p:spPr>
          <a:xfrm>
            <a:off x="1596826" y="3227323"/>
            <a:ext cx="275653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Georgia"/>
                <a:cs typeface="Georgia"/>
              </a:rPr>
              <a:t>Capacity</a:t>
            </a:r>
            <a:r>
              <a:rPr sz="2400" b="1" spc="-40" dirty="0">
                <a:latin typeface="Georgia"/>
                <a:cs typeface="Georgia"/>
              </a:rPr>
              <a:t> </a:t>
            </a:r>
            <a:r>
              <a:rPr sz="2400" b="1" spc="-10" dirty="0">
                <a:latin typeface="Georgia"/>
                <a:cs typeface="Georgia"/>
              </a:rPr>
              <a:t>building</a:t>
            </a:r>
            <a:endParaRPr sz="24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14439" y="263143"/>
            <a:ext cx="1001394" cy="64135"/>
          </a:xfrm>
          <a:prstGeom prst="rect">
            <a:avLst/>
          </a:prstGeom>
        </p:spPr>
        <p:txBody>
          <a:bodyPr vert="horz" wrap="square" lIns="0" tIns="12700" rIns="0" bIns="0" rtlCol="0">
            <a:spAutoFit/>
          </a:bodyPr>
          <a:lstStyle/>
          <a:p>
            <a:pPr marL="12700">
              <a:lnSpc>
                <a:spcPct val="100000"/>
              </a:lnSpc>
              <a:spcBef>
                <a:spcPts val="100"/>
              </a:spcBef>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p:cNvGrpSpPr/>
          <p:nvPr/>
        </p:nvGrpSpPr>
        <p:grpSpPr>
          <a:xfrm>
            <a:off x="10444844" y="254669"/>
            <a:ext cx="1253490" cy="408305"/>
            <a:chOff x="10444844" y="254669"/>
            <a:chExt cx="1253490" cy="408305"/>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grpSp>
      <p:sp>
        <p:nvSpPr>
          <p:cNvPr id="9" name="object 9" descr="Medicaid funding option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Medicaid</a:t>
            </a:r>
            <a:r>
              <a:rPr spc="-75" dirty="0"/>
              <a:t> </a:t>
            </a:r>
            <a:r>
              <a:rPr dirty="0"/>
              <a:t>funding</a:t>
            </a:r>
            <a:r>
              <a:rPr spc="-65" dirty="0"/>
              <a:t> </a:t>
            </a:r>
            <a:r>
              <a:rPr spc="-10" dirty="0"/>
              <a:t>options</a:t>
            </a:r>
          </a:p>
        </p:txBody>
      </p:sp>
      <p:sp>
        <p:nvSpPr>
          <p:cNvPr id="10" name="object 10"/>
          <p:cNvSpPr/>
          <p:nvPr/>
        </p:nvSpPr>
        <p:spPr>
          <a:xfrm>
            <a:off x="480005" y="1927646"/>
            <a:ext cx="3688715" cy="2004695"/>
          </a:xfrm>
          <a:custGeom>
            <a:avLst/>
            <a:gdLst/>
            <a:ahLst/>
            <a:cxnLst/>
            <a:rect l="l" t="t" r="r" b="b"/>
            <a:pathLst>
              <a:path w="3688715" h="2004695">
                <a:moveTo>
                  <a:pt x="3354057" y="0"/>
                </a:moveTo>
                <a:lnTo>
                  <a:pt x="334073" y="0"/>
                </a:lnTo>
                <a:lnTo>
                  <a:pt x="284706" y="3622"/>
                </a:lnTo>
                <a:lnTo>
                  <a:pt x="237587" y="14144"/>
                </a:lnTo>
                <a:lnTo>
                  <a:pt x="193235" y="31049"/>
                </a:lnTo>
                <a:lnTo>
                  <a:pt x="152166" y="53820"/>
                </a:lnTo>
                <a:lnTo>
                  <a:pt x="114895" y="81941"/>
                </a:lnTo>
                <a:lnTo>
                  <a:pt x="81941" y="114895"/>
                </a:lnTo>
                <a:lnTo>
                  <a:pt x="53820" y="152166"/>
                </a:lnTo>
                <a:lnTo>
                  <a:pt x="31049" y="193235"/>
                </a:lnTo>
                <a:lnTo>
                  <a:pt x="14144" y="237587"/>
                </a:lnTo>
                <a:lnTo>
                  <a:pt x="3622" y="284706"/>
                </a:lnTo>
                <a:lnTo>
                  <a:pt x="0" y="334073"/>
                </a:lnTo>
                <a:lnTo>
                  <a:pt x="0" y="1670342"/>
                </a:lnTo>
                <a:lnTo>
                  <a:pt x="3622" y="1719709"/>
                </a:lnTo>
                <a:lnTo>
                  <a:pt x="14144" y="1766827"/>
                </a:lnTo>
                <a:lnTo>
                  <a:pt x="31049" y="1811179"/>
                </a:lnTo>
                <a:lnTo>
                  <a:pt x="53820" y="1852249"/>
                </a:lnTo>
                <a:lnTo>
                  <a:pt x="81941" y="1889519"/>
                </a:lnTo>
                <a:lnTo>
                  <a:pt x="114895" y="1922473"/>
                </a:lnTo>
                <a:lnTo>
                  <a:pt x="152166" y="1950594"/>
                </a:lnTo>
                <a:lnTo>
                  <a:pt x="193235" y="1973366"/>
                </a:lnTo>
                <a:lnTo>
                  <a:pt x="237587" y="1990271"/>
                </a:lnTo>
                <a:lnTo>
                  <a:pt x="284706" y="2000793"/>
                </a:lnTo>
                <a:lnTo>
                  <a:pt x="334073" y="2004415"/>
                </a:lnTo>
                <a:lnTo>
                  <a:pt x="3354057" y="2004415"/>
                </a:lnTo>
                <a:lnTo>
                  <a:pt x="3403424" y="2000793"/>
                </a:lnTo>
                <a:lnTo>
                  <a:pt x="3450543" y="1990271"/>
                </a:lnTo>
                <a:lnTo>
                  <a:pt x="3494897" y="1973366"/>
                </a:lnTo>
                <a:lnTo>
                  <a:pt x="3535968" y="1950594"/>
                </a:lnTo>
                <a:lnTo>
                  <a:pt x="3573240" y="1922473"/>
                </a:lnTo>
                <a:lnTo>
                  <a:pt x="3606196" y="1889519"/>
                </a:lnTo>
                <a:lnTo>
                  <a:pt x="3634318" y="1852249"/>
                </a:lnTo>
                <a:lnTo>
                  <a:pt x="3657091" y="1811179"/>
                </a:lnTo>
                <a:lnTo>
                  <a:pt x="3673998" y="1766827"/>
                </a:lnTo>
                <a:lnTo>
                  <a:pt x="3684521" y="1719709"/>
                </a:lnTo>
                <a:lnTo>
                  <a:pt x="3688143" y="1670342"/>
                </a:lnTo>
                <a:lnTo>
                  <a:pt x="3688143" y="334073"/>
                </a:lnTo>
                <a:lnTo>
                  <a:pt x="3684521" y="284706"/>
                </a:lnTo>
                <a:lnTo>
                  <a:pt x="3673998" y="237587"/>
                </a:lnTo>
                <a:lnTo>
                  <a:pt x="3657091" y="193235"/>
                </a:lnTo>
                <a:lnTo>
                  <a:pt x="3634318" y="152166"/>
                </a:lnTo>
                <a:lnTo>
                  <a:pt x="3606196" y="114895"/>
                </a:lnTo>
                <a:lnTo>
                  <a:pt x="3573240" y="81941"/>
                </a:lnTo>
                <a:lnTo>
                  <a:pt x="3535968" y="53820"/>
                </a:lnTo>
                <a:lnTo>
                  <a:pt x="3494897" y="31049"/>
                </a:lnTo>
                <a:lnTo>
                  <a:pt x="3450543" y="14144"/>
                </a:lnTo>
                <a:lnTo>
                  <a:pt x="3403424" y="3622"/>
                </a:lnTo>
                <a:lnTo>
                  <a:pt x="3354057" y="0"/>
                </a:lnTo>
                <a:close/>
              </a:path>
            </a:pathLst>
          </a:custGeom>
          <a:solidFill>
            <a:srgbClr val="D8D1E0"/>
          </a:solidFill>
        </p:spPr>
        <p:txBody>
          <a:bodyPr wrap="square" lIns="0" tIns="0" rIns="0" bIns="0" rtlCol="0"/>
          <a:lstStyle/>
          <a:p>
            <a:endParaRPr/>
          </a:p>
        </p:txBody>
      </p:sp>
      <p:sp>
        <p:nvSpPr>
          <p:cNvPr id="11" name="object 11"/>
          <p:cNvSpPr/>
          <p:nvPr/>
        </p:nvSpPr>
        <p:spPr>
          <a:xfrm>
            <a:off x="4246736" y="1927646"/>
            <a:ext cx="3688715" cy="2004695"/>
          </a:xfrm>
          <a:custGeom>
            <a:avLst/>
            <a:gdLst/>
            <a:ahLst/>
            <a:cxnLst/>
            <a:rect l="l" t="t" r="r" b="b"/>
            <a:pathLst>
              <a:path w="3688715" h="2004695">
                <a:moveTo>
                  <a:pt x="3354057" y="0"/>
                </a:moveTo>
                <a:lnTo>
                  <a:pt x="334073" y="0"/>
                </a:lnTo>
                <a:lnTo>
                  <a:pt x="284706" y="3622"/>
                </a:lnTo>
                <a:lnTo>
                  <a:pt x="237587" y="14144"/>
                </a:lnTo>
                <a:lnTo>
                  <a:pt x="193235" y="31049"/>
                </a:lnTo>
                <a:lnTo>
                  <a:pt x="152166" y="53820"/>
                </a:lnTo>
                <a:lnTo>
                  <a:pt x="114895" y="81941"/>
                </a:lnTo>
                <a:lnTo>
                  <a:pt x="81941" y="114895"/>
                </a:lnTo>
                <a:lnTo>
                  <a:pt x="53820" y="152166"/>
                </a:lnTo>
                <a:lnTo>
                  <a:pt x="31049" y="193235"/>
                </a:lnTo>
                <a:lnTo>
                  <a:pt x="14144" y="237587"/>
                </a:lnTo>
                <a:lnTo>
                  <a:pt x="3622" y="284706"/>
                </a:lnTo>
                <a:lnTo>
                  <a:pt x="0" y="334073"/>
                </a:lnTo>
                <a:lnTo>
                  <a:pt x="0" y="1670342"/>
                </a:lnTo>
                <a:lnTo>
                  <a:pt x="3622" y="1719709"/>
                </a:lnTo>
                <a:lnTo>
                  <a:pt x="14144" y="1766827"/>
                </a:lnTo>
                <a:lnTo>
                  <a:pt x="31049" y="1811179"/>
                </a:lnTo>
                <a:lnTo>
                  <a:pt x="53820" y="1852249"/>
                </a:lnTo>
                <a:lnTo>
                  <a:pt x="81941" y="1889519"/>
                </a:lnTo>
                <a:lnTo>
                  <a:pt x="114895" y="1922473"/>
                </a:lnTo>
                <a:lnTo>
                  <a:pt x="152166" y="1950594"/>
                </a:lnTo>
                <a:lnTo>
                  <a:pt x="193235" y="1973366"/>
                </a:lnTo>
                <a:lnTo>
                  <a:pt x="237587" y="1990271"/>
                </a:lnTo>
                <a:lnTo>
                  <a:pt x="284706" y="2000793"/>
                </a:lnTo>
                <a:lnTo>
                  <a:pt x="334073" y="2004415"/>
                </a:lnTo>
                <a:lnTo>
                  <a:pt x="3354057" y="2004415"/>
                </a:lnTo>
                <a:lnTo>
                  <a:pt x="3403424" y="2000793"/>
                </a:lnTo>
                <a:lnTo>
                  <a:pt x="3450543" y="1990271"/>
                </a:lnTo>
                <a:lnTo>
                  <a:pt x="3494897" y="1973366"/>
                </a:lnTo>
                <a:lnTo>
                  <a:pt x="3535968" y="1950594"/>
                </a:lnTo>
                <a:lnTo>
                  <a:pt x="3573240" y="1922473"/>
                </a:lnTo>
                <a:lnTo>
                  <a:pt x="3606196" y="1889519"/>
                </a:lnTo>
                <a:lnTo>
                  <a:pt x="3634318" y="1852249"/>
                </a:lnTo>
                <a:lnTo>
                  <a:pt x="3657091" y="1811179"/>
                </a:lnTo>
                <a:lnTo>
                  <a:pt x="3673998" y="1766827"/>
                </a:lnTo>
                <a:lnTo>
                  <a:pt x="3684521" y="1719709"/>
                </a:lnTo>
                <a:lnTo>
                  <a:pt x="3688143" y="1670342"/>
                </a:lnTo>
                <a:lnTo>
                  <a:pt x="3688143" y="334073"/>
                </a:lnTo>
                <a:lnTo>
                  <a:pt x="3684521" y="284706"/>
                </a:lnTo>
                <a:lnTo>
                  <a:pt x="3673998" y="237587"/>
                </a:lnTo>
                <a:lnTo>
                  <a:pt x="3657091" y="193235"/>
                </a:lnTo>
                <a:lnTo>
                  <a:pt x="3634318" y="152166"/>
                </a:lnTo>
                <a:lnTo>
                  <a:pt x="3606196" y="114895"/>
                </a:lnTo>
                <a:lnTo>
                  <a:pt x="3573240" y="81941"/>
                </a:lnTo>
                <a:lnTo>
                  <a:pt x="3535968" y="53820"/>
                </a:lnTo>
                <a:lnTo>
                  <a:pt x="3494897" y="31049"/>
                </a:lnTo>
                <a:lnTo>
                  <a:pt x="3450543" y="14144"/>
                </a:lnTo>
                <a:lnTo>
                  <a:pt x="3403424" y="3622"/>
                </a:lnTo>
                <a:lnTo>
                  <a:pt x="3354057" y="0"/>
                </a:lnTo>
                <a:close/>
              </a:path>
            </a:pathLst>
          </a:custGeom>
          <a:solidFill>
            <a:srgbClr val="D8D1E0"/>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8000490" y="1927646"/>
            <a:ext cx="3688715" cy="2004695"/>
          </a:xfrm>
          <a:custGeom>
            <a:avLst/>
            <a:gdLst/>
            <a:ahLst/>
            <a:cxnLst/>
            <a:rect l="l" t="t" r="r" b="b"/>
            <a:pathLst>
              <a:path w="3688715" h="2004695">
                <a:moveTo>
                  <a:pt x="3354057" y="0"/>
                </a:moveTo>
                <a:lnTo>
                  <a:pt x="334073" y="0"/>
                </a:lnTo>
                <a:lnTo>
                  <a:pt x="284706" y="3622"/>
                </a:lnTo>
                <a:lnTo>
                  <a:pt x="237587" y="14144"/>
                </a:lnTo>
                <a:lnTo>
                  <a:pt x="193235" y="31049"/>
                </a:lnTo>
                <a:lnTo>
                  <a:pt x="152166" y="53820"/>
                </a:lnTo>
                <a:lnTo>
                  <a:pt x="114895" y="81941"/>
                </a:lnTo>
                <a:lnTo>
                  <a:pt x="81941" y="114895"/>
                </a:lnTo>
                <a:lnTo>
                  <a:pt x="53820" y="152166"/>
                </a:lnTo>
                <a:lnTo>
                  <a:pt x="31049" y="193235"/>
                </a:lnTo>
                <a:lnTo>
                  <a:pt x="14144" y="237587"/>
                </a:lnTo>
                <a:lnTo>
                  <a:pt x="3622" y="284706"/>
                </a:lnTo>
                <a:lnTo>
                  <a:pt x="0" y="334073"/>
                </a:lnTo>
                <a:lnTo>
                  <a:pt x="0" y="1670342"/>
                </a:lnTo>
                <a:lnTo>
                  <a:pt x="3622" y="1719709"/>
                </a:lnTo>
                <a:lnTo>
                  <a:pt x="14144" y="1766827"/>
                </a:lnTo>
                <a:lnTo>
                  <a:pt x="31049" y="1811179"/>
                </a:lnTo>
                <a:lnTo>
                  <a:pt x="53820" y="1852249"/>
                </a:lnTo>
                <a:lnTo>
                  <a:pt x="81941" y="1889519"/>
                </a:lnTo>
                <a:lnTo>
                  <a:pt x="114895" y="1922473"/>
                </a:lnTo>
                <a:lnTo>
                  <a:pt x="152166" y="1950594"/>
                </a:lnTo>
                <a:lnTo>
                  <a:pt x="193235" y="1973366"/>
                </a:lnTo>
                <a:lnTo>
                  <a:pt x="237587" y="1990271"/>
                </a:lnTo>
                <a:lnTo>
                  <a:pt x="284706" y="2000793"/>
                </a:lnTo>
                <a:lnTo>
                  <a:pt x="334073" y="2004415"/>
                </a:lnTo>
                <a:lnTo>
                  <a:pt x="3354057" y="2004415"/>
                </a:lnTo>
                <a:lnTo>
                  <a:pt x="3403424" y="2000793"/>
                </a:lnTo>
                <a:lnTo>
                  <a:pt x="3450543" y="1990271"/>
                </a:lnTo>
                <a:lnTo>
                  <a:pt x="3494897" y="1973366"/>
                </a:lnTo>
                <a:lnTo>
                  <a:pt x="3535968" y="1950594"/>
                </a:lnTo>
                <a:lnTo>
                  <a:pt x="3573240" y="1922473"/>
                </a:lnTo>
                <a:lnTo>
                  <a:pt x="3606196" y="1889519"/>
                </a:lnTo>
                <a:lnTo>
                  <a:pt x="3634318" y="1852249"/>
                </a:lnTo>
                <a:lnTo>
                  <a:pt x="3657091" y="1811179"/>
                </a:lnTo>
                <a:lnTo>
                  <a:pt x="3673998" y="1766827"/>
                </a:lnTo>
                <a:lnTo>
                  <a:pt x="3684521" y="1719709"/>
                </a:lnTo>
                <a:lnTo>
                  <a:pt x="3688143" y="1670342"/>
                </a:lnTo>
                <a:lnTo>
                  <a:pt x="3688143" y="334073"/>
                </a:lnTo>
                <a:lnTo>
                  <a:pt x="3684521" y="284706"/>
                </a:lnTo>
                <a:lnTo>
                  <a:pt x="3673998" y="237587"/>
                </a:lnTo>
                <a:lnTo>
                  <a:pt x="3657091" y="193235"/>
                </a:lnTo>
                <a:lnTo>
                  <a:pt x="3634318" y="152166"/>
                </a:lnTo>
                <a:lnTo>
                  <a:pt x="3606196" y="114895"/>
                </a:lnTo>
                <a:lnTo>
                  <a:pt x="3573240" y="81941"/>
                </a:lnTo>
                <a:lnTo>
                  <a:pt x="3535968" y="53820"/>
                </a:lnTo>
                <a:lnTo>
                  <a:pt x="3494897" y="31049"/>
                </a:lnTo>
                <a:lnTo>
                  <a:pt x="3450543" y="14144"/>
                </a:lnTo>
                <a:lnTo>
                  <a:pt x="3403424" y="3622"/>
                </a:lnTo>
                <a:lnTo>
                  <a:pt x="3354057" y="0"/>
                </a:lnTo>
                <a:close/>
              </a:path>
            </a:pathLst>
          </a:custGeom>
          <a:solidFill>
            <a:srgbClr val="D8D1E0"/>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480004" y="4862342"/>
            <a:ext cx="3688715" cy="1478280"/>
          </a:xfrm>
          <a:custGeom>
            <a:avLst/>
            <a:gdLst/>
            <a:ahLst/>
            <a:cxnLst/>
            <a:rect l="l" t="t" r="r" b="b"/>
            <a:pathLst>
              <a:path w="3688715" h="1478279">
                <a:moveTo>
                  <a:pt x="3441801" y="0"/>
                </a:moveTo>
                <a:lnTo>
                  <a:pt x="246329" y="0"/>
                </a:lnTo>
                <a:lnTo>
                  <a:pt x="196685" y="5004"/>
                </a:lnTo>
                <a:lnTo>
                  <a:pt x="150447" y="19357"/>
                </a:lnTo>
                <a:lnTo>
                  <a:pt x="108604" y="42069"/>
                </a:lnTo>
                <a:lnTo>
                  <a:pt x="72148" y="72148"/>
                </a:lnTo>
                <a:lnTo>
                  <a:pt x="42069" y="108604"/>
                </a:lnTo>
                <a:lnTo>
                  <a:pt x="19357" y="150447"/>
                </a:lnTo>
                <a:lnTo>
                  <a:pt x="5004" y="196685"/>
                </a:lnTo>
                <a:lnTo>
                  <a:pt x="0" y="246329"/>
                </a:lnTo>
                <a:lnTo>
                  <a:pt x="0" y="1231633"/>
                </a:lnTo>
                <a:lnTo>
                  <a:pt x="5004" y="1281280"/>
                </a:lnTo>
                <a:lnTo>
                  <a:pt x="19357" y="1327520"/>
                </a:lnTo>
                <a:lnTo>
                  <a:pt x="42069" y="1369363"/>
                </a:lnTo>
                <a:lnTo>
                  <a:pt x="72148" y="1405818"/>
                </a:lnTo>
                <a:lnTo>
                  <a:pt x="108604" y="1435896"/>
                </a:lnTo>
                <a:lnTo>
                  <a:pt x="150447" y="1458606"/>
                </a:lnTo>
                <a:lnTo>
                  <a:pt x="196685" y="1472958"/>
                </a:lnTo>
                <a:lnTo>
                  <a:pt x="246329" y="1477962"/>
                </a:lnTo>
                <a:lnTo>
                  <a:pt x="3441801" y="1477962"/>
                </a:lnTo>
                <a:lnTo>
                  <a:pt x="3491449" y="1472958"/>
                </a:lnTo>
                <a:lnTo>
                  <a:pt x="3537690" y="1458606"/>
                </a:lnTo>
                <a:lnTo>
                  <a:pt x="3579535" y="1435896"/>
                </a:lnTo>
                <a:lnTo>
                  <a:pt x="3615993" y="1405818"/>
                </a:lnTo>
                <a:lnTo>
                  <a:pt x="3646073" y="1369363"/>
                </a:lnTo>
                <a:lnTo>
                  <a:pt x="3668785" y="1327520"/>
                </a:lnTo>
                <a:lnTo>
                  <a:pt x="3683138" y="1281280"/>
                </a:lnTo>
                <a:lnTo>
                  <a:pt x="3688143" y="1231633"/>
                </a:lnTo>
                <a:lnTo>
                  <a:pt x="3688143" y="246329"/>
                </a:lnTo>
                <a:lnTo>
                  <a:pt x="3683138" y="196685"/>
                </a:lnTo>
                <a:lnTo>
                  <a:pt x="3668785" y="150447"/>
                </a:lnTo>
                <a:lnTo>
                  <a:pt x="3646073" y="108604"/>
                </a:lnTo>
                <a:lnTo>
                  <a:pt x="3615993" y="72148"/>
                </a:lnTo>
                <a:lnTo>
                  <a:pt x="3579535" y="42069"/>
                </a:lnTo>
                <a:lnTo>
                  <a:pt x="3537690" y="19357"/>
                </a:lnTo>
                <a:lnTo>
                  <a:pt x="3491449" y="5004"/>
                </a:lnTo>
                <a:lnTo>
                  <a:pt x="3441801" y="0"/>
                </a:lnTo>
                <a:close/>
              </a:path>
            </a:pathLst>
          </a:custGeom>
          <a:solidFill>
            <a:srgbClr val="EDF7F6"/>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4246736" y="4862342"/>
            <a:ext cx="3688715" cy="1478280"/>
          </a:xfrm>
          <a:custGeom>
            <a:avLst/>
            <a:gdLst/>
            <a:ahLst/>
            <a:cxnLst/>
            <a:rect l="l" t="t" r="r" b="b"/>
            <a:pathLst>
              <a:path w="3688715" h="1478279">
                <a:moveTo>
                  <a:pt x="3441814" y="0"/>
                </a:moveTo>
                <a:lnTo>
                  <a:pt x="246329" y="0"/>
                </a:lnTo>
                <a:lnTo>
                  <a:pt x="196685" y="5004"/>
                </a:lnTo>
                <a:lnTo>
                  <a:pt x="150447" y="19357"/>
                </a:lnTo>
                <a:lnTo>
                  <a:pt x="108604" y="42069"/>
                </a:lnTo>
                <a:lnTo>
                  <a:pt x="72148" y="72148"/>
                </a:lnTo>
                <a:lnTo>
                  <a:pt x="42069" y="108604"/>
                </a:lnTo>
                <a:lnTo>
                  <a:pt x="19357" y="150447"/>
                </a:lnTo>
                <a:lnTo>
                  <a:pt x="5004" y="196685"/>
                </a:lnTo>
                <a:lnTo>
                  <a:pt x="0" y="246329"/>
                </a:lnTo>
                <a:lnTo>
                  <a:pt x="0" y="1231633"/>
                </a:lnTo>
                <a:lnTo>
                  <a:pt x="5004" y="1281280"/>
                </a:lnTo>
                <a:lnTo>
                  <a:pt x="19357" y="1327520"/>
                </a:lnTo>
                <a:lnTo>
                  <a:pt x="42069" y="1369363"/>
                </a:lnTo>
                <a:lnTo>
                  <a:pt x="72148" y="1405818"/>
                </a:lnTo>
                <a:lnTo>
                  <a:pt x="108604" y="1435896"/>
                </a:lnTo>
                <a:lnTo>
                  <a:pt x="150447" y="1458606"/>
                </a:lnTo>
                <a:lnTo>
                  <a:pt x="196685" y="1472958"/>
                </a:lnTo>
                <a:lnTo>
                  <a:pt x="246329" y="1477962"/>
                </a:lnTo>
                <a:lnTo>
                  <a:pt x="3441814" y="1477962"/>
                </a:lnTo>
                <a:lnTo>
                  <a:pt x="3491457" y="1472958"/>
                </a:lnTo>
                <a:lnTo>
                  <a:pt x="3537696" y="1458606"/>
                </a:lnTo>
                <a:lnTo>
                  <a:pt x="3579538" y="1435896"/>
                </a:lnTo>
                <a:lnTo>
                  <a:pt x="3615994" y="1405818"/>
                </a:lnTo>
                <a:lnTo>
                  <a:pt x="3646073" y="1369363"/>
                </a:lnTo>
                <a:lnTo>
                  <a:pt x="3668785" y="1327520"/>
                </a:lnTo>
                <a:lnTo>
                  <a:pt x="3683138" y="1281280"/>
                </a:lnTo>
                <a:lnTo>
                  <a:pt x="3688143" y="1231633"/>
                </a:lnTo>
                <a:lnTo>
                  <a:pt x="3688143" y="246329"/>
                </a:lnTo>
                <a:lnTo>
                  <a:pt x="3683138" y="196685"/>
                </a:lnTo>
                <a:lnTo>
                  <a:pt x="3668785" y="150447"/>
                </a:lnTo>
                <a:lnTo>
                  <a:pt x="3646073" y="108604"/>
                </a:lnTo>
                <a:lnTo>
                  <a:pt x="3615994" y="72148"/>
                </a:lnTo>
                <a:lnTo>
                  <a:pt x="3579538" y="42069"/>
                </a:lnTo>
                <a:lnTo>
                  <a:pt x="3537696" y="19357"/>
                </a:lnTo>
                <a:lnTo>
                  <a:pt x="3491457" y="5004"/>
                </a:lnTo>
                <a:lnTo>
                  <a:pt x="3441814" y="0"/>
                </a:lnTo>
                <a:close/>
              </a:path>
            </a:pathLst>
          </a:custGeom>
          <a:solidFill>
            <a:srgbClr val="CAE7E5"/>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8000489" y="4862342"/>
            <a:ext cx="3688715" cy="1478280"/>
          </a:xfrm>
          <a:custGeom>
            <a:avLst/>
            <a:gdLst/>
            <a:ahLst/>
            <a:cxnLst/>
            <a:rect l="l" t="t" r="r" b="b"/>
            <a:pathLst>
              <a:path w="3688715" h="1478279">
                <a:moveTo>
                  <a:pt x="3441814" y="0"/>
                </a:moveTo>
                <a:lnTo>
                  <a:pt x="246329" y="0"/>
                </a:lnTo>
                <a:lnTo>
                  <a:pt x="196685" y="5004"/>
                </a:lnTo>
                <a:lnTo>
                  <a:pt x="150447" y="19357"/>
                </a:lnTo>
                <a:lnTo>
                  <a:pt x="108604" y="42069"/>
                </a:lnTo>
                <a:lnTo>
                  <a:pt x="72148" y="72148"/>
                </a:lnTo>
                <a:lnTo>
                  <a:pt x="42069" y="108604"/>
                </a:lnTo>
                <a:lnTo>
                  <a:pt x="19357" y="150447"/>
                </a:lnTo>
                <a:lnTo>
                  <a:pt x="5004" y="196685"/>
                </a:lnTo>
                <a:lnTo>
                  <a:pt x="0" y="246329"/>
                </a:lnTo>
                <a:lnTo>
                  <a:pt x="0" y="1231633"/>
                </a:lnTo>
                <a:lnTo>
                  <a:pt x="5004" y="1281280"/>
                </a:lnTo>
                <a:lnTo>
                  <a:pt x="19357" y="1327520"/>
                </a:lnTo>
                <a:lnTo>
                  <a:pt x="42069" y="1369363"/>
                </a:lnTo>
                <a:lnTo>
                  <a:pt x="72148" y="1405818"/>
                </a:lnTo>
                <a:lnTo>
                  <a:pt x="108604" y="1435896"/>
                </a:lnTo>
                <a:lnTo>
                  <a:pt x="150447" y="1458606"/>
                </a:lnTo>
                <a:lnTo>
                  <a:pt x="196685" y="1472958"/>
                </a:lnTo>
                <a:lnTo>
                  <a:pt x="246329" y="1477962"/>
                </a:lnTo>
                <a:lnTo>
                  <a:pt x="3441814" y="1477962"/>
                </a:lnTo>
                <a:lnTo>
                  <a:pt x="3491457" y="1472958"/>
                </a:lnTo>
                <a:lnTo>
                  <a:pt x="3537696" y="1458606"/>
                </a:lnTo>
                <a:lnTo>
                  <a:pt x="3579538" y="1435896"/>
                </a:lnTo>
                <a:lnTo>
                  <a:pt x="3615994" y="1405818"/>
                </a:lnTo>
                <a:lnTo>
                  <a:pt x="3646073" y="1369363"/>
                </a:lnTo>
                <a:lnTo>
                  <a:pt x="3668785" y="1327520"/>
                </a:lnTo>
                <a:lnTo>
                  <a:pt x="3683138" y="1281280"/>
                </a:lnTo>
                <a:lnTo>
                  <a:pt x="3688143" y="1231633"/>
                </a:lnTo>
                <a:lnTo>
                  <a:pt x="3688143" y="246329"/>
                </a:lnTo>
                <a:lnTo>
                  <a:pt x="3683138" y="196685"/>
                </a:lnTo>
                <a:lnTo>
                  <a:pt x="3668785" y="150447"/>
                </a:lnTo>
                <a:lnTo>
                  <a:pt x="3646073" y="108604"/>
                </a:lnTo>
                <a:lnTo>
                  <a:pt x="3615994" y="72148"/>
                </a:lnTo>
                <a:lnTo>
                  <a:pt x="3579538" y="42069"/>
                </a:lnTo>
                <a:lnTo>
                  <a:pt x="3537696" y="19357"/>
                </a:lnTo>
                <a:lnTo>
                  <a:pt x="3491457" y="5004"/>
                </a:lnTo>
                <a:lnTo>
                  <a:pt x="3441814" y="0"/>
                </a:lnTo>
                <a:close/>
              </a:path>
            </a:pathLst>
          </a:custGeom>
          <a:solidFill>
            <a:srgbClr val="64B9B3"/>
          </a:solidFill>
        </p:spPr>
        <p:txBody>
          <a:bodyPr wrap="square" lIns="0" tIns="0" rIns="0" bIns="0" rtlCol="0"/>
          <a:lstStyle/>
          <a:p>
            <a:endParaRPr/>
          </a:p>
        </p:txBody>
      </p:sp>
      <p:graphicFrame>
        <p:nvGraphicFramePr>
          <p:cNvPr id="16" name="object 16" descr="Conventional&#10;options&#10;(eg covered benefits, in-lieu of services, MAA)&#10;Alternative&#10;models&#10;(eg WPC bundled payments, APM in OR)&#10;Savings&#10;(from Medicaid contracts—eg managed care or WPC)&#10;&#10;Less flexible&#10;&#10;&#10;More flexible&#10;Eg—connections with housing supports&#10;Eg—intensive care coordination, on-site supports, expenses&#10;Eg—new supportive housing units, ongoing rental subsidies&#10;">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38385136"/>
              </p:ext>
            </p:extLst>
          </p:nvPr>
        </p:nvGraphicFramePr>
        <p:xfrm>
          <a:off x="473201" y="2082700"/>
          <a:ext cx="11163934" cy="3990340"/>
        </p:xfrm>
        <a:graphic>
          <a:graphicData uri="http://schemas.openxmlformats.org/drawingml/2006/table">
            <a:tbl>
              <a:tblPr firstRow="1" bandRow="1">
                <a:tableStyleId>{2D5ABB26-0587-4C30-8999-92F81FD0307C}</a:tableStyleId>
              </a:tblPr>
              <a:tblGrid>
                <a:gridCol w="3761740">
                  <a:extLst>
                    <a:ext uri="{9D8B030D-6E8A-4147-A177-3AD203B41FA5}">
                      <a16:colId xmlns:a16="http://schemas.microsoft.com/office/drawing/2014/main" val="20000"/>
                    </a:ext>
                  </a:extLst>
                </a:gridCol>
                <a:gridCol w="3729354">
                  <a:extLst>
                    <a:ext uri="{9D8B030D-6E8A-4147-A177-3AD203B41FA5}">
                      <a16:colId xmlns:a16="http://schemas.microsoft.com/office/drawing/2014/main" val="20001"/>
                    </a:ext>
                  </a:extLst>
                </a:gridCol>
                <a:gridCol w="3672840">
                  <a:extLst>
                    <a:ext uri="{9D8B030D-6E8A-4147-A177-3AD203B41FA5}">
                      <a16:colId xmlns:a16="http://schemas.microsoft.com/office/drawing/2014/main" val="20002"/>
                    </a:ext>
                  </a:extLst>
                </a:gridCol>
              </a:tblGrid>
              <a:tr h="1771650">
                <a:tc>
                  <a:txBody>
                    <a:bodyPr/>
                    <a:lstStyle/>
                    <a:p>
                      <a:pPr marR="51435" algn="ctr">
                        <a:lnSpc>
                          <a:spcPts val="2680"/>
                        </a:lnSpc>
                      </a:pPr>
                      <a:r>
                        <a:rPr sz="2400" b="1" spc="-10" dirty="0">
                          <a:latin typeface="Georgia"/>
                          <a:cs typeface="Georgia"/>
                        </a:rPr>
                        <a:t>Conventional</a:t>
                      </a:r>
                      <a:endParaRPr sz="2400" dirty="0">
                        <a:latin typeface="Georgia"/>
                        <a:cs typeface="Georgia"/>
                      </a:endParaRPr>
                    </a:p>
                    <a:p>
                      <a:pPr marR="51435" algn="ctr">
                        <a:lnSpc>
                          <a:spcPct val="100000"/>
                        </a:lnSpc>
                        <a:spcBef>
                          <a:spcPts val="25"/>
                        </a:spcBef>
                      </a:pPr>
                      <a:r>
                        <a:rPr sz="2400" b="1" spc="-10" dirty="0">
                          <a:latin typeface="Georgia"/>
                          <a:cs typeface="Georgia"/>
                        </a:rPr>
                        <a:t>options</a:t>
                      </a:r>
                      <a:endParaRPr sz="2400" dirty="0">
                        <a:latin typeface="Georgia"/>
                        <a:cs typeface="Georgia"/>
                      </a:endParaRPr>
                    </a:p>
                    <a:p>
                      <a:pPr marL="240029" marR="292735" algn="ctr">
                        <a:lnSpc>
                          <a:spcPct val="100800"/>
                        </a:lnSpc>
                      </a:pPr>
                      <a:r>
                        <a:rPr sz="2400" dirty="0">
                          <a:latin typeface="Georgia"/>
                          <a:cs typeface="Georgia"/>
                        </a:rPr>
                        <a:t>(eg</a:t>
                      </a:r>
                      <a:r>
                        <a:rPr sz="2400" spc="-60" dirty="0">
                          <a:latin typeface="Georgia"/>
                          <a:cs typeface="Georgia"/>
                        </a:rPr>
                        <a:t> </a:t>
                      </a:r>
                      <a:r>
                        <a:rPr sz="2400" dirty="0">
                          <a:latin typeface="Georgia"/>
                          <a:cs typeface="Georgia"/>
                        </a:rPr>
                        <a:t>covered</a:t>
                      </a:r>
                      <a:r>
                        <a:rPr sz="2400" spc="-65" dirty="0">
                          <a:latin typeface="Georgia"/>
                          <a:cs typeface="Georgia"/>
                        </a:rPr>
                        <a:t> </a:t>
                      </a:r>
                      <a:r>
                        <a:rPr sz="2400" dirty="0">
                          <a:latin typeface="Georgia"/>
                          <a:cs typeface="Georgia"/>
                        </a:rPr>
                        <a:t>benefits,</a:t>
                      </a:r>
                      <a:r>
                        <a:rPr sz="2400" spc="-55" dirty="0">
                          <a:latin typeface="Georgia"/>
                          <a:cs typeface="Georgia"/>
                        </a:rPr>
                        <a:t> </a:t>
                      </a:r>
                      <a:r>
                        <a:rPr sz="2400" spc="-25" dirty="0">
                          <a:latin typeface="Georgia"/>
                          <a:cs typeface="Georgia"/>
                        </a:rPr>
                        <a:t>in-</a:t>
                      </a:r>
                      <a:r>
                        <a:rPr sz="2400" dirty="0">
                          <a:latin typeface="Georgia"/>
                          <a:cs typeface="Georgia"/>
                        </a:rPr>
                        <a:t>lieu</a:t>
                      </a:r>
                      <a:r>
                        <a:rPr sz="2400" spc="-45" dirty="0">
                          <a:latin typeface="Georgia"/>
                          <a:cs typeface="Georgia"/>
                        </a:rPr>
                        <a:t> </a:t>
                      </a:r>
                      <a:r>
                        <a:rPr sz="2400" dirty="0">
                          <a:latin typeface="Georgia"/>
                          <a:cs typeface="Georgia"/>
                        </a:rPr>
                        <a:t>of</a:t>
                      </a:r>
                      <a:r>
                        <a:rPr sz="2400" spc="-45" dirty="0">
                          <a:latin typeface="Georgia"/>
                          <a:cs typeface="Georgia"/>
                        </a:rPr>
                        <a:t> </a:t>
                      </a:r>
                      <a:r>
                        <a:rPr sz="2400" dirty="0">
                          <a:latin typeface="Georgia"/>
                          <a:cs typeface="Georgia"/>
                        </a:rPr>
                        <a:t>services,</a:t>
                      </a:r>
                      <a:r>
                        <a:rPr sz="2400" spc="-40" dirty="0">
                          <a:latin typeface="Georgia"/>
                          <a:cs typeface="Georgia"/>
                        </a:rPr>
                        <a:t> </a:t>
                      </a:r>
                      <a:r>
                        <a:rPr sz="2400" spc="-20" dirty="0">
                          <a:latin typeface="Georgia"/>
                          <a:cs typeface="Georgia"/>
                        </a:rPr>
                        <a:t>MAA)</a:t>
                      </a:r>
                      <a:endParaRPr sz="2400" dirty="0">
                        <a:latin typeface="Georgia"/>
                        <a:cs typeface="Georgia"/>
                      </a:endParaRPr>
                    </a:p>
                  </a:txBody>
                  <a:tcPr marL="0" marR="0" marT="0" marB="0"/>
                </a:tc>
                <a:tc>
                  <a:txBody>
                    <a:bodyPr/>
                    <a:lstStyle/>
                    <a:p>
                      <a:pPr marR="10795" algn="ctr">
                        <a:lnSpc>
                          <a:spcPts val="2680"/>
                        </a:lnSpc>
                      </a:pPr>
                      <a:r>
                        <a:rPr sz="2400" b="1" spc="-10" dirty="0">
                          <a:latin typeface="Georgia"/>
                          <a:cs typeface="Georgia"/>
                        </a:rPr>
                        <a:t>Alternative</a:t>
                      </a:r>
                      <a:endParaRPr sz="2400" dirty="0">
                        <a:latin typeface="Georgia"/>
                        <a:cs typeface="Georgia"/>
                      </a:endParaRPr>
                    </a:p>
                    <a:p>
                      <a:pPr marR="9525" algn="ctr">
                        <a:lnSpc>
                          <a:spcPct val="100000"/>
                        </a:lnSpc>
                        <a:spcBef>
                          <a:spcPts val="25"/>
                        </a:spcBef>
                      </a:pPr>
                      <a:r>
                        <a:rPr sz="2400" b="1" spc="-10" dirty="0">
                          <a:latin typeface="Georgia"/>
                          <a:cs typeface="Georgia"/>
                        </a:rPr>
                        <a:t>models</a:t>
                      </a:r>
                      <a:endParaRPr sz="2400" dirty="0">
                        <a:latin typeface="Georgia"/>
                        <a:cs typeface="Georgia"/>
                      </a:endParaRPr>
                    </a:p>
                    <a:p>
                      <a:pPr marL="300355" marR="310515" algn="ctr">
                        <a:lnSpc>
                          <a:spcPct val="100800"/>
                        </a:lnSpc>
                      </a:pPr>
                      <a:r>
                        <a:rPr sz="2400" dirty="0">
                          <a:latin typeface="Georgia"/>
                          <a:cs typeface="Georgia"/>
                        </a:rPr>
                        <a:t>(eg</a:t>
                      </a:r>
                      <a:r>
                        <a:rPr sz="2400" spc="-25" dirty="0">
                          <a:latin typeface="Georgia"/>
                          <a:cs typeface="Georgia"/>
                        </a:rPr>
                        <a:t> </a:t>
                      </a:r>
                      <a:r>
                        <a:rPr sz="2400" dirty="0">
                          <a:latin typeface="Georgia"/>
                          <a:cs typeface="Georgia"/>
                        </a:rPr>
                        <a:t>WPC</a:t>
                      </a:r>
                      <a:r>
                        <a:rPr sz="2400" spc="-25" dirty="0">
                          <a:latin typeface="Georgia"/>
                          <a:cs typeface="Georgia"/>
                        </a:rPr>
                        <a:t> </a:t>
                      </a:r>
                      <a:r>
                        <a:rPr sz="2400" spc="-10" dirty="0">
                          <a:latin typeface="Georgia"/>
                          <a:cs typeface="Georgia"/>
                        </a:rPr>
                        <a:t>bundled </a:t>
                      </a:r>
                      <a:r>
                        <a:rPr sz="2400" dirty="0">
                          <a:latin typeface="Georgia"/>
                          <a:cs typeface="Georgia"/>
                        </a:rPr>
                        <a:t>payments,</a:t>
                      </a:r>
                      <a:r>
                        <a:rPr sz="2400" spc="-40" dirty="0">
                          <a:latin typeface="Georgia"/>
                          <a:cs typeface="Georgia"/>
                        </a:rPr>
                        <a:t> </a:t>
                      </a:r>
                      <a:r>
                        <a:rPr sz="2400" dirty="0">
                          <a:latin typeface="Georgia"/>
                          <a:cs typeface="Georgia"/>
                        </a:rPr>
                        <a:t>APM</a:t>
                      </a:r>
                      <a:r>
                        <a:rPr sz="2400" spc="-40" dirty="0">
                          <a:latin typeface="Georgia"/>
                          <a:cs typeface="Georgia"/>
                        </a:rPr>
                        <a:t> </a:t>
                      </a:r>
                      <a:r>
                        <a:rPr sz="2400" dirty="0">
                          <a:latin typeface="Georgia"/>
                          <a:cs typeface="Georgia"/>
                        </a:rPr>
                        <a:t>in</a:t>
                      </a:r>
                      <a:r>
                        <a:rPr sz="2400" spc="-45" dirty="0">
                          <a:latin typeface="Georgia"/>
                          <a:cs typeface="Georgia"/>
                        </a:rPr>
                        <a:t> </a:t>
                      </a:r>
                      <a:r>
                        <a:rPr sz="2400" spc="-25" dirty="0">
                          <a:latin typeface="Georgia"/>
                          <a:cs typeface="Georgia"/>
                        </a:rPr>
                        <a:t>OR)</a:t>
                      </a:r>
                      <a:endParaRPr sz="2400" dirty="0">
                        <a:latin typeface="Georgia"/>
                        <a:cs typeface="Georgia"/>
                      </a:endParaRPr>
                    </a:p>
                  </a:txBody>
                  <a:tcPr marL="0" marR="0" marT="0" marB="0"/>
                </a:tc>
                <a:tc>
                  <a:txBody>
                    <a:bodyPr/>
                    <a:lstStyle/>
                    <a:p>
                      <a:pPr marL="86995" algn="ctr">
                        <a:lnSpc>
                          <a:spcPts val="2680"/>
                        </a:lnSpc>
                      </a:pPr>
                      <a:r>
                        <a:rPr sz="2400" b="1" spc="-10" dirty="0">
                          <a:latin typeface="Georgia"/>
                          <a:cs typeface="Georgia"/>
                        </a:rPr>
                        <a:t>Savings</a:t>
                      </a:r>
                      <a:endParaRPr sz="2400" dirty="0">
                        <a:latin typeface="Georgia"/>
                        <a:cs typeface="Georgia"/>
                      </a:endParaRPr>
                    </a:p>
                    <a:p>
                      <a:pPr marL="323215" marR="228600" algn="ctr">
                        <a:lnSpc>
                          <a:spcPct val="100800"/>
                        </a:lnSpc>
                      </a:pPr>
                      <a:r>
                        <a:rPr sz="2400" dirty="0">
                          <a:latin typeface="Georgia"/>
                          <a:cs typeface="Georgia"/>
                        </a:rPr>
                        <a:t>(from</a:t>
                      </a:r>
                      <a:r>
                        <a:rPr sz="2400" spc="-45" dirty="0">
                          <a:latin typeface="Georgia"/>
                          <a:cs typeface="Georgia"/>
                        </a:rPr>
                        <a:t> </a:t>
                      </a:r>
                      <a:r>
                        <a:rPr sz="2400" spc="-10" dirty="0">
                          <a:latin typeface="Georgia"/>
                          <a:cs typeface="Georgia"/>
                        </a:rPr>
                        <a:t>Medicaid contracts—</a:t>
                      </a:r>
                      <a:r>
                        <a:rPr sz="2400" dirty="0">
                          <a:latin typeface="Georgia"/>
                          <a:cs typeface="Georgia"/>
                        </a:rPr>
                        <a:t>eg</a:t>
                      </a:r>
                      <a:r>
                        <a:rPr sz="2400" spc="-30" dirty="0">
                          <a:latin typeface="Georgia"/>
                          <a:cs typeface="Georgia"/>
                        </a:rPr>
                        <a:t> </a:t>
                      </a:r>
                      <a:r>
                        <a:rPr sz="2400" spc="-10" dirty="0">
                          <a:latin typeface="Georgia"/>
                          <a:cs typeface="Georgia"/>
                        </a:rPr>
                        <a:t>managed </a:t>
                      </a:r>
                      <a:r>
                        <a:rPr sz="2400" dirty="0">
                          <a:latin typeface="Georgia"/>
                          <a:cs typeface="Georgia"/>
                        </a:rPr>
                        <a:t>care</a:t>
                      </a:r>
                      <a:r>
                        <a:rPr sz="2400" spc="-40" dirty="0">
                          <a:latin typeface="Georgia"/>
                          <a:cs typeface="Georgia"/>
                        </a:rPr>
                        <a:t> </a:t>
                      </a:r>
                      <a:r>
                        <a:rPr sz="2400" dirty="0">
                          <a:latin typeface="Georgia"/>
                          <a:cs typeface="Georgia"/>
                        </a:rPr>
                        <a:t>or</a:t>
                      </a:r>
                      <a:r>
                        <a:rPr sz="2400" spc="-35" dirty="0">
                          <a:latin typeface="Georgia"/>
                          <a:cs typeface="Georgia"/>
                        </a:rPr>
                        <a:t> </a:t>
                      </a:r>
                      <a:r>
                        <a:rPr sz="2400" spc="-20" dirty="0">
                          <a:latin typeface="Georgia"/>
                          <a:cs typeface="Georgia"/>
                        </a:rPr>
                        <a:t>WPC)</a:t>
                      </a:r>
                      <a:endParaRPr sz="2400" dirty="0">
                        <a:latin typeface="Georgia"/>
                        <a:cs typeface="Georgia"/>
                      </a:endParaRPr>
                    </a:p>
                  </a:txBody>
                  <a:tcPr marL="0" marR="0" marT="0" marB="0"/>
                </a:tc>
                <a:extLst>
                  <a:ext uri="{0D108BD9-81ED-4DB2-BD59-A6C34878D82A}">
                    <a16:rowId xmlns:a16="http://schemas.microsoft.com/office/drawing/2014/main" val="10000"/>
                  </a:ext>
                </a:extLst>
              </a:tr>
              <a:tr h="1025525">
                <a:tc>
                  <a:txBody>
                    <a:bodyPr/>
                    <a:lstStyle/>
                    <a:p>
                      <a:pPr>
                        <a:lnSpc>
                          <a:spcPct val="100000"/>
                        </a:lnSpc>
                        <a:spcBef>
                          <a:spcPts val="50"/>
                        </a:spcBef>
                      </a:pPr>
                      <a:endParaRPr sz="2000" dirty="0">
                        <a:latin typeface="Times New Roman"/>
                        <a:cs typeface="Times New Roman"/>
                      </a:endParaRPr>
                    </a:p>
                    <a:p>
                      <a:pPr marL="31750" marR="2902585" indent="161290">
                        <a:lnSpc>
                          <a:spcPct val="100000"/>
                        </a:lnSpc>
                      </a:pPr>
                      <a:r>
                        <a:rPr sz="2000" spc="-20" dirty="0">
                          <a:solidFill>
                            <a:srgbClr val="1C1C1C"/>
                          </a:solidFill>
                          <a:latin typeface="Georgia"/>
                          <a:cs typeface="Georgia"/>
                        </a:rPr>
                        <a:t>Less </a:t>
                      </a:r>
                      <a:r>
                        <a:rPr sz="2000" spc="-10" dirty="0">
                          <a:solidFill>
                            <a:srgbClr val="1C1C1C"/>
                          </a:solidFill>
                          <a:latin typeface="Georgia"/>
                          <a:cs typeface="Georgia"/>
                        </a:rPr>
                        <a:t>flexible</a:t>
                      </a:r>
                      <a:endParaRPr sz="2000" dirty="0">
                        <a:latin typeface="Georgia"/>
                        <a:cs typeface="Georgia"/>
                      </a:endParaRPr>
                    </a:p>
                  </a:txBody>
                  <a:tcPr marL="0" marR="0" marT="6350" marB="0"/>
                </a:tc>
                <a:tc>
                  <a:txBody>
                    <a:bodyPr/>
                    <a:lstStyle/>
                    <a:p>
                      <a:pPr>
                        <a:lnSpc>
                          <a:spcPct val="100000"/>
                        </a:lnSpc>
                      </a:pPr>
                      <a:endParaRPr sz="2100">
                        <a:latin typeface="Times New Roman"/>
                        <a:cs typeface="Times New Roman"/>
                      </a:endParaRPr>
                    </a:p>
                  </a:txBody>
                  <a:tcPr marL="0" marR="0" marT="0" marB="0"/>
                </a:tc>
                <a:tc>
                  <a:txBody>
                    <a:bodyPr/>
                    <a:lstStyle/>
                    <a:p>
                      <a:pPr>
                        <a:lnSpc>
                          <a:spcPct val="100000"/>
                        </a:lnSpc>
                        <a:spcBef>
                          <a:spcPts val="50"/>
                        </a:spcBef>
                      </a:pPr>
                      <a:endParaRPr sz="2000" dirty="0">
                        <a:latin typeface="Times New Roman"/>
                        <a:cs typeface="Times New Roman"/>
                      </a:endParaRPr>
                    </a:p>
                    <a:p>
                      <a:pPr marL="2821305" marR="24130" indent="109855">
                        <a:lnSpc>
                          <a:spcPct val="100000"/>
                        </a:lnSpc>
                      </a:pPr>
                      <a:r>
                        <a:rPr sz="2000" spc="-20" dirty="0">
                          <a:solidFill>
                            <a:srgbClr val="1C1C1C"/>
                          </a:solidFill>
                          <a:latin typeface="Georgia"/>
                          <a:cs typeface="Georgia"/>
                        </a:rPr>
                        <a:t>More </a:t>
                      </a:r>
                      <a:r>
                        <a:rPr sz="2000" spc="-10" dirty="0">
                          <a:solidFill>
                            <a:srgbClr val="1C1C1C"/>
                          </a:solidFill>
                          <a:latin typeface="Georgia"/>
                          <a:cs typeface="Georgia"/>
                        </a:rPr>
                        <a:t>flexible</a:t>
                      </a:r>
                      <a:endParaRPr sz="2000" dirty="0">
                        <a:latin typeface="Georgia"/>
                        <a:cs typeface="Georgia"/>
                      </a:endParaRPr>
                    </a:p>
                  </a:txBody>
                  <a:tcPr marL="0" marR="0" marT="6350" marB="0"/>
                </a:tc>
                <a:extLst>
                  <a:ext uri="{0D108BD9-81ED-4DB2-BD59-A6C34878D82A}">
                    <a16:rowId xmlns:a16="http://schemas.microsoft.com/office/drawing/2014/main" val="10001"/>
                  </a:ext>
                </a:extLst>
              </a:tr>
              <a:tr h="1193165">
                <a:tc>
                  <a:txBody>
                    <a:bodyPr/>
                    <a:lstStyle/>
                    <a:p>
                      <a:pPr marL="669925" marR="432434" indent="-290830">
                        <a:lnSpc>
                          <a:spcPct val="100800"/>
                        </a:lnSpc>
                        <a:spcBef>
                          <a:spcPts val="665"/>
                        </a:spcBef>
                      </a:pPr>
                      <a:r>
                        <a:rPr sz="2400" i="1" spc="-10" dirty="0">
                          <a:latin typeface="Georgia"/>
                          <a:cs typeface="Georgia"/>
                        </a:rPr>
                        <a:t>Eg—</a:t>
                      </a:r>
                      <a:r>
                        <a:rPr sz="2400" i="1" dirty="0">
                          <a:latin typeface="Georgia"/>
                          <a:cs typeface="Georgia"/>
                        </a:rPr>
                        <a:t>connections</a:t>
                      </a:r>
                      <a:r>
                        <a:rPr sz="2400" i="1" spc="-80" dirty="0">
                          <a:latin typeface="Georgia"/>
                          <a:cs typeface="Georgia"/>
                        </a:rPr>
                        <a:t> </a:t>
                      </a:r>
                      <a:r>
                        <a:rPr sz="2400" i="1" spc="-20" dirty="0">
                          <a:latin typeface="Georgia"/>
                          <a:cs typeface="Georgia"/>
                        </a:rPr>
                        <a:t>with </a:t>
                      </a:r>
                      <a:r>
                        <a:rPr sz="2400" i="1" dirty="0">
                          <a:latin typeface="Georgia"/>
                          <a:cs typeface="Georgia"/>
                        </a:rPr>
                        <a:t>housing</a:t>
                      </a:r>
                      <a:r>
                        <a:rPr sz="2400" i="1" spc="-60" dirty="0">
                          <a:latin typeface="Georgia"/>
                          <a:cs typeface="Georgia"/>
                        </a:rPr>
                        <a:t> </a:t>
                      </a:r>
                      <a:r>
                        <a:rPr sz="2400" i="1" spc="-10" dirty="0">
                          <a:latin typeface="Georgia"/>
                          <a:cs typeface="Georgia"/>
                        </a:rPr>
                        <a:t>supports</a:t>
                      </a:r>
                      <a:endParaRPr sz="2400" dirty="0">
                        <a:latin typeface="Georgia"/>
                        <a:cs typeface="Georgia"/>
                      </a:endParaRPr>
                    </a:p>
                  </a:txBody>
                  <a:tcPr marL="0" marR="0" marT="84455" marB="0"/>
                </a:tc>
                <a:tc>
                  <a:txBody>
                    <a:bodyPr/>
                    <a:lstStyle/>
                    <a:p>
                      <a:pPr marL="429895" marR="440690" algn="ctr">
                        <a:lnSpc>
                          <a:spcPct val="100400"/>
                        </a:lnSpc>
                        <a:spcBef>
                          <a:spcPts val="620"/>
                        </a:spcBef>
                      </a:pPr>
                      <a:r>
                        <a:rPr sz="2400" i="1" spc="-10" dirty="0">
                          <a:latin typeface="Georgia"/>
                          <a:cs typeface="Georgia"/>
                        </a:rPr>
                        <a:t>Eg—</a:t>
                      </a:r>
                      <a:r>
                        <a:rPr sz="2400" i="1" dirty="0">
                          <a:latin typeface="Georgia"/>
                          <a:cs typeface="Georgia"/>
                        </a:rPr>
                        <a:t>intensive</a:t>
                      </a:r>
                      <a:r>
                        <a:rPr sz="2400" i="1" spc="-55" dirty="0">
                          <a:latin typeface="Georgia"/>
                          <a:cs typeface="Georgia"/>
                        </a:rPr>
                        <a:t> </a:t>
                      </a:r>
                      <a:r>
                        <a:rPr sz="2400" i="1" spc="-20" dirty="0">
                          <a:latin typeface="Georgia"/>
                          <a:cs typeface="Georgia"/>
                        </a:rPr>
                        <a:t>care </a:t>
                      </a:r>
                      <a:r>
                        <a:rPr sz="2400" i="1" dirty="0">
                          <a:latin typeface="Georgia"/>
                          <a:cs typeface="Georgia"/>
                        </a:rPr>
                        <a:t>coordination,</a:t>
                      </a:r>
                      <a:r>
                        <a:rPr sz="2400" i="1" spc="-110" dirty="0">
                          <a:latin typeface="Georgia"/>
                          <a:cs typeface="Georgia"/>
                        </a:rPr>
                        <a:t> </a:t>
                      </a:r>
                      <a:r>
                        <a:rPr sz="2400" i="1" spc="-10" dirty="0">
                          <a:latin typeface="Georgia"/>
                          <a:cs typeface="Georgia"/>
                        </a:rPr>
                        <a:t>on-</a:t>
                      </a:r>
                      <a:r>
                        <a:rPr sz="2400" i="1" spc="-20" dirty="0">
                          <a:latin typeface="Georgia"/>
                          <a:cs typeface="Georgia"/>
                        </a:rPr>
                        <a:t>site </a:t>
                      </a:r>
                      <a:r>
                        <a:rPr sz="2400" i="1" dirty="0">
                          <a:latin typeface="Georgia"/>
                          <a:cs typeface="Georgia"/>
                        </a:rPr>
                        <a:t>supports,</a:t>
                      </a:r>
                      <a:r>
                        <a:rPr sz="2400" i="1" spc="-50" dirty="0">
                          <a:latin typeface="Georgia"/>
                          <a:cs typeface="Georgia"/>
                        </a:rPr>
                        <a:t> </a:t>
                      </a:r>
                      <a:r>
                        <a:rPr sz="2400" i="1" spc="-10" dirty="0">
                          <a:latin typeface="Georgia"/>
                          <a:cs typeface="Georgia"/>
                        </a:rPr>
                        <a:t>expenses</a:t>
                      </a:r>
                      <a:endParaRPr sz="2400" dirty="0">
                        <a:latin typeface="Georgia"/>
                        <a:cs typeface="Georgia"/>
                      </a:endParaRPr>
                    </a:p>
                  </a:txBody>
                  <a:tcPr marL="0" marR="0" marT="78740" marB="0"/>
                </a:tc>
                <a:tc>
                  <a:txBody>
                    <a:bodyPr/>
                    <a:lstStyle/>
                    <a:p>
                      <a:pPr marL="318135" marR="225425" algn="ctr">
                        <a:lnSpc>
                          <a:spcPct val="100400"/>
                        </a:lnSpc>
                        <a:spcBef>
                          <a:spcPts val="620"/>
                        </a:spcBef>
                      </a:pPr>
                      <a:r>
                        <a:rPr sz="2400" i="1" spc="-10" dirty="0">
                          <a:latin typeface="Georgia"/>
                          <a:cs typeface="Georgia"/>
                        </a:rPr>
                        <a:t>Eg—</a:t>
                      </a:r>
                      <a:r>
                        <a:rPr sz="2400" i="1" dirty="0">
                          <a:latin typeface="Georgia"/>
                          <a:cs typeface="Georgia"/>
                        </a:rPr>
                        <a:t>new</a:t>
                      </a:r>
                      <a:r>
                        <a:rPr sz="2400" i="1" spc="-50" dirty="0">
                          <a:latin typeface="Georgia"/>
                          <a:cs typeface="Georgia"/>
                        </a:rPr>
                        <a:t> </a:t>
                      </a:r>
                      <a:r>
                        <a:rPr sz="2400" i="1" spc="-10" dirty="0">
                          <a:latin typeface="Georgia"/>
                          <a:cs typeface="Georgia"/>
                        </a:rPr>
                        <a:t>supportive </a:t>
                      </a:r>
                      <a:r>
                        <a:rPr sz="2400" i="1" dirty="0">
                          <a:latin typeface="Georgia"/>
                          <a:cs typeface="Georgia"/>
                        </a:rPr>
                        <a:t>housing</a:t>
                      </a:r>
                      <a:r>
                        <a:rPr sz="2400" i="1" spc="-60" dirty="0">
                          <a:latin typeface="Georgia"/>
                          <a:cs typeface="Georgia"/>
                        </a:rPr>
                        <a:t> </a:t>
                      </a:r>
                      <a:r>
                        <a:rPr sz="2400" i="1" dirty="0">
                          <a:latin typeface="Georgia"/>
                          <a:cs typeface="Georgia"/>
                        </a:rPr>
                        <a:t>units,</a:t>
                      </a:r>
                      <a:r>
                        <a:rPr sz="2400" i="1" spc="-55" dirty="0">
                          <a:latin typeface="Georgia"/>
                          <a:cs typeface="Georgia"/>
                        </a:rPr>
                        <a:t> </a:t>
                      </a:r>
                      <a:r>
                        <a:rPr sz="2400" i="1" spc="-10" dirty="0">
                          <a:latin typeface="Georgia"/>
                          <a:cs typeface="Georgia"/>
                        </a:rPr>
                        <a:t>ongoing </a:t>
                      </a:r>
                      <a:r>
                        <a:rPr sz="2400" i="1" dirty="0">
                          <a:latin typeface="Georgia"/>
                          <a:cs typeface="Georgia"/>
                        </a:rPr>
                        <a:t>rental</a:t>
                      </a:r>
                      <a:r>
                        <a:rPr sz="2400" i="1" spc="-65" dirty="0">
                          <a:latin typeface="Georgia"/>
                          <a:cs typeface="Georgia"/>
                        </a:rPr>
                        <a:t> </a:t>
                      </a:r>
                      <a:r>
                        <a:rPr sz="2400" i="1" spc="-10" dirty="0">
                          <a:latin typeface="Georgia"/>
                          <a:cs typeface="Georgia"/>
                        </a:rPr>
                        <a:t>subsidies</a:t>
                      </a:r>
                      <a:endParaRPr sz="2400" dirty="0">
                        <a:latin typeface="Georgia"/>
                        <a:cs typeface="Georgia"/>
                      </a:endParaRPr>
                    </a:p>
                  </a:txBody>
                  <a:tcPr marL="0" marR="0" marT="78740" marB="0"/>
                </a:tc>
                <a:extLst>
                  <a:ext uri="{0D108BD9-81ED-4DB2-BD59-A6C34878D82A}">
                    <a16:rowId xmlns:a16="http://schemas.microsoft.com/office/drawing/2014/main" val="10002"/>
                  </a:ext>
                </a:extLst>
              </a:tr>
            </a:tbl>
          </a:graphicData>
        </a:graphic>
      </p:graphicFrame>
      <p:sp>
        <p:nvSpPr>
          <p:cNvPr id="17" name="object 17"/>
          <p:cNvSpPr/>
          <p:nvPr/>
        </p:nvSpPr>
        <p:spPr>
          <a:xfrm>
            <a:off x="513255" y="4004147"/>
            <a:ext cx="11091545" cy="85725"/>
          </a:xfrm>
          <a:custGeom>
            <a:avLst/>
            <a:gdLst/>
            <a:ahLst/>
            <a:cxnLst/>
            <a:rect l="l" t="t" r="r" b="b"/>
            <a:pathLst>
              <a:path w="11091545" h="85725">
                <a:moveTo>
                  <a:pt x="11005591" y="0"/>
                </a:moveTo>
                <a:lnTo>
                  <a:pt x="11005591" y="85725"/>
                </a:lnTo>
                <a:lnTo>
                  <a:pt x="11062741" y="57150"/>
                </a:lnTo>
                <a:lnTo>
                  <a:pt x="11019878" y="57150"/>
                </a:lnTo>
                <a:lnTo>
                  <a:pt x="11019878" y="28575"/>
                </a:lnTo>
                <a:lnTo>
                  <a:pt x="11062741" y="28575"/>
                </a:lnTo>
                <a:lnTo>
                  <a:pt x="11005591" y="0"/>
                </a:lnTo>
                <a:close/>
              </a:path>
              <a:path w="11091545" h="85725">
                <a:moveTo>
                  <a:pt x="11005591" y="28575"/>
                </a:moveTo>
                <a:lnTo>
                  <a:pt x="0" y="28575"/>
                </a:lnTo>
                <a:lnTo>
                  <a:pt x="0" y="57150"/>
                </a:lnTo>
                <a:lnTo>
                  <a:pt x="11005591" y="57150"/>
                </a:lnTo>
                <a:lnTo>
                  <a:pt x="11005591" y="28575"/>
                </a:lnTo>
                <a:close/>
              </a:path>
              <a:path w="11091545" h="85725">
                <a:moveTo>
                  <a:pt x="11062741" y="28575"/>
                </a:moveTo>
                <a:lnTo>
                  <a:pt x="11019878" y="28575"/>
                </a:lnTo>
                <a:lnTo>
                  <a:pt x="11019878" y="57150"/>
                </a:lnTo>
                <a:lnTo>
                  <a:pt x="11062741" y="57150"/>
                </a:lnTo>
                <a:lnTo>
                  <a:pt x="11091316" y="42862"/>
                </a:lnTo>
                <a:lnTo>
                  <a:pt x="11062741" y="28575"/>
                </a:lnTo>
                <a:close/>
              </a:path>
            </a:pathLst>
          </a:custGeom>
          <a:solidFill>
            <a:srgbClr val="C2BEBC"/>
          </a:solidFill>
        </p:spPr>
        <p:txBody>
          <a:bodyPr wrap="square" lIns="0" tIns="0" rIns="0" bIns="0" rtlCol="0"/>
          <a:lstStyle/>
          <a:p>
            <a:endParaRPr/>
          </a:p>
        </p:txBody>
      </p:sp>
      <p:pic>
        <p:nvPicPr>
          <p:cNvPr id="18" name="object 18">
            <a:extLst>
              <a:ext uri="{C183D7F6-B498-43B3-948B-1728B52AA6E4}">
                <adec:decorative xmlns:adec="http://schemas.microsoft.com/office/drawing/2017/decorative" val="1"/>
              </a:ext>
            </a:extLst>
          </p:cNvPr>
          <p:cNvPicPr/>
          <p:nvPr/>
        </p:nvPicPr>
        <p:blipFill>
          <a:blip r:embed="rId3" cstate="print"/>
          <a:stretch>
            <a:fillRect/>
          </a:stretch>
        </p:blipFill>
        <p:spPr>
          <a:xfrm>
            <a:off x="10416781" y="147345"/>
            <a:ext cx="1288473" cy="5177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BC68F"/>
          </a:solidFill>
        </p:spPr>
        <p:txBody>
          <a:bodyPr wrap="square" lIns="0" tIns="0" rIns="0" bIns="0" rtlCol="0"/>
          <a:lstStyle/>
          <a:p>
            <a:endParaRPr/>
          </a:p>
        </p:txBody>
      </p:sp>
      <p:sp>
        <p:nvSpPr>
          <p:cNvPr id="3" name="object 3" descr="Findings&#13;&#10;"/>
          <p:cNvSpPr txBox="1"/>
          <p:nvPr/>
        </p:nvSpPr>
        <p:spPr>
          <a:xfrm>
            <a:off x="1811300" y="1675891"/>
            <a:ext cx="2395220" cy="756920"/>
          </a:xfrm>
          <a:prstGeom prst="rect">
            <a:avLst/>
          </a:prstGeom>
        </p:spPr>
        <p:txBody>
          <a:bodyPr vert="horz" wrap="square" lIns="0" tIns="12700" rIns="0" bIns="0" rtlCol="0">
            <a:spAutoFit/>
          </a:bodyPr>
          <a:lstStyle/>
          <a:p>
            <a:pPr marL="12700">
              <a:lnSpc>
                <a:spcPct val="100000"/>
              </a:lnSpc>
              <a:spcBef>
                <a:spcPts val="100"/>
              </a:spcBef>
            </a:pPr>
            <a:r>
              <a:rPr sz="4800" spc="-10" dirty="0">
                <a:solidFill>
                  <a:srgbClr val="FFFFFF"/>
                </a:solidFill>
                <a:latin typeface="Georgia"/>
                <a:cs typeface="Georgia"/>
              </a:rPr>
              <a:t>Findings</a:t>
            </a:r>
            <a:endParaRPr sz="4800" dirty="0">
              <a:latin typeface="Georgia"/>
              <a:cs typeface="Georgia"/>
            </a:endParaRPr>
          </a:p>
        </p:txBody>
      </p:sp>
      <p:sp>
        <p:nvSpPr>
          <p:cNvPr id="4" name="object 4" descr="Health care-CBO partnerships&#13;&#10;"/>
          <p:cNvSpPr txBox="1"/>
          <p:nvPr/>
        </p:nvSpPr>
        <p:spPr>
          <a:xfrm>
            <a:off x="1811300" y="2590291"/>
            <a:ext cx="411162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a:cs typeface="Arial"/>
              </a:rPr>
              <a:t>Health</a:t>
            </a:r>
            <a:r>
              <a:rPr sz="2400" spc="-35" dirty="0">
                <a:solidFill>
                  <a:srgbClr val="FFFFFF"/>
                </a:solidFill>
                <a:latin typeface="Arial"/>
                <a:cs typeface="Arial"/>
              </a:rPr>
              <a:t> </a:t>
            </a:r>
            <a:r>
              <a:rPr sz="2400" spc="-20" dirty="0">
                <a:solidFill>
                  <a:srgbClr val="FFFFFF"/>
                </a:solidFill>
                <a:latin typeface="Arial"/>
                <a:cs typeface="Arial"/>
              </a:rPr>
              <a:t>care-</a:t>
            </a:r>
            <a:r>
              <a:rPr sz="2400" dirty="0">
                <a:solidFill>
                  <a:srgbClr val="FFFFFF"/>
                </a:solidFill>
                <a:latin typeface="Arial"/>
                <a:cs typeface="Arial"/>
              </a:rPr>
              <a:t>CBO</a:t>
            </a:r>
            <a:r>
              <a:rPr sz="2400" spc="-35" dirty="0">
                <a:solidFill>
                  <a:srgbClr val="FFFFFF"/>
                </a:solidFill>
                <a:latin typeface="Arial"/>
                <a:cs typeface="Arial"/>
              </a:rPr>
              <a:t> </a:t>
            </a:r>
            <a:r>
              <a:rPr sz="2400" spc="-10" dirty="0">
                <a:solidFill>
                  <a:srgbClr val="FFFFFF"/>
                </a:solidFill>
                <a:latin typeface="Arial"/>
                <a:cs typeface="Arial"/>
              </a:rPr>
              <a:t>partnerships</a:t>
            </a:r>
            <a:endParaRPr sz="24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Five broad them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Five</a:t>
            </a:r>
            <a:r>
              <a:rPr spc="-45" dirty="0"/>
              <a:t> </a:t>
            </a:r>
            <a:r>
              <a:rPr dirty="0"/>
              <a:t>broad</a:t>
            </a:r>
            <a:r>
              <a:rPr spc="-45" dirty="0"/>
              <a:t> </a:t>
            </a:r>
            <a:r>
              <a:rPr spc="-10" dirty="0"/>
              <a:t>themes</a:t>
            </a:r>
          </a:p>
        </p:txBody>
      </p:sp>
      <p:grpSp>
        <p:nvGrpSpPr>
          <p:cNvPr id="11" name="object 11" descr="1 Support for collaboration "/>
          <p:cNvGrpSpPr/>
          <p:nvPr/>
        </p:nvGrpSpPr>
        <p:grpSpPr>
          <a:xfrm>
            <a:off x="220990" y="1808589"/>
            <a:ext cx="7371080" cy="690245"/>
            <a:chOff x="220990" y="1808589"/>
            <a:chExt cx="7371080" cy="690245"/>
          </a:xfrm>
        </p:grpSpPr>
        <p:sp>
          <p:nvSpPr>
            <p:cNvPr id="12" name="object 12"/>
            <p:cNvSpPr/>
            <p:nvPr/>
          </p:nvSpPr>
          <p:spPr>
            <a:xfrm>
              <a:off x="480005" y="1808589"/>
              <a:ext cx="7112000" cy="690245"/>
            </a:xfrm>
            <a:custGeom>
              <a:avLst/>
              <a:gdLst/>
              <a:ahLst/>
              <a:cxnLst/>
              <a:rect l="l" t="t" r="r" b="b"/>
              <a:pathLst>
                <a:path w="7112000" h="690244">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CAE7E5"/>
            </a:solidFill>
          </p:spPr>
          <p:txBody>
            <a:bodyPr wrap="square" lIns="0" tIns="0" rIns="0" bIns="0" rtlCol="0"/>
            <a:lstStyle/>
            <a:p>
              <a:endParaRPr/>
            </a:p>
          </p:txBody>
        </p:sp>
        <p:sp>
          <p:nvSpPr>
            <p:cNvPr id="13" name="object 13"/>
            <p:cNvSpPr/>
            <p:nvPr/>
          </p:nvSpPr>
          <p:spPr>
            <a:xfrm>
              <a:off x="227337" y="1921990"/>
              <a:ext cx="505459" cy="477520"/>
            </a:xfrm>
            <a:custGeom>
              <a:avLst/>
              <a:gdLst/>
              <a:ahLst/>
              <a:cxnLst/>
              <a:rect l="l" t="t" r="r" b="b"/>
              <a:pathLst>
                <a:path w="505459" h="477519">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14" name="object 14"/>
            <p:cNvSpPr/>
            <p:nvPr/>
          </p:nvSpPr>
          <p:spPr>
            <a:xfrm>
              <a:off x="227336" y="1921987"/>
              <a:ext cx="505459" cy="477520"/>
            </a:xfrm>
            <a:custGeom>
              <a:avLst/>
              <a:gdLst/>
              <a:ahLst/>
              <a:cxnLst/>
              <a:rect l="l" t="t" r="r" b="b"/>
              <a:pathLst>
                <a:path w="505459" h="477519">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5" name="object 15"/>
          <p:cNvGrpSpPr/>
          <p:nvPr/>
        </p:nvGrpSpPr>
        <p:grpSpPr>
          <a:xfrm>
            <a:off x="220995" y="2777521"/>
            <a:ext cx="7371080" cy="690245"/>
            <a:chOff x="220995" y="2777521"/>
            <a:chExt cx="7371080" cy="690245"/>
          </a:xfrm>
        </p:grpSpPr>
        <p:sp>
          <p:nvSpPr>
            <p:cNvPr id="16" name="object 16"/>
            <p:cNvSpPr/>
            <p:nvPr/>
          </p:nvSpPr>
          <p:spPr>
            <a:xfrm>
              <a:off x="480000" y="2777521"/>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7" name="object 17"/>
            <p:cNvSpPr/>
            <p:nvPr/>
          </p:nvSpPr>
          <p:spPr>
            <a:xfrm>
              <a:off x="227341" y="2894086"/>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18" name="object 18"/>
            <p:cNvSpPr/>
            <p:nvPr/>
          </p:nvSpPr>
          <p:spPr>
            <a:xfrm>
              <a:off x="227342" y="2894083"/>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9" name="object 19"/>
          <p:cNvGrpSpPr/>
          <p:nvPr/>
        </p:nvGrpSpPr>
        <p:grpSpPr>
          <a:xfrm>
            <a:off x="220990" y="3746454"/>
            <a:ext cx="7371080" cy="690245"/>
            <a:chOff x="220990" y="3746454"/>
            <a:chExt cx="7371080" cy="690245"/>
          </a:xfrm>
        </p:grpSpPr>
        <p:sp>
          <p:nvSpPr>
            <p:cNvPr id="20" name="object 20"/>
            <p:cNvSpPr/>
            <p:nvPr/>
          </p:nvSpPr>
          <p:spPr>
            <a:xfrm>
              <a:off x="480002" y="3746454"/>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1" y="681167"/>
                  </a:lnTo>
                  <a:lnTo>
                    <a:pt x="7078227" y="656515"/>
                  </a:lnTo>
                  <a:lnTo>
                    <a:pt x="7102882" y="619949"/>
                  </a:lnTo>
                  <a:lnTo>
                    <a:pt x="7111923" y="575170"/>
                  </a:lnTo>
                  <a:lnTo>
                    <a:pt x="7111923" y="115036"/>
                  </a:lnTo>
                  <a:lnTo>
                    <a:pt x="7102882" y="70262"/>
                  </a:lnTo>
                  <a:lnTo>
                    <a:pt x="7078227" y="33696"/>
                  </a:lnTo>
                  <a:lnTo>
                    <a:pt x="7041661" y="9041"/>
                  </a:lnTo>
                  <a:lnTo>
                    <a:pt x="6996887" y="0"/>
                  </a:lnTo>
                  <a:close/>
                </a:path>
              </a:pathLst>
            </a:custGeom>
            <a:solidFill>
              <a:srgbClr val="F2F2F2"/>
            </a:solidFill>
          </p:spPr>
          <p:txBody>
            <a:bodyPr wrap="square" lIns="0" tIns="0" rIns="0" bIns="0" rtlCol="0"/>
            <a:lstStyle/>
            <a:p>
              <a:endParaRPr/>
            </a:p>
          </p:txBody>
        </p:sp>
        <p:sp>
          <p:nvSpPr>
            <p:cNvPr id="21" name="object 21"/>
            <p:cNvSpPr/>
            <p:nvPr/>
          </p:nvSpPr>
          <p:spPr>
            <a:xfrm>
              <a:off x="227337" y="3865697"/>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2" name="object 22"/>
            <p:cNvSpPr/>
            <p:nvPr/>
          </p:nvSpPr>
          <p:spPr>
            <a:xfrm>
              <a:off x="227336" y="3865694"/>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3" name="object 23"/>
          <p:cNvGrpSpPr/>
          <p:nvPr/>
        </p:nvGrpSpPr>
        <p:grpSpPr>
          <a:xfrm>
            <a:off x="220990" y="4715388"/>
            <a:ext cx="7371080" cy="690245"/>
            <a:chOff x="220990" y="4715388"/>
            <a:chExt cx="7371080" cy="690245"/>
          </a:xfrm>
        </p:grpSpPr>
        <p:sp>
          <p:nvSpPr>
            <p:cNvPr id="24" name="object 24"/>
            <p:cNvSpPr/>
            <p:nvPr/>
          </p:nvSpPr>
          <p:spPr>
            <a:xfrm>
              <a:off x="480000" y="4715388"/>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5" name="object 25"/>
            <p:cNvSpPr/>
            <p:nvPr/>
          </p:nvSpPr>
          <p:spPr>
            <a:xfrm>
              <a:off x="227337" y="4828788"/>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6" name="object 26"/>
            <p:cNvSpPr/>
            <p:nvPr/>
          </p:nvSpPr>
          <p:spPr>
            <a:xfrm>
              <a:off x="227336" y="4828785"/>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7" name="object 27"/>
          <p:cNvGrpSpPr/>
          <p:nvPr/>
        </p:nvGrpSpPr>
        <p:grpSpPr>
          <a:xfrm>
            <a:off x="220990" y="5684319"/>
            <a:ext cx="7371080" cy="690245"/>
            <a:chOff x="220990" y="5684319"/>
            <a:chExt cx="7371080" cy="690245"/>
          </a:xfrm>
        </p:grpSpPr>
        <p:sp>
          <p:nvSpPr>
            <p:cNvPr id="28" name="object 28"/>
            <p:cNvSpPr/>
            <p:nvPr/>
          </p:nvSpPr>
          <p:spPr>
            <a:xfrm>
              <a:off x="480005" y="5684319"/>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9" name="object 29"/>
            <p:cNvSpPr/>
            <p:nvPr/>
          </p:nvSpPr>
          <p:spPr>
            <a:xfrm>
              <a:off x="227337" y="5809402"/>
              <a:ext cx="505459" cy="477520"/>
            </a:xfrm>
            <a:custGeom>
              <a:avLst/>
              <a:gdLst/>
              <a:ahLst/>
              <a:cxnLst/>
              <a:rect l="l" t="t" r="r" b="b"/>
              <a:pathLst>
                <a:path w="505459" h="477520">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30" name="object 30"/>
            <p:cNvSpPr/>
            <p:nvPr/>
          </p:nvSpPr>
          <p:spPr>
            <a:xfrm>
              <a:off x="227336" y="5809400"/>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sp>
        <p:nvSpPr>
          <p:cNvPr id="31" name="object 31"/>
          <p:cNvSpPr txBox="1"/>
          <p:nvPr/>
        </p:nvSpPr>
        <p:spPr>
          <a:xfrm>
            <a:off x="381575" y="1928876"/>
            <a:ext cx="198120" cy="4280535"/>
          </a:xfrm>
          <a:prstGeom prst="rect">
            <a:avLst/>
          </a:prstGeom>
        </p:spPr>
        <p:txBody>
          <a:bodyPr vert="horz" wrap="square" lIns="0" tIns="12700" rIns="0" bIns="0" rtlCol="0">
            <a:spAutoFit/>
          </a:bodyPr>
          <a:lstStyle/>
          <a:p>
            <a:pPr marL="32384">
              <a:lnSpc>
                <a:spcPct val="100000"/>
              </a:lnSpc>
              <a:spcBef>
                <a:spcPts val="100"/>
              </a:spcBef>
            </a:pPr>
            <a:r>
              <a:rPr sz="2400" spc="-50" dirty="0">
                <a:solidFill>
                  <a:srgbClr val="FFFFFF"/>
                </a:solidFill>
                <a:latin typeface="Georgia"/>
                <a:cs typeface="Georgia"/>
              </a:rPr>
              <a:t>1</a:t>
            </a:r>
            <a:endParaRPr sz="2400">
              <a:latin typeface="Georgia"/>
              <a:cs typeface="Georgia"/>
            </a:endParaRPr>
          </a:p>
          <a:p>
            <a:pPr>
              <a:lnSpc>
                <a:spcPct val="100000"/>
              </a:lnSpc>
              <a:spcBef>
                <a:spcPts val="2045"/>
              </a:spcBef>
            </a:pPr>
            <a:endParaRPr sz="2400">
              <a:latin typeface="Georgia"/>
              <a:cs typeface="Georgia"/>
            </a:endParaRPr>
          </a:p>
          <a:p>
            <a:pPr marL="13335">
              <a:lnSpc>
                <a:spcPct val="100000"/>
              </a:lnSpc>
              <a:spcBef>
                <a:spcPts val="5"/>
              </a:spcBef>
            </a:pPr>
            <a:r>
              <a:rPr sz="2400" spc="-50" dirty="0">
                <a:solidFill>
                  <a:srgbClr val="FFFFFF"/>
                </a:solidFill>
                <a:latin typeface="Georgia"/>
                <a:cs typeface="Georgia"/>
              </a:rPr>
              <a:t>2</a:t>
            </a:r>
            <a:endParaRPr sz="2400">
              <a:latin typeface="Georgia"/>
              <a:cs typeface="Georgia"/>
            </a:endParaRPr>
          </a:p>
          <a:p>
            <a:pPr>
              <a:lnSpc>
                <a:spcPct val="100000"/>
              </a:lnSpc>
              <a:spcBef>
                <a:spcPts val="2045"/>
              </a:spcBef>
            </a:pPr>
            <a:endParaRPr sz="2400">
              <a:latin typeface="Georgia"/>
              <a:cs typeface="Georgia"/>
            </a:endParaRPr>
          </a:p>
          <a:p>
            <a:pPr marL="13970">
              <a:lnSpc>
                <a:spcPct val="100000"/>
              </a:lnSpc>
            </a:pPr>
            <a:r>
              <a:rPr sz="2400" spc="-50" dirty="0">
                <a:solidFill>
                  <a:srgbClr val="FFFFFF"/>
                </a:solidFill>
                <a:latin typeface="Georgia"/>
                <a:cs typeface="Georgia"/>
              </a:rPr>
              <a:t>3</a:t>
            </a:r>
            <a:endParaRPr sz="2400">
              <a:latin typeface="Georgia"/>
              <a:cs typeface="Georgia"/>
            </a:endParaRPr>
          </a:p>
          <a:p>
            <a:pPr>
              <a:lnSpc>
                <a:spcPct val="100000"/>
              </a:lnSpc>
              <a:spcBef>
                <a:spcPts val="1980"/>
              </a:spcBef>
            </a:pPr>
            <a:endParaRPr sz="2400">
              <a:latin typeface="Georgia"/>
              <a:cs typeface="Georgia"/>
            </a:endParaRPr>
          </a:p>
          <a:p>
            <a:pPr marL="12700">
              <a:lnSpc>
                <a:spcPct val="100000"/>
              </a:lnSpc>
            </a:pPr>
            <a:r>
              <a:rPr sz="2400" spc="-50" dirty="0">
                <a:solidFill>
                  <a:srgbClr val="FFFFFF"/>
                </a:solidFill>
                <a:latin typeface="Georgia"/>
                <a:cs typeface="Georgia"/>
              </a:rPr>
              <a:t>4</a:t>
            </a:r>
            <a:endParaRPr sz="2400">
              <a:latin typeface="Georgia"/>
              <a:cs typeface="Georgia"/>
            </a:endParaRPr>
          </a:p>
          <a:p>
            <a:pPr>
              <a:lnSpc>
                <a:spcPct val="100000"/>
              </a:lnSpc>
              <a:spcBef>
                <a:spcPts val="2120"/>
              </a:spcBef>
            </a:pPr>
            <a:endParaRPr sz="2400">
              <a:latin typeface="Georgia"/>
              <a:cs typeface="Georgia"/>
            </a:endParaRPr>
          </a:p>
          <a:p>
            <a:pPr marL="17780">
              <a:lnSpc>
                <a:spcPct val="100000"/>
              </a:lnSpc>
            </a:pPr>
            <a:r>
              <a:rPr sz="2400" spc="-50" dirty="0">
                <a:solidFill>
                  <a:srgbClr val="FFFFFF"/>
                </a:solidFill>
                <a:latin typeface="Georgia"/>
                <a:cs typeface="Georgia"/>
              </a:rPr>
              <a:t>5</a:t>
            </a:r>
            <a:endParaRPr sz="2400">
              <a:latin typeface="Georgia"/>
              <a:cs typeface="Georgia"/>
            </a:endParaRPr>
          </a:p>
        </p:txBody>
      </p:sp>
      <p:graphicFrame>
        <p:nvGraphicFramePr>
          <p:cNvPr id="32" name="object 32">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2012249"/>
              </p:ext>
            </p:extLst>
          </p:nvPr>
        </p:nvGraphicFramePr>
        <p:xfrm>
          <a:off x="1178460" y="1982116"/>
          <a:ext cx="9999980" cy="4222750"/>
        </p:xfrm>
        <a:graphic>
          <a:graphicData uri="http://schemas.openxmlformats.org/drawingml/2006/table">
            <a:tbl>
              <a:tblPr firstRow="1" bandRow="1">
                <a:tableStyleId>{2D5ABB26-0587-4C30-8999-92F81FD0307C}</a:tableStyleId>
              </a:tblPr>
              <a:tblGrid>
                <a:gridCol w="6367780">
                  <a:extLst>
                    <a:ext uri="{9D8B030D-6E8A-4147-A177-3AD203B41FA5}">
                      <a16:colId xmlns:a16="http://schemas.microsoft.com/office/drawing/2014/main" val="20000"/>
                    </a:ext>
                  </a:extLst>
                </a:gridCol>
                <a:gridCol w="3632200">
                  <a:extLst>
                    <a:ext uri="{9D8B030D-6E8A-4147-A177-3AD203B41FA5}">
                      <a16:colId xmlns:a16="http://schemas.microsoft.com/office/drawing/2014/main" val="20001"/>
                    </a:ext>
                  </a:extLst>
                </a:gridCol>
              </a:tblGrid>
              <a:tr h="761365">
                <a:tc>
                  <a:txBody>
                    <a:bodyPr/>
                    <a:lstStyle/>
                    <a:p>
                      <a:pPr marR="645160" algn="ctr">
                        <a:lnSpc>
                          <a:spcPts val="2680"/>
                        </a:lnSpc>
                      </a:pPr>
                      <a:r>
                        <a:rPr sz="2400" dirty="0">
                          <a:latin typeface="Georgia"/>
                          <a:cs typeface="Georgia"/>
                        </a:rPr>
                        <a:t>Support</a:t>
                      </a:r>
                      <a:r>
                        <a:rPr sz="2400" spc="-60" dirty="0">
                          <a:latin typeface="Georgia"/>
                          <a:cs typeface="Georgia"/>
                        </a:rPr>
                        <a:t> </a:t>
                      </a:r>
                      <a:r>
                        <a:rPr sz="2400" dirty="0">
                          <a:latin typeface="Georgia"/>
                          <a:cs typeface="Georgia"/>
                        </a:rPr>
                        <a:t>for</a:t>
                      </a:r>
                      <a:r>
                        <a:rPr sz="2400" spc="-45" dirty="0">
                          <a:latin typeface="Georgia"/>
                          <a:cs typeface="Georgia"/>
                        </a:rPr>
                        <a:t> </a:t>
                      </a:r>
                      <a:r>
                        <a:rPr sz="2400" spc="-10" dirty="0">
                          <a:latin typeface="Georgia"/>
                          <a:cs typeface="Georgia"/>
                        </a:rPr>
                        <a:t>collaboration</a:t>
                      </a:r>
                      <a:endParaRPr sz="2400">
                        <a:latin typeface="Georgia"/>
                        <a:cs typeface="Georgia"/>
                      </a:endParaRPr>
                    </a:p>
                  </a:txBody>
                  <a:tcPr marL="0" marR="0" marT="0" marB="0"/>
                </a:tc>
                <a:tc>
                  <a:txBody>
                    <a:bodyPr/>
                    <a:lstStyle/>
                    <a:p>
                      <a:pPr marL="684530" marR="1012825">
                        <a:lnSpc>
                          <a:spcPct val="100800"/>
                        </a:lnSpc>
                        <a:spcBef>
                          <a:spcPts val="65"/>
                        </a:spcBef>
                      </a:pPr>
                      <a:r>
                        <a:rPr sz="2400" dirty="0">
                          <a:latin typeface="Georgia"/>
                          <a:cs typeface="Georgia"/>
                        </a:rPr>
                        <a:t>…but</a:t>
                      </a:r>
                      <a:r>
                        <a:rPr sz="2400" spc="-60" dirty="0">
                          <a:latin typeface="Georgia"/>
                          <a:cs typeface="Georgia"/>
                        </a:rPr>
                        <a:t> </a:t>
                      </a:r>
                      <a:r>
                        <a:rPr sz="2400" dirty="0">
                          <a:latin typeface="Georgia"/>
                          <a:cs typeface="Georgia"/>
                        </a:rPr>
                        <a:t>levels</a:t>
                      </a:r>
                      <a:r>
                        <a:rPr sz="2400" spc="-55" dirty="0">
                          <a:latin typeface="Georgia"/>
                          <a:cs typeface="Georgia"/>
                        </a:rPr>
                        <a:t> </a:t>
                      </a:r>
                      <a:r>
                        <a:rPr sz="2400" spc="-25" dirty="0">
                          <a:latin typeface="Georgia"/>
                          <a:cs typeface="Georgia"/>
                        </a:rPr>
                        <a:t>of </a:t>
                      </a:r>
                      <a:r>
                        <a:rPr sz="2400" dirty="0">
                          <a:latin typeface="Georgia"/>
                          <a:cs typeface="Georgia"/>
                        </a:rPr>
                        <a:t>partnership</a:t>
                      </a:r>
                      <a:r>
                        <a:rPr sz="2400" spc="-125" dirty="0">
                          <a:latin typeface="Georgia"/>
                          <a:cs typeface="Georgia"/>
                        </a:rPr>
                        <a:t> </a:t>
                      </a:r>
                      <a:r>
                        <a:rPr sz="2400" spc="-25" dirty="0">
                          <a:latin typeface="Georgia"/>
                          <a:cs typeface="Georgia"/>
                        </a:rPr>
                        <a:t>in</a:t>
                      </a:r>
                      <a:endParaRPr sz="2400" dirty="0">
                        <a:latin typeface="Georgia"/>
                        <a:cs typeface="Georgia"/>
                      </a:endParaRPr>
                    </a:p>
                  </a:txBody>
                  <a:tcPr marL="0" marR="0" marT="8255" marB="0"/>
                </a:tc>
                <a:extLst>
                  <a:ext uri="{0D108BD9-81ED-4DB2-BD59-A6C34878D82A}">
                    <a16:rowId xmlns:a16="http://schemas.microsoft.com/office/drawing/2014/main" val="10000"/>
                  </a:ext>
                </a:extLst>
              </a:tr>
              <a:tr h="644525">
                <a:tc>
                  <a:txBody>
                    <a:bodyPr/>
                    <a:lstStyle/>
                    <a:p>
                      <a:pPr marR="645160" algn="ctr">
                        <a:lnSpc>
                          <a:spcPct val="100000"/>
                        </a:lnSpc>
                        <a:spcBef>
                          <a:spcPts val="1435"/>
                        </a:spcBef>
                      </a:pPr>
                      <a:r>
                        <a:rPr sz="2400" dirty="0">
                          <a:solidFill>
                            <a:srgbClr val="7F7F7F"/>
                          </a:solidFill>
                          <a:latin typeface="Georgia"/>
                          <a:cs typeface="Georgia"/>
                        </a:rPr>
                        <a:t>Differences</a:t>
                      </a:r>
                      <a:r>
                        <a:rPr sz="2400" spc="-70" dirty="0">
                          <a:solidFill>
                            <a:srgbClr val="7F7F7F"/>
                          </a:solidFill>
                          <a:latin typeface="Georgia"/>
                          <a:cs typeface="Georgia"/>
                        </a:rPr>
                        <a:t> </a:t>
                      </a:r>
                      <a:r>
                        <a:rPr sz="2400" dirty="0">
                          <a:solidFill>
                            <a:srgbClr val="7F7F7F"/>
                          </a:solidFill>
                          <a:latin typeface="Georgia"/>
                          <a:cs typeface="Georgia"/>
                        </a:rPr>
                        <a:t>in</a:t>
                      </a:r>
                      <a:r>
                        <a:rPr sz="2400" spc="-70" dirty="0">
                          <a:solidFill>
                            <a:srgbClr val="7F7F7F"/>
                          </a:solidFill>
                          <a:latin typeface="Georgia"/>
                          <a:cs typeface="Georgia"/>
                        </a:rPr>
                        <a:t> </a:t>
                      </a:r>
                      <a:r>
                        <a:rPr sz="2400" dirty="0">
                          <a:solidFill>
                            <a:srgbClr val="7F7F7F"/>
                          </a:solidFill>
                          <a:latin typeface="Georgia"/>
                          <a:cs typeface="Georgia"/>
                        </a:rPr>
                        <a:t>language,</a:t>
                      </a:r>
                      <a:r>
                        <a:rPr sz="2400" spc="-60" dirty="0">
                          <a:solidFill>
                            <a:srgbClr val="7F7F7F"/>
                          </a:solidFill>
                          <a:latin typeface="Georgia"/>
                          <a:cs typeface="Georgia"/>
                        </a:rPr>
                        <a:t> </a:t>
                      </a:r>
                      <a:r>
                        <a:rPr sz="2400" dirty="0">
                          <a:solidFill>
                            <a:srgbClr val="7F7F7F"/>
                          </a:solidFill>
                          <a:latin typeface="Georgia"/>
                          <a:cs typeface="Georgia"/>
                        </a:rPr>
                        <a:t>aims,</a:t>
                      </a:r>
                      <a:r>
                        <a:rPr sz="2400" spc="-65" dirty="0">
                          <a:solidFill>
                            <a:srgbClr val="7F7F7F"/>
                          </a:solidFill>
                          <a:latin typeface="Georgia"/>
                          <a:cs typeface="Georgia"/>
                        </a:rPr>
                        <a:t> </a:t>
                      </a:r>
                      <a:r>
                        <a:rPr sz="2400" spc="-10" dirty="0">
                          <a:solidFill>
                            <a:srgbClr val="7F7F7F"/>
                          </a:solidFill>
                          <a:latin typeface="Georgia"/>
                          <a:cs typeface="Georgia"/>
                        </a:rPr>
                        <a:t>approaches</a:t>
                      </a:r>
                      <a:endParaRPr sz="2400">
                        <a:latin typeface="Georgia"/>
                        <a:cs typeface="Georgia"/>
                      </a:endParaRPr>
                    </a:p>
                  </a:txBody>
                  <a:tcPr marL="0" marR="0" marT="182245" marB="0"/>
                </a:tc>
                <a:tc>
                  <a:txBody>
                    <a:bodyPr/>
                    <a:lstStyle/>
                    <a:p>
                      <a:pPr marL="684530">
                        <a:lnSpc>
                          <a:spcPts val="2755"/>
                        </a:lnSpc>
                      </a:pPr>
                      <a:r>
                        <a:rPr sz="2400" dirty="0">
                          <a:latin typeface="Georgia"/>
                          <a:cs typeface="Georgia"/>
                        </a:rPr>
                        <a:t>practice</a:t>
                      </a:r>
                      <a:r>
                        <a:rPr sz="2400" spc="-75" dirty="0">
                          <a:latin typeface="Georgia"/>
                          <a:cs typeface="Georgia"/>
                        </a:rPr>
                        <a:t> </a:t>
                      </a:r>
                      <a:r>
                        <a:rPr sz="2400" spc="-10" dirty="0">
                          <a:latin typeface="Georgia"/>
                          <a:cs typeface="Georgia"/>
                        </a:rPr>
                        <a:t>varied:</a:t>
                      </a:r>
                      <a:endParaRPr sz="2400" dirty="0">
                        <a:latin typeface="Georgia"/>
                        <a:cs typeface="Georgia"/>
                      </a:endParaRPr>
                    </a:p>
                  </a:txBody>
                  <a:tcPr marL="0" marR="0" marT="0" marB="0"/>
                </a:tc>
                <a:extLst>
                  <a:ext uri="{0D108BD9-81ED-4DB2-BD59-A6C34878D82A}">
                    <a16:rowId xmlns:a16="http://schemas.microsoft.com/office/drawing/2014/main" val="10001"/>
                  </a:ext>
                </a:extLst>
              </a:tr>
              <a:tr h="1189990">
                <a:tc>
                  <a:txBody>
                    <a:bodyPr/>
                    <a:lstStyle/>
                    <a:p>
                      <a:pPr>
                        <a:lnSpc>
                          <a:spcPct val="100000"/>
                        </a:lnSpc>
                        <a:spcBef>
                          <a:spcPts val="1230"/>
                        </a:spcBef>
                      </a:pPr>
                      <a:endParaRPr sz="2400">
                        <a:latin typeface="Times New Roman"/>
                        <a:cs typeface="Times New Roman"/>
                      </a:endParaRPr>
                    </a:p>
                    <a:p>
                      <a:pPr marR="645160" algn="ctr">
                        <a:lnSpc>
                          <a:spcPct val="100000"/>
                        </a:lnSpc>
                      </a:pPr>
                      <a:r>
                        <a:rPr sz="2400" dirty="0">
                          <a:solidFill>
                            <a:srgbClr val="7F7F7F"/>
                          </a:solidFill>
                          <a:latin typeface="Georgia"/>
                          <a:cs typeface="Georgia"/>
                        </a:rPr>
                        <a:t>Resource</a:t>
                      </a:r>
                      <a:r>
                        <a:rPr sz="2400" spc="-75" dirty="0">
                          <a:solidFill>
                            <a:srgbClr val="7F7F7F"/>
                          </a:solidFill>
                          <a:latin typeface="Georgia"/>
                          <a:cs typeface="Georgia"/>
                        </a:rPr>
                        <a:t> </a:t>
                      </a:r>
                      <a:r>
                        <a:rPr sz="2400" dirty="0">
                          <a:solidFill>
                            <a:srgbClr val="7F7F7F"/>
                          </a:solidFill>
                          <a:latin typeface="Georgia"/>
                          <a:cs typeface="Georgia"/>
                        </a:rPr>
                        <a:t>and</a:t>
                      </a:r>
                      <a:r>
                        <a:rPr sz="2400" spc="-75" dirty="0">
                          <a:solidFill>
                            <a:srgbClr val="7F7F7F"/>
                          </a:solidFill>
                          <a:latin typeface="Georgia"/>
                          <a:cs typeface="Georgia"/>
                        </a:rPr>
                        <a:t> </a:t>
                      </a:r>
                      <a:r>
                        <a:rPr sz="2400" dirty="0">
                          <a:solidFill>
                            <a:srgbClr val="7F7F7F"/>
                          </a:solidFill>
                          <a:latin typeface="Georgia"/>
                          <a:cs typeface="Georgia"/>
                        </a:rPr>
                        <a:t>capability</a:t>
                      </a:r>
                      <a:r>
                        <a:rPr sz="2400" spc="-65" dirty="0">
                          <a:solidFill>
                            <a:srgbClr val="7F7F7F"/>
                          </a:solidFill>
                          <a:latin typeface="Georgia"/>
                          <a:cs typeface="Georgia"/>
                        </a:rPr>
                        <a:t> </a:t>
                      </a:r>
                      <a:r>
                        <a:rPr sz="2400" spc="-10" dirty="0">
                          <a:solidFill>
                            <a:srgbClr val="7F7F7F"/>
                          </a:solidFill>
                          <a:latin typeface="Georgia"/>
                          <a:cs typeface="Georgia"/>
                        </a:rPr>
                        <a:t>issues</a:t>
                      </a:r>
                      <a:endParaRPr sz="2400">
                        <a:latin typeface="Georgia"/>
                        <a:cs typeface="Georgia"/>
                      </a:endParaRPr>
                    </a:p>
                  </a:txBody>
                  <a:tcPr marL="0" marR="0" marT="156210" marB="0"/>
                </a:tc>
                <a:tc rowSpan="2">
                  <a:txBody>
                    <a:bodyPr/>
                    <a:lstStyle/>
                    <a:p>
                      <a:pPr marL="684530" marR="24130">
                        <a:lnSpc>
                          <a:spcPct val="100600"/>
                        </a:lnSpc>
                        <a:spcBef>
                          <a:spcPts val="495"/>
                        </a:spcBef>
                      </a:pPr>
                      <a:r>
                        <a:rPr sz="2400" i="1" dirty="0">
                          <a:latin typeface="Georgia"/>
                          <a:cs typeface="Georgia"/>
                        </a:rPr>
                        <a:t>“[we’re]</a:t>
                      </a:r>
                      <a:r>
                        <a:rPr sz="2400" i="1" spc="-40" dirty="0">
                          <a:latin typeface="Georgia"/>
                          <a:cs typeface="Georgia"/>
                        </a:rPr>
                        <a:t> </a:t>
                      </a:r>
                      <a:r>
                        <a:rPr sz="2400" i="1" dirty="0">
                          <a:latin typeface="Georgia"/>
                          <a:cs typeface="Georgia"/>
                        </a:rPr>
                        <a:t>right</a:t>
                      </a:r>
                      <a:r>
                        <a:rPr sz="2400" i="1" spc="-35" dirty="0">
                          <a:latin typeface="Georgia"/>
                          <a:cs typeface="Georgia"/>
                        </a:rPr>
                        <a:t> </a:t>
                      </a:r>
                      <a:r>
                        <a:rPr sz="2400" i="1" dirty="0">
                          <a:latin typeface="Georgia"/>
                          <a:cs typeface="Georgia"/>
                        </a:rPr>
                        <a:t>at</a:t>
                      </a:r>
                      <a:r>
                        <a:rPr sz="2400" i="1" spc="-35" dirty="0">
                          <a:latin typeface="Georgia"/>
                          <a:cs typeface="Georgia"/>
                        </a:rPr>
                        <a:t> </a:t>
                      </a:r>
                      <a:r>
                        <a:rPr sz="2400" i="1" spc="-25" dirty="0">
                          <a:latin typeface="Georgia"/>
                          <a:cs typeface="Georgia"/>
                        </a:rPr>
                        <a:t>the </a:t>
                      </a:r>
                      <a:r>
                        <a:rPr sz="2400" i="1" dirty="0">
                          <a:latin typeface="Georgia"/>
                          <a:cs typeface="Georgia"/>
                        </a:rPr>
                        <a:t>beginning</a:t>
                      </a:r>
                      <a:r>
                        <a:rPr sz="2400" i="1" spc="-45" dirty="0">
                          <a:latin typeface="Georgia"/>
                          <a:cs typeface="Georgia"/>
                        </a:rPr>
                        <a:t> </a:t>
                      </a:r>
                      <a:r>
                        <a:rPr sz="2400" i="1" dirty="0">
                          <a:latin typeface="Georgia"/>
                          <a:cs typeface="Georgia"/>
                        </a:rPr>
                        <a:t>of</a:t>
                      </a:r>
                      <a:r>
                        <a:rPr sz="2400" i="1" spc="-45" dirty="0">
                          <a:latin typeface="Georgia"/>
                          <a:cs typeface="Georgia"/>
                        </a:rPr>
                        <a:t> </a:t>
                      </a:r>
                      <a:r>
                        <a:rPr sz="2400" i="1" spc="-10" dirty="0">
                          <a:latin typeface="Georgia"/>
                          <a:cs typeface="Georgia"/>
                        </a:rPr>
                        <a:t>figuring </a:t>
                      </a:r>
                      <a:r>
                        <a:rPr sz="2400" i="1" dirty="0">
                          <a:latin typeface="Georgia"/>
                          <a:cs typeface="Georgia"/>
                        </a:rPr>
                        <a:t>out</a:t>
                      </a:r>
                      <a:r>
                        <a:rPr sz="2400" i="1" spc="-15" dirty="0">
                          <a:latin typeface="Georgia"/>
                          <a:cs typeface="Georgia"/>
                        </a:rPr>
                        <a:t> </a:t>
                      </a:r>
                      <a:r>
                        <a:rPr sz="2400" i="1" dirty="0">
                          <a:latin typeface="Georgia"/>
                          <a:cs typeface="Georgia"/>
                        </a:rPr>
                        <a:t>how</a:t>
                      </a:r>
                      <a:r>
                        <a:rPr sz="2400" i="1" spc="-15" dirty="0">
                          <a:latin typeface="Georgia"/>
                          <a:cs typeface="Georgia"/>
                        </a:rPr>
                        <a:t> </a:t>
                      </a:r>
                      <a:r>
                        <a:rPr sz="2400" i="1" dirty="0">
                          <a:latin typeface="Georgia"/>
                          <a:cs typeface="Georgia"/>
                        </a:rPr>
                        <a:t>to</a:t>
                      </a:r>
                      <a:r>
                        <a:rPr sz="2400" i="1" spc="-25" dirty="0">
                          <a:latin typeface="Georgia"/>
                          <a:cs typeface="Georgia"/>
                        </a:rPr>
                        <a:t> </a:t>
                      </a:r>
                      <a:r>
                        <a:rPr sz="2400" i="1" spc="-10" dirty="0">
                          <a:latin typeface="Georgia"/>
                          <a:cs typeface="Georgia"/>
                        </a:rPr>
                        <a:t>partner </a:t>
                      </a:r>
                      <a:r>
                        <a:rPr sz="2400" i="1" dirty="0">
                          <a:latin typeface="Georgia"/>
                          <a:cs typeface="Georgia"/>
                        </a:rPr>
                        <a:t>with</a:t>
                      </a:r>
                      <a:r>
                        <a:rPr sz="2400" i="1" spc="-50" dirty="0">
                          <a:latin typeface="Georgia"/>
                          <a:cs typeface="Georgia"/>
                        </a:rPr>
                        <a:t> </a:t>
                      </a:r>
                      <a:r>
                        <a:rPr sz="2400" i="1" spc="-10" dirty="0">
                          <a:latin typeface="Georgia"/>
                          <a:cs typeface="Georgia"/>
                        </a:rPr>
                        <a:t>CBOs”</a:t>
                      </a:r>
                      <a:endParaRPr sz="2400" dirty="0">
                        <a:latin typeface="Georgia"/>
                        <a:cs typeface="Georgia"/>
                      </a:endParaRPr>
                    </a:p>
                  </a:txBody>
                  <a:tcPr marL="0" marR="0" marT="62865" marB="0"/>
                </a:tc>
                <a:extLst>
                  <a:ext uri="{0D108BD9-81ED-4DB2-BD59-A6C34878D82A}">
                    <a16:rowId xmlns:a16="http://schemas.microsoft.com/office/drawing/2014/main" val="10002"/>
                  </a:ext>
                </a:extLst>
              </a:tr>
              <a:tr h="693420">
                <a:tc>
                  <a:txBody>
                    <a:bodyPr/>
                    <a:lstStyle/>
                    <a:p>
                      <a:pPr marR="645795" algn="ctr">
                        <a:lnSpc>
                          <a:spcPct val="100000"/>
                        </a:lnSpc>
                        <a:spcBef>
                          <a:spcPts val="2250"/>
                        </a:spcBef>
                      </a:pPr>
                      <a:r>
                        <a:rPr sz="2400" dirty="0">
                          <a:solidFill>
                            <a:srgbClr val="7F7F7F"/>
                          </a:solidFill>
                          <a:latin typeface="Georgia"/>
                          <a:cs typeface="Georgia"/>
                        </a:rPr>
                        <a:t>Unintended</a:t>
                      </a:r>
                      <a:r>
                        <a:rPr sz="2400" spc="-75" dirty="0">
                          <a:solidFill>
                            <a:srgbClr val="7F7F7F"/>
                          </a:solidFill>
                          <a:latin typeface="Georgia"/>
                          <a:cs typeface="Georgia"/>
                        </a:rPr>
                        <a:t> </a:t>
                      </a:r>
                      <a:r>
                        <a:rPr sz="2400" spc="-10" dirty="0">
                          <a:solidFill>
                            <a:srgbClr val="7F7F7F"/>
                          </a:solidFill>
                          <a:latin typeface="Georgia"/>
                          <a:cs typeface="Georgia"/>
                        </a:rPr>
                        <a:t>consequences</a:t>
                      </a:r>
                      <a:endParaRPr sz="2400">
                        <a:latin typeface="Georgia"/>
                        <a:cs typeface="Georgia"/>
                      </a:endParaRPr>
                    </a:p>
                  </a:txBody>
                  <a:tcPr marL="0" marR="0" marT="285750" marB="0"/>
                </a:tc>
                <a:tc vMerge="1">
                  <a:txBody>
                    <a:bodyPr/>
                    <a:lstStyle/>
                    <a:p>
                      <a:endParaRPr/>
                    </a:p>
                  </a:txBody>
                  <a:tcPr marL="0" marR="0" marT="62865" marB="0"/>
                </a:tc>
                <a:extLst>
                  <a:ext uri="{0D108BD9-81ED-4DB2-BD59-A6C34878D82A}">
                    <a16:rowId xmlns:a16="http://schemas.microsoft.com/office/drawing/2014/main" val="10003"/>
                  </a:ext>
                </a:extLst>
              </a:tr>
              <a:tr h="933450">
                <a:tc>
                  <a:txBody>
                    <a:bodyPr/>
                    <a:lstStyle/>
                    <a:p>
                      <a:pPr>
                        <a:lnSpc>
                          <a:spcPct val="100000"/>
                        </a:lnSpc>
                        <a:spcBef>
                          <a:spcPts val="1664"/>
                        </a:spcBef>
                      </a:pPr>
                      <a:endParaRPr sz="2400">
                        <a:latin typeface="Times New Roman"/>
                        <a:cs typeface="Times New Roman"/>
                      </a:endParaRPr>
                    </a:p>
                    <a:p>
                      <a:pPr marR="643890" algn="ctr">
                        <a:lnSpc>
                          <a:spcPts val="2825"/>
                        </a:lnSpc>
                      </a:pPr>
                      <a:r>
                        <a:rPr sz="2400" dirty="0">
                          <a:solidFill>
                            <a:srgbClr val="7F7F7F"/>
                          </a:solidFill>
                          <a:latin typeface="Georgia"/>
                          <a:cs typeface="Georgia"/>
                        </a:rPr>
                        <a:t>Risk</a:t>
                      </a:r>
                      <a:r>
                        <a:rPr sz="2400" spc="-40" dirty="0">
                          <a:solidFill>
                            <a:srgbClr val="7F7F7F"/>
                          </a:solidFill>
                          <a:latin typeface="Georgia"/>
                          <a:cs typeface="Georgia"/>
                        </a:rPr>
                        <a:t> </a:t>
                      </a:r>
                      <a:r>
                        <a:rPr sz="2400" dirty="0">
                          <a:solidFill>
                            <a:srgbClr val="7F7F7F"/>
                          </a:solidFill>
                          <a:latin typeface="Georgia"/>
                          <a:cs typeface="Georgia"/>
                        </a:rPr>
                        <a:t>of</a:t>
                      </a:r>
                      <a:r>
                        <a:rPr sz="2400" spc="-50" dirty="0">
                          <a:solidFill>
                            <a:srgbClr val="7F7F7F"/>
                          </a:solidFill>
                          <a:latin typeface="Georgia"/>
                          <a:cs typeface="Georgia"/>
                        </a:rPr>
                        <a:t> </a:t>
                      </a:r>
                      <a:r>
                        <a:rPr sz="2400" spc="-10" dirty="0">
                          <a:solidFill>
                            <a:srgbClr val="7F7F7F"/>
                          </a:solidFill>
                          <a:latin typeface="Georgia"/>
                          <a:cs typeface="Georgia"/>
                        </a:rPr>
                        <a:t>medicalization</a:t>
                      </a:r>
                      <a:endParaRPr sz="2400">
                        <a:latin typeface="Georgia"/>
                        <a:cs typeface="Georgia"/>
                      </a:endParaRPr>
                    </a:p>
                  </a:txBody>
                  <a:tcPr marL="0" marR="0" marT="211454" marB="0"/>
                </a:tc>
                <a:tc>
                  <a:txBody>
                    <a:bodyPr/>
                    <a:lstStyle/>
                    <a:p>
                      <a:pPr marL="684530" marR="1120140">
                        <a:lnSpc>
                          <a:spcPct val="100800"/>
                        </a:lnSpc>
                        <a:spcBef>
                          <a:spcPts val="55"/>
                        </a:spcBef>
                      </a:pPr>
                      <a:r>
                        <a:rPr sz="2400" i="1" spc="-25" dirty="0">
                          <a:latin typeface="Georgia"/>
                          <a:cs typeface="Georgia"/>
                        </a:rPr>
                        <a:t>—</a:t>
                      </a:r>
                      <a:r>
                        <a:rPr sz="2400" dirty="0">
                          <a:latin typeface="Georgia"/>
                          <a:cs typeface="Georgia"/>
                        </a:rPr>
                        <a:t>Health</a:t>
                      </a:r>
                      <a:r>
                        <a:rPr sz="2400" spc="-45" dirty="0">
                          <a:latin typeface="Georgia"/>
                          <a:cs typeface="Georgia"/>
                        </a:rPr>
                        <a:t> </a:t>
                      </a:r>
                      <a:r>
                        <a:rPr sz="2400" spc="-20" dirty="0">
                          <a:latin typeface="Georgia"/>
                          <a:cs typeface="Georgia"/>
                        </a:rPr>
                        <a:t>care </a:t>
                      </a:r>
                      <a:r>
                        <a:rPr sz="2400" spc="-10" dirty="0">
                          <a:latin typeface="Georgia"/>
                          <a:cs typeface="Georgia"/>
                        </a:rPr>
                        <a:t>interviewee</a:t>
                      </a:r>
                      <a:endParaRPr sz="2400" dirty="0">
                        <a:latin typeface="Georgia"/>
                        <a:cs typeface="Georgia"/>
                      </a:endParaRPr>
                    </a:p>
                  </a:txBody>
                  <a:tcPr marL="0" marR="0" marT="6985" marB="0"/>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Five broad them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Five</a:t>
            </a:r>
            <a:r>
              <a:rPr spc="-45" dirty="0"/>
              <a:t> </a:t>
            </a:r>
            <a:r>
              <a:rPr dirty="0"/>
              <a:t>broad</a:t>
            </a:r>
            <a:r>
              <a:rPr spc="-45" dirty="0"/>
              <a:t> </a:t>
            </a:r>
            <a:r>
              <a:rPr spc="-10" dirty="0"/>
              <a:t>themes</a:t>
            </a:r>
          </a:p>
        </p:txBody>
      </p:sp>
      <p:grpSp>
        <p:nvGrpSpPr>
          <p:cNvPr id="11" name="object 11"/>
          <p:cNvGrpSpPr/>
          <p:nvPr/>
        </p:nvGrpSpPr>
        <p:grpSpPr>
          <a:xfrm>
            <a:off x="220990" y="1808589"/>
            <a:ext cx="7371080" cy="690245"/>
            <a:chOff x="220990" y="1808589"/>
            <a:chExt cx="7371080" cy="690245"/>
          </a:xfrm>
        </p:grpSpPr>
        <p:sp>
          <p:nvSpPr>
            <p:cNvPr id="12" name="object 12"/>
            <p:cNvSpPr/>
            <p:nvPr/>
          </p:nvSpPr>
          <p:spPr>
            <a:xfrm>
              <a:off x="480005" y="1808589"/>
              <a:ext cx="7112000" cy="690245"/>
            </a:xfrm>
            <a:custGeom>
              <a:avLst/>
              <a:gdLst/>
              <a:ahLst/>
              <a:cxnLst/>
              <a:rect l="l" t="t" r="r" b="b"/>
              <a:pathLst>
                <a:path w="7112000" h="690244">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3" name="object 13"/>
            <p:cNvSpPr/>
            <p:nvPr/>
          </p:nvSpPr>
          <p:spPr>
            <a:xfrm>
              <a:off x="227337" y="1921990"/>
              <a:ext cx="505459" cy="477520"/>
            </a:xfrm>
            <a:custGeom>
              <a:avLst/>
              <a:gdLst/>
              <a:ahLst/>
              <a:cxnLst/>
              <a:rect l="l" t="t" r="r" b="b"/>
              <a:pathLst>
                <a:path w="505459" h="477519">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14" name="object 14"/>
            <p:cNvSpPr/>
            <p:nvPr/>
          </p:nvSpPr>
          <p:spPr>
            <a:xfrm>
              <a:off x="227336" y="1921987"/>
              <a:ext cx="505459" cy="477520"/>
            </a:xfrm>
            <a:custGeom>
              <a:avLst/>
              <a:gdLst/>
              <a:ahLst/>
              <a:cxnLst/>
              <a:rect l="l" t="t" r="r" b="b"/>
              <a:pathLst>
                <a:path w="505459" h="477519">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5" name="object 15"/>
          <p:cNvGrpSpPr/>
          <p:nvPr/>
        </p:nvGrpSpPr>
        <p:grpSpPr>
          <a:xfrm>
            <a:off x="220995" y="2777521"/>
            <a:ext cx="7371080" cy="690245"/>
            <a:chOff x="220995" y="2777521"/>
            <a:chExt cx="7371080" cy="690245"/>
          </a:xfrm>
        </p:grpSpPr>
        <p:sp>
          <p:nvSpPr>
            <p:cNvPr id="16" name="object 16"/>
            <p:cNvSpPr/>
            <p:nvPr/>
          </p:nvSpPr>
          <p:spPr>
            <a:xfrm>
              <a:off x="480000" y="2777521"/>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CAE7E5"/>
            </a:solidFill>
          </p:spPr>
          <p:txBody>
            <a:bodyPr wrap="square" lIns="0" tIns="0" rIns="0" bIns="0" rtlCol="0"/>
            <a:lstStyle/>
            <a:p>
              <a:endParaRPr/>
            </a:p>
          </p:txBody>
        </p:sp>
        <p:sp>
          <p:nvSpPr>
            <p:cNvPr id="17" name="object 17"/>
            <p:cNvSpPr/>
            <p:nvPr/>
          </p:nvSpPr>
          <p:spPr>
            <a:xfrm>
              <a:off x="227341" y="2894086"/>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18" name="object 18"/>
            <p:cNvSpPr/>
            <p:nvPr/>
          </p:nvSpPr>
          <p:spPr>
            <a:xfrm>
              <a:off x="227342" y="2894083"/>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9" name="object 19"/>
          <p:cNvGrpSpPr/>
          <p:nvPr/>
        </p:nvGrpSpPr>
        <p:grpSpPr>
          <a:xfrm>
            <a:off x="220990" y="3746454"/>
            <a:ext cx="7371080" cy="690245"/>
            <a:chOff x="220990" y="3746454"/>
            <a:chExt cx="7371080" cy="690245"/>
          </a:xfrm>
        </p:grpSpPr>
        <p:sp>
          <p:nvSpPr>
            <p:cNvPr id="20" name="object 20"/>
            <p:cNvSpPr/>
            <p:nvPr/>
          </p:nvSpPr>
          <p:spPr>
            <a:xfrm>
              <a:off x="480002" y="3746454"/>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1" y="681167"/>
                  </a:lnTo>
                  <a:lnTo>
                    <a:pt x="7078227" y="656515"/>
                  </a:lnTo>
                  <a:lnTo>
                    <a:pt x="7102882" y="619949"/>
                  </a:lnTo>
                  <a:lnTo>
                    <a:pt x="7111923" y="575170"/>
                  </a:lnTo>
                  <a:lnTo>
                    <a:pt x="7111923" y="115036"/>
                  </a:lnTo>
                  <a:lnTo>
                    <a:pt x="7102882" y="70262"/>
                  </a:lnTo>
                  <a:lnTo>
                    <a:pt x="7078227" y="33696"/>
                  </a:lnTo>
                  <a:lnTo>
                    <a:pt x="7041661" y="9041"/>
                  </a:lnTo>
                  <a:lnTo>
                    <a:pt x="6996887" y="0"/>
                  </a:lnTo>
                  <a:close/>
                </a:path>
              </a:pathLst>
            </a:custGeom>
            <a:solidFill>
              <a:srgbClr val="F2F2F2"/>
            </a:solidFill>
          </p:spPr>
          <p:txBody>
            <a:bodyPr wrap="square" lIns="0" tIns="0" rIns="0" bIns="0" rtlCol="0"/>
            <a:lstStyle/>
            <a:p>
              <a:endParaRPr/>
            </a:p>
          </p:txBody>
        </p:sp>
        <p:sp>
          <p:nvSpPr>
            <p:cNvPr id="21" name="object 21"/>
            <p:cNvSpPr/>
            <p:nvPr/>
          </p:nvSpPr>
          <p:spPr>
            <a:xfrm>
              <a:off x="227337" y="3865697"/>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2" name="object 22"/>
            <p:cNvSpPr/>
            <p:nvPr/>
          </p:nvSpPr>
          <p:spPr>
            <a:xfrm>
              <a:off x="227336" y="3865694"/>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3" name="object 23"/>
          <p:cNvGrpSpPr/>
          <p:nvPr/>
        </p:nvGrpSpPr>
        <p:grpSpPr>
          <a:xfrm>
            <a:off x="220990" y="4715388"/>
            <a:ext cx="7371080" cy="690245"/>
            <a:chOff x="220990" y="4715388"/>
            <a:chExt cx="7371080" cy="690245"/>
          </a:xfrm>
        </p:grpSpPr>
        <p:sp>
          <p:nvSpPr>
            <p:cNvPr id="24" name="object 24"/>
            <p:cNvSpPr/>
            <p:nvPr/>
          </p:nvSpPr>
          <p:spPr>
            <a:xfrm>
              <a:off x="480000" y="4715388"/>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5" name="object 25"/>
            <p:cNvSpPr/>
            <p:nvPr/>
          </p:nvSpPr>
          <p:spPr>
            <a:xfrm>
              <a:off x="227337" y="4828788"/>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6" name="object 26"/>
            <p:cNvSpPr/>
            <p:nvPr/>
          </p:nvSpPr>
          <p:spPr>
            <a:xfrm>
              <a:off x="227336" y="4828785"/>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7" name="object 27"/>
          <p:cNvGrpSpPr/>
          <p:nvPr/>
        </p:nvGrpSpPr>
        <p:grpSpPr>
          <a:xfrm>
            <a:off x="220990" y="5684319"/>
            <a:ext cx="7371080" cy="690245"/>
            <a:chOff x="220990" y="5684319"/>
            <a:chExt cx="7371080" cy="690245"/>
          </a:xfrm>
        </p:grpSpPr>
        <p:sp>
          <p:nvSpPr>
            <p:cNvPr id="28" name="object 28"/>
            <p:cNvSpPr/>
            <p:nvPr/>
          </p:nvSpPr>
          <p:spPr>
            <a:xfrm>
              <a:off x="480005" y="5684319"/>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9" name="object 29"/>
            <p:cNvSpPr/>
            <p:nvPr/>
          </p:nvSpPr>
          <p:spPr>
            <a:xfrm>
              <a:off x="227337" y="5809402"/>
              <a:ext cx="505459" cy="477520"/>
            </a:xfrm>
            <a:custGeom>
              <a:avLst/>
              <a:gdLst/>
              <a:ahLst/>
              <a:cxnLst/>
              <a:rect l="l" t="t" r="r" b="b"/>
              <a:pathLst>
                <a:path w="505459" h="477520">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30" name="object 30"/>
            <p:cNvSpPr/>
            <p:nvPr/>
          </p:nvSpPr>
          <p:spPr>
            <a:xfrm>
              <a:off x="227336" y="5809400"/>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aphicFrame>
        <p:nvGraphicFramePr>
          <p:cNvPr id="31" name="object 31" descr="2 Differences in language, aims, approaches">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44264467"/>
              </p:ext>
            </p:extLst>
          </p:nvPr>
        </p:nvGraphicFramePr>
        <p:xfrm>
          <a:off x="381000" y="1919824"/>
          <a:ext cx="10860405" cy="4386580"/>
        </p:xfrm>
        <a:graphic>
          <a:graphicData uri="http://schemas.openxmlformats.org/drawingml/2006/table">
            <a:tbl>
              <a:tblPr firstRow="1" bandRow="1">
                <a:tableStyleId>{2D5ABB26-0587-4C30-8999-92F81FD0307C}</a:tableStyleId>
              </a:tblPr>
              <a:tblGrid>
                <a:gridCol w="525780">
                  <a:extLst>
                    <a:ext uri="{9D8B030D-6E8A-4147-A177-3AD203B41FA5}">
                      <a16:colId xmlns:a16="http://schemas.microsoft.com/office/drawing/2014/main" val="20000"/>
                    </a:ext>
                  </a:extLst>
                </a:gridCol>
                <a:gridCol w="6657975">
                  <a:extLst>
                    <a:ext uri="{9D8B030D-6E8A-4147-A177-3AD203B41FA5}">
                      <a16:colId xmlns:a16="http://schemas.microsoft.com/office/drawing/2014/main" val="20001"/>
                    </a:ext>
                  </a:extLst>
                </a:gridCol>
                <a:gridCol w="3676650">
                  <a:extLst>
                    <a:ext uri="{9D8B030D-6E8A-4147-A177-3AD203B41FA5}">
                      <a16:colId xmlns:a16="http://schemas.microsoft.com/office/drawing/2014/main" val="20002"/>
                    </a:ext>
                  </a:extLst>
                </a:gridCol>
              </a:tblGrid>
              <a:tr h="666750">
                <a:tc>
                  <a:txBody>
                    <a:bodyPr/>
                    <a:lstStyle/>
                    <a:p>
                      <a:pPr marL="51435">
                        <a:lnSpc>
                          <a:spcPts val="2680"/>
                        </a:lnSpc>
                      </a:pPr>
                      <a:r>
                        <a:rPr sz="2400" spc="-50" dirty="0">
                          <a:solidFill>
                            <a:srgbClr val="FFFFFF"/>
                          </a:solidFill>
                          <a:latin typeface="Georgia"/>
                          <a:cs typeface="Georgia"/>
                        </a:rPr>
                        <a:t>1</a:t>
                      </a:r>
                      <a:endParaRPr sz="2400">
                        <a:latin typeface="Georgia"/>
                        <a:cs typeface="Georgia"/>
                      </a:endParaRPr>
                    </a:p>
                  </a:txBody>
                  <a:tcPr marL="0" marR="0" marT="0" marB="0"/>
                </a:tc>
                <a:tc>
                  <a:txBody>
                    <a:bodyPr/>
                    <a:lstStyle/>
                    <a:p>
                      <a:pPr marR="354965" algn="ctr">
                        <a:lnSpc>
                          <a:spcPts val="2800"/>
                        </a:lnSpc>
                      </a:pPr>
                      <a:r>
                        <a:rPr sz="2400" dirty="0">
                          <a:solidFill>
                            <a:srgbClr val="7F7F7F"/>
                          </a:solidFill>
                          <a:latin typeface="Georgia"/>
                          <a:cs typeface="Georgia"/>
                        </a:rPr>
                        <a:t>Support</a:t>
                      </a:r>
                      <a:r>
                        <a:rPr sz="2400" spc="-60" dirty="0">
                          <a:solidFill>
                            <a:srgbClr val="7F7F7F"/>
                          </a:solidFill>
                          <a:latin typeface="Georgia"/>
                          <a:cs typeface="Georgia"/>
                        </a:rPr>
                        <a:t> </a:t>
                      </a:r>
                      <a:r>
                        <a:rPr sz="2400" dirty="0">
                          <a:solidFill>
                            <a:srgbClr val="7F7F7F"/>
                          </a:solidFill>
                          <a:latin typeface="Georgia"/>
                          <a:cs typeface="Georgia"/>
                        </a:rPr>
                        <a:t>for</a:t>
                      </a:r>
                      <a:r>
                        <a:rPr sz="2400" spc="-45" dirty="0">
                          <a:solidFill>
                            <a:srgbClr val="7F7F7F"/>
                          </a:solidFill>
                          <a:latin typeface="Georgia"/>
                          <a:cs typeface="Georgia"/>
                        </a:rPr>
                        <a:t> </a:t>
                      </a:r>
                      <a:r>
                        <a:rPr sz="2400" spc="-10" dirty="0">
                          <a:solidFill>
                            <a:srgbClr val="7F7F7F"/>
                          </a:solidFill>
                          <a:latin typeface="Georgia"/>
                          <a:cs typeface="Georgia"/>
                        </a:rPr>
                        <a:t>collaboration</a:t>
                      </a:r>
                      <a:endParaRPr sz="2400">
                        <a:latin typeface="Georgia"/>
                        <a:cs typeface="Georgia"/>
                      </a:endParaRPr>
                    </a:p>
                  </a:txBody>
                  <a:tcPr marL="0" marR="0" marT="0" marB="0"/>
                </a:tc>
                <a:tc rowSpan="4">
                  <a:txBody>
                    <a:bodyPr/>
                    <a:lstStyle/>
                    <a:p>
                      <a:pPr marL="684530" marR="381635">
                        <a:lnSpc>
                          <a:spcPts val="2900"/>
                        </a:lnSpc>
                      </a:pPr>
                      <a:r>
                        <a:rPr sz="2400" i="1" dirty="0">
                          <a:latin typeface="Georgia"/>
                          <a:cs typeface="Georgia"/>
                        </a:rPr>
                        <a:t>“we</a:t>
                      </a:r>
                      <a:r>
                        <a:rPr sz="2400" i="1" spc="-35" dirty="0">
                          <a:latin typeface="Georgia"/>
                          <a:cs typeface="Georgia"/>
                        </a:rPr>
                        <a:t> </a:t>
                      </a:r>
                      <a:r>
                        <a:rPr sz="2400" i="1" dirty="0">
                          <a:latin typeface="Georgia"/>
                          <a:cs typeface="Georgia"/>
                        </a:rPr>
                        <a:t>don't</a:t>
                      </a:r>
                      <a:r>
                        <a:rPr sz="2400" i="1" spc="-30" dirty="0">
                          <a:latin typeface="Georgia"/>
                          <a:cs typeface="Georgia"/>
                        </a:rPr>
                        <a:t> </a:t>
                      </a:r>
                      <a:r>
                        <a:rPr sz="2400" i="1" dirty="0">
                          <a:latin typeface="Georgia"/>
                          <a:cs typeface="Georgia"/>
                        </a:rPr>
                        <a:t>need</a:t>
                      </a:r>
                      <a:r>
                        <a:rPr sz="2400" i="1" spc="-50" dirty="0">
                          <a:latin typeface="Georgia"/>
                          <a:cs typeface="Georgia"/>
                        </a:rPr>
                        <a:t> </a:t>
                      </a:r>
                      <a:r>
                        <a:rPr sz="2400" i="1" spc="-25" dirty="0">
                          <a:latin typeface="Georgia"/>
                          <a:cs typeface="Georgia"/>
                        </a:rPr>
                        <a:t>to </a:t>
                      </a:r>
                      <a:r>
                        <a:rPr sz="2400" i="1" dirty="0">
                          <a:latin typeface="Georgia"/>
                          <a:cs typeface="Georgia"/>
                        </a:rPr>
                        <a:t>create</a:t>
                      </a:r>
                      <a:r>
                        <a:rPr sz="2400" i="1" spc="-45" dirty="0">
                          <a:latin typeface="Georgia"/>
                          <a:cs typeface="Georgia"/>
                        </a:rPr>
                        <a:t> </a:t>
                      </a:r>
                      <a:r>
                        <a:rPr sz="2400" i="1" dirty="0">
                          <a:latin typeface="Georgia"/>
                          <a:cs typeface="Georgia"/>
                        </a:rPr>
                        <a:t>20</a:t>
                      </a:r>
                      <a:r>
                        <a:rPr sz="2400" i="1" spc="-45" dirty="0">
                          <a:latin typeface="Georgia"/>
                          <a:cs typeface="Georgia"/>
                        </a:rPr>
                        <a:t> </a:t>
                      </a:r>
                      <a:r>
                        <a:rPr sz="2400" i="1" spc="-25" dirty="0">
                          <a:latin typeface="Georgia"/>
                          <a:cs typeface="Georgia"/>
                        </a:rPr>
                        <a:t>new</a:t>
                      </a:r>
                      <a:endParaRPr sz="2400" dirty="0">
                        <a:latin typeface="Georgia"/>
                        <a:cs typeface="Georgia"/>
                      </a:endParaRPr>
                    </a:p>
                    <a:p>
                      <a:pPr marL="684530">
                        <a:lnSpc>
                          <a:spcPts val="2810"/>
                        </a:lnSpc>
                      </a:pPr>
                      <a:r>
                        <a:rPr sz="2400" i="1" dirty="0">
                          <a:latin typeface="Georgia"/>
                          <a:cs typeface="Georgia"/>
                        </a:rPr>
                        <a:t>[community</a:t>
                      </a:r>
                      <a:r>
                        <a:rPr sz="2400" i="1" spc="-100" dirty="0">
                          <a:latin typeface="Georgia"/>
                          <a:cs typeface="Georgia"/>
                        </a:rPr>
                        <a:t> </a:t>
                      </a:r>
                      <a:r>
                        <a:rPr sz="2400" i="1" spc="-10" dirty="0">
                          <a:latin typeface="Georgia"/>
                          <a:cs typeface="Georgia"/>
                        </a:rPr>
                        <a:t>health</a:t>
                      </a:r>
                      <a:endParaRPr sz="2400" dirty="0">
                        <a:latin typeface="Georgia"/>
                        <a:cs typeface="Georgia"/>
                      </a:endParaRPr>
                    </a:p>
                    <a:p>
                      <a:pPr marL="684530" marR="24130">
                        <a:lnSpc>
                          <a:spcPct val="99600"/>
                        </a:lnSpc>
                        <a:spcBef>
                          <a:spcPts val="10"/>
                        </a:spcBef>
                      </a:pPr>
                      <a:r>
                        <a:rPr sz="2400" i="1" dirty="0">
                          <a:latin typeface="Georgia"/>
                          <a:cs typeface="Georgia"/>
                        </a:rPr>
                        <a:t>workers].</a:t>
                      </a:r>
                      <a:r>
                        <a:rPr sz="2400" i="1" spc="-40" dirty="0">
                          <a:latin typeface="Georgia"/>
                          <a:cs typeface="Georgia"/>
                        </a:rPr>
                        <a:t> </a:t>
                      </a:r>
                      <a:r>
                        <a:rPr sz="2400" i="1" dirty="0">
                          <a:latin typeface="Georgia"/>
                          <a:cs typeface="Georgia"/>
                        </a:rPr>
                        <a:t>I</a:t>
                      </a:r>
                      <a:r>
                        <a:rPr sz="2400" i="1" spc="-40" dirty="0">
                          <a:latin typeface="Georgia"/>
                          <a:cs typeface="Georgia"/>
                        </a:rPr>
                        <a:t> </a:t>
                      </a:r>
                      <a:r>
                        <a:rPr sz="2400" i="1" dirty="0">
                          <a:latin typeface="Georgia"/>
                          <a:cs typeface="Georgia"/>
                        </a:rPr>
                        <a:t>have</a:t>
                      </a:r>
                      <a:r>
                        <a:rPr sz="2400" i="1" spc="-35" dirty="0">
                          <a:latin typeface="Georgia"/>
                          <a:cs typeface="Georgia"/>
                        </a:rPr>
                        <a:t> </a:t>
                      </a:r>
                      <a:r>
                        <a:rPr sz="2400" i="1" spc="-25" dirty="0">
                          <a:latin typeface="Georgia"/>
                          <a:cs typeface="Georgia"/>
                        </a:rPr>
                        <a:t>20. </a:t>
                      </a:r>
                      <a:r>
                        <a:rPr sz="2400" i="1" dirty="0">
                          <a:latin typeface="Georgia"/>
                          <a:cs typeface="Georgia"/>
                        </a:rPr>
                        <a:t>How</a:t>
                      </a:r>
                      <a:r>
                        <a:rPr sz="2400" i="1" spc="-30" dirty="0">
                          <a:latin typeface="Georgia"/>
                          <a:cs typeface="Georgia"/>
                        </a:rPr>
                        <a:t> </a:t>
                      </a:r>
                      <a:r>
                        <a:rPr sz="2400" i="1" dirty="0">
                          <a:latin typeface="Georgia"/>
                          <a:cs typeface="Georgia"/>
                        </a:rPr>
                        <a:t>do</a:t>
                      </a:r>
                      <a:r>
                        <a:rPr sz="2400" i="1" spc="-30" dirty="0">
                          <a:latin typeface="Georgia"/>
                          <a:cs typeface="Georgia"/>
                        </a:rPr>
                        <a:t> </a:t>
                      </a:r>
                      <a:r>
                        <a:rPr sz="2400" i="1" dirty="0">
                          <a:latin typeface="Georgia"/>
                          <a:cs typeface="Georgia"/>
                        </a:rPr>
                        <a:t>I</a:t>
                      </a:r>
                      <a:r>
                        <a:rPr sz="2400" i="1" spc="-30" dirty="0">
                          <a:latin typeface="Georgia"/>
                          <a:cs typeface="Georgia"/>
                        </a:rPr>
                        <a:t> </a:t>
                      </a:r>
                      <a:r>
                        <a:rPr sz="2400" i="1" dirty="0">
                          <a:latin typeface="Georgia"/>
                          <a:cs typeface="Georgia"/>
                        </a:rPr>
                        <a:t>get</a:t>
                      </a:r>
                      <a:r>
                        <a:rPr sz="2400" i="1" spc="-20" dirty="0">
                          <a:latin typeface="Georgia"/>
                          <a:cs typeface="Georgia"/>
                        </a:rPr>
                        <a:t> them </a:t>
                      </a:r>
                      <a:r>
                        <a:rPr sz="2400" i="1" dirty="0">
                          <a:latin typeface="Georgia"/>
                          <a:cs typeface="Georgia"/>
                        </a:rPr>
                        <a:t>credentialed</a:t>
                      </a:r>
                      <a:r>
                        <a:rPr sz="2400" i="1" spc="-65" dirty="0">
                          <a:latin typeface="Georgia"/>
                          <a:cs typeface="Georgia"/>
                        </a:rPr>
                        <a:t> </a:t>
                      </a:r>
                      <a:r>
                        <a:rPr sz="2400" i="1" dirty="0">
                          <a:latin typeface="Georgia"/>
                          <a:cs typeface="Georgia"/>
                        </a:rPr>
                        <a:t>and</a:t>
                      </a:r>
                      <a:r>
                        <a:rPr sz="2400" i="1" spc="-65" dirty="0">
                          <a:latin typeface="Georgia"/>
                          <a:cs typeface="Georgia"/>
                        </a:rPr>
                        <a:t> </a:t>
                      </a:r>
                      <a:r>
                        <a:rPr sz="2400" i="1" spc="-25" dirty="0">
                          <a:latin typeface="Georgia"/>
                          <a:cs typeface="Georgia"/>
                        </a:rPr>
                        <a:t>how </a:t>
                      </a:r>
                      <a:r>
                        <a:rPr sz="2400" i="1" dirty="0">
                          <a:latin typeface="Georgia"/>
                          <a:cs typeface="Georgia"/>
                        </a:rPr>
                        <a:t>do</a:t>
                      </a:r>
                      <a:r>
                        <a:rPr sz="2400" i="1" spc="-30" dirty="0">
                          <a:latin typeface="Georgia"/>
                          <a:cs typeface="Georgia"/>
                        </a:rPr>
                        <a:t> </a:t>
                      </a:r>
                      <a:r>
                        <a:rPr sz="2400" i="1" dirty="0">
                          <a:latin typeface="Georgia"/>
                          <a:cs typeface="Georgia"/>
                        </a:rPr>
                        <a:t>I</a:t>
                      </a:r>
                      <a:r>
                        <a:rPr sz="2400" i="1" spc="-25" dirty="0">
                          <a:latin typeface="Georgia"/>
                          <a:cs typeface="Georgia"/>
                        </a:rPr>
                        <a:t> </a:t>
                      </a:r>
                      <a:r>
                        <a:rPr sz="2400" i="1" dirty="0">
                          <a:latin typeface="Georgia"/>
                          <a:cs typeface="Georgia"/>
                        </a:rPr>
                        <a:t>get</a:t>
                      </a:r>
                      <a:r>
                        <a:rPr sz="2400" i="1" spc="-20" dirty="0">
                          <a:latin typeface="Georgia"/>
                          <a:cs typeface="Georgia"/>
                        </a:rPr>
                        <a:t> </a:t>
                      </a:r>
                      <a:r>
                        <a:rPr sz="2400" i="1" dirty="0">
                          <a:latin typeface="Georgia"/>
                          <a:cs typeface="Georgia"/>
                        </a:rPr>
                        <a:t>them</a:t>
                      </a:r>
                      <a:r>
                        <a:rPr sz="2400" i="1" spc="-25" dirty="0">
                          <a:latin typeface="Georgia"/>
                          <a:cs typeface="Georgia"/>
                        </a:rPr>
                        <a:t> </a:t>
                      </a:r>
                      <a:r>
                        <a:rPr sz="2400" i="1" spc="-10" dirty="0">
                          <a:latin typeface="Georgia"/>
                          <a:cs typeface="Georgia"/>
                        </a:rPr>
                        <a:t>money? </a:t>
                      </a:r>
                      <a:r>
                        <a:rPr sz="2400" i="1" dirty="0">
                          <a:latin typeface="Georgia"/>
                          <a:cs typeface="Georgia"/>
                        </a:rPr>
                        <a:t>[…]</a:t>
                      </a:r>
                      <a:r>
                        <a:rPr sz="2400" i="1" spc="-40" dirty="0">
                          <a:latin typeface="Georgia"/>
                          <a:cs typeface="Georgia"/>
                        </a:rPr>
                        <a:t> </a:t>
                      </a:r>
                      <a:r>
                        <a:rPr sz="2400" i="1" dirty="0">
                          <a:latin typeface="Georgia"/>
                          <a:cs typeface="Georgia"/>
                        </a:rPr>
                        <a:t>How</a:t>
                      </a:r>
                      <a:r>
                        <a:rPr sz="2400" i="1" spc="-30" dirty="0">
                          <a:latin typeface="Georgia"/>
                          <a:cs typeface="Georgia"/>
                        </a:rPr>
                        <a:t> </a:t>
                      </a:r>
                      <a:r>
                        <a:rPr sz="2400" i="1" dirty="0">
                          <a:latin typeface="Georgia"/>
                          <a:cs typeface="Georgia"/>
                        </a:rPr>
                        <a:t>do</a:t>
                      </a:r>
                      <a:r>
                        <a:rPr sz="2400" i="1" spc="-35" dirty="0">
                          <a:latin typeface="Georgia"/>
                          <a:cs typeface="Georgia"/>
                        </a:rPr>
                        <a:t> </a:t>
                      </a:r>
                      <a:r>
                        <a:rPr sz="2400" i="1" dirty="0">
                          <a:latin typeface="Georgia"/>
                          <a:cs typeface="Georgia"/>
                        </a:rPr>
                        <a:t>I</a:t>
                      </a:r>
                      <a:r>
                        <a:rPr sz="2400" i="1" spc="-30" dirty="0">
                          <a:latin typeface="Georgia"/>
                          <a:cs typeface="Georgia"/>
                        </a:rPr>
                        <a:t> </a:t>
                      </a:r>
                      <a:r>
                        <a:rPr sz="2400" i="1" dirty="0">
                          <a:latin typeface="Georgia"/>
                          <a:cs typeface="Georgia"/>
                        </a:rPr>
                        <a:t>get</a:t>
                      </a:r>
                      <a:r>
                        <a:rPr sz="2400" i="1" spc="-20" dirty="0">
                          <a:latin typeface="Georgia"/>
                          <a:cs typeface="Georgia"/>
                        </a:rPr>
                        <a:t> </a:t>
                      </a:r>
                      <a:r>
                        <a:rPr sz="2400" i="1" spc="-25" dirty="0">
                          <a:latin typeface="Georgia"/>
                          <a:cs typeface="Georgia"/>
                        </a:rPr>
                        <a:t>[…] </a:t>
                      </a:r>
                      <a:r>
                        <a:rPr sz="2400" i="1" dirty="0">
                          <a:latin typeface="Georgia"/>
                          <a:cs typeface="Georgia"/>
                        </a:rPr>
                        <a:t>you</a:t>
                      </a:r>
                      <a:r>
                        <a:rPr sz="2400" i="1" spc="-20" dirty="0">
                          <a:latin typeface="Georgia"/>
                          <a:cs typeface="Georgia"/>
                        </a:rPr>
                        <a:t> </a:t>
                      </a:r>
                      <a:r>
                        <a:rPr sz="2400" i="1" dirty="0">
                          <a:latin typeface="Georgia"/>
                          <a:cs typeface="Georgia"/>
                        </a:rPr>
                        <a:t>to</a:t>
                      </a:r>
                      <a:r>
                        <a:rPr sz="2400" i="1" spc="-20" dirty="0">
                          <a:latin typeface="Georgia"/>
                          <a:cs typeface="Georgia"/>
                        </a:rPr>
                        <a:t> </a:t>
                      </a:r>
                      <a:r>
                        <a:rPr sz="2400" i="1" spc="-10" dirty="0">
                          <a:latin typeface="Georgia"/>
                          <a:cs typeface="Georgia"/>
                        </a:rPr>
                        <a:t>understand </a:t>
                      </a:r>
                      <a:r>
                        <a:rPr sz="2400" i="1" dirty="0">
                          <a:latin typeface="Georgia"/>
                          <a:cs typeface="Georgia"/>
                        </a:rPr>
                        <a:t>that's</a:t>
                      </a:r>
                      <a:r>
                        <a:rPr sz="2400" i="1" spc="-45" dirty="0">
                          <a:latin typeface="Georgia"/>
                          <a:cs typeface="Georgia"/>
                        </a:rPr>
                        <a:t> </a:t>
                      </a:r>
                      <a:r>
                        <a:rPr sz="2400" i="1" dirty="0">
                          <a:latin typeface="Georgia"/>
                          <a:cs typeface="Georgia"/>
                        </a:rPr>
                        <a:t>who</a:t>
                      </a:r>
                      <a:r>
                        <a:rPr sz="2400" i="1" spc="-45" dirty="0">
                          <a:latin typeface="Georgia"/>
                          <a:cs typeface="Georgia"/>
                        </a:rPr>
                        <a:t> </a:t>
                      </a:r>
                      <a:r>
                        <a:rPr sz="2400" i="1" dirty="0">
                          <a:latin typeface="Georgia"/>
                          <a:cs typeface="Georgia"/>
                        </a:rPr>
                        <a:t>they</a:t>
                      </a:r>
                      <a:r>
                        <a:rPr sz="2400" i="1" spc="-45" dirty="0">
                          <a:latin typeface="Georgia"/>
                          <a:cs typeface="Georgia"/>
                        </a:rPr>
                        <a:t> </a:t>
                      </a:r>
                      <a:r>
                        <a:rPr sz="2400" i="1" spc="-20" dirty="0">
                          <a:latin typeface="Georgia"/>
                          <a:cs typeface="Georgia"/>
                        </a:rPr>
                        <a:t>are?”</a:t>
                      </a:r>
                      <a:endParaRPr sz="2400" dirty="0">
                        <a:latin typeface="Georgia"/>
                        <a:cs typeface="Georgia"/>
                      </a:endParaRPr>
                    </a:p>
                  </a:txBody>
                  <a:tcPr marL="0" marR="0" marT="0" marB="0"/>
                </a:tc>
                <a:extLst>
                  <a:ext uri="{0D108BD9-81ED-4DB2-BD59-A6C34878D82A}">
                    <a16:rowId xmlns:a16="http://schemas.microsoft.com/office/drawing/2014/main" val="10000"/>
                  </a:ext>
                </a:extLst>
              </a:tr>
              <a:tr h="970280">
                <a:tc>
                  <a:txBody>
                    <a:bodyPr/>
                    <a:lstStyle/>
                    <a:p>
                      <a:pPr marL="32384">
                        <a:lnSpc>
                          <a:spcPct val="100000"/>
                        </a:lnSpc>
                        <a:spcBef>
                          <a:spcPts val="2205"/>
                        </a:spcBef>
                      </a:pPr>
                      <a:r>
                        <a:rPr sz="2400" spc="-50" dirty="0">
                          <a:solidFill>
                            <a:srgbClr val="FFFFFF"/>
                          </a:solidFill>
                          <a:latin typeface="Georgia"/>
                          <a:cs typeface="Georgia"/>
                        </a:rPr>
                        <a:t>2</a:t>
                      </a:r>
                      <a:endParaRPr sz="2400">
                        <a:latin typeface="Georgia"/>
                        <a:cs typeface="Georgia"/>
                      </a:endParaRPr>
                    </a:p>
                  </a:txBody>
                  <a:tcPr marL="0" marR="0" marT="280035" marB="0"/>
                </a:tc>
                <a:tc>
                  <a:txBody>
                    <a:bodyPr/>
                    <a:lstStyle/>
                    <a:p>
                      <a:pPr marR="356235" algn="ctr">
                        <a:lnSpc>
                          <a:spcPct val="100000"/>
                        </a:lnSpc>
                        <a:spcBef>
                          <a:spcPts val="2300"/>
                        </a:spcBef>
                      </a:pPr>
                      <a:r>
                        <a:rPr sz="2400" dirty="0">
                          <a:latin typeface="Georgia"/>
                          <a:cs typeface="Georgia"/>
                        </a:rPr>
                        <a:t>Differences</a:t>
                      </a:r>
                      <a:r>
                        <a:rPr sz="2400" spc="-70" dirty="0">
                          <a:latin typeface="Georgia"/>
                          <a:cs typeface="Georgia"/>
                        </a:rPr>
                        <a:t> </a:t>
                      </a:r>
                      <a:r>
                        <a:rPr sz="2400" dirty="0">
                          <a:latin typeface="Georgia"/>
                          <a:cs typeface="Georgia"/>
                        </a:rPr>
                        <a:t>in</a:t>
                      </a:r>
                      <a:r>
                        <a:rPr sz="2400" spc="-70" dirty="0">
                          <a:latin typeface="Georgia"/>
                          <a:cs typeface="Georgia"/>
                        </a:rPr>
                        <a:t> </a:t>
                      </a:r>
                      <a:r>
                        <a:rPr sz="2400" dirty="0">
                          <a:latin typeface="Georgia"/>
                          <a:cs typeface="Georgia"/>
                        </a:rPr>
                        <a:t>language,</a:t>
                      </a:r>
                      <a:r>
                        <a:rPr sz="2400" spc="-60" dirty="0">
                          <a:latin typeface="Georgia"/>
                          <a:cs typeface="Georgia"/>
                        </a:rPr>
                        <a:t> </a:t>
                      </a:r>
                      <a:r>
                        <a:rPr sz="2400" dirty="0">
                          <a:latin typeface="Georgia"/>
                          <a:cs typeface="Georgia"/>
                        </a:rPr>
                        <a:t>aims,</a:t>
                      </a:r>
                      <a:r>
                        <a:rPr sz="2400" spc="-65" dirty="0">
                          <a:latin typeface="Georgia"/>
                          <a:cs typeface="Georgia"/>
                        </a:rPr>
                        <a:t> </a:t>
                      </a:r>
                      <a:r>
                        <a:rPr sz="2400" spc="-10" dirty="0">
                          <a:latin typeface="Georgia"/>
                          <a:cs typeface="Georgia"/>
                        </a:rPr>
                        <a:t>approaches</a:t>
                      </a:r>
                      <a:endParaRPr sz="2400" dirty="0">
                        <a:latin typeface="Georgia"/>
                        <a:cs typeface="Georgia"/>
                      </a:endParaRPr>
                    </a:p>
                  </a:txBody>
                  <a:tcPr marL="0" marR="0" marT="292100" marB="0"/>
                </a:tc>
                <a:tc vMerge="1">
                  <a:txBody>
                    <a:bodyPr/>
                    <a:lstStyle/>
                    <a:p>
                      <a:endParaRPr/>
                    </a:p>
                  </a:txBody>
                  <a:tcPr marL="0" marR="0" marT="0" marB="0"/>
                </a:tc>
                <a:extLst>
                  <a:ext uri="{0D108BD9-81ED-4DB2-BD59-A6C34878D82A}">
                    <a16:rowId xmlns:a16="http://schemas.microsoft.com/office/drawing/2014/main" val="10001"/>
                  </a:ext>
                </a:extLst>
              </a:tr>
              <a:tr h="965835">
                <a:tc>
                  <a:txBody>
                    <a:bodyPr/>
                    <a:lstStyle/>
                    <a:p>
                      <a:pPr marL="33020">
                        <a:lnSpc>
                          <a:spcPct val="100000"/>
                        </a:lnSpc>
                        <a:spcBef>
                          <a:spcPts val="2215"/>
                        </a:spcBef>
                      </a:pPr>
                      <a:r>
                        <a:rPr sz="2400" spc="-50" dirty="0">
                          <a:solidFill>
                            <a:srgbClr val="FFFFFF"/>
                          </a:solidFill>
                          <a:latin typeface="Georgia"/>
                          <a:cs typeface="Georgia"/>
                        </a:rPr>
                        <a:t>3</a:t>
                      </a:r>
                      <a:endParaRPr sz="2400">
                        <a:latin typeface="Georgia"/>
                        <a:cs typeface="Georgia"/>
                      </a:endParaRPr>
                    </a:p>
                  </a:txBody>
                  <a:tcPr marL="0" marR="0" marT="281305" marB="0"/>
                </a:tc>
                <a:tc>
                  <a:txBody>
                    <a:bodyPr/>
                    <a:lstStyle/>
                    <a:p>
                      <a:pPr marR="354965" algn="ctr">
                        <a:lnSpc>
                          <a:spcPct val="100000"/>
                        </a:lnSpc>
                        <a:spcBef>
                          <a:spcPts val="2290"/>
                        </a:spcBef>
                      </a:pPr>
                      <a:r>
                        <a:rPr sz="2400" dirty="0">
                          <a:solidFill>
                            <a:srgbClr val="7F7F7F"/>
                          </a:solidFill>
                          <a:latin typeface="Georgia"/>
                          <a:cs typeface="Georgia"/>
                        </a:rPr>
                        <a:t>Resource</a:t>
                      </a:r>
                      <a:r>
                        <a:rPr sz="2400" spc="-75" dirty="0">
                          <a:solidFill>
                            <a:srgbClr val="7F7F7F"/>
                          </a:solidFill>
                          <a:latin typeface="Georgia"/>
                          <a:cs typeface="Georgia"/>
                        </a:rPr>
                        <a:t> </a:t>
                      </a:r>
                      <a:r>
                        <a:rPr sz="2400" dirty="0">
                          <a:solidFill>
                            <a:srgbClr val="7F7F7F"/>
                          </a:solidFill>
                          <a:latin typeface="Georgia"/>
                          <a:cs typeface="Georgia"/>
                        </a:rPr>
                        <a:t>and</a:t>
                      </a:r>
                      <a:r>
                        <a:rPr sz="2400" spc="-75" dirty="0">
                          <a:solidFill>
                            <a:srgbClr val="7F7F7F"/>
                          </a:solidFill>
                          <a:latin typeface="Georgia"/>
                          <a:cs typeface="Georgia"/>
                        </a:rPr>
                        <a:t> </a:t>
                      </a:r>
                      <a:r>
                        <a:rPr sz="2400" dirty="0">
                          <a:solidFill>
                            <a:srgbClr val="7F7F7F"/>
                          </a:solidFill>
                          <a:latin typeface="Georgia"/>
                          <a:cs typeface="Georgia"/>
                        </a:rPr>
                        <a:t>capability</a:t>
                      </a:r>
                      <a:r>
                        <a:rPr sz="2400" spc="-65" dirty="0">
                          <a:solidFill>
                            <a:srgbClr val="7F7F7F"/>
                          </a:solidFill>
                          <a:latin typeface="Georgia"/>
                          <a:cs typeface="Georgia"/>
                        </a:rPr>
                        <a:t> </a:t>
                      </a:r>
                      <a:r>
                        <a:rPr sz="2400" spc="-10" dirty="0">
                          <a:solidFill>
                            <a:srgbClr val="7F7F7F"/>
                          </a:solidFill>
                          <a:latin typeface="Georgia"/>
                          <a:cs typeface="Georgia"/>
                        </a:rPr>
                        <a:t>issues</a:t>
                      </a:r>
                      <a:endParaRPr sz="2400" dirty="0">
                        <a:latin typeface="Georgia"/>
                        <a:cs typeface="Georgia"/>
                      </a:endParaRPr>
                    </a:p>
                  </a:txBody>
                  <a:tcPr marL="0" marR="0" marT="290830" marB="0"/>
                </a:tc>
                <a:tc vMerge="1">
                  <a:txBody>
                    <a:bodyPr/>
                    <a:lstStyle/>
                    <a:p>
                      <a:endParaRPr/>
                    </a:p>
                  </a:txBody>
                  <a:tcPr marL="0" marR="0" marT="0" marB="0"/>
                </a:tc>
                <a:extLst>
                  <a:ext uri="{0D108BD9-81ED-4DB2-BD59-A6C34878D82A}">
                    <a16:rowId xmlns:a16="http://schemas.microsoft.com/office/drawing/2014/main" val="10002"/>
                  </a:ext>
                </a:extLst>
              </a:tr>
              <a:tr h="1167130">
                <a:tc>
                  <a:txBody>
                    <a:bodyPr/>
                    <a:lstStyle/>
                    <a:p>
                      <a:pPr marL="31750">
                        <a:lnSpc>
                          <a:spcPct val="100000"/>
                        </a:lnSpc>
                        <a:spcBef>
                          <a:spcPts val="2190"/>
                        </a:spcBef>
                      </a:pPr>
                      <a:r>
                        <a:rPr sz="2400" spc="-50" dirty="0">
                          <a:solidFill>
                            <a:srgbClr val="FFFFFF"/>
                          </a:solidFill>
                          <a:latin typeface="Georgia"/>
                          <a:cs typeface="Georgia"/>
                        </a:rPr>
                        <a:t>4</a:t>
                      </a:r>
                      <a:endParaRPr sz="2400">
                        <a:latin typeface="Georgia"/>
                        <a:cs typeface="Georgia"/>
                      </a:endParaRPr>
                    </a:p>
                  </a:txBody>
                  <a:tcPr marL="0" marR="0" marT="278130" marB="0"/>
                </a:tc>
                <a:tc>
                  <a:txBody>
                    <a:bodyPr/>
                    <a:lstStyle/>
                    <a:p>
                      <a:pPr marR="355600" algn="ctr">
                        <a:lnSpc>
                          <a:spcPct val="100000"/>
                        </a:lnSpc>
                        <a:spcBef>
                          <a:spcPts val="2310"/>
                        </a:spcBef>
                      </a:pPr>
                      <a:r>
                        <a:rPr sz="2400" dirty="0">
                          <a:solidFill>
                            <a:srgbClr val="7F7F7F"/>
                          </a:solidFill>
                          <a:latin typeface="Georgia"/>
                          <a:cs typeface="Georgia"/>
                        </a:rPr>
                        <a:t>Unintended</a:t>
                      </a:r>
                      <a:r>
                        <a:rPr sz="2400" spc="-75" dirty="0">
                          <a:solidFill>
                            <a:srgbClr val="7F7F7F"/>
                          </a:solidFill>
                          <a:latin typeface="Georgia"/>
                          <a:cs typeface="Georgia"/>
                        </a:rPr>
                        <a:t> </a:t>
                      </a:r>
                      <a:r>
                        <a:rPr sz="2400" spc="-10" dirty="0">
                          <a:solidFill>
                            <a:srgbClr val="7F7F7F"/>
                          </a:solidFill>
                          <a:latin typeface="Georgia"/>
                          <a:cs typeface="Georgia"/>
                        </a:rPr>
                        <a:t>consequences</a:t>
                      </a:r>
                      <a:endParaRPr sz="2400">
                        <a:latin typeface="Georgia"/>
                        <a:cs typeface="Georgia"/>
                      </a:endParaRPr>
                    </a:p>
                  </a:txBody>
                  <a:tcPr marL="0" marR="0" marT="293370" marB="0"/>
                </a:tc>
                <a:tc vMerge="1">
                  <a:txBody>
                    <a:bodyPr/>
                    <a:lstStyle/>
                    <a:p>
                      <a:endParaRPr/>
                    </a:p>
                  </a:txBody>
                  <a:tcPr marL="0" marR="0" marT="0" marB="0"/>
                </a:tc>
                <a:extLst>
                  <a:ext uri="{0D108BD9-81ED-4DB2-BD59-A6C34878D82A}">
                    <a16:rowId xmlns:a16="http://schemas.microsoft.com/office/drawing/2014/main" val="10003"/>
                  </a:ext>
                </a:extLst>
              </a:tr>
              <a:tr h="616585">
                <a:tc>
                  <a:txBody>
                    <a:bodyPr/>
                    <a:lstStyle/>
                    <a:p>
                      <a:pPr marL="36830">
                        <a:lnSpc>
                          <a:spcPct val="100000"/>
                        </a:lnSpc>
                        <a:spcBef>
                          <a:spcPts val="730"/>
                        </a:spcBef>
                      </a:pPr>
                      <a:r>
                        <a:rPr sz="2400" spc="-50" dirty="0">
                          <a:solidFill>
                            <a:srgbClr val="FFFFFF"/>
                          </a:solidFill>
                          <a:latin typeface="Georgia"/>
                          <a:cs typeface="Georgia"/>
                        </a:rPr>
                        <a:t>5</a:t>
                      </a:r>
                      <a:endParaRPr sz="2400">
                        <a:latin typeface="Georgia"/>
                        <a:cs typeface="Georgia"/>
                      </a:endParaRPr>
                    </a:p>
                  </a:txBody>
                  <a:tcPr marL="0" marR="0" marT="92710" marB="0"/>
                </a:tc>
                <a:tc>
                  <a:txBody>
                    <a:bodyPr/>
                    <a:lstStyle/>
                    <a:p>
                      <a:pPr marR="353695" algn="ctr">
                        <a:lnSpc>
                          <a:spcPct val="100000"/>
                        </a:lnSpc>
                        <a:spcBef>
                          <a:spcPts val="750"/>
                        </a:spcBef>
                      </a:pPr>
                      <a:r>
                        <a:rPr sz="2400" dirty="0">
                          <a:solidFill>
                            <a:srgbClr val="7F7F7F"/>
                          </a:solidFill>
                          <a:latin typeface="Georgia"/>
                          <a:cs typeface="Georgia"/>
                        </a:rPr>
                        <a:t>Risk</a:t>
                      </a:r>
                      <a:r>
                        <a:rPr sz="2400" spc="-40" dirty="0">
                          <a:solidFill>
                            <a:srgbClr val="7F7F7F"/>
                          </a:solidFill>
                          <a:latin typeface="Georgia"/>
                          <a:cs typeface="Georgia"/>
                        </a:rPr>
                        <a:t> </a:t>
                      </a:r>
                      <a:r>
                        <a:rPr sz="2400" dirty="0">
                          <a:solidFill>
                            <a:srgbClr val="7F7F7F"/>
                          </a:solidFill>
                          <a:latin typeface="Georgia"/>
                          <a:cs typeface="Georgia"/>
                        </a:rPr>
                        <a:t>of</a:t>
                      </a:r>
                      <a:r>
                        <a:rPr sz="2400" spc="-50" dirty="0">
                          <a:solidFill>
                            <a:srgbClr val="7F7F7F"/>
                          </a:solidFill>
                          <a:latin typeface="Georgia"/>
                          <a:cs typeface="Georgia"/>
                        </a:rPr>
                        <a:t> </a:t>
                      </a:r>
                      <a:r>
                        <a:rPr sz="2400" spc="-10" dirty="0">
                          <a:solidFill>
                            <a:srgbClr val="7F7F7F"/>
                          </a:solidFill>
                          <a:latin typeface="Georgia"/>
                          <a:cs typeface="Georgia"/>
                        </a:rPr>
                        <a:t>medicalization</a:t>
                      </a:r>
                      <a:endParaRPr sz="2400" dirty="0">
                        <a:latin typeface="Georgia"/>
                        <a:cs typeface="Georgia"/>
                      </a:endParaRPr>
                    </a:p>
                  </a:txBody>
                  <a:tcPr marL="0" marR="0" marT="95250" marB="0"/>
                </a:tc>
                <a:tc>
                  <a:txBody>
                    <a:bodyPr/>
                    <a:lstStyle/>
                    <a:p>
                      <a:pPr marL="684530">
                        <a:lnSpc>
                          <a:spcPts val="2825"/>
                        </a:lnSpc>
                        <a:spcBef>
                          <a:spcPts val="1930"/>
                        </a:spcBef>
                      </a:pPr>
                      <a:r>
                        <a:rPr sz="2400" i="1" spc="-25" dirty="0">
                          <a:latin typeface="Georgia"/>
                          <a:cs typeface="Georgia"/>
                        </a:rPr>
                        <a:t>—</a:t>
                      </a:r>
                      <a:r>
                        <a:rPr sz="2400" dirty="0">
                          <a:latin typeface="Georgia"/>
                          <a:cs typeface="Georgia"/>
                        </a:rPr>
                        <a:t>CBO</a:t>
                      </a:r>
                      <a:r>
                        <a:rPr sz="2400" spc="-45" dirty="0">
                          <a:latin typeface="Georgia"/>
                          <a:cs typeface="Georgia"/>
                        </a:rPr>
                        <a:t> </a:t>
                      </a:r>
                      <a:r>
                        <a:rPr sz="2400" spc="-10" dirty="0">
                          <a:latin typeface="Georgia"/>
                          <a:cs typeface="Georgia"/>
                        </a:rPr>
                        <a:t>interviewee</a:t>
                      </a:r>
                      <a:endParaRPr sz="2400" dirty="0">
                        <a:latin typeface="Georgia"/>
                        <a:cs typeface="Georgia"/>
                      </a:endParaRPr>
                    </a:p>
                  </a:txBody>
                  <a:tcPr marL="0" marR="0" marT="245110" marB="0"/>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Five broad them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Five</a:t>
            </a:r>
            <a:r>
              <a:rPr spc="-45" dirty="0"/>
              <a:t> </a:t>
            </a:r>
            <a:r>
              <a:rPr dirty="0"/>
              <a:t>broad</a:t>
            </a:r>
            <a:r>
              <a:rPr spc="-45" dirty="0"/>
              <a:t> </a:t>
            </a:r>
            <a:r>
              <a:rPr spc="-10" dirty="0"/>
              <a:t>themes</a:t>
            </a:r>
          </a:p>
        </p:txBody>
      </p:sp>
      <p:grpSp>
        <p:nvGrpSpPr>
          <p:cNvPr id="11" name="object 11"/>
          <p:cNvGrpSpPr/>
          <p:nvPr/>
        </p:nvGrpSpPr>
        <p:grpSpPr>
          <a:xfrm>
            <a:off x="220990" y="1808589"/>
            <a:ext cx="7371080" cy="690245"/>
            <a:chOff x="220990" y="1808589"/>
            <a:chExt cx="7371080" cy="690245"/>
          </a:xfrm>
        </p:grpSpPr>
        <p:sp>
          <p:nvSpPr>
            <p:cNvPr id="12" name="object 12"/>
            <p:cNvSpPr/>
            <p:nvPr/>
          </p:nvSpPr>
          <p:spPr>
            <a:xfrm>
              <a:off x="480005" y="1808589"/>
              <a:ext cx="7112000" cy="690245"/>
            </a:xfrm>
            <a:custGeom>
              <a:avLst/>
              <a:gdLst/>
              <a:ahLst/>
              <a:cxnLst/>
              <a:rect l="l" t="t" r="r" b="b"/>
              <a:pathLst>
                <a:path w="7112000" h="690244">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3" name="object 13"/>
            <p:cNvSpPr/>
            <p:nvPr/>
          </p:nvSpPr>
          <p:spPr>
            <a:xfrm>
              <a:off x="227337" y="1921990"/>
              <a:ext cx="505459" cy="477520"/>
            </a:xfrm>
            <a:custGeom>
              <a:avLst/>
              <a:gdLst/>
              <a:ahLst/>
              <a:cxnLst/>
              <a:rect l="l" t="t" r="r" b="b"/>
              <a:pathLst>
                <a:path w="505459" h="477519">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14" name="object 14"/>
            <p:cNvSpPr/>
            <p:nvPr/>
          </p:nvSpPr>
          <p:spPr>
            <a:xfrm>
              <a:off x="227336" y="1921987"/>
              <a:ext cx="505459" cy="477520"/>
            </a:xfrm>
            <a:custGeom>
              <a:avLst/>
              <a:gdLst/>
              <a:ahLst/>
              <a:cxnLst/>
              <a:rect l="l" t="t" r="r" b="b"/>
              <a:pathLst>
                <a:path w="505459" h="477519">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5" name="object 15"/>
          <p:cNvGrpSpPr/>
          <p:nvPr/>
        </p:nvGrpSpPr>
        <p:grpSpPr>
          <a:xfrm>
            <a:off x="220995" y="2777521"/>
            <a:ext cx="7371080" cy="690245"/>
            <a:chOff x="220995" y="2777521"/>
            <a:chExt cx="7371080" cy="690245"/>
          </a:xfrm>
        </p:grpSpPr>
        <p:sp>
          <p:nvSpPr>
            <p:cNvPr id="16" name="object 16"/>
            <p:cNvSpPr/>
            <p:nvPr/>
          </p:nvSpPr>
          <p:spPr>
            <a:xfrm>
              <a:off x="480000" y="2777521"/>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7" name="object 17"/>
            <p:cNvSpPr/>
            <p:nvPr/>
          </p:nvSpPr>
          <p:spPr>
            <a:xfrm>
              <a:off x="227341" y="2894086"/>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18" name="object 18"/>
            <p:cNvSpPr/>
            <p:nvPr/>
          </p:nvSpPr>
          <p:spPr>
            <a:xfrm>
              <a:off x="227342" y="2894083"/>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9" name="object 19"/>
          <p:cNvGrpSpPr/>
          <p:nvPr/>
        </p:nvGrpSpPr>
        <p:grpSpPr>
          <a:xfrm>
            <a:off x="220990" y="3746454"/>
            <a:ext cx="7371080" cy="690245"/>
            <a:chOff x="220990" y="3746454"/>
            <a:chExt cx="7371080" cy="690245"/>
          </a:xfrm>
        </p:grpSpPr>
        <p:sp>
          <p:nvSpPr>
            <p:cNvPr id="20" name="object 20"/>
            <p:cNvSpPr/>
            <p:nvPr/>
          </p:nvSpPr>
          <p:spPr>
            <a:xfrm>
              <a:off x="480002" y="3746454"/>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1" y="681167"/>
                  </a:lnTo>
                  <a:lnTo>
                    <a:pt x="7078227" y="656515"/>
                  </a:lnTo>
                  <a:lnTo>
                    <a:pt x="7102882" y="619949"/>
                  </a:lnTo>
                  <a:lnTo>
                    <a:pt x="7111923" y="575170"/>
                  </a:lnTo>
                  <a:lnTo>
                    <a:pt x="7111923" y="115036"/>
                  </a:lnTo>
                  <a:lnTo>
                    <a:pt x="7102882" y="70262"/>
                  </a:lnTo>
                  <a:lnTo>
                    <a:pt x="7078227" y="33696"/>
                  </a:lnTo>
                  <a:lnTo>
                    <a:pt x="7041661" y="9041"/>
                  </a:lnTo>
                  <a:lnTo>
                    <a:pt x="6996887" y="0"/>
                  </a:lnTo>
                  <a:close/>
                </a:path>
              </a:pathLst>
            </a:custGeom>
            <a:solidFill>
              <a:srgbClr val="CAE7E5"/>
            </a:solidFill>
          </p:spPr>
          <p:txBody>
            <a:bodyPr wrap="square" lIns="0" tIns="0" rIns="0" bIns="0" rtlCol="0"/>
            <a:lstStyle/>
            <a:p>
              <a:endParaRPr/>
            </a:p>
          </p:txBody>
        </p:sp>
        <p:sp>
          <p:nvSpPr>
            <p:cNvPr id="21" name="object 21"/>
            <p:cNvSpPr/>
            <p:nvPr/>
          </p:nvSpPr>
          <p:spPr>
            <a:xfrm>
              <a:off x="227337" y="3865697"/>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2" name="object 22"/>
            <p:cNvSpPr/>
            <p:nvPr/>
          </p:nvSpPr>
          <p:spPr>
            <a:xfrm>
              <a:off x="227336" y="3865694"/>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3" name="object 23"/>
          <p:cNvGrpSpPr/>
          <p:nvPr/>
        </p:nvGrpSpPr>
        <p:grpSpPr>
          <a:xfrm>
            <a:off x="220990" y="4715388"/>
            <a:ext cx="7371080" cy="690245"/>
            <a:chOff x="220990" y="4715388"/>
            <a:chExt cx="7371080" cy="690245"/>
          </a:xfrm>
        </p:grpSpPr>
        <p:sp>
          <p:nvSpPr>
            <p:cNvPr id="24" name="object 24"/>
            <p:cNvSpPr/>
            <p:nvPr/>
          </p:nvSpPr>
          <p:spPr>
            <a:xfrm>
              <a:off x="480000" y="4715388"/>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5" name="object 25"/>
            <p:cNvSpPr/>
            <p:nvPr/>
          </p:nvSpPr>
          <p:spPr>
            <a:xfrm>
              <a:off x="227337" y="4828788"/>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6" name="object 26"/>
            <p:cNvSpPr/>
            <p:nvPr/>
          </p:nvSpPr>
          <p:spPr>
            <a:xfrm>
              <a:off x="227336" y="4828785"/>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7" name="object 27"/>
          <p:cNvGrpSpPr/>
          <p:nvPr/>
        </p:nvGrpSpPr>
        <p:grpSpPr>
          <a:xfrm>
            <a:off x="220990" y="5684319"/>
            <a:ext cx="7371080" cy="690245"/>
            <a:chOff x="220990" y="5684319"/>
            <a:chExt cx="7371080" cy="690245"/>
          </a:xfrm>
        </p:grpSpPr>
        <p:sp>
          <p:nvSpPr>
            <p:cNvPr id="28" name="object 28"/>
            <p:cNvSpPr/>
            <p:nvPr/>
          </p:nvSpPr>
          <p:spPr>
            <a:xfrm>
              <a:off x="480005" y="5684319"/>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9" name="object 29"/>
            <p:cNvSpPr/>
            <p:nvPr/>
          </p:nvSpPr>
          <p:spPr>
            <a:xfrm>
              <a:off x="227337" y="5809402"/>
              <a:ext cx="505459" cy="477520"/>
            </a:xfrm>
            <a:custGeom>
              <a:avLst/>
              <a:gdLst/>
              <a:ahLst/>
              <a:cxnLst/>
              <a:rect l="l" t="t" r="r" b="b"/>
              <a:pathLst>
                <a:path w="505459" h="477520">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30" name="object 30"/>
            <p:cNvSpPr/>
            <p:nvPr/>
          </p:nvSpPr>
          <p:spPr>
            <a:xfrm>
              <a:off x="227336" y="5809400"/>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aphicFrame>
        <p:nvGraphicFramePr>
          <p:cNvPr id="31" name="object 31" descr="3 Resource capability issues "/>
          <p:cNvGraphicFramePr>
            <a:graphicFrameLocks noGrp="1"/>
          </p:cNvGraphicFramePr>
          <p:nvPr>
            <p:extLst>
              <p:ext uri="{D42A27DB-BD31-4B8C-83A1-F6EECF244321}">
                <p14:modId xmlns:p14="http://schemas.microsoft.com/office/powerpoint/2010/main" val="2100387642"/>
              </p:ext>
            </p:extLst>
          </p:nvPr>
        </p:nvGraphicFramePr>
        <p:xfrm>
          <a:off x="362525" y="1966876"/>
          <a:ext cx="11174728" cy="4398644"/>
        </p:xfrm>
        <a:graphic>
          <a:graphicData uri="http://schemas.openxmlformats.org/drawingml/2006/table">
            <a:tbl>
              <a:tblPr firstRow="1" bandRow="1">
                <a:tableStyleId>{2D5ABB26-0587-4C30-8999-92F81FD0307C}</a:tableStyleId>
              </a:tblPr>
              <a:tblGrid>
                <a:gridCol w="525780">
                  <a:extLst>
                    <a:ext uri="{9D8B030D-6E8A-4147-A177-3AD203B41FA5}">
                      <a16:colId xmlns:a16="http://schemas.microsoft.com/office/drawing/2014/main" val="20000"/>
                    </a:ext>
                  </a:extLst>
                </a:gridCol>
                <a:gridCol w="6664959">
                  <a:extLst>
                    <a:ext uri="{9D8B030D-6E8A-4147-A177-3AD203B41FA5}">
                      <a16:colId xmlns:a16="http://schemas.microsoft.com/office/drawing/2014/main" val="20001"/>
                    </a:ext>
                  </a:extLst>
                </a:gridCol>
                <a:gridCol w="3983989">
                  <a:extLst>
                    <a:ext uri="{9D8B030D-6E8A-4147-A177-3AD203B41FA5}">
                      <a16:colId xmlns:a16="http://schemas.microsoft.com/office/drawing/2014/main" val="20002"/>
                    </a:ext>
                  </a:extLst>
                </a:gridCol>
              </a:tblGrid>
              <a:tr h="666750">
                <a:tc>
                  <a:txBody>
                    <a:bodyPr/>
                    <a:lstStyle/>
                    <a:p>
                      <a:pPr marL="51435">
                        <a:lnSpc>
                          <a:spcPts val="2680"/>
                        </a:lnSpc>
                      </a:pPr>
                      <a:r>
                        <a:rPr sz="2400" spc="-50" dirty="0">
                          <a:solidFill>
                            <a:srgbClr val="FFFFFF"/>
                          </a:solidFill>
                          <a:latin typeface="Georgia"/>
                          <a:cs typeface="Georgia"/>
                        </a:rPr>
                        <a:t>1</a:t>
                      </a:r>
                      <a:endParaRPr sz="2400">
                        <a:latin typeface="Georgia"/>
                        <a:cs typeface="Georgia"/>
                      </a:endParaRPr>
                    </a:p>
                  </a:txBody>
                  <a:tcPr marL="0" marR="0" marT="0" marB="0"/>
                </a:tc>
                <a:tc>
                  <a:txBody>
                    <a:bodyPr/>
                    <a:lstStyle/>
                    <a:p>
                      <a:pPr marR="361950" algn="ctr">
                        <a:lnSpc>
                          <a:spcPts val="2800"/>
                        </a:lnSpc>
                      </a:pPr>
                      <a:r>
                        <a:rPr sz="2400" dirty="0">
                          <a:solidFill>
                            <a:srgbClr val="7F7F7F"/>
                          </a:solidFill>
                          <a:latin typeface="Georgia"/>
                          <a:cs typeface="Georgia"/>
                        </a:rPr>
                        <a:t>Support</a:t>
                      </a:r>
                      <a:r>
                        <a:rPr sz="2400" spc="-60" dirty="0">
                          <a:solidFill>
                            <a:srgbClr val="7F7F7F"/>
                          </a:solidFill>
                          <a:latin typeface="Georgia"/>
                          <a:cs typeface="Georgia"/>
                        </a:rPr>
                        <a:t> </a:t>
                      </a:r>
                      <a:r>
                        <a:rPr sz="2400" dirty="0">
                          <a:solidFill>
                            <a:srgbClr val="7F7F7F"/>
                          </a:solidFill>
                          <a:latin typeface="Georgia"/>
                          <a:cs typeface="Georgia"/>
                        </a:rPr>
                        <a:t>for</a:t>
                      </a:r>
                      <a:r>
                        <a:rPr sz="2400" spc="-45" dirty="0">
                          <a:solidFill>
                            <a:srgbClr val="7F7F7F"/>
                          </a:solidFill>
                          <a:latin typeface="Georgia"/>
                          <a:cs typeface="Georgia"/>
                        </a:rPr>
                        <a:t> </a:t>
                      </a:r>
                      <a:r>
                        <a:rPr sz="2400" spc="-10" dirty="0">
                          <a:solidFill>
                            <a:srgbClr val="7F7F7F"/>
                          </a:solidFill>
                          <a:latin typeface="Georgia"/>
                          <a:cs typeface="Georgia"/>
                        </a:rPr>
                        <a:t>collaboration</a:t>
                      </a:r>
                      <a:endParaRPr sz="2400">
                        <a:latin typeface="Georgia"/>
                        <a:cs typeface="Georgia"/>
                      </a:endParaRPr>
                    </a:p>
                  </a:txBody>
                  <a:tcPr marL="0" marR="0" marT="0" marB="0"/>
                </a:tc>
                <a:tc rowSpan="4">
                  <a:txBody>
                    <a:bodyPr/>
                    <a:lstStyle/>
                    <a:p>
                      <a:pPr marL="691515" marR="24130">
                        <a:lnSpc>
                          <a:spcPct val="100299"/>
                        </a:lnSpc>
                        <a:spcBef>
                          <a:spcPts val="5"/>
                        </a:spcBef>
                      </a:pPr>
                      <a:r>
                        <a:rPr sz="2400" i="1" dirty="0">
                          <a:solidFill>
                            <a:srgbClr val="1C1C1C"/>
                          </a:solidFill>
                          <a:latin typeface="Georgia"/>
                          <a:cs typeface="Georgia"/>
                        </a:rPr>
                        <a:t>“They</a:t>
                      </a:r>
                      <a:r>
                        <a:rPr sz="2400" i="1" spc="-55" dirty="0">
                          <a:solidFill>
                            <a:srgbClr val="1C1C1C"/>
                          </a:solidFill>
                          <a:latin typeface="Georgia"/>
                          <a:cs typeface="Georgia"/>
                        </a:rPr>
                        <a:t> </a:t>
                      </a:r>
                      <a:r>
                        <a:rPr sz="2400" i="1" dirty="0">
                          <a:solidFill>
                            <a:srgbClr val="1C1C1C"/>
                          </a:solidFill>
                          <a:latin typeface="Georgia"/>
                          <a:cs typeface="Georgia"/>
                        </a:rPr>
                        <a:t>are</a:t>
                      </a:r>
                      <a:r>
                        <a:rPr sz="2400" i="1" spc="-50" dirty="0">
                          <a:solidFill>
                            <a:srgbClr val="1C1C1C"/>
                          </a:solidFill>
                          <a:latin typeface="Georgia"/>
                          <a:cs typeface="Georgia"/>
                        </a:rPr>
                        <a:t> </a:t>
                      </a:r>
                      <a:r>
                        <a:rPr sz="2400" i="1" spc="-10" dirty="0">
                          <a:solidFill>
                            <a:srgbClr val="1C1C1C"/>
                          </a:solidFill>
                          <a:latin typeface="Georgia"/>
                          <a:cs typeface="Georgia"/>
                        </a:rPr>
                        <a:t>small </a:t>
                      </a:r>
                      <a:r>
                        <a:rPr sz="2400" i="1" dirty="0">
                          <a:solidFill>
                            <a:srgbClr val="1C1C1C"/>
                          </a:solidFill>
                          <a:latin typeface="Georgia"/>
                          <a:cs typeface="Georgia"/>
                        </a:rPr>
                        <a:t>organizations</a:t>
                      </a:r>
                      <a:r>
                        <a:rPr sz="2400" i="1" spc="-85" dirty="0">
                          <a:solidFill>
                            <a:srgbClr val="1C1C1C"/>
                          </a:solidFill>
                          <a:latin typeface="Georgia"/>
                          <a:cs typeface="Georgia"/>
                        </a:rPr>
                        <a:t> </a:t>
                      </a:r>
                      <a:r>
                        <a:rPr sz="2400" i="1" dirty="0">
                          <a:solidFill>
                            <a:srgbClr val="1C1C1C"/>
                          </a:solidFill>
                          <a:latin typeface="Georgia"/>
                          <a:cs typeface="Georgia"/>
                        </a:rPr>
                        <a:t>with,</a:t>
                      </a:r>
                      <a:r>
                        <a:rPr sz="2400" i="1" spc="-85" dirty="0">
                          <a:solidFill>
                            <a:srgbClr val="1C1C1C"/>
                          </a:solidFill>
                          <a:latin typeface="Georgia"/>
                          <a:cs typeface="Georgia"/>
                        </a:rPr>
                        <a:t> </a:t>
                      </a:r>
                      <a:r>
                        <a:rPr sz="2400" i="1" spc="-25" dirty="0">
                          <a:solidFill>
                            <a:srgbClr val="1C1C1C"/>
                          </a:solidFill>
                          <a:latin typeface="Georgia"/>
                          <a:cs typeface="Georgia"/>
                        </a:rPr>
                        <a:t>you </a:t>
                      </a:r>
                      <a:r>
                        <a:rPr sz="2400" i="1" dirty="0">
                          <a:solidFill>
                            <a:srgbClr val="1C1C1C"/>
                          </a:solidFill>
                          <a:latin typeface="Georgia"/>
                          <a:cs typeface="Georgia"/>
                        </a:rPr>
                        <a:t>know,</a:t>
                      </a:r>
                      <a:r>
                        <a:rPr sz="2400" i="1" spc="-45" dirty="0">
                          <a:solidFill>
                            <a:srgbClr val="1C1C1C"/>
                          </a:solidFill>
                          <a:latin typeface="Georgia"/>
                          <a:cs typeface="Georgia"/>
                        </a:rPr>
                        <a:t> </a:t>
                      </a:r>
                      <a:r>
                        <a:rPr sz="2400" i="1" dirty="0">
                          <a:solidFill>
                            <a:srgbClr val="1C1C1C"/>
                          </a:solidFill>
                          <a:latin typeface="Georgia"/>
                          <a:cs typeface="Georgia"/>
                        </a:rPr>
                        <a:t>small</a:t>
                      </a:r>
                      <a:r>
                        <a:rPr sz="2400" i="1" spc="-45" dirty="0">
                          <a:solidFill>
                            <a:srgbClr val="1C1C1C"/>
                          </a:solidFill>
                          <a:latin typeface="Georgia"/>
                          <a:cs typeface="Georgia"/>
                        </a:rPr>
                        <a:t> </a:t>
                      </a:r>
                      <a:r>
                        <a:rPr sz="2400" i="1" spc="-25" dirty="0">
                          <a:solidFill>
                            <a:srgbClr val="1C1C1C"/>
                          </a:solidFill>
                          <a:latin typeface="Georgia"/>
                          <a:cs typeface="Georgia"/>
                        </a:rPr>
                        <a:t>HR </a:t>
                      </a:r>
                      <a:r>
                        <a:rPr sz="2400" i="1" dirty="0">
                          <a:solidFill>
                            <a:srgbClr val="1C1C1C"/>
                          </a:solidFill>
                          <a:latin typeface="Georgia"/>
                          <a:cs typeface="Georgia"/>
                        </a:rPr>
                        <a:t>departments</a:t>
                      </a:r>
                      <a:r>
                        <a:rPr sz="2400" i="1" spc="-60" dirty="0">
                          <a:solidFill>
                            <a:srgbClr val="1C1C1C"/>
                          </a:solidFill>
                          <a:latin typeface="Georgia"/>
                          <a:cs typeface="Georgia"/>
                        </a:rPr>
                        <a:t> </a:t>
                      </a:r>
                      <a:r>
                        <a:rPr sz="2400" i="1" dirty="0">
                          <a:solidFill>
                            <a:srgbClr val="1C1C1C"/>
                          </a:solidFill>
                          <a:latin typeface="Georgia"/>
                          <a:cs typeface="Georgia"/>
                        </a:rPr>
                        <a:t>and</a:t>
                      </a:r>
                      <a:r>
                        <a:rPr sz="2400" i="1" spc="-60" dirty="0">
                          <a:solidFill>
                            <a:srgbClr val="1C1C1C"/>
                          </a:solidFill>
                          <a:latin typeface="Georgia"/>
                          <a:cs typeface="Georgia"/>
                        </a:rPr>
                        <a:t> </a:t>
                      </a:r>
                      <a:r>
                        <a:rPr sz="2400" i="1" spc="-20" dirty="0">
                          <a:solidFill>
                            <a:srgbClr val="1C1C1C"/>
                          </a:solidFill>
                          <a:latin typeface="Georgia"/>
                          <a:cs typeface="Georgia"/>
                        </a:rPr>
                        <a:t>small </a:t>
                      </a:r>
                      <a:r>
                        <a:rPr sz="2400" i="1" dirty="0">
                          <a:solidFill>
                            <a:srgbClr val="1C1C1C"/>
                          </a:solidFill>
                          <a:latin typeface="Georgia"/>
                          <a:cs typeface="Georgia"/>
                        </a:rPr>
                        <a:t>finance</a:t>
                      </a:r>
                      <a:r>
                        <a:rPr sz="2400" i="1" spc="-65" dirty="0">
                          <a:solidFill>
                            <a:srgbClr val="1C1C1C"/>
                          </a:solidFill>
                          <a:latin typeface="Georgia"/>
                          <a:cs typeface="Georgia"/>
                        </a:rPr>
                        <a:t> </a:t>
                      </a:r>
                      <a:r>
                        <a:rPr sz="2400" i="1" spc="-10" dirty="0">
                          <a:solidFill>
                            <a:srgbClr val="1C1C1C"/>
                          </a:solidFill>
                          <a:latin typeface="Georgia"/>
                          <a:cs typeface="Georgia"/>
                        </a:rPr>
                        <a:t>departments </a:t>
                      </a:r>
                      <a:r>
                        <a:rPr sz="2400" i="1" dirty="0">
                          <a:solidFill>
                            <a:srgbClr val="1C1C1C"/>
                          </a:solidFill>
                          <a:latin typeface="Georgia"/>
                          <a:cs typeface="Georgia"/>
                        </a:rPr>
                        <a:t>and</a:t>
                      </a:r>
                      <a:r>
                        <a:rPr sz="2400" i="1" spc="-25" dirty="0">
                          <a:solidFill>
                            <a:srgbClr val="1C1C1C"/>
                          </a:solidFill>
                          <a:latin typeface="Georgia"/>
                          <a:cs typeface="Georgia"/>
                        </a:rPr>
                        <a:t> </a:t>
                      </a:r>
                      <a:r>
                        <a:rPr sz="2400" i="1" dirty="0">
                          <a:solidFill>
                            <a:srgbClr val="1C1C1C"/>
                          </a:solidFill>
                          <a:latin typeface="Georgia"/>
                          <a:cs typeface="Georgia"/>
                        </a:rPr>
                        <a:t>all</a:t>
                      </a:r>
                      <a:r>
                        <a:rPr sz="2400" i="1" spc="-15" dirty="0">
                          <a:solidFill>
                            <a:srgbClr val="1C1C1C"/>
                          </a:solidFill>
                          <a:latin typeface="Georgia"/>
                          <a:cs typeface="Georgia"/>
                        </a:rPr>
                        <a:t> </a:t>
                      </a:r>
                      <a:r>
                        <a:rPr sz="2400" i="1" dirty="0">
                          <a:solidFill>
                            <a:srgbClr val="1C1C1C"/>
                          </a:solidFill>
                          <a:latin typeface="Georgia"/>
                          <a:cs typeface="Georgia"/>
                        </a:rPr>
                        <a:t>of</a:t>
                      </a:r>
                      <a:r>
                        <a:rPr sz="2400" i="1" spc="-15" dirty="0">
                          <a:solidFill>
                            <a:srgbClr val="1C1C1C"/>
                          </a:solidFill>
                          <a:latin typeface="Georgia"/>
                          <a:cs typeface="Georgia"/>
                        </a:rPr>
                        <a:t> </a:t>
                      </a:r>
                      <a:r>
                        <a:rPr sz="2400" i="1" dirty="0">
                          <a:solidFill>
                            <a:srgbClr val="1C1C1C"/>
                          </a:solidFill>
                          <a:latin typeface="Georgia"/>
                          <a:cs typeface="Georgia"/>
                        </a:rPr>
                        <a:t>a</a:t>
                      </a:r>
                      <a:r>
                        <a:rPr sz="2400" i="1" spc="-20" dirty="0">
                          <a:solidFill>
                            <a:srgbClr val="1C1C1C"/>
                          </a:solidFill>
                          <a:latin typeface="Georgia"/>
                          <a:cs typeface="Georgia"/>
                        </a:rPr>
                        <a:t> </a:t>
                      </a:r>
                      <a:r>
                        <a:rPr sz="2400" i="1" spc="-10" dirty="0">
                          <a:solidFill>
                            <a:srgbClr val="1C1C1C"/>
                          </a:solidFill>
                          <a:latin typeface="Georgia"/>
                          <a:cs typeface="Georgia"/>
                        </a:rPr>
                        <a:t>sudden </a:t>
                      </a:r>
                      <a:r>
                        <a:rPr sz="2400" i="1" dirty="0">
                          <a:solidFill>
                            <a:srgbClr val="1C1C1C"/>
                          </a:solidFill>
                          <a:latin typeface="Georgia"/>
                          <a:cs typeface="Georgia"/>
                        </a:rPr>
                        <a:t>there,</a:t>
                      </a:r>
                      <a:r>
                        <a:rPr sz="2400" i="1" spc="-30" dirty="0">
                          <a:solidFill>
                            <a:srgbClr val="1C1C1C"/>
                          </a:solidFill>
                          <a:latin typeface="Georgia"/>
                          <a:cs typeface="Georgia"/>
                        </a:rPr>
                        <a:t> </a:t>
                      </a:r>
                      <a:r>
                        <a:rPr sz="2400" i="1" dirty="0">
                          <a:solidFill>
                            <a:srgbClr val="1C1C1C"/>
                          </a:solidFill>
                          <a:latin typeface="Georgia"/>
                          <a:cs typeface="Georgia"/>
                        </a:rPr>
                        <a:t>they</a:t>
                      </a:r>
                      <a:r>
                        <a:rPr sz="2400" i="1" spc="-40" dirty="0">
                          <a:solidFill>
                            <a:srgbClr val="1C1C1C"/>
                          </a:solidFill>
                          <a:latin typeface="Georgia"/>
                          <a:cs typeface="Georgia"/>
                        </a:rPr>
                        <a:t> </a:t>
                      </a:r>
                      <a:r>
                        <a:rPr sz="2400" i="1" dirty="0">
                          <a:solidFill>
                            <a:srgbClr val="1C1C1C"/>
                          </a:solidFill>
                          <a:latin typeface="Georgia"/>
                          <a:cs typeface="Georgia"/>
                        </a:rPr>
                        <a:t>have</a:t>
                      </a:r>
                      <a:r>
                        <a:rPr sz="2400" i="1" spc="-25" dirty="0">
                          <a:solidFill>
                            <a:srgbClr val="1C1C1C"/>
                          </a:solidFill>
                          <a:latin typeface="Georgia"/>
                          <a:cs typeface="Georgia"/>
                        </a:rPr>
                        <a:t> </a:t>
                      </a:r>
                      <a:r>
                        <a:rPr sz="2400" i="1" spc="-20" dirty="0">
                          <a:solidFill>
                            <a:srgbClr val="1C1C1C"/>
                          </a:solidFill>
                          <a:latin typeface="Georgia"/>
                          <a:cs typeface="Georgia"/>
                        </a:rPr>
                        <a:t>these </a:t>
                      </a:r>
                      <a:r>
                        <a:rPr sz="2400" i="1" dirty="0">
                          <a:solidFill>
                            <a:srgbClr val="1C1C1C"/>
                          </a:solidFill>
                          <a:latin typeface="Georgia"/>
                          <a:cs typeface="Georgia"/>
                        </a:rPr>
                        <a:t>really</a:t>
                      </a:r>
                      <a:r>
                        <a:rPr sz="2400" i="1" spc="-60" dirty="0">
                          <a:solidFill>
                            <a:srgbClr val="1C1C1C"/>
                          </a:solidFill>
                          <a:latin typeface="Georgia"/>
                          <a:cs typeface="Georgia"/>
                        </a:rPr>
                        <a:t> </a:t>
                      </a:r>
                      <a:r>
                        <a:rPr sz="2400" i="1" spc="-10" dirty="0">
                          <a:solidFill>
                            <a:srgbClr val="1C1C1C"/>
                          </a:solidFill>
                          <a:latin typeface="Georgia"/>
                          <a:cs typeface="Georgia"/>
                        </a:rPr>
                        <a:t>complicated </a:t>
                      </a:r>
                      <a:r>
                        <a:rPr sz="2400" i="1" dirty="0">
                          <a:solidFill>
                            <a:srgbClr val="1C1C1C"/>
                          </a:solidFill>
                          <a:latin typeface="Georgia"/>
                          <a:cs typeface="Georgia"/>
                        </a:rPr>
                        <a:t>government</a:t>
                      </a:r>
                      <a:r>
                        <a:rPr sz="2400" i="1" spc="-75" dirty="0">
                          <a:solidFill>
                            <a:srgbClr val="1C1C1C"/>
                          </a:solidFill>
                          <a:latin typeface="Georgia"/>
                          <a:cs typeface="Georgia"/>
                        </a:rPr>
                        <a:t> </a:t>
                      </a:r>
                      <a:r>
                        <a:rPr sz="2400" i="1" spc="-10" dirty="0">
                          <a:solidFill>
                            <a:srgbClr val="1C1C1C"/>
                          </a:solidFill>
                          <a:latin typeface="Georgia"/>
                          <a:cs typeface="Georgia"/>
                        </a:rPr>
                        <a:t>contracts”</a:t>
                      </a:r>
                      <a:endParaRPr sz="2400" dirty="0">
                        <a:latin typeface="Georgia"/>
                        <a:cs typeface="Georgia"/>
                      </a:endParaRPr>
                    </a:p>
                  </a:txBody>
                  <a:tcPr marL="0" marR="0" marT="635" marB="0"/>
                </a:tc>
                <a:extLst>
                  <a:ext uri="{0D108BD9-81ED-4DB2-BD59-A6C34878D82A}">
                    <a16:rowId xmlns:a16="http://schemas.microsoft.com/office/drawing/2014/main" val="10000"/>
                  </a:ext>
                </a:extLst>
              </a:tr>
              <a:tr h="970280">
                <a:tc>
                  <a:txBody>
                    <a:bodyPr/>
                    <a:lstStyle/>
                    <a:p>
                      <a:pPr marL="32384">
                        <a:lnSpc>
                          <a:spcPct val="100000"/>
                        </a:lnSpc>
                        <a:spcBef>
                          <a:spcPts val="2205"/>
                        </a:spcBef>
                      </a:pPr>
                      <a:r>
                        <a:rPr sz="2400" spc="-50" dirty="0">
                          <a:solidFill>
                            <a:srgbClr val="FFFFFF"/>
                          </a:solidFill>
                          <a:latin typeface="Georgia"/>
                          <a:cs typeface="Georgia"/>
                        </a:rPr>
                        <a:t>2</a:t>
                      </a:r>
                      <a:endParaRPr sz="2400">
                        <a:latin typeface="Georgia"/>
                        <a:cs typeface="Georgia"/>
                      </a:endParaRPr>
                    </a:p>
                  </a:txBody>
                  <a:tcPr marL="0" marR="0" marT="280035" marB="0"/>
                </a:tc>
                <a:tc>
                  <a:txBody>
                    <a:bodyPr/>
                    <a:lstStyle/>
                    <a:p>
                      <a:pPr marR="361950" algn="ctr">
                        <a:lnSpc>
                          <a:spcPct val="100000"/>
                        </a:lnSpc>
                        <a:spcBef>
                          <a:spcPts val="2300"/>
                        </a:spcBef>
                      </a:pPr>
                      <a:r>
                        <a:rPr sz="2400" dirty="0">
                          <a:solidFill>
                            <a:srgbClr val="7F7F7F"/>
                          </a:solidFill>
                          <a:latin typeface="Georgia"/>
                          <a:cs typeface="Georgia"/>
                        </a:rPr>
                        <a:t>Differences</a:t>
                      </a:r>
                      <a:r>
                        <a:rPr sz="2400" spc="-70" dirty="0">
                          <a:solidFill>
                            <a:srgbClr val="7F7F7F"/>
                          </a:solidFill>
                          <a:latin typeface="Georgia"/>
                          <a:cs typeface="Georgia"/>
                        </a:rPr>
                        <a:t> </a:t>
                      </a:r>
                      <a:r>
                        <a:rPr sz="2400" dirty="0">
                          <a:solidFill>
                            <a:srgbClr val="7F7F7F"/>
                          </a:solidFill>
                          <a:latin typeface="Georgia"/>
                          <a:cs typeface="Georgia"/>
                        </a:rPr>
                        <a:t>in</a:t>
                      </a:r>
                      <a:r>
                        <a:rPr sz="2400" spc="-65" dirty="0">
                          <a:solidFill>
                            <a:srgbClr val="7F7F7F"/>
                          </a:solidFill>
                          <a:latin typeface="Georgia"/>
                          <a:cs typeface="Georgia"/>
                        </a:rPr>
                        <a:t> </a:t>
                      </a:r>
                      <a:r>
                        <a:rPr sz="2400" dirty="0">
                          <a:solidFill>
                            <a:srgbClr val="7F7F7F"/>
                          </a:solidFill>
                          <a:latin typeface="Georgia"/>
                          <a:cs typeface="Georgia"/>
                        </a:rPr>
                        <a:t>language,</a:t>
                      </a:r>
                      <a:r>
                        <a:rPr sz="2400" spc="-65" dirty="0">
                          <a:solidFill>
                            <a:srgbClr val="7F7F7F"/>
                          </a:solidFill>
                          <a:latin typeface="Georgia"/>
                          <a:cs typeface="Georgia"/>
                        </a:rPr>
                        <a:t> </a:t>
                      </a:r>
                      <a:r>
                        <a:rPr sz="2400" dirty="0">
                          <a:solidFill>
                            <a:srgbClr val="7F7F7F"/>
                          </a:solidFill>
                          <a:latin typeface="Georgia"/>
                          <a:cs typeface="Georgia"/>
                        </a:rPr>
                        <a:t>aims,</a:t>
                      </a:r>
                      <a:r>
                        <a:rPr sz="2400" spc="-65" dirty="0">
                          <a:solidFill>
                            <a:srgbClr val="7F7F7F"/>
                          </a:solidFill>
                          <a:latin typeface="Georgia"/>
                          <a:cs typeface="Georgia"/>
                        </a:rPr>
                        <a:t> </a:t>
                      </a:r>
                      <a:r>
                        <a:rPr sz="2400" spc="-10" dirty="0">
                          <a:solidFill>
                            <a:srgbClr val="7F7F7F"/>
                          </a:solidFill>
                          <a:latin typeface="Georgia"/>
                          <a:cs typeface="Georgia"/>
                        </a:rPr>
                        <a:t>approaches</a:t>
                      </a:r>
                      <a:endParaRPr sz="2400">
                        <a:latin typeface="Georgia"/>
                        <a:cs typeface="Georgia"/>
                      </a:endParaRPr>
                    </a:p>
                  </a:txBody>
                  <a:tcPr marL="0" marR="0" marT="292100" marB="0"/>
                </a:tc>
                <a:tc vMerge="1">
                  <a:txBody>
                    <a:bodyPr/>
                    <a:lstStyle/>
                    <a:p>
                      <a:endParaRPr/>
                    </a:p>
                  </a:txBody>
                  <a:tcPr marL="0" marR="0" marT="635" marB="0"/>
                </a:tc>
                <a:extLst>
                  <a:ext uri="{0D108BD9-81ED-4DB2-BD59-A6C34878D82A}">
                    <a16:rowId xmlns:a16="http://schemas.microsoft.com/office/drawing/2014/main" val="10001"/>
                  </a:ext>
                </a:extLst>
              </a:tr>
              <a:tr h="965835">
                <a:tc>
                  <a:txBody>
                    <a:bodyPr/>
                    <a:lstStyle/>
                    <a:p>
                      <a:pPr marL="33020">
                        <a:lnSpc>
                          <a:spcPct val="100000"/>
                        </a:lnSpc>
                        <a:spcBef>
                          <a:spcPts val="2215"/>
                        </a:spcBef>
                      </a:pPr>
                      <a:r>
                        <a:rPr sz="2400" spc="-50" dirty="0">
                          <a:solidFill>
                            <a:srgbClr val="FFFFFF"/>
                          </a:solidFill>
                          <a:latin typeface="Georgia"/>
                          <a:cs typeface="Georgia"/>
                        </a:rPr>
                        <a:t>3</a:t>
                      </a:r>
                      <a:endParaRPr sz="2400">
                        <a:latin typeface="Georgia"/>
                        <a:cs typeface="Georgia"/>
                      </a:endParaRPr>
                    </a:p>
                  </a:txBody>
                  <a:tcPr marL="0" marR="0" marT="281305" marB="0"/>
                </a:tc>
                <a:tc>
                  <a:txBody>
                    <a:bodyPr/>
                    <a:lstStyle/>
                    <a:p>
                      <a:pPr marR="361950" algn="ctr">
                        <a:lnSpc>
                          <a:spcPct val="100000"/>
                        </a:lnSpc>
                        <a:spcBef>
                          <a:spcPts val="2290"/>
                        </a:spcBef>
                      </a:pPr>
                      <a:r>
                        <a:rPr sz="2400" dirty="0">
                          <a:solidFill>
                            <a:srgbClr val="1C1C1C"/>
                          </a:solidFill>
                          <a:latin typeface="Georgia"/>
                          <a:cs typeface="Georgia"/>
                        </a:rPr>
                        <a:t>Resource</a:t>
                      </a:r>
                      <a:r>
                        <a:rPr sz="2400" spc="-75" dirty="0">
                          <a:solidFill>
                            <a:srgbClr val="1C1C1C"/>
                          </a:solidFill>
                          <a:latin typeface="Georgia"/>
                          <a:cs typeface="Georgia"/>
                        </a:rPr>
                        <a:t> </a:t>
                      </a:r>
                      <a:r>
                        <a:rPr sz="2400" dirty="0">
                          <a:solidFill>
                            <a:srgbClr val="1C1C1C"/>
                          </a:solidFill>
                          <a:latin typeface="Georgia"/>
                          <a:cs typeface="Georgia"/>
                        </a:rPr>
                        <a:t>and</a:t>
                      </a:r>
                      <a:r>
                        <a:rPr sz="2400" spc="-75" dirty="0">
                          <a:solidFill>
                            <a:srgbClr val="1C1C1C"/>
                          </a:solidFill>
                          <a:latin typeface="Georgia"/>
                          <a:cs typeface="Georgia"/>
                        </a:rPr>
                        <a:t> </a:t>
                      </a:r>
                      <a:r>
                        <a:rPr sz="2400" dirty="0">
                          <a:solidFill>
                            <a:srgbClr val="1C1C1C"/>
                          </a:solidFill>
                          <a:latin typeface="Georgia"/>
                          <a:cs typeface="Georgia"/>
                        </a:rPr>
                        <a:t>capability</a:t>
                      </a:r>
                      <a:r>
                        <a:rPr sz="2400" spc="-65" dirty="0">
                          <a:solidFill>
                            <a:srgbClr val="1C1C1C"/>
                          </a:solidFill>
                          <a:latin typeface="Georgia"/>
                          <a:cs typeface="Georgia"/>
                        </a:rPr>
                        <a:t> </a:t>
                      </a:r>
                      <a:r>
                        <a:rPr sz="2400" spc="-10" dirty="0">
                          <a:solidFill>
                            <a:srgbClr val="1C1C1C"/>
                          </a:solidFill>
                          <a:latin typeface="Georgia"/>
                          <a:cs typeface="Georgia"/>
                        </a:rPr>
                        <a:t>issues</a:t>
                      </a:r>
                      <a:endParaRPr sz="2400">
                        <a:latin typeface="Georgia"/>
                        <a:cs typeface="Georgia"/>
                      </a:endParaRPr>
                    </a:p>
                  </a:txBody>
                  <a:tcPr marL="0" marR="0" marT="290830" marB="0"/>
                </a:tc>
                <a:tc vMerge="1">
                  <a:txBody>
                    <a:bodyPr/>
                    <a:lstStyle/>
                    <a:p>
                      <a:endParaRPr/>
                    </a:p>
                  </a:txBody>
                  <a:tcPr marL="0" marR="0" marT="635" marB="0"/>
                </a:tc>
                <a:extLst>
                  <a:ext uri="{0D108BD9-81ED-4DB2-BD59-A6C34878D82A}">
                    <a16:rowId xmlns:a16="http://schemas.microsoft.com/office/drawing/2014/main" val="10002"/>
                  </a:ext>
                </a:extLst>
              </a:tr>
              <a:tr h="892810">
                <a:tc>
                  <a:txBody>
                    <a:bodyPr/>
                    <a:lstStyle/>
                    <a:p>
                      <a:pPr marL="31750">
                        <a:lnSpc>
                          <a:spcPct val="100000"/>
                        </a:lnSpc>
                        <a:spcBef>
                          <a:spcPts val="2190"/>
                        </a:spcBef>
                      </a:pPr>
                      <a:r>
                        <a:rPr sz="2400" spc="-50" dirty="0">
                          <a:solidFill>
                            <a:srgbClr val="FFFFFF"/>
                          </a:solidFill>
                          <a:latin typeface="Georgia"/>
                          <a:cs typeface="Georgia"/>
                        </a:rPr>
                        <a:t>4</a:t>
                      </a:r>
                      <a:endParaRPr sz="2400">
                        <a:latin typeface="Georgia"/>
                        <a:cs typeface="Georgia"/>
                      </a:endParaRPr>
                    </a:p>
                  </a:txBody>
                  <a:tcPr marL="0" marR="0" marT="278130" marB="0"/>
                </a:tc>
                <a:tc>
                  <a:txBody>
                    <a:bodyPr/>
                    <a:lstStyle/>
                    <a:p>
                      <a:pPr marR="362585" algn="ctr">
                        <a:lnSpc>
                          <a:spcPct val="100000"/>
                        </a:lnSpc>
                        <a:spcBef>
                          <a:spcPts val="2310"/>
                        </a:spcBef>
                      </a:pPr>
                      <a:r>
                        <a:rPr sz="2400" dirty="0">
                          <a:solidFill>
                            <a:srgbClr val="7F7F7F"/>
                          </a:solidFill>
                          <a:latin typeface="Georgia"/>
                          <a:cs typeface="Georgia"/>
                        </a:rPr>
                        <a:t>Unintended</a:t>
                      </a:r>
                      <a:r>
                        <a:rPr sz="2400" spc="-75" dirty="0">
                          <a:solidFill>
                            <a:srgbClr val="7F7F7F"/>
                          </a:solidFill>
                          <a:latin typeface="Georgia"/>
                          <a:cs typeface="Georgia"/>
                        </a:rPr>
                        <a:t> </a:t>
                      </a:r>
                      <a:r>
                        <a:rPr sz="2400" spc="-10" dirty="0">
                          <a:solidFill>
                            <a:srgbClr val="7F7F7F"/>
                          </a:solidFill>
                          <a:latin typeface="Georgia"/>
                          <a:cs typeface="Georgia"/>
                        </a:rPr>
                        <a:t>consequences</a:t>
                      </a:r>
                      <a:endParaRPr sz="2400">
                        <a:latin typeface="Georgia"/>
                        <a:cs typeface="Georgia"/>
                      </a:endParaRPr>
                    </a:p>
                  </a:txBody>
                  <a:tcPr marL="0" marR="0" marT="293370" marB="0"/>
                </a:tc>
                <a:tc vMerge="1">
                  <a:txBody>
                    <a:bodyPr/>
                    <a:lstStyle/>
                    <a:p>
                      <a:endParaRPr/>
                    </a:p>
                  </a:txBody>
                  <a:tcPr marL="0" marR="0" marT="635" marB="0"/>
                </a:tc>
                <a:extLst>
                  <a:ext uri="{0D108BD9-81ED-4DB2-BD59-A6C34878D82A}">
                    <a16:rowId xmlns:a16="http://schemas.microsoft.com/office/drawing/2014/main" val="10003"/>
                  </a:ext>
                </a:extLst>
              </a:tr>
              <a:tr h="902969">
                <a:tc>
                  <a:txBody>
                    <a:bodyPr/>
                    <a:lstStyle/>
                    <a:p>
                      <a:pPr>
                        <a:lnSpc>
                          <a:spcPct val="100000"/>
                        </a:lnSpc>
                        <a:spcBef>
                          <a:spcPts val="125"/>
                        </a:spcBef>
                      </a:pPr>
                      <a:endParaRPr sz="2400">
                        <a:latin typeface="Times New Roman"/>
                        <a:cs typeface="Times New Roman"/>
                      </a:endParaRPr>
                    </a:p>
                    <a:p>
                      <a:pPr marL="36830">
                        <a:lnSpc>
                          <a:spcPct val="100000"/>
                        </a:lnSpc>
                        <a:spcBef>
                          <a:spcPts val="5"/>
                        </a:spcBef>
                      </a:pPr>
                      <a:r>
                        <a:rPr sz="2400" spc="-50" dirty="0">
                          <a:solidFill>
                            <a:srgbClr val="FFFFFF"/>
                          </a:solidFill>
                          <a:latin typeface="Georgia"/>
                          <a:cs typeface="Georgia"/>
                        </a:rPr>
                        <a:t>5</a:t>
                      </a:r>
                      <a:endParaRPr sz="2400">
                        <a:latin typeface="Georgia"/>
                        <a:cs typeface="Georgia"/>
                      </a:endParaRPr>
                    </a:p>
                  </a:txBody>
                  <a:tcPr marL="0" marR="0" marT="15875" marB="0"/>
                </a:tc>
                <a:tc>
                  <a:txBody>
                    <a:bodyPr/>
                    <a:lstStyle/>
                    <a:p>
                      <a:pPr>
                        <a:lnSpc>
                          <a:spcPct val="100000"/>
                        </a:lnSpc>
                        <a:spcBef>
                          <a:spcPts val="150"/>
                        </a:spcBef>
                      </a:pPr>
                      <a:endParaRPr sz="2400">
                        <a:latin typeface="Times New Roman"/>
                        <a:cs typeface="Times New Roman"/>
                      </a:endParaRPr>
                    </a:p>
                    <a:p>
                      <a:pPr marR="360680" algn="ctr">
                        <a:lnSpc>
                          <a:spcPct val="100000"/>
                        </a:lnSpc>
                      </a:pPr>
                      <a:r>
                        <a:rPr sz="2400" dirty="0">
                          <a:solidFill>
                            <a:srgbClr val="7F7F7F"/>
                          </a:solidFill>
                          <a:latin typeface="Georgia"/>
                          <a:cs typeface="Georgia"/>
                        </a:rPr>
                        <a:t>Risk</a:t>
                      </a:r>
                      <a:r>
                        <a:rPr sz="2400" spc="-40" dirty="0">
                          <a:solidFill>
                            <a:srgbClr val="7F7F7F"/>
                          </a:solidFill>
                          <a:latin typeface="Georgia"/>
                          <a:cs typeface="Georgia"/>
                        </a:rPr>
                        <a:t> </a:t>
                      </a:r>
                      <a:r>
                        <a:rPr sz="2400" dirty="0">
                          <a:solidFill>
                            <a:srgbClr val="7F7F7F"/>
                          </a:solidFill>
                          <a:latin typeface="Georgia"/>
                          <a:cs typeface="Georgia"/>
                        </a:rPr>
                        <a:t>of</a:t>
                      </a:r>
                      <a:r>
                        <a:rPr sz="2400" spc="-50" dirty="0">
                          <a:solidFill>
                            <a:srgbClr val="7F7F7F"/>
                          </a:solidFill>
                          <a:latin typeface="Georgia"/>
                          <a:cs typeface="Georgia"/>
                        </a:rPr>
                        <a:t> </a:t>
                      </a:r>
                      <a:r>
                        <a:rPr sz="2400" spc="-10" dirty="0">
                          <a:solidFill>
                            <a:srgbClr val="7F7F7F"/>
                          </a:solidFill>
                          <a:latin typeface="Georgia"/>
                          <a:cs typeface="Georgia"/>
                        </a:rPr>
                        <a:t>medicalization</a:t>
                      </a:r>
                      <a:endParaRPr sz="2400">
                        <a:latin typeface="Georgia"/>
                        <a:cs typeface="Georgia"/>
                      </a:endParaRPr>
                    </a:p>
                  </a:txBody>
                  <a:tcPr marL="0" marR="0" marT="19050" marB="0"/>
                </a:tc>
                <a:tc>
                  <a:txBody>
                    <a:bodyPr/>
                    <a:lstStyle/>
                    <a:p>
                      <a:pPr marL="691515" marR="1465580">
                        <a:lnSpc>
                          <a:spcPct val="100800"/>
                        </a:lnSpc>
                        <a:spcBef>
                          <a:spcPts val="1205"/>
                        </a:spcBef>
                      </a:pPr>
                      <a:r>
                        <a:rPr sz="2400" spc="-25" dirty="0">
                          <a:solidFill>
                            <a:srgbClr val="1C1C1C"/>
                          </a:solidFill>
                          <a:latin typeface="Georgia"/>
                          <a:cs typeface="Georgia"/>
                        </a:rPr>
                        <a:t>—</a:t>
                      </a:r>
                      <a:r>
                        <a:rPr sz="2400" dirty="0">
                          <a:solidFill>
                            <a:srgbClr val="1C1C1C"/>
                          </a:solidFill>
                          <a:latin typeface="Georgia"/>
                          <a:cs typeface="Georgia"/>
                        </a:rPr>
                        <a:t>Health</a:t>
                      </a:r>
                      <a:r>
                        <a:rPr sz="2400" spc="-45" dirty="0">
                          <a:solidFill>
                            <a:srgbClr val="1C1C1C"/>
                          </a:solidFill>
                          <a:latin typeface="Georgia"/>
                          <a:cs typeface="Georgia"/>
                        </a:rPr>
                        <a:t> </a:t>
                      </a:r>
                      <a:r>
                        <a:rPr sz="2400" spc="-20" dirty="0">
                          <a:solidFill>
                            <a:srgbClr val="1C1C1C"/>
                          </a:solidFill>
                          <a:latin typeface="Georgia"/>
                          <a:cs typeface="Georgia"/>
                        </a:rPr>
                        <a:t>care </a:t>
                      </a:r>
                      <a:r>
                        <a:rPr sz="2400" spc="-10" dirty="0">
                          <a:solidFill>
                            <a:srgbClr val="1C1C1C"/>
                          </a:solidFill>
                          <a:latin typeface="Georgia"/>
                          <a:cs typeface="Georgia"/>
                        </a:rPr>
                        <a:t>interviewee</a:t>
                      </a:r>
                      <a:endParaRPr sz="2400" dirty="0">
                        <a:latin typeface="Georgia"/>
                        <a:cs typeface="Georgia"/>
                      </a:endParaRPr>
                    </a:p>
                  </a:txBody>
                  <a:tcPr marL="0" marR="0" marT="153035" marB="0"/>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Five Broad Them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Five</a:t>
            </a:r>
            <a:r>
              <a:rPr spc="-45" dirty="0"/>
              <a:t> </a:t>
            </a:r>
            <a:r>
              <a:rPr dirty="0"/>
              <a:t>broad</a:t>
            </a:r>
            <a:r>
              <a:rPr spc="-45" dirty="0"/>
              <a:t> </a:t>
            </a:r>
            <a:r>
              <a:rPr spc="-10" dirty="0"/>
              <a:t>themes</a:t>
            </a:r>
          </a:p>
        </p:txBody>
      </p:sp>
      <p:grpSp>
        <p:nvGrpSpPr>
          <p:cNvPr id="11" name="object 11"/>
          <p:cNvGrpSpPr/>
          <p:nvPr/>
        </p:nvGrpSpPr>
        <p:grpSpPr>
          <a:xfrm>
            <a:off x="220990" y="1808589"/>
            <a:ext cx="7371080" cy="690245"/>
            <a:chOff x="220990" y="1808589"/>
            <a:chExt cx="7371080" cy="690245"/>
          </a:xfrm>
        </p:grpSpPr>
        <p:sp>
          <p:nvSpPr>
            <p:cNvPr id="12" name="object 12"/>
            <p:cNvSpPr/>
            <p:nvPr/>
          </p:nvSpPr>
          <p:spPr>
            <a:xfrm>
              <a:off x="480005" y="1808589"/>
              <a:ext cx="7112000" cy="690245"/>
            </a:xfrm>
            <a:custGeom>
              <a:avLst/>
              <a:gdLst/>
              <a:ahLst/>
              <a:cxnLst/>
              <a:rect l="l" t="t" r="r" b="b"/>
              <a:pathLst>
                <a:path w="7112000" h="690244">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3" name="object 13"/>
            <p:cNvSpPr/>
            <p:nvPr/>
          </p:nvSpPr>
          <p:spPr>
            <a:xfrm>
              <a:off x="227337" y="1921990"/>
              <a:ext cx="505459" cy="477520"/>
            </a:xfrm>
            <a:custGeom>
              <a:avLst/>
              <a:gdLst/>
              <a:ahLst/>
              <a:cxnLst/>
              <a:rect l="l" t="t" r="r" b="b"/>
              <a:pathLst>
                <a:path w="505459" h="477519">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14" name="object 14"/>
            <p:cNvSpPr/>
            <p:nvPr/>
          </p:nvSpPr>
          <p:spPr>
            <a:xfrm>
              <a:off x="227336" y="1921987"/>
              <a:ext cx="505459" cy="477520"/>
            </a:xfrm>
            <a:custGeom>
              <a:avLst/>
              <a:gdLst/>
              <a:ahLst/>
              <a:cxnLst/>
              <a:rect l="l" t="t" r="r" b="b"/>
              <a:pathLst>
                <a:path w="505459" h="477519">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5" name="object 15"/>
          <p:cNvGrpSpPr/>
          <p:nvPr/>
        </p:nvGrpSpPr>
        <p:grpSpPr>
          <a:xfrm>
            <a:off x="220995" y="2777521"/>
            <a:ext cx="7371080" cy="690245"/>
            <a:chOff x="220995" y="2777521"/>
            <a:chExt cx="7371080" cy="690245"/>
          </a:xfrm>
        </p:grpSpPr>
        <p:sp>
          <p:nvSpPr>
            <p:cNvPr id="16" name="object 16"/>
            <p:cNvSpPr/>
            <p:nvPr/>
          </p:nvSpPr>
          <p:spPr>
            <a:xfrm>
              <a:off x="480000" y="2777521"/>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7" name="object 17"/>
            <p:cNvSpPr/>
            <p:nvPr/>
          </p:nvSpPr>
          <p:spPr>
            <a:xfrm>
              <a:off x="227341" y="2894086"/>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18" name="object 18"/>
            <p:cNvSpPr/>
            <p:nvPr/>
          </p:nvSpPr>
          <p:spPr>
            <a:xfrm>
              <a:off x="227342" y="2894083"/>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9" name="object 19"/>
          <p:cNvGrpSpPr/>
          <p:nvPr/>
        </p:nvGrpSpPr>
        <p:grpSpPr>
          <a:xfrm>
            <a:off x="220990" y="3746454"/>
            <a:ext cx="7371080" cy="690245"/>
            <a:chOff x="220990" y="3746454"/>
            <a:chExt cx="7371080" cy="690245"/>
          </a:xfrm>
        </p:grpSpPr>
        <p:sp>
          <p:nvSpPr>
            <p:cNvPr id="20" name="object 20"/>
            <p:cNvSpPr/>
            <p:nvPr/>
          </p:nvSpPr>
          <p:spPr>
            <a:xfrm>
              <a:off x="480002" y="3746454"/>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1" y="681167"/>
                  </a:lnTo>
                  <a:lnTo>
                    <a:pt x="7078227" y="656515"/>
                  </a:lnTo>
                  <a:lnTo>
                    <a:pt x="7102882" y="619949"/>
                  </a:lnTo>
                  <a:lnTo>
                    <a:pt x="7111923" y="575170"/>
                  </a:lnTo>
                  <a:lnTo>
                    <a:pt x="7111923" y="115036"/>
                  </a:lnTo>
                  <a:lnTo>
                    <a:pt x="7102882" y="70262"/>
                  </a:lnTo>
                  <a:lnTo>
                    <a:pt x="7078227" y="33696"/>
                  </a:lnTo>
                  <a:lnTo>
                    <a:pt x="7041661" y="9041"/>
                  </a:lnTo>
                  <a:lnTo>
                    <a:pt x="6996887" y="0"/>
                  </a:lnTo>
                  <a:close/>
                </a:path>
              </a:pathLst>
            </a:custGeom>
            <a:solidFill>
              <a:srgbClr val="F2F2F2"/>
            </a:solidFill>
          </p:spPr>
          <p:txBody>
            <a:bodyPr wrap="square" lIns="0" tIns="0" rIns="0" bIns="0" rtlCol="0"/>
            <a:lstStyle/>
            <a:p>
              <a:endParaRPr/>
            </a:p>
          </p:txBody>
        </p:sp>
        <p:sp>
          <p:nvSpPr>
            <p:cNvPr id="21" name="object 21"/>
            <p:cNvSpPr/>
            <p:nvPr/>
          </p:nvSpPr>
          <p:spPr>
            <a:xfrm>
              <a:off x="227337" y="3865697"/>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2" name="object 22"/>
            <p:cNvSpPr/>
            <p:nvPr/>
          </p:nvSpPr>
          <p:spPr>
            <a:xfrm>
              <a:off x="227336" y="3865694"/>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3" name="object 23"/>
          <p:cNvGrpSpPr/>
          <p:nvPr/>
        </p:nvGrpSpPr>
        <p:grpSpPr>
          <a:xfrm>
            <a:off x="220990" y="4715388"/>
            <a:ext cx="7371080" cy="690245"/>
            <a:chOff x="220990" y="4715388"/>
            <a:chExt cx="7371080" cy="690245"/>
          </a:xfrm>
        </p:grpSpPr>
        <p:sp>
          <p:nvSpPr>
            <p:cNvPr id="24" name="object 24"/>
            <p:cNvSpPr/>
            <p:nvPr/>
          </p:nvSpPr>
          <p:spPr>
            <a:xfrm>
              <a:off x="480000" y="4715388"/>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CAE7E5"/>
            </a:solidFill>
          </p:spPr>
          <p:txBody>
            <a:bodyPr wrap="square" lIns="0" tIns="0" rIns="0" bIns="0" rtlCol="0"/>
            <a:lstStyle/>
            <a:p>
              <a:endParaRPr/>
            </a:p>
          </p:txBody>
        </p:sp>
        <p:sp>
          <p:nvSpPr>
            <p:cNvPr id="25" name="object 25"/>
            <p:cNvSpPr/>
            <p:nvPr/>
          </p:nvSpPr>
          <p:spPr>
            <a:xfrm>
              <a:off x="227337" y="4828788"/>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6" name="object 26"/>
            <p:cNvSpPr/>
            <p:nvPr/>
          </p:nvSpPr>
          <p:spPr>
            <a:xfrm>
              <a:off x="227336" y="4828785"/>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7" name="object 27"/>
          <p:cNvGrpSpPr/>
          <p:nvPr/>
        </p:nvGrpSpPr>
        <p:grpSpPr>
          <a:xfrm>
            <a:off x="220990" y="5684319"/>
            <a:ext cx="7371080" cy="690245"/>
            <a:chOff x="220990" y="5684319"/>
            <a:chExt cx="7371080" cy="690245"/>
          </a:xfrm>
        </p:grpSpPr>
        <p:sp>
          <p:nvSpPr>
            <p:cNvPr id="28" name="object 28"/>
            <p:cNvSpPr/>
            <p:nvPr/>
          </p:nvSpPr>
          <p:spPr>
            <a:xfrm>
              <a:off x="480005" y="5684319"/>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9" name="object 29"/>
            <p:cNvSpPr/>
            <p:nvPr/>
          </p:nvSpPr>
          <p:spPr>
            <a:xfrm>
              <a:off x="227337" y="5809402"/>
              <a:ext cx="505459" cy="477520"/>
            </a:xfrm>
            <a:custGeom>
              <a:avLst/>
              <a:gdLst/>
              <a:ahLst/>
              <a:cxnLst/>
              <a:rect l="l" t="t" r="r" b="b"/>
              <a:pathLst>
                <a:path w="505459" h="477520">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30" name="object 30"/>
            <p:cNvSpPr/>
            <p:nvPr/>
          </p:nvSpPr>
          <p:spPr>
            <a:xfrm>
              <a:off x="227336" y="5809400"/>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aphicFrame>
        <p:nvGraphicFramePr>
          <p:cNvPr id="31" name="object 31" descr="4 Unintended consequences">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48705922"/>
              </p:ext>
            </p:extLst>
          </p:nvPr>
        </p:nvGraphicFramePr>
        <p:xfrm>
          <a:off x="362525" y="1966876"/>
          <a:ext cx="10914380" cy="4386580"/>
        </p:xfrm>
        <a:graphic>
          <a:graphicData uri="http://schemas.openxmlformats.org/drawingml/2006/table">
            <a:tbl>
              <a:tblPr firstRow="1" bandRow="1">
                <a:tableStyleId>{2D5ABB26-0587-4C30-8999-92F81FD0307C}</a:tableStyleId>
              </a:tblPr>
              <a:tblGrid>
                <a:gridCol w="525780">
                  <a:extLst>
                    <a:ext uri="{9D8B030D-6E8A-4147-A177-3AD203B41FA5}">
                      <a16:colId xmlns:a16="http://schemas.microsoft.com/office/drawing/2014/main" val="20000"/>
                    </a:ext>
                  </a:extLst>
                </a:gridCol>
                <a:gridCol w="6657975">
                  <a:extLst>
                    <a:ext uri="{9D8B030D-6E8A-4147-A177-3AD203B41FA5}">
                      <a16:colId xmlns:a16="http://schemas.microsoft.com/office/drawing/2014/main" val="20001"/>
                    </a:ext>
                  </a:extLst>
                </a:gridCol>
                <a:gridCol w="3730625">
                  <a:extLst>
                    <a:ext uri="{9D8B030D-6E8A-4147-A177-3AD203B41FA5}">
                      <a16:colId xmlns:a16="http://schemas.microsoft.com/office/drawing/2014/main" val="20002"/>
                    </a:ext>
                  </a:extLst>
                </a:gridCol>
              </a:tblGrid>
              <a:tr h="666750">
                <a:tc>
                  <a:txBody>
                    <a:bodyPr/>
                    <a:lstStyle/>
                    <a:p>
                      <a:pPr marL="51435">
                        <a:lnSpc>
                          <a:spcPts val="2680"/>
                        </a:lnSpc>
                      </a:pPr>
                      <a:r>
                        <a:rPr sz="2400" spc="-50" dirty="0">
                          <a:solidFill>
                            <a:srgbClr val="FFFFFF"/>
                          </a:solidFill>
                          <a:latin typeface="Georgia"/>
                          <a:cs typeface="Georgia"/>
                        </a:rPr>
                        <a:t>1</a:t>
                      </a:r>
                      <a:endParaRPr sz="2400">
                        <a:latin typeface="Georgia"/>
                        <a:cs typeface="Georgia"/>
                      </a:endParaRPr>
                    </a:p>
                  </a:txBody>
                  <a:tcPr marL="0" marR="0" marT="0" marB="0"/>
                </a:tc>
                <a:tc>
                  <a:txBody>
                    <a:bodyPr/>
                    <a:lstStyle/>
                    <a:p>
                      <a:pPr marR="354965" algn="ctr">
                        <a:lnSpc>
                          <a:spcPts val="2800"/>
                        </a:lnSpc>
                      </a:pPr>
                      <a:r>
                        <a:rPr sz="2400" dirty="0">
                          <a:solidFill>
                            <a:srgbClr val="7F7F7F"/>
                          </a:solidFill>
                          <a:latin typeface="Georgia"/>
                          <a:cs typeface="Georgia"/>
                        </a:rPr>
                        <a:t>Support</a:t>
                      </a:r>
                      <a:r>
                        <a:rPr sz="2400" spc="-60" dirty="0">
                          <a:solidFill>
                            <a:srgbClr val="7F7F7F"/>
                          </a:solidFill>
                          <a:latin typeface="Georgia"/>
                          <a:cs typeface="Georgia"/>
                        </a:rPr>
                        <a:t> </a:t>
                      </a:r>
                      <a:r>
                        <a:rPr sz="2400" dirty="0">
                          <a:solidFill>
                            <a:srgbClr val="7F7F7F"/>
                          </a:solidFill>
                          <a:latin typeface="Georgia"/>
                          <a:cs typeface="Georgia"/>
                        </a:rPr>
                        <a:t>for</a:t>
                      </a:r>
                      <a:r>
                        <a:rPr sz="2400" spc="-45" dirty="0">
                          <a:solidFill>
                            <a:srgbClr val="7F7F7F"/>
                          </a:solidFill>
                          <a:latin typeface="Georgia"/>
                          <a:cs typeface="Georgia"/>
                        </a:rPr>
                        <a:t> </a:t>
                      </a:r>
                      <a:r>
                        <a:rPr sz="2400" spc="-10" dirty="0">
                          <a:solidFill>
                            <a:srgbClr val="7F7F7F"/>
                          </a:solidFill>
                          <a:latin typeface="Georgia"/>
                          <a:cs typeface="Georgia"/>
                        </a:rPr>
                        <a:t>collaboration</a:t>
                      </a:r>
                      <a:endParaRPr sz="2400">
                        <a:latin typeface="Georgia"/>
                        <a:cs typeface="Georgia"/>
                      </a:endParaRPr>
                    </a:p>
                  </a:txBody>
                  <a:tcPr marL="0" marR="0" marT="0" marB="0"/>
                </a:tc>
                <a:tc rowSpan="4">
                  <a:txBody>
                    <a:bodyPr/>
                    <a:lstStyle/>
                    <a:p>
                      <a:pPr marL="684530">
                        <a:lnSpc>
                          <a:spcPts val="2800"/>
                        </a:lnSpc>
                      </a:pPr>
                      <a:r>
                        <a:rPr sz="2400" i="1" dirty="0">
                          <a:latin typeface="Georgia"/>
                          <a:cs typeface="Georgia"/>
                        </a:rPr>
                        <a:t>“So,</a:t>
                      </a:r>
                      <a:r>
                        <a:rPr sz="2400" i="1" spc="-35" dirty="0">
                          <a:latin typeface="Georgia"/>
                          <a:cs typeface="Georgia"/>
                        </a:rPr>
                        <a:t> </a:t>
                      </a:r>
                      <a:r>
                        <a:rPr sz="2400" i="1" dirty="0">
                          <a:latin typeface="Georgia"/>
                          <a:cs typeface="Georgia"/>
                        </a:rPr>
                        <a:t>it</a:t>
                      </a:r>
                      <a:r>
                        <a:rPr sz="2400" i="1" spc="-25" dirty="0">
                          <a:latin typeface="Georgia"/>
                          <a:cs typeface="Georgia"/>
                        </a:rPr>
                        <a:t> </a:t>
                      </a:r>
                      <a:r>
                        <a:rPr sz="2400" i="1" dirty="0">
                          <a:latin typeface="Georgia"/>
                          <a:cs typeface="Georgia"/>
                        </a:rPr>
                        <a:t>cost</a:t>
                      </a:r>
                      <a:r>
                        <a:rPr sz="2400" i="1" spc="-25" dirty="0">
                          <a:latin typeface="Georgia"/>
                          <a:cs typeface="Georgia"/>
                        </a:rPr>
                        <a:t> </a:t>
                      </a:r>
                      <a:r>
                        <a:rPr sz="2400" i="1" spc="-20" dirty="0">
                          <a:latin typeface="Georgia"/>
                          <a:cs typeface="Georgia"/>
                        </a:rPr>
                        <a:t>about</a:t>
                      </a:r>
                      <a:endParaRPr sz="2400">
                        <a:latin typeface="Georgia"/>
                        <a:cs typeface="Georgia"/>
                      </a:endParaRPr>
                    </a:p>
                    <a:p>
                      <a:pPr marL="684530" marR="24130">
                        <a:lnSpc>
                          <a:spcPct val="99800"/>
                        </a:lnSpc>
                        <a:spcBef>
                          <a:spcPts val="30"/>
                        </a:spcBef>
                      </a:pPr>
                      <a:r>
                        <a:rPr sz="2400" i="1" dirty="0">
                          <a:latin typeface="Georgia"/>
                          <a:cs typeface="Georgia"/>
                        </a:rPr>
                        <a:t>$5,000</a:t>
                      </a:r>
                      <a:r>
                        <a:rPr sz="2400" i="1" spc="-40" dirty="0">
                          <a:latin typeface="Georgia"/>
                          <a:cs typeface="Georgia"/>
                        </a:rPr>
                        <a:t> </a:t>
                      </a:r>
                      <a:r>
                        <a:rPr sz="2400" i="1" dirty="0">
                          <a:latin typeface="Georgia"/>
                          <a:cs typeface="Georgia"/>
                        </a:rPr>
                        <a:t>to</a:t>
                      </a:r>
                      <a:r>
                        <a:rPr sz="2400" i="1" spc="-40" dirty="0">
                          <a:latin typeface="Georgia"/>
                          <a:cs typeface="Georgia"/>
                        </a:rPr>
                        <a:t> </a:t>
                      </a:r>
                      <a:r>
                        <a:rPr sz="2400" i="1" dirty="0">
                          <a:latin typeface="Georgia"/>
                          <a:cs typeface="Georgia"/>
                        </a:rPr>
                        <a:t>get</a:t>
                      </a:r>
                      <a:r>
                        <a:rPr sz="2400" i="1" spc="-30" dirty="0">
                          <a:latin typeface="Georgia"/>
                          <a:cs typeface="Georgia"/>
                        </a:rPr>
                        <a:t> </a:t>
                      </a:r>
                      <a:r>
                        <a:rPr sz="2400" i="1" spc="-20" dirty="0">
                          <a:latin typeface="Georgia"/>
                          <a:cs typeface="Georgia"/>
                        </a:rPr>
                        <a:t>them </a:t>
                      </a:r>
                      <a:r>
                        <a:rPr sz="2400" i="1" dirty="0">
                          <a:latin typeface="Georgia"/>
                          <a:cs typeface="Georgia"/>
                        </a:rPr>
                        <a:t>certified</a:t>
                      </a:r>
                      <a:r>
                        <a:rPr sz="2400" i="1" spc="-45" dirty="0">
                          <a:latin typeface="Georgia"/>
                          <a:cs typeface="Georgia"/>
                        </a:rPr>
                        <a:t> </a:t>
                      </a:r>
                      <a:r>
                        <a:rPr sz="2400" i="1" dirty="0">
                          <a:latin typeface="Georgia"/>
                          <a:cs typeface="Georgia"/>
                        </a:rPr>
                        <a:t>[…].</a:t>
                      </a:r>
                      <a:r>
                        <a:rPr sz="2400" i="1" spc="-35" dirty="0">
                          <a:latin typeface="Georgia"/>
                          <a:cs typeface="Georgia"/>
                        </a:rPr>
                        <a:t> </a:t>
                      </a:r>
                      <a:r>
                        <a:rPr sz="2400" i="1" dirty="0">
                          <a:latin typeface="Georgia"/>
                          <a:cs typeface="Georgia"/>
                        </a:rPr>
                        <a:t>I</a:t>
                      </a:r>
                      <a:r>
                        <a:rPr sz="2400" i="1" spc="-40" dirty="0">
                          <a:latin typeface="Georgia"/>
                          <a:cs typeface="Georgia"/>
                        </a:rPr>
                        <a:t> </a:t>
                      </a:r>
                      <a:r>
                        <a:rPr sz="2400" i="1" spc="-20" dirty="0">
                          <a:latin typeface="Georgia"/>
                          <a:cs typeface="Georgia"/>
                        </a:rPr>
                        <a:t>can't </a:t>
                      </a:r>
                      <a:r>
                        <a:rPr sz="2400" i="1" dirty="0">
                          <a:latin typeface="Georgia"/>
                          <a:cs typeface="Georgia"/>
                        </a:rPr>
                        <a:t>keep</a:t>
                      </a:r>
                      <a:r>
                        <a:rPr sz="2400" i="1" spc="-50" dirty="0">
                          <a:latin typeface="Georgia"/>
                          <a:cs typeface="Georgia"/>
                        </a:rPr>
                        <a:t> </a:t>
                      </a:r>
                      <a:r>
                        <a:rPr sz="2400" i="1" dirty="0">
                          <a:latin typeface="Georgia"/>
                          <a:cs typeface="Georgia"/>
                        </a:rPr>
                        <a:t>spending</a:t>
                      </a:r>
                      <a:r>
                        <a:rPr sz="2400" i="1" spc="-45" dirty="0">
                          <a:latin typeface="Georgia"/>
                          <a:cs typeface="Georgia"/>
                        </a:rPr>
                        <a:t> </a:t>
                      </a:r>
                      <a:r>
                        <a:rPr sz="2400" i="1" spc="-10" dirty="0">
                          <a:latin typeface="Georgia"/>
                          <a:cs typeface="Georgia"/>
                        </a:rPr>
                        <a:t>$5,000 </a:t>
                      </a:r>
                      <a:r>
                        <a:rPr sz="2400" i="1" dirty="0">
                          <a:latin typeface="Georgia"/>
                          <a:cs typeface="Georgia"/>
                        </a:rPr>
                        <a:t>for</a:t>
                      </a:r>
                      <a:r>
                        <a:rPr sz="2400" i="1" spc="-35" dirty="0">
                          <a:latin typeface="Georgia"/>
                          <a:cs typeface="Georgia"/>
                        </a:rPr>
                        <a:t> </a:t>
                      </a:r>
                      <a:r>
                        <a:rPr sz="2400" i="1" dirty="0">
                          <a:latin typeface="Georgia"/>
                          <a:cs typeface="Georgia"/>
                        </a:rPr>
                        <a:t>people</a:t>
                      </a:r>
                      <a:r>
                        <a:rPr sz="2400" i="1" spc="-30" dirty="0">
                          <a:latin typeface="Georgia"/>
                          <a:cs typeface="Georgia"/>
                        </a:rPr>
                        <a:t> </a:t>
                      </a:r>
                      <a:r>
                        <a:rPr sz="2400" i="1" dirty="0">
                          <a:latin typeface="Georgia"/>
                          <a:cs typeface="Georgia"/>
                        </a:rPr>
                        <a:t>to</a:t>
                      </a:r>
                      <a:r>
                        <a:rPr sz="2400" i="1" spc="-35" dirty="0">
                          <a:latin typeface="Georgia"/>
                          <a:cs typeface="Georgia"/>
                        </a:rPr>
                        <a:t> </a:t>
                      </a:r>
                      <a:r>
                        <a:rPr sz="2400" i="1" spc="-20" dirty="0">
                          <a:latin typeface="Georgia"/>
                          <a:cs typeface="Georgia"/>
                        </a:rPr>
                        <a:t>leave </a:t>
                      </a:r>
                      <a:r>
                        <a:rPr sz="2400" i="1" dirty="0">
                          <a:latin typeface="Georgia"/>
                          <a:cs typeface="Georgia"/>
                        </a:rPr>
                        <a:t>[…].</a:t>
                      </a:r>
                      <a:r>
                        <a:rPr sz="2400" i="1" spc="-35" dirty="0">
                          <a:latin typeface="Georgia"/>
                          <a:cs typeface="Georgia"/>
                        </a:rPr>
                        <a:t> </a:t>
                      </a:r>
                      <a:r>
                        <a:rPr sz="2400" i="1" dirty="0">
                          <a:latin typeface="Georgia"/>
                          <a:cs typeface="Georgia"/>
                        </a:rPr>
                        <a:t>I</a:t>
                      </a:r>
                      <a:r>
                        <a:rPr sz="2400" i="1" spc="-35" dirty="0">
                          <a:latin typeface="Georgia"/>
                          <a:cs typeface="Georgia"/>
                        </a:rPr>
                        <a:t> </a:t>
                      </a:r>
                      <a:r>
                        <a:rPr sz="2400" i="1" dirty="0">
                          <a:latin typeface="Georgia"/>
                          <a:cs typeface="Georgia"/>
                        </a:rPr>
                        <a:t>train</a:t>
                      </a:r>
                      <a:r>
                        <a:rPr sz="2400" i="1" spc="-35" dirty="0">
                          <a:latin typeface="Georgia"/>
                          <a:cs typeface="Georgia"/>
                        </a:rPr>
                        <a:t> </a:t>
                      </a:r>
                      <a:r>
                        <a:rPr sz="2400" i="1" dirty="0">
                          <a:latin typeface="Georgia"/>
                          <a:cs typeface="Georgia"/>
                        </a:rPr>
                        <a:t>them,</a:t>
                      </a:r>
                      <a:r>
                        <a:rPr sz="2400" i="1" spc="-35" dirty="0">
                          <a:latin typeface="Georgia"/>
                          <a:cs typeface="Georgia"/>
                        </a:rPr>
                        <a:t> </a:t>
                      </a:r>
                      <a:r>
                        <a:rPr sz="2400" i="1" spc="-25" dirty="0">
                          <a:latin typeface="Georgia"/>
                          <a:cs typeface="Georgia"/>
                        </a:rPr>
                        <a:t>and </a:t>
                      </a:r>
                      <a:r>
                        <a:rPr sz="2400" i="1" dirty="0">
                          <a:latin typeface="Georgia"/>
                          <a:cs typeface="Georgia"/>
                        </a:rPr>
                        <a:t>then</a:t>
                      </a:r>
                      <a:r>
                        <a:rPr sz="2400" i="1" spc="-25" dirty="0">
                          <a:latin typeface="Georgia"/>
                          <a:cs typeface="Georgia"/>
                        </a:rPr>
                        <a:t> </a:t>
                      </a:r>
                      <a:r>
                        <a:rPr sz="2400" i="1" dirty="0">
                          <a:latin typeface="Georgia"/>
                          <a:cs typeface="Georgia"/>
                        </a:rPr>
                        <a:t>they</a:t>
                      </a:r>
                      <a:r>
                        <a:rPr sz="2400" i="1" spc="-25" dirty="0">
                          <a:latin typeface="Georgia"/>
                          <a:cs typeface="Georgia"/>
                        </a:rPr>
                        <a:t> </a:t>
                      </a:r>
                      <a:r>
                        <a:rPr sz="2400" i="1" dirty="0">
                          <a:latin typeface="Georgia"/>
                          <a:cs typeface="Georgia"/>
                        </a:rPr>
                        <a:t>go</a:t>
                      </a:r>
                      <a:r>
                        <a:rPr sz="2400" i="1" spc="-20" dirty="0">
                          <a:latin typeface="Georgia"/>
                          <a:cs typeface="Georgia"/>
                        </a:rPr>
                        <a:t> </a:t>
                      </a:r>
                      <a:r>
                        <a:rPr sz="2400" i="1" dirty="0">
                          <a:latin typeface="Georgia"/>
                          <a:cs typeface="Georgia"/>
                        </a:rPr>
                        <a:t>to</a:t>
                      </a:r>
                      <a:r>
                        <a:rPr sz="2400" i="1" spc="-25" dirty="0">
                          <a:latin typeface="Georgia"/>
                          <a:cs typeface="Georgia"/>
                        </a:rPr>
                        <a:t> </a:t>
                      </a:r>
                      <a:r>
                        <a:rPr sz="2400" i="1" spc="-20" dirty="0">
                          <a:latin typeface="Georgia"/>
                          <a:cs typeface="Georgia"/>
                        </a:rPr>
                        <a:t>work </a:t>
                      </a:r>
                      <a:r>
                        <a:rPr sz="2400" i="1" dirty="0">
                          <a:latin typeface="Georgia"/>
                          <a:cs typeface="Georgia"/>
                        </a:rPr>
                        <a:t>for</a:t>
                      </a:r>
                      <a:r>
                        <a:rPr sz="2400" i="1" spc="-45" dirty="0">
                          <a:latin typeface="Georgia"/>
                          <a:cs typeface="Georgia"/>
                        </a:rPr>
                        <a:t> </a:t>
                      </a:r>
                      <a:r>
                        <a:rPr sz="2400" i="1" dirty="0">
                          <a:latin typeface="Georgia"/>
                          <a:cs typeface="Georgia"/>
                        </a:rPr>
                        <a:t>public</a:t>
                      </a:r>
                      <a:r>
                        <a:rPr sz="2400" i="1" spc="-45" dirty="0">
                          <a:latin typeface="Georgia"/>
                          <a:cs typeface="Georgia"/>
                        </a:rPr>
                        <a:t> </a:t>
                      </a:r>
                      <a:r>
                        <a:rPr sz="2400" i="1" dirty="0">
                          <a:latin typeface="Georgia"/>
                          <a:cs typeface="Georgia"/>
                        </a:rPr>
                        <a:t>entities</a:t>
                      </a:r>
                      <a:r>
                        <a:rPr sz="2400" i="1" spc="-45" dirty="0">
                          <a:latin typeface="Georgia"/>
                          <a:cs typeface="Georgia"/>
                        </a:rPr>
                        <a:t> </a:t>
                      </a:r>
                      <a:r>
                        <a:rPr sz="2400" i="1" spc="-25" dirty="0">
                          <a:latin typeface="Georgia"/>
                          <a:cs typeface="Georgia"/>
                        </a:rPr>
                        <a:t>for </a:t>
                      </a:r>
                      <a:r>
                        <a:rPr sz="2400" i="1" dirty="0">
                          <a:latin typeface="Georgia"/>
                          <a:cs typeface="Georgia"/>
                        </a:rPr>
                        <a:t>more</a:t>
                      </a:r>
                      <a:r>
                        <a:rPr sz="2400" i="1" spc="-35" dirty="0">
                          <a:latin typeface="Georgia"/>
                          <a:cs typeface="Georgia"/>
                        </a:rPr>
                        <a:t> </a:t>
                      </a:r>
                      <a:r>
                        <a:rPr sz="2400" i="1" dirty="0">
                          <a:latin typeface="Georgia"/>
                          <a:cs typeface="Georgia"/>
                        </a:rPr>
                        <a:t>pay</a:t>
                      </a:r>
                      <a:r>
                        <a:rPr sz="2400" i="1" spc="-45" dirty="0">
                          <a:latin typeface="Georgia"/>
                          <a:cs typeface="Georgia"/>
                        </a:rPr>
                        <a:t> </a:t>
                      </a:r>
                      <a:r>
                        <a:rPr sz="2400" i="1" dirty="0">
                          <a:latin typeface="Georgia"/>
                          <a:cs typeface="Georgia"/>
                        </a:rPr>
                        <a:t>and</a:t>
                      </a:r>
                      <a:r>
                        <a:rPr sz="2400" i="1" spc="-40" dirty="0">
                          <a:latin typeface="Georgia"/>
                          <a:cs typeface="Georgia"/>
                        </a:rPr>
                        <a:t> </a:t>
                      </a:r>
                      <a:r>
                        <a:rPr sz="2400" i="1" spc="-20" dirty="0">
                          <a:latin typeface="Georgia"/>
                          <a:cs typeface="Georgia"/>
                        </a:rPr>
                        <a:t>twice </a:t>
                      </a:r>
                      <a:r>
                        <a:rPr sz="2400" i="1" dirty="0">
                          <a:latin typeface="Georgia"/>
                          <a:cs typeface="Georgia"/>
                        </a:rPr>
                        <a:t>the</a:t>
                      </a:r>
                      <a:r>
                        <a:rPr sz="2400" i="1" spc="-25" dirty="0">
                          <a:latin typeface="Georgia"/>
                          <a:cs typeface="Georgia"/>
                        </a:rPr>
                        <a:t> </a:t>
                      </a:r>
                      <a:r>
                        <a:rPr sz="2400" i="1" spc="-10" dirty="0">
                          <a:latin typeface="Georgia"/>
                          <a:cs typeface="Georgia"/>
                        </a:rPr>
                        <a:t>benefits”</a:t>
                      </a:r>
                      <a:endParaRPr sz="2400">
                        <a:latin typeface="Georgia"/>
                        <a:cs typeface="Georgia"/>
                      </a:endParaRPr>
                    </a:p>
                  </a:txBody>
                  <a:tcPr marL="0" marR="0" marT="0" marB="0"/>
                </a:tc>
                <a:extLst>
                  <a:ext uri="{0D108BD9-81ED-4DB2-BD59-A6C34878D82A}">
                    <a16:rowId xmlns:a16="http://schemas.microsoft.com/office/drawing/2014/main" val="10000"/>
                  </a:ext>
                </a:extLst>
              </a:tr>
              <a:tr h="970280">
                <a:tc>
                  <a:txBody>
                    <a:bodyPr/>
                    <a:lstStyle/>
                    <a:p>
                      <a:pPr marL="32384">
                        <a:lnSpc>
                          <a:spcPct val="100000"/>
                        </a:lnSpc>
                        <a:spcBef>
                          <a:spcPts val="2205"/>
                        </a:spcBef>
                      </a:pPr>
                      <a:r>
                        <a:rPr sz="2400" spc="-50" dirty="0">
                          <a:solidFill>
                            <a:srgbClr val="FFFFFF"/>
                          </a:solidFill>
                          <a:latin typeface="Georgia"/>
                          <a:cs typeface="Georgia"/>
                        </a:rPr>
                        <a:t>2</a:t>
                      </a:r>
                      <a:endParaRPr sz="2400">
                        <a:latin typeface="Georgia"/>
                        <a:cs typeface="Georgia"/>
                      </a:endParaRPr>
                    </a:p>
                  </a:txBody>
                  <a:tcPr marL="0" marR="0" marT="280035" marB="0"/>
                </a:tc>
                <a:tc>
                  <a:txBody>
                    <a:bodyPr/>
                    <a:lstStyle/>
                    <a:p>
                      <a:pPr marR="356235" algn="ctr">
                        <a:lnSpc>
                          <a:spcPct val="100000"/>
                        </a:lnSpc>
                        <a:spcBef>
                          <a:spcPts val="2300"/>
                        </a:spcBef>
                      </a:pPr>
                      <a:r>
                        <a:rPr sz="2400" dirty="0">
                          <a:solidFill>
                            <a:srgbClr val="7F7F7F"/>
                          </a:solidFill>
                          <a:latin typeface="Georgia"/>
                          <a:cs typeface="Georgia"/>
                        </a:rPr>
                        <a:t>Differences</a:t>
                      </a:r>
                      <a:r>
                        <a:rPr sz="2400" spc="-70" dirty="0">
                          <a:solidFill>
                            <a:srgbClr val="7F7F7F"/>
                          </a:solidFill>
                          <a:latin typeface="Georgia"/>
                          <a:cs typeface="Georgia"/>
                        </a:rPr>
                        <a:t> </a:t>
                      </a:r>
                      <a:r>
                        <a:rPr sz="2400" dirty="0">
                          <a:solidFill>
                            <a:srgbClr val="7F7F7F"/>
                          </a:solidFill>
                          <a:latin typeface="Georgia"/>
                          <a:cs typeface="Georgia"/>
                        </a:rPr>
                        <a:t>in</a:t>
                      </a:r>
                      <a:r>
                        <a:rPr sz="2400" spc="-70" dirty="0">
                          <a:solidFill>
                            <a:srgbClr val="7F7F7F"/>
                          </a:solidFill>
                          <a:latin typeface="Georgia"/>
                          <a:cs typeface="Georgia"/>
                        </a:rPr>
                        <a:t> </a:t>
                      </a:r>
                      <a:r>
                        <a:rPr sz="2400" dirty="0">
                          <a:solidFill>
                            <a:srgbClr val="7F7F7F"/>
                          </a:solidFill>
                          <a:latin typeface="Georgia"/>
                          <a:cs typeface="Georgia"/>
                        </a:rPr>
                        <a:t>language,</a:t>
                      </a:r>
                      <a:r>
                        <a:rPr sz="2400" spc="-60" dirty="0">
                          <a:solidFill>
                            <a:srgbClr val="7F7F7F"/>
                          </a:solidFill>
                          <a:latin typeface="Georgia"/>
                          <a:cs typeface="Georgia"/>
                        </a:rPr>
                        <a:t> </a:t>
                      </a:r>
                      <a:r>
                        <a:rPr sz="2400" dirty="0">
                          <a:solidFill>
                            <a:srgbClr val="7F7F7F"/>
                          </a:solidFill>
                          <a:latin typeface="Georgia"/>
                          <a:cs typeface="Georgia"/>
                        </a:rPr>
                        <a:t>aims,</a:t>
                      </a:r>
                      <a:r>
                        <a:rPr sz="2400" spc="-65" dirty="0">
                          <a:solidFill>
                            <a:srgbClr val="7F7F7F"/>
                          </a:solidFill>
                          <a:latin typeface="Georgia"/>
                          <a:cs typeface="Georgia"/>
                        </a:rPr>
                        <a:t> </a:t>
                      </a:r>
                      <a:r>
                        <a:rPr sz="2400" spc="-10" dirty="0">
                          <a:solidFill>
                            <a:srgbClr val="7F7F7F"/>
                          </a:solidFill>
                          <a:latin typeface="Georgia"/>
                          <a:cs typeface="Georgia"/>
                        </a:rPr>
                        <a:t>approaches</a:t>
                      </a:r>
                      <a:endParaRPr sz="2400" dirty="0">
                        <a:latin typeface="Georgia"/>
                        <a:cs typeface="Georgia"/>
                      </a:endParaRPr>
                    </a:p>
                  </a:txBody>
                  <a:tcPr marL="0" marR="0" marT="292100" marB="0"/>
                </a:tc>
                <a:tc vMerge="1">
                  <a:txBody>
                    <a:bodyPr/>
                    <a:lstStyle/>
                    <a:p>
                      <a:endParaRPr/>
                    </a:p>
                  </a:txBody>
                  <a:tcPr marL="0" marR="0" marT="0" marB="0"/>
                </a:tc>
                <a:extLst>
                  <a:ext uri="{0D108BD9-81ED-4DB2-BD59-A6C34878D82A}">
                    <a16:rowId xmlns:a16="http://schemas.microsoft.com/office/drawing/2014/main" val="10001"/>
                  </a:ext>
                </a:extLst>
              </a:tr>
              <a:tr h="965835">
                <a:tc>
                  <a:txBody>
                    <a:bodyPr/>
                    <a:lstStyle/>
                    <a:p>
                      <a:pPr marL="33020">
                        <a:lnSpc>
                          <a:spcPct val="100000"/>
                        </a:lnSpc>
                        <a:spcBef>
                          <a:spcPts val="2215"/>
                        </a:spcBef>
                      </a:pPr>
                      <a:r>
                        <a:rPr sz="2400" spc="-50" dirty="0">
                          <a:solidFill>
                            <a:srgbClr val="FFFFFF"/>
                          </a:solidFill>
                          <a:latin typeface="Georgia"/>
                          <a:cs typeface="Georgia"/>
                        </a:rPr>
                        <a:t>3</a:t>
                      </a:r>
                      <a:endParaRPr sz="2400">
                        <a:latin typeface="Georgia"/>
                        <a:cs typeface="Georgia"/>
                      </a:endParaRPr>
                    </a:p>
                  </a:txBody>
                  <a:tcPr marL="0" marR="0" marT="281305" marB="0"/>
                </a:tc>
                <a:tc>
                  <a:txBody>
                    <a:bodyPr/>
                    <a:lstStyle/>
                    <a:p>
                      <a:pPr marR="354965" algn="ctr">
                        <a:lnSpc>
                          <a:spcPct val="100000"/>
                        </a:lnSpc>
                        <a:spcBef>
                          <a:spcPts val="2290"/>
                        </a:spcBef>
                      </a:pPr>
                      <a:r>
                        <a:rPr sz="2400" dirty="0">
                          <a:solidFill>
                            <a:srgbClr val="7F7F7F"/>
                          </a:solidFill>
                          <a:latin typeface="Georgia"/>
                          <a:cs typeface="Georgia"/>
                        </a:rPr>
                        <a:t>Resource</a:t>
                      </a:r>
                      <a:r>
                        <a:rPr sz="2400" spc="-75" dirty="0">
                          <a:solidFill>
                            <a:srgbClr val="7F7F7F"/>
                          </a:solidFill>
                          <a:latin typeface="Georgia"/>
                          <a:cs typeface="Georgia"/>
                        </a:rPr>
                        <a:t> </a:t>
                      </a:r>
                      <a:r>
                        <a:rPr sz="2400" dirty="0">
                          <a:solidFill>
                            <a:srgbClr val="7F7F7F"/>
                          </a:solidFill>
                          <a:latin typeface="Georgia"/>
                          <a:cs typeface="Georgia"/>
                        </a:rPr>
                        <a:t>and</a:t>
                      </a:r>
                      <a:r>
                        <a:rPr sz="2400" spc="-75" dirty="0">
                          <a:solidFill>
                            <a:srgbClr val="7F7F7F"/>
                          </a:solidFill>
                          <a:latin typeface="Georgia"/>
                          <a:cs typeface="Georgia"/>
                        </a:rPr>
                        <a:t> </a:t>
                      </a:r>
                      <a:r>
                        <a:rPr sz="2400" dirty="0">
                          <a:solidFill>
                            <a:srgbClr val="7F7F7F"/>
                          </a:solidFill>
                          <a:latin typeface="Georgia"/>
                          <a:cs typeface="Georgia"/>
                        </a:rPr>
                        <a:t>capability</a:t>
                      </a:r>
                      <a:r>
                        <a:rPr sz="2400" spc="-65" dirty="0">
                          <a:solidFill>
                            <a:srgbClr val="7F7F7F"/>
                          </a:solidFill>
                          <a:latin typeface="Georgia"/>
                          <a:cs typeface="Georgia"/>
                        </a:rPr>
                        <a:t> </a:t>
                      </a:r>
                      <a:r>
                        <a:rPr sz="2400" spc="-10" dirty="0">
                          <a:solidFill>
                            <a:srgbClr val="7F7F7F"/>
                          </a:solidFill>
                          <a:latin typeface="Georgia"/>
                          <a:cs typeface="Georgia"/>
                        </a:rPr>
                        <a:t>issues</a:t>
                      </a:r>
                      <a:endParaRPr sz="2400">
                        <a:latin typeface="Georgia"/>
                        <a:cs typeface="Georgia"/>
                      </a:endParaRPr>
                    </a:p>
                  </a:txBody>
                  <a:tcPr marL="0" marR="0" marT="290830" marB="0"/>
                </a:tc>
                <a:tc vMerge="1">
                  <a:txBody>
                    <a:bodyPr/>
                    <a:lstStyle/>
                    <a:p>
                      <a:endParaRPr/>
                    </a:p>
                  </a:txBody>
                  <a:tcPr marL="0" marR="0" marT="0" marB="0"/>
                </a:tc>
                <a:extLst>
                  <a:ext uri="{0D108BD9-81ED-4DB2-BD59-A6C34878D82A}">
                    <a16:rowId xmlns:a16="http://schemas.microsoft.com/office/drawing/2014/main" val="10002"/>
                  </a:ext>
                </a:extLst>
              </a:tr>
              <a:tr h="1167130">
                <a:tc>
                  <a:txBody>
                    <a:bodyPr/>
                    <a:lstStyle/>
                    <a:p>
                      <a:pPr marL="31750">
                        <a:lnSpc>
                          <a:spcPct val="100000"/>
                        </a:lnSpc>
                        <a:spcBef>
                          <a:spcPts val="2190"/>
                        </a:spcBef>
                      </a:pPr>
                      <a:r>
                        <a:rPr sz="2400" spc="-50" dirty="0">
                          <a:solidFill>
                            <a:srgbClr val="FFFFFF"/>
                          </a:solidFill>
                          <a:latin typeface="Georgia"/>
                          <a:cs typeface="Georgia"/>
                        </a:rPr>
                        <a:t>4</a:t>
                      </a:r>
                      <a:endParaRPr sz="2400">
                        <a:latin typeface="Georgia"/>
                        <a:cs typeface="Georgia"/>
                      </a:endParaRPr>
                    </a:p>
                  </a:txBody>
                  <a:tcPr marL="0" marR="0" marT="278130" marB="0"/>
                </a:tc>
                <a:tc>
                  <a:txBody>
                    <a:bodyPr/>
                    <a:lstStyle/>
                    <a:p>
                      <a:pPr marR="355600" algn="ctr">
                        <a:lnSpc>
                          <a:spcPct val="100000"/>
                        </a:lnSpc>
                        <a:spcBef>
                          <a:spcPts val="2310"/>
                        </a:spcBef>
                      </a:pPr>
                      <a:r>
                        <a:rPr sz="2400" dirty="0">
                          <a:latin typeface="Georgia"/>
                          <a:cs typeface="Georgia"/>
                        </a:rPr>
                        <a:t>Unintended</a:t>
                      </a:r>
                      <a:r>
                        <a:rPr sz="2400" spc="-70" dirty="0">
                          <a:latin typeface="Georgia"/>
                          <a:cs typeface="Georgia"/>
                        </a:rPr>
                        <a:t> </a:t>
                      </a:r>
                      <a:r>
                        <a:rPr sz="2400" spc="-10" dirty="0">
                          <a:latin typeface="Georgia"/>
                          <a:cs typeface="Georgia"/>
                        </a:rPr>
                        <a:t>consequences</a:t>
                      </a:r>
                      <a:endParaRPr sz="2400" dirty="0">
                        <a:latin typeface="Georgia"/>
                        <a:cs typeface="Georgia"/>
                      </a:endParaRPr>
                    </a:p>
                  </a:txBody>
                  <a:tcPr marL="0" marR="0" marT="293370" marB="0"/>
                </a:tc>
                <a:tc vMerge="1">
                  <a:txBody>
                    <a:bodyPr/>
                    <a:lstStyle/>
                    <a:p>
                      <a:endParaRPr/>
                    </a:p>
                  </a:txBody>
                  <a:tcPr marL="0" marR="0" marT="0" marB="0"/>
                </a:tc>
                <a:extLst>
                  <a:ext uri="{0D108BD9-81ED-4DB2-BD59-A6C34878D82A}">
                    <a16:rowId xmlns:a16="http://schemas.microsoft.com/office/drawing/2014/main" val="10003"/>
                  </a:ext>
                </a:extLst>
              </a:tr>
              <a:tr h="616585">
                <a:tc>
                  <a:txBody>
                    <a:bodyPr/>
                    <a:lstStyle/>
                    <a:p>
                      <a:pPr marL="36830">
                        <a:lnSpc>
                          <a:spcPct val="100000"/>
                        </a:lnSpc>
                        <a:spcBef>
                          <a:spcPts val="730"/>
                        </a:spcBef>
                      </a:pPr>
                      <a:r>
                        <a:rPr sz="2400" spc="-50" dirty="0">
                          <a:solidFill>
                            <a:srgbClr val="FFFFFF"/>
                          </a:solidFill>
                          <a:latin typeface="Georgia"/>
                          <a:cs typeface="Georgia"/>
                        </a:rPr>
                        <a:t>5</a:t>
                      </a:r>
                      <a:endParaRPr sz="2400">
                        <a:latin typeface="Georgia"/>
                        <a:cs typeface="Georgia"/>
                      </a:endParaRPr>
                    </a:p>
                  </a:txBody>
                  <a:tcPr marL="0" marR="0" marT="92710" marB="0"/>
                </a:tc>
                <a:tc>
                  <a:txBody>
                    <a:bodyPr/>
                    <a:lstStyle/>
                    <a:p>
                      <a:pPr marR="353695" algn="ctr">
                        <a:lnSpc>
                          <a:spcPct val="100000"/>
                        </a:lnSpc>
                        <a:spcBef>
                          <a:spcPts val="750"/>
                        </a:spcBef>
                      </a:pPr>
                      <a:r>
                        <a:rPr sz="2400" dirty="0">
                          <a:solidFill>
                            <a:srgbClr val="7F7F7F"/>
                          </a:solidFill>
                          <a:latin typeface="Georgia"/>
                          <a:cs typeface="Georgia"/>
                        </a:rPr>
                        <a:t>Risk</a:t>
                      </a:r>
                      <a:r>
                        <a:rPr sz="2400" spc="-40" dirty="0">
                          <a:solidFill>
                            <a:srgbClr val="7F7F7F"/>
                          </a:solidFill>
                          <a:latin typeface="Georgia"/>
                          <a:cs typeface="Georgia"/>
                        </a:rPr>
                        <a:t> </a:t>
                      </a:r>
                      <a:r>
                        <a:rPr sz="2400" dirty="0">
                          <a:solidFill>
                            <a:srgbClr val="7F7F7F"/>
                          </a:solidFill>
                          <a:latin typeface="Georgia"/>
                          <a:cs typeface="Georgia"/>
                        </a:rPr>
                        <a:t>of</a:t>
                      </a:r>
                      <a:r>
                        <a:rPr sz="2400" spc="-50" dirty="0">
                          <a:solidFill>
                            <a:srgbClr val="7F7F7F"/>
                          </a:solidFill>
                          <a:latin typeface="Georgia"/>
                          <a:cs typeface="Georgia"/>
                        </a:rPr>
                        <a:t> </a:t>
                      </a:r>
                      <a:r>
                        <a:rPr sz="2400" spc="-10" dirty="0">
                          <a:solidFill>
                            <a:srgbClr val="7F7F7F"/>
                          </a:solidFill>
                          <a:latin typeface="Georgia"/>
                          <a:cs typeface="Georgia"/>
                        </a:rPr>
                        <a:t>medicalization</a:t>
                      </a:r>
                      <a:endParaRPr sz="2400">
                        <a:latin typeface="Georgia"/>
                        <a:cs typeface="Georgia"/>
                      </a:endParaRPr>
                    </a:p>
                  </a:txBody>
                  <a:tcPr marL="0" marR="0" marT="95250" marB="0"/>
                </a:tc>
                <a:tc>
                  <a:txBody>
                    <a:bodyPr/>
                    <a:lstStyle/>
                    <a:p>
                      <a:pPr marL="684530">
                        <a:lnSpc>
                          <a:spcPts val="2825"/>
                        </a:lnSpc>
                        <a:spcBef>
                          <a:spcPts val="1930"/>
                        </a:spcBef>
                      </a:pPr>
                      <a:r>
                        <a:rPr sz="2400" i="1" spc="-25" dirty="0">
                          <a:latin typeface="Georgia"/>
                          <a:cs typeface="Georgia"/>
                        </a:rPr>
                        <a:t>—</a:t>
                      </a:r>
                      <a:r>
                        <a:rPr sz="2400" dirty="0">
                          <a:latin typeface="Georgia"/>
                          <a:cs typeface="Georgia"/>
                        </a:rPr>
                        <a:t>CBO</a:t>
                      </a:r>
                      <a:r>
                        <a:rPr sz="2400" spc="-45" dirty="0">
                          <a:latin typeface="Georgia"/>
                          <a:cs typeface="Georgia"/>
                        </a:rPr>
                        <a:t> </a:t>
                      </a:r>
                      <a:r>
                        <a:rPr sz="2400" spc="-10" dirty="0">
                          <a:latin typeface="Georgia"/>
                          <a:cs typeface="Georgia"/>
                        </a:rPr>
                        <a:t>interviewee</a:t>
                      </a:r>
                      <a:endParaRPr sz="2400" dirty="0">
                        <a:latin typeface="Georgia"/>
                        <a:cs typeface="Georgia"/>
                      </a:endParaRPr>
                    </a:p>
                  </a:txBody>
                  <a:tcPr marL="0" marR="0" marT="245110" marB="0"/>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Five Broad Theme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Five</a:t>
            </a:r>
            <a:r>
              <a:rPr spc="-45" dirty="0"/>
              <a:t> </a:t>
            </a:r>
            <a:r>
              <a:rPr dirty="0"/>
              <a:t>broad</a:t>
            </a:r>
            <a:r>
              <a:rPr spc="-45" dirty="0"/>
              <a:t> </a:t>
            </a:r>
            <a:r>
              <a:rPr spc="-10" dirty="0"/>
              <a:t>themes</a:t>
            </a:r>
          </a:p>
        </p:txBody>
      </p:sp>
      <p:grpSp>
        <p:nvGrpSpPr>
          <p:cNvPr id="11" name="object 11" descr="1 Support for Collaboration"/>
          <p:cNvGrpSpPr/>
          <p:nvPr/>
        </p:nvGrpSpPr>
        <p:grpSpPr>
          <a:xfrm>
            <a:off x="220990" y="1808589"/>
            <a:ext cx="7371080" cy="690245"/>
            <a:chOff x="220990" y="1808589"/>
            <a:chExt cx="7371080" cy="690245"/>
          </a:xfrm>
        </p:grpSpPr>
        <p:sp>
          <p:nvSpPr>
            <p:cNvPr id="12" name="object 12"/>
            <p:cNvSpPr/>
            <p:nvPr/>
          </p:nvSpPr>
          <p:spPr>
            <a:xfrm>
              <a:off x="480005" y="1808589"/>
              <a:ext cx="7112000" cy="690245"/>
            </a:xfrm>
            <a:custGeom>
              <a:avLst/>
              <a:gdLst/>
              <a:ahLst/>
              <a:cxnLst/>
              <a:rect l="l" t="t" r="r" b="b"/>
              <a:pathLst>
                <a:path w="7112000" h="690244">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3" name="object 13"/>
            <p:cNvSpPr/>
            <p:nvPr/>
          </p:nvSpPr>
          <p:spPr>
            <a:xfrm>
              <a:off x="227337" y="1921990"/>
              <a:ext cx="505459" cy="477520"/>
            </a:xfrm>
            <a:custGeom>
              <a:avLst/>
              <a:gdLst/>
              <a:ahLst/>
              <a:cxnLst/>
              <a:rect l="l" t="t" r="r" b="b"/>
              <a:pathLst>
                <a:path w="505459" h="477519">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14" name="object 14"/>
            <p:cNvSpPr/>
            <p:nvPr/>
          </p:nvSpPr>
          <p:spPr>
            <a:xfrm>
              <a:off x="227336" y="1921987"/>
              <a:ext cx="505459" cy="477520"/>
            </a:xfrm>
            <a:custGeom>
              <a:avLst/>
              <a:gdLst/>
              <a:ahLst/>
              <a:cxnLst/>
              <a:rect l="l" t="t" r="r" b="b"/>
              <a:pathLst>
                <a:path w="505459" h="477519">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5" name="object 15"/>
          <p:cNvGrpSpPr/>
          <p:nvPr/>
        </p:nvGrpSpPr>
        <p:grpSpPr>
          <a:xfrm>
            <a:off x="220995" y="2777521"/>
            <a:ext cx="7371080" cy="690245"/>
            <a:chOff x="220995" y="2777521"/>
            <a:chExt cx="7371080" cy="690245"/>
          </a:xfrm>
        </p:grpSpPr>
        <p:sp>
          <p:nvSpPr>
            <p:cNvPr id="16" name="object 16"/>
            <p:cNvSpPr/>
            <p:nvPr/>
          </p:nvSpPr>
          <p:spPr>
            <a:xfrm>
              <a:off x="480000" y="2777521"/>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17" name="object 17"/>
            <p:cNvSpPr/>
            <p:nvPr/>
          </p:nvSpPr>
          <p:spPr>
            <a:xfrm>
              <a:off x="227341" y="2894086"/>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18" name="object 18"/>
            <p:cNvSpPr/>
            <p:nvPr/>
          </p:nvSpPr>
          <p:spPr>
            <a:xfrm>
              <a:off x="227342" y="2894083"/>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19" name="object 19"/>
          <p:cNvGrpSpPr/>
          <p:nvPr/>
        </p:nvGrpSpPr>
        <p:grpSpPr>
          <a:xfrm>
            <a:off x="220990" y="3746454"/>
            <a:ext cx="7371080" cy="690245"/>
            <a:chOff x="220990" y="3746454"/>
            <a:chExt cx="7371080" cy="690245"/>
          </a:xfrm>
        </p:grpSpPr>
        <p:sp>
          <p:nvSpPr>
            <p:cNvPr id="20" name="object 20"/>
            <p:cNvSpPr/>
            <p:nvPr/>
          </p:nvSpPr>
          <p:spPr>
            <a:xfrm>
              <a:off x="480002" y="3746454"/>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1" y="681167"/>
                  </a:lnTo>
                  <a:lnTo>
                    <a:pt x="7078227" y="656515"/>
                  </a:lnTo>
                  <a:lnTo>
                    <a:pt x="7102882" y="619949"/>
                  </a:lnTo>
                  <a:lnTo>
                    <a:pt x="7111923" y="575170"/>
                  </a:lnTo>
                  <a:lnTo>
                    <a:pt x="7111923" y="115036"/>
                  </a:lnTo>
                  <a:lnTo>
                    <a:pt x="7102882" y="70262"/>
                  </a:lnTo>
                  <a:lnTo>
                    <a:pt x="7078227" y="33696"/>
                  </a:lnTo>
                  <a:lnTo>
                    <a:pt x="7041661" y="9041"/>
                  </a:lnTo>
                  <a:lnTo>
                    <a:pt x="6996887" y="0"/>
                  </a:lnTo>
                  <a:close/>
                </a:path>
              </a:pathLst>
            </a:custGeom>
            <a:solidFill>
              <a:srgbClr val="F2F2F2"/>
            </a:solidFill>
          </p:spPr>
          <p:txBody>
            <a:bodyPr wrap="square" lIns="0" tIns="0" rIns="0" bIns="0" rtlCol="0"/>
            <a:lstStyle/>
            <a:p>
              <a:endParaRPr/>
            </a:p>
          </p:txBody>
        </p:sp>
        <p:sp>
          <p:nvSpPr>
            <p:cNvPr id="21" name="object 21"/>
            <p:cNvSpPr/>
            <p:nvPr/>
          </p:nvSpPr>
          <p:spPr>
            <a:xfrm>
              <a:off x="227337" y="3865697"/>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2" name="object 22"/>
            <p:cNvSpPr/>
            <p:nvPr/>
          </p:nvSpPr>
          <p:spPr>
            <a:xfrm>
              <a:off x="227336" y="3865694"/>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3" name="object 23"/>
          <p:cNvGrpSpPr/>
          <p:nvPr/>
        </p:nvGrpSpPr>
        <p:grpSpPr>
          <a:xfrm>
            <a:off x="220990" y="4715388"/>
            <a:ext cx="7371080" cy="690245"/>
            <a:chOff x="220990" y="4715388"/>
            <a:chExt cx="7371080" cy="690245"/>
          </a:xfrm>
        </p:grpSpPr>
        <p:sp>
          <p:nvSpPr>
            <p:cNvPr id="24" name="object 24"/>
            <p:cNvSpPr/>
            <p:nvPr/>
          </p:nvSpPr>
          <p:spPr>
            <a:xfrm>
              <a:off x="480000" y="4715388"/>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F2F2F2"/>
            </a:solidFill>
          </p:spPr>
          <p:txBody>
            <a:bodyPr wrap="square" lIns="0" tIns="0" rIns="0" bIns="0" rtlCol="0"/>
            <a:lstStyle/>
            <a:p>
              <a:endParaRPr/>
            </a:p>
          </p:txBody>
        </p:sp>
        <p:sp>
          <p:nvSpPr>
            <p:cNvPr id="25" name="object 25"/>
            <p:cNvSpPr/>
            <p:nvPr/>
          </p:nvSpPr>
          <p:spPr>
            <a:xfrm>
              <a:off x="227337" y="4828788"/>
              <a:ext cx="505459" cy="477520"/>
            </a:xfrm>
            <a:custGeom>
              <a:avLst/>
              <a:gdLst/>
              <a:ahLst/>
              <a:cxnLst/>
              <a:rect l="l" t="t" r="r" b="b"/>
              <a:pathLst>
                <a:path w="505459" h="477520">
                  <a:moveTo>
                    <a:pt x="252666" y="0"/>
                  </a:moveTo>
                  <a:lnTo>
                    <a:pt x="201744" y="4849"/>
                  </a:lnTo>
                  <a:lnTo>
                    <a:pt x="154315" y="18758"/>
                  </a:lnTo>
                  <a:lnTo>
                    <a:pt x="111396" y="40767"/>
                  </a:lnTo>
                  <a:lnTo>
                    <a:pt x="74002" y="69916"/>
                  </a:lnTo>
                  <a:lnTo>
                    <a:pt x="43150" y="105246"/>
                  </a:lnTo>
                  <a:lnTo>
                    <a:pt x="19855" y="145796"/>
                  </a:lnTo>
                  <a:lnTo>
                    <a:pt x="5133" y="190608"/>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08"/>
                  </a:lnTo>
                  <a:lnTo>
                    <a:pt x="485465" y="145796"/>
                  </a:lnTo>
                  <a:lnTo>
                    <a:pt x="462170" y="105246"/>
                  </a:lnTo>
                  <a:lnTo>
                    <a:pt x="431318" y="69916"/>
                  </a:lnTo>
                  <a:lnTo>
                    <a:pt x="393926" y="40767"/>
                  </a:lnTo>
                  <a:lnTo>
                    <a:pt x="351009" y="18758"/>
                  </a:lnTo>
                  <a:lnTo>
                    <a:pt x="303584" y="4849"/>
                  </a:lnTo>
                  <a:lnTo>
                    <a:pt x="252666" y="0"/>
                  </a:lnTo>
                  <a:close/>
                </a:path>
              </a:pathLst>
            </a:custGeom>
            <a:solidFill>
              <a:srgbClr val="3B837E"/>
            </a:solidFill>
          </p:spPr>
          <p:txBody>
            <a:bodyPr wrap="square" lIns="0" tIns="0" rIns="0" bIns="0" rtlCol="0"/>
            <a:lstStyle/>
            <a:p>
              <a:endParaRPr/>
            </a:p>
          </p:txBody>
        </p:sp>
        <p:sp>
          <p:nvSpPr>
            <p:cNvPr id="26" name="object 26"/>
            <p:cNvSpPr/>
            <p:nvPr/>
          </p:nvSpPr>
          <p:spPr>
            <a:xfrm>
              <a:off x="227336" y="4828785"/>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pSp>
        <p:nvGrpSpPr>
          <p:cNvPr id="27" name="object 27"/>
          <p:cNvGrpSpPr/>
          <p:nvPr/>
        </p:nvGrpSpPr>
        <p:grpSpPr>
          <a:xfrm>
            <a:off x="220990" y="5684319"/>
            <a:ext cx="7371080" cy="690245"/>
            <a:chOff x="220990" y="5684319"/>
            <a:chExt cx="7371080" cy="690245"/>
          </a:xfrm>
        </p:grpSpPr>
        <p:sp>
          <p:nvSpPr>
            <p:cNvPr id="28" name="object 28"/>
            <p:cNvSpPr/>
            <p:nvPr/>
          </p:nvSpPr>
          <p:spPr>
            <a:xfrm>
              <a:off x="480005" y="5684319"/>
              <a:ext cx="7112000" cy="690245"/>
            </a:xfrm>
            <a:custGeom>
              <a:avLst/>
              <a:gdLst/>
              <a:ahLst/>
              <a:cxnLst/>
              <a:rect l="l" t="t" r="r" b="b"/>
              <a:pathLst>
                <a:path w="7112000" h="690245">
                  <a:moveTo>
                    <a:pt x="6996887" y="0"/>
                  </a:moveTo>
                  <a:lnTo>
                    <a:pt x="115036" y="0"/>
                  </a:lnTo>
                  <a:lnTo>
                    <a:pt x="70256" y="9041"/>
                  </a:lnTo>
                  <a:lnTo>
                    <a:pt x="33691" y="33696"/>
                  </a:lnTo>
                  <a:lnTo>
                    <a:pt x="9039" y="70262"/>
                  </a:lnTo>
                  <a:lnTo>
                    <a:pt x="0" y="115036"/>
                  </a:lnTo>
                  <a:lnTo>
                    <a:pt x="0" y="575170"/>
                  </a:lnTo>
                  <a:lnTo>
                    <a:pt x="9039" y="619949"/>
                  </a:lnTo>
                  <a:lnTo>
                    <a:pt x="33691" y="656515"/>
                  </a:lnTo>
                  <a:lnTo>
                    <a:pt x="70256" y="681167"/>
                  </a:lnTo>
                  <a:lnTo>
                    <a:pt x="115036" y="690206"/>
                  </a:lnTo>
                  <a:lnTo>
                    <a:pt x="6996887" y="690206"/>
                  </a:lnTo>
                  <a:lnTo>
                    <a:pt x="7041666" y="681167"/>
                  </a:lnTo>
                  <a:lnTo>
                    <a:pt x="7078232" y="656515"/>
                  </a:lnTo>
                  <a:lnTo>
                    <a:pt x="7102884" y="619949"/>
                  </a:lnTo>
                  <a:lnTo>
                    <a:pt x="7111923" y="575170"/>
                  </a:lnTo>
                  <a:lnTo>
                    <a:pt x="7111923" y="115036"/>
                  </a:lnTo>
                  <a:lnTo>
                    <a:pt x="7102884" y="70262"/>
                  </a:lnTo>
                  <a:lnTo>
                    <a:pt x="7078232" y="33696"/>
                  </a:lnTo>
                  <a:lnTo>
                    <a:pt x="7041666" y="9041"/>
                  </a:lnTo>
                  <a:lnTo>
                    <a:pt x="6996887" y="0"/>
                  </a:lnTo>
                  <a:close/>
                </a:path>
              </a:pathLst>
            </a:custGeom>
            <a:solidFill>
              <a:srgbClr val="CAE7E5"/>
            </a:solidFill>
          </p:spPr>
          <p:txBody>
            <a:bodyPr wrap="square" lIns="0" tIns="0" rIns="0" bIns="0" rtlCol="0"/>
            <a:lstStyle/>
            <a:p>
              <a:endParaRPr/>
            </a:p>
          </p:txBody>
        </p:sp>
        <p:sp>
          <p:nvSpPr>
            <p:cNvPr id="29" name="object 29"/>
            <p:cNvSpPr/>
            <p:nvPr/>
          </p:nvSpPr>
          <p:spPr>
            <a:xfrm>
              <a:off x="227337" y="5809402"/>
              <a:ext cx="505459" cy="477520"/>
            </a:xfrm>
            <a:custGeom>
              <a:avLst/>
              <a:gdLst/>
              <a:ahLst/>
              <a:cxnLst/>
              <a:rect l="l" t="t" r="r" b="b"/>
              <a:pathLst>
                <a:path w="505459" h="477520">
                  <a:moveTo>
                    <a:pt x="252666" y="0"/>
                  </a:moveTo>
                  <a:lnTo>
                    <a:pt x="201744" y="4850"/>
                  </a:lnTo>
                  <a:lnTo>
                    <a:pt x="154315" y="18760"/>
                  </a:lnTo>
                  <a:lnTo>
                    <a:pt x="111396" y="40770"/>
                  </a:lnTo>
                  <a:lnTo>
                    <a:pt x="74002" y="69921"/>
                  </a:lnTo>
                  <a:lnTo>
                    <a:pt x="43150" y="105251"/>
                  </a:lnTo>
                  <a:lnTo>
                    <a:pt x="19855" y="145802"/>
                  </a:lnTo>
                  <a:lnTo>
                    <a:pt x="5133" y="190612"/>
                  </a:lnTo>
                  <a:lnTo>
                    <a:pt x="0" y="238721"/>
                  </a:lnTo>
                  <a:lnTo>
                    <a:pt x="5133" y="286831"/>
                  </a:lnTo>
                  <a:lnTo>
                    <a:pt x="19855" y="331641"/>
                  </a:lnTo>
                  <a:lnTo>
                    <a:pt x="43150" y="372191"/>
                  </a:lnTo>
                  <a:lnTo>
                    <a:pt x="74002" y="407522"/>
                  </a:lnTo>
                  <a:lnTo>
                    <a:pt x="111396" y="436672"/>
                  </a:lnTo>
                  <a:lnTo>
                    <a:pt x="154315" y="458683"/>
                  </a:lnTo>
                  <a:lnTo>
                    <a:pt x="201744" y="472593"/>
                  </a:lnTo>
                  <a:lnTo>
                    <a:pt x="252666" y="477443"/>
                  </a:lnTo>
                  <a:lnTo>
                    <a:pt x="303584" y="472593"/>
                  </a:lnTo>
                  <a:lnTo>
                    <a:pt x="351009" y="458683"/>
                  </a:lnTo>
                  <a:lnTo>
                    <a:pt x="393926" y="436672"/>
                  </a:lnTo>
                  <a:lnTo>
                    <a:pt x="431318" y="407522"/>
                  </a:lnTo>
                  <a:lnTo>
                    <a:pt x="462170" y="372191"/>
                  </a:lnTo>
                  <a:lnTo>
                    <a:pt x="485465" y="331641"/>
                  </a:lnTo>
                  <a:lnTo>
                    <a:pt x="500187" y="286831"/>
                  </a:lnTo>
                  <a:lnTo>
                    <a:pt x="505320" y="238721"/>
                  </a:lnTo>
                  <a:lnTo>
                    <a:pt x="500187" y="190612"/>
                  </a:lnTo>
                  <a:lnTo>
                    <a:pt x="485465" y="145802"/>
                  </a:lnTo>
                  <a:lnTo>
                    <a:pt x="462170" y="105251"/>
                  </a:lnTo>
                  <a:lnTo>
                    <a:pt x="431318" y="69921"/>
                  </a:lnTo>
                  <a:lnTo>
                    <a:pt x="393926" y="40770"/>
                  </a:lnTo>
                  <a:lnTo>
                    <a:pt x="351009" y="18760"/>
                  </a:lnTo>
                  <a:lnTo>
                    <a:pt x="303584" y="4850"/>
                  </a:lnTo>
                  <a:lnTo>
                    <a:pt x="252666" y="0"/>
                  </a:lnTo>
                  <a:close/>
                </a:path>
              </a:pathLst>
            </a:custGeom>
            <a:solidFill>
              <a:srgbClr val="3B837E"/>
            </a:solidFill>
          </p:spPr>
          <p:txBody>
            <a:bodyPr wrap="square" lIns="0" tIns="0" rIns="0" bIns="0" rtlCol="0"/>
            <a:lstStyle/>
            <a:p>
              <a:endParaRPr/>
            </a:p>
          </p:txBody>
        </p:sp>
        <p:sp>
          <p:nvSpPr>
            <p:cNvPr id="30" name="object 30"/>
            <p:cNvSpPr/>
            <p:nvPr/>
          </p:nvSpPr>
          <p:spPr>
            <a:xfrm>
              <a:off x="227336" y="5809400"/>
              <a:ext cx="505459" cy="477520"/>
            </a:xfrm>
            <a:custGeom>
              <a:avLst/>
              <a:gdLst/>
              <a:ahLst/>
              <a:cxnLst/>
              <a:rect l="l" t="t" r="r" b="b"/>
              <a:pathLst>
                <a:path w="505459" h="477520">
                  <a:moveTo>
                    <a:pt x="0" y="238602"/>
                  </a:moveTo>
                  <a:lnTo>
                    <a:pt x="5130" y="190515"/>
                  </a:lnTo>
                  <a:lnTo>
                    <a:pt x="19845" y="145727"/>
                  </a:lnTo>
                  <a:lnTo>
                    <a:pt x="43128" y="105197"/>
                  </a:lnTo>
                  <a:lnTo>
                    <a:pt x="73965" y="69885"/>
                  </a:lnTo>
                  <a:lnTo>
                    <a:pt x="111339" y="40749"/>
                  </a:lnTo>
                  <a:lnTo>
                    <a:pt x="154236" y="18750"/>
                  </a:lnTo>
                  <a:lnTo>
                    <a:pt x="201639" y="4847"/>
                  </a:lnTo>
                  <a:lnTo>
                    <a:pt x="252534" y="0"/>
                  </a:lnTo>
                  <a:lnTo>
                    <a:pt x="303428" y="4847"/>
                  </a:lnTo>
                  <a:lnTo>
                    <a:pt x="350831" y="18750"/>
                  </a:lnTo>
                  <a:lnTo>
                    <a:pt x="393728" y="40749"/>
                  </a:lnTo>
                  <a:lnTo>
                    <a:pt x="431102" y="69885"/>
                  </a:lnTo>
                  <a:lnTo>
                    <a:pt x="461939" y="105197"/>
                  </a:lnTo>
                  <a:lnTo>
                    <a:pt x="485222" y="145727"/>
                  </a:lnTo>
                  <a:lnTo>
                    <a:pt x="499937" y="190515"/>
                  </a:lnTo>
                  <a:lnTo>
                    <a:pt x="505068" y="238602"/>
                  </a:lnTo>
                  <a:lnTo>
                    <a:pt x="499937" y="286689"/>
                  </a:lnTo>
                  <a:lnTo>
                    <a:pt x="485222" y="331477"/>
                  </a:lnTo>
                  <a:lnTo>
                    <a:pt x="461939" y="372007"/>
                  </a:lnTo>
                  <a:lnTo>
                    <a:pt x="431102" y="407320"/>
                  </a:lnTo>
                  <a:lnTo>
                    <a:pt x="393728" y="436455"/>
                  </a:lnTo>
                  <a:lnTo>
                    <a:pt x="350831" y="458454"/>
                  </a:lnTo>
                  <a:lnTo>
                    <a:pt x="303428" y="472357"/>
                  </a:lnTo>
                  <a:lnTo>
                    <a:pt x="252534" y="477205"/>
                  </a:lnTo>
                  <a:lnTo>
                    <a:pt x="201639" y="472357"/>
                  </a:lnTo>
                  <a:lnTo>
                    <a:pt x="154236" y="458454"/>
                  </a:lnTo>
                  <a:lnTo>
                    <a:pt x="111339" y="436455"/>
                  </a:lnTo>
                  <a:lnTo>
                    <a:pt x="73965" y="407320"/>
                  </a:lnTo>
                  <a:lnTo>
                    <a:pt x="43128" y="372007"/>
                  </a:lnTo>
                  <a:lnTo>
                    <a:pt x="19845" y="331477"/>
                  </a:lnTo>
                  <a:lnTo>
                    <a:pt x="5130" y="286689"/>
                  </a:lnTo>
                  <a:lnTo>
                    <a:pt x="0" y="238602"/>
                  </a:lnTo>
                  <a:close/>
                </a:path>
              </a:pathLst>
            </a:custGeom>
            <a:ln w="12693">
              <a:solidFill>
                <a:srgbClr val="FFFFFF"/>
              </a:solidFill>
            </a:ln>
          </p:spPr>
          <p:txBody>
            <a:bodyPr wrap="square" lIns="0" tIns="0" rIns="0" bIns="0" rtlCol="0"/>
            <a:lstStyle/>
            <a:p>
              <a:endParaRPr/>
            </a:p>
          </p:txBody>
        </p:sp>
      </p:grpSp>
      <p:graphicFrame>
        <p:nvGraphicFramePr>
          <p:cNvPr id="31" name="object 31" descr="5. Risk of medicalization">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76187892"/>
              </p:ext>
            </p:extLst>
          </p:nvPr>
        </p:nvGraphicFramePr>
        <p:xfrm>
          <a:off x="362525" y="1966876"/>
          <a:ext cx="10727055" cy="4385945"/>
        </p:xfrm>
        <a:graphic>
          <a:graphicData uri="http://schemas.openxmlformats.org/drawingml/2006/table">
            <a:tbl>
              <a:tblPr firstRow="1" bandRow="1">
                <a:tableStyleId>{2D5ABB26-0587-4C30-8999-92F81FD0307C}</a:tableStyleId>
              </a:tblPr>
              <a:tblGrid>
                <a:gridCol w="525780">
                  <a:extLst>
                    <a:ext uri="{9D8B030D-6E8A-4147-A177-3AD203B41FA5}">
                      <a16:colId xmlns:a16="http://schemas.microsoft.com/office/drawing/2014/main" val="20000"/>
                    </a:ext>
                  </a:extLst>
                </a:gridCol>
                <a:gridCol w="6657975">
                  <a:extLst>
                    <a:ext uri="{9D8B030D-6E8A-4147-A177-3AD203B41FA5}">
                      <a16:colId xmlns:a16="http://schemas.microsoft.com/office/drawing/2014/main" val="20001"/>
                    </a:ext>
                  </a:extLst>
                </a:gridCol>
                <a:gridCol w="3543300">
                  <a:extLst>
                    <a:ext uri="{9D8B030D-6E8A-4147-A177-3AD203B41FA5}">
                      <a16:colId xmlns:a16="http://schemas.microsoft.com/office/drawing/2014/main" val="20002"/>
                    </a:ext>
                  </a:extLst>
                </a:gridCol>
              </a:tblGrid>
              <a:tr h="666750">
                <a:tc>
                  <a:txBody>
                    <a:bodyPr/>
                    <a:lstStyle/>
                    <a:p>
                      <a:pPr marL="51435">
                        <a:lnSpc>
                          <a:spcPts val="2680"/>
                        </a:lnSpc>
                      </a:pPr>
                      <a:r>
                        <a:rPr sz="2400" spc="-50" dirty="0">
                          <a:solidFill>
                            <a:srgbClr val="FFFFFF"/>
                          </a:solidFill>
                          <a:latin typeface="Georgia"/>
                          <a:cs typeface="Georgia"/>
                        </a:rPr>
                        <a:t>1</a:t>
                      </a:r>
                      <a:endParaRPr sz="2400" dirty="0">
                        <a:latin typeface="Georgia"/>
                        <a:cs typeface="Georgia"/>
                      </a:endParaRPr>
                    </a:p>
                  </a:txBody>
                  <a:tcPr marL="0" marR="0" marT="0" marB="0"/>
                </a:tc>
                <a:tc>
                  <a:txBody>
                    <a:bodyPr/>
                    <a:lstStyle/>
                    <a:p>
                      <a:pPr marR="354965" algn="ctr">
                        <a:lnSpc>
                          <a:spcPts val="2800"/>
                        </a:lnSpc>
                      </a:pPr>
                      <a:r>
                        <a:rPr sz="2400" dirty="0">
                          <a:solidFill>
                            <a:srgbClr val="7F7F7F"/>
                          </a:solidFill>
                          <a:latin typeface="Georgia"/>
                          <a:cs typeface="Georgia"/>
                        </a:rPr>
                        <a:t>Support</a:t>
                      </a:r>
                      <a:r>
                        <a:rPr sz="2400" spc="-60" dirty="0">
                          <a:solidFill>
                            <a:srgbClr val="7F7F7F"/>
                          </a:solidFill>
                          <a:latin typeface="Georgia"/>
                          <a:cs typeface="Georgia"/>
                        </a:rPr>
                        <a:t> </a:t>
                      </a:r>
                      <a:r>
                        <a:rPr sz="2400" dirty="0">
                          <a:solidFill>
                            <a:srgbClr val="7F7F7F"/>
                          </a:solidFill>
                          <a:latin typeface="Georgia"/>
                          <a:cs typeface="Georgia"/>
                        </a:rPr>
                        <a:t>for</a:t>
                      </a:r>
                      <a:r>
                        <a:rPr sz="2400" spc="-45" dirty="0">
                          <a:solidFill>
                            <a:srgbClr val="7F7F7F"/>
                          </a:solidFill>
                          <a:latin typeface="Georgia"/>
                          <a:cs typeface="Georgia"/>
                        </a:rPr>
                        <a:t> </a:t>
                      </a:r>
                      <a:r>
                        <a:rPr sz="2400" spc="-10" dirty="0">
                          <a:solidFill>
                            <a:srgbClr val="7F7F7F"/>
                          </a:solidFill>
                          <a:latin typeface="Georgia"/>
                          <a:cs typeface="Georgia"/>
                        </a:rPr>
                        <a:t>collaboration</a:t>
                      </a:r>
                      <a:endParaRPr sz="2400" dirty="0">
                        <a:latin typeface="Georgia"/>
                        <a:cs typeface="Georgia"/>
                      </a:endParaRPr>
                    </a:p>
                  </a:txBody>
                  <a:tcPr marL="0" marR="0" marT="0" marB="0"/>
                </a:tc>
                <a:tc rowSpan="4">
                  <a:txBody>
                    <a:bodyPr/>
                    <a:lstStyle/>
                    <a:p>
                      <a:pPr marL="684530" marR="24130" algn="just">
                        <a:lnSpc>
                          <a:spcPts val="2900"/>
                        </a:lnSpc>
                      </a:pPr>
                      <a:r>
                        <a:rPr sz="2400" i="1" dirty="0">
                          <a:latin typeface="Georgia"/>
                          <a:cs typeface="Georgia"/>
                        </a:rPr>
                        <a:t>“I</a:t>
                      </a:r>
                      <a:r>
                        <a:rPr sz="2400" i="1" spc="-40" dirty="0">
                          <a:latin typeface="Georgia"/>
                          <a:cs typeface="Georgia"/>
                        </a:rPr>
                        <a:t> </a:t>
                      </a:r>
                      <a:r>
                        <a:rPr sz="2400" i="1" dirty="0">
                          <a:latin typeface="Georgia"/>
                          <a:cs typeface="Georgia"/>
                        </a:rPr>
                        <a:t>also</a:t>
                      </a:r>
                      <a:r>
                        <a:rPr sz="2400" i="1" spc="-45" dirty="0">
                          <a:latin typeface="Georgia"/>
                          <a:cs typeface="Georgia"/>
                        </a:rPr>
                        <a:t> </a:t>
                      </a:r>
                      <a:r>
                        <a:rPr sz="2400" i="1" dirty="0">
                          <a:latin typeface="Georgia"/>
                          <a:cs typeface="Georgia"/>
                        </a:rPr>
                        <a:t>really</a:t>
                      </a:r>
                      <a:r>
                        <a:rPr sz="2400" i="1" spc="-40" dirty="0">
                          <a:latin typeface="Georgia"/>
                          <a:cs typeface="Georgia"/>
                        </a:rPr>
                        <a:t> </a:t>
                      </a:r>
                      <a:r>
                        <a:rPr sz="2400" i="1" spc="-20" dirty="0">
                          <a:latin typeface="Georgia"/>
                          <a:cs typeface="Georgia"/>
                        </a:rPr>
                        <a:t>don’t </a:t>
                      </a:r>
                      <a:r>
                        <a:rPr sz="2400" i="1" dirty="0">
                          <a:latin typeface="Georgia"/>
                          <a:cs typeface="Georgia"/>
                        </a:rPr>
                        <a:t>believe</a:t>
                      </a:r>
                      <a:r>
                        <a:rPr sz="2400" i="1" spc="-55" dirty="0">
                          <a:latin typeface="Georgia"/>
                          <a:cs typeface="Georgia"/>
                        </a:rPr>
                        <a:t> </a:t>
                      </a:r>
                      <a:r>
                        <a:rPr sz="2400" i="1" dirty="0">
                          <a:latin typeface="Georgia"/>
                          <a:cs typeface="Georgia"/>
                        </a:rPr>
                        <a:t>that</a:t>
                      </a:r>
                      <a:r>
                        <a:rPr sz="2400" i="1" spc="-55" dirty="0">
                          <a:latin typeface="Georgia"/>
                          <a:cs typeface="Georgia"/>
                        </a:rPr>
                        <a:t> </a:t>
                      </a:r>
                      <a:r>
                        <a:rPr sz="2400" i="1" spc="-25" dirty="0">
                          <a:latin typeface="Georgia"/>
                          <a:cs typeface="Georgia"/>
                        </a:rPr>
                        <a:t>the</a:t>
                      </a:r>
                      <a:endParaRPr sz="2400" dirty="0">
                        <a:latin typeface="Georgia"/>
                        <a:cs typeface="Georgia"/>
                      </a:endParaRPr>
                    </a:p>
                    <a:p>
                      <a:pPr marL="684530" algn="just">
                        <a:lnSpc>
                          <a:spcPts val="2810"/>
                        </a:lnSpc>
                      </a:pPr>
                      <a:r>
                        <a:rPr sz="2400" i="1" dirty="0">
                          <a:latin typeface="Georgia"/>
                          <a:cs typeface="Georgia"/>
                        </a:rPr>
                        <a:t>medical</a:t>
                      </a:r>
                      <a:r>
                        <a:rPr sz="2400" i="1" spc="-50" dirty="0">
                          <a:latin typeface="Georgia"/>
                          <a:cs typeface="Georgia"/>
                        </a:rPr>
                        <a:t> </a:t>
                      </a:r>
                      <a:r>
                        <a:rPr sz="2400" i="1" dirty="0">
                          <a:latin typeface="Georgia"/>
                          <a:cs typeface="Georgia"/>
                        </a:rPr>
                        <a:t>system</a:t>
                      </a:r>
                      <a:r>
                        <a:rPr sz="2400" i="1" spc="-50" dirty="0">
                          <a:latin typeface="Georgia"/>
                          <a:cs typeface="Georgia"/>
                        </a:rPr>
                        <a:t> </a:t>
                      </a:r>
                      <a:r>
                        <a:rPr sz="2400" i="1" dirty="0">
                          <a:latin typeface="Georgia"/>
                          <a:cs typeface="Georgia"/>
                        </a:rPr>
                        <a:t>is</a:t>
                      </a:r>
                      <a:r>
                        <a:rPr sz="2400" i="1" spc="-50" dirty="0">
                          <a:latin typeface="Georgia"/>
                          <a:cs typeface="Georgia"/>
                        </a:rPr>
                        <a:t> </a:t>
                      </a:r>
                      <a:r>
                        <a:rPr sz="2400" i="1" spc="-25" dirty="0">
                          <a:latin typeface="Georgia"/>
                          <a:cs typeface="Georgia"/>
                        </a:rPr>
                        <a:t>an</a:t>
                      </a:r>
                      <a:endParaRPr sz="2400" dirty="0">
                        <a:latin typeface="Georgia"/>
                        <a:cs typeface="Georgia"/>
                      </a:endParaRPr>
                    </a:p>
                    <a:p>
                      <a:pPr marL="684530" marR="243840" algn="just">
                        <a:lnSpc>
                          <a:spcPct val="100000"/>
                        </a:lnSpc>
                      </a:pPr>
                      <a:r>
                        <a:rPr sz="2400" i="1" dirty="0">
                          <a:latin typeface="Georgia"/>
                          <a:cs typeface="Georgia"/>
                        </a:rPr>
                        <a:t>efficient</a:t>
                      </a:r>
                      <a:r>
                        <a:rPr sz="2400" i="1" spc="-30" dirty="0">
                          <a:latin typeface="Georgia"/>
                          <a:cs typeface="Georgia"/>
                        </a:rPr>
                        <a:t> </a:t>
                      </a:r>
                      <a:r>
                        <a:rPr sz="2400" i="1" dirty="0">
                          <a:latin typeface="Georgia"/>
                          <a:cs typeface="Georgia"/>
                        </a:rPr>
                        <a:t>one.</a:t>
                      </a:r>
                      <a:r>
                        <a:rPr sz="2400" i="1" spc="-30" dirty="0">
                          <a:latin typeface="Georgia"/>
                          <a:cs typeface="Georgia"/>
                        </a:rPr>
                        <a:t> </a:t>
                      </a:r>
                      <a:r>
                        <a:rPr sz="2400" i="1" dirty="0">
                          <a:latin typeface="Georgia"/>
                          <a:cs typeface="Georgia"/>
                        </a:rPr>
                        <a:t>So</a:t>
                      </a:r>
                      <a:r>
                        <a:rPr sz="2400" i="1" spc="-35" dirty="0">
                          <a:latin typeface="Georgia"/>
                          <a:cs typeface="Georgia"/>
                        </a:rPr>
                        <a:t> </a:t>
                      </a:r>
                      <a:r>
                        <a:rPr sz="2400" i="1" spc="-20" dirty="0">
                          <a:latin typeface="Georgia"/>
                          <a:cs typeface="Georgia"/>
                        </a:rPr>
                        <a:t>it’s </a:t>
                      </a:r>
                      <a:r>
                        <a:rPr sz="2400" i="1" dirty="0">
                          <a:latin typeface="Georgia"/>
                          <a:cs typeface="Georgia"/>
                        </a:rPr>
                        <a:t>not</a:t>
                      </a:r>
                      <a:r>
                        <a:rPr sz="2400" i="1" spc="-40" dirty="0">
                          <a:latin typeface="Georgia"/>
                          <a:cs typeface="Georgia"/>
                        </a:rPr>
                        <a:t> </a:t>
                      </a:r>
                      <a:r>
                        <a:rPr sz="2400" i="1" dirty="0">
                          <a:latin typeface="Georgia"/>
                          <a:cs typeface="Georgia"/>
                        </a:rPr>
                        <a:t>like</a:t>
                      </a:r>
                      <a:r>
                        <a:rPr sz="2400" i="1" spc="-35" dirty="0">
                          <a:latin typeface="Georgia"/>
                          <a:cs typeface="Georgia"/>
                        </a:rPr>
                        <a:t> </a:t>
                      </a:r>
                      <a:r>
                        <a:rPr sz="2400" i="1" dirty="0">
                          <a:latin typeface="Georgia"/>
                          <a:cs typeface="Georgia"/>
                        </a:rPr>
                        <a:t>we</a:t>
                      </a:r>
                      <a:r>
                        <a:rPr sz="2400" i="1" spc="-40" dirty="0">
                          <a:latin typeface="Georgia"/>
                          <a:cs typeface="Georgia"/>
                        </a:rPr>
                        <a:t> </a:t>
                      </a:r>
                      <a:r>
                        <a:rPr sz="2400" i="1" dirty="0">
                          <a:latin typeface="Georgia"/>
                          <a:cs typeface="Georgia"/>
                        </a:rPr>
                        <a:t>want</a:t>
                      </a:r>
                      <a:r>
                        <a:rPr sz="2400" i="1" spc="-35" dirty="0">
                          <a:latin typeface="Georgia"/>
                          <a:cs typeface="Georgia"/>
                        </a:rPr>
                        <a:t> </a:t>
                      </a:r>
                      <a:r>
                        <a:rPr sz="2400" i="1" spc="-25" dirty="0">
                          <a:latin typeface="Georgia"/>
                          <a:cs typeface="Georgia"/>
                        </a:rPr>
                        <a:t>to </a:t>
                      </a:r>
                      <a:r>
                        <a:rPr sz="2400" i="1" dirty="0">
                          <a:latin typeface="Georgia"/>
                          <a:cs typeface="Georgia"/>
                        </a:rPr>
                        <a:t>medicalize</a:t>
                      </a:r>
                      <a:r>
                        <a:rPr sz="2400" i="1" spc="-95" dirty="0">
                          <a:latin typeface="Georgia"/>
                          <a:cs typeface="Georgia"/>
                        </a:rPr>
                        <a:t> </a:t>
                      </a:r>
                      <a:r>
                        <a:rPr sz="2400" i="1" spc="-10" dirty="0">
                          <a:latin typeface="Georgia"/>
                          <a:cs typeface="Georgia"/>
                        </a:rPr>
                        <a:t>poverty </a:t>
                      </a:r>
                      <a:r>
                        <a:rPr sz="2400" i="1" dirty="0">
                          <a:latin typeface="Georgia"/>
                          <a:cs typeface="Georgia"/>
                        </a:rPr>
                        <a:t>and</a:t>
                      </a:r>
                      <a:r>
                        <a:rPr sz="2400" i="1" spc="-50" dirty="0">
                          <a:latin typeface="Georgia"/>
                          <a:cs typeface="Georgia"/>
                        </a:rPr>
                        <a:t> </a:t>
                      </a:r>
                      <a:r>
                        <a:rPr sz="2400" i="1" dirty="0">
                          <a:latin typeface="Georgia"/>
                          <a:cs typeface="Georgia"/>
                        </a:rPr>
                        <a:t>start</a:t>
                      </a:r>
                      <a:r>
                        <a:rPr sz="2400" i="1" spc="-40" dirty="0">
                          <a:latin typeface="Georgia"/>
                          <a:cs typeface="Georgia"/>
                        </a:rPr>
                        <a:t> </a:t>
                      </a:r>
                      <a:r>
                        <a:rPr sz="2400" i="1" dirty="0">
                          <a:latin typeface="Georgia"/>
                          <a:cs typeface="Georgia"/>
                        </a:rPr>
                        <a:t>solving</a:t>
                      </a:r>
                      <a:r>
                        <a:rPr sz="2400" i="1" spc="-45" dirty="0">
                          <a:latin typeface="Georgia"/>
                          <a:cs typeface="Georgia"/>
                        </a:rPr>
                        <a:t> </a:t>
                      </a:r>
                      <a:r>
                        <a:rPr sz="2400" i="1" spc="-25" dirty="0">
                          <a:latin typeface="Georgia"/>
                          <a:cs typeface="Georgia"/>
                        </a:rPr>
                        <a:t>it </a:t>
                      </a:r>
                      <a:r>
                        <a:rPr sz="2400" i="1" dirty="0">
                          <a:latin typeface="Georgia"/>
                          <a:cs typeface="Georgia"/>
                        </a:rPr>
                        <a:t>through</a:t>
                      </a:r>
                      <a:r>
                        <a:rPr sz="2400" i="1" spc="-50" dirty="0">
                          <a:latin typeface="Georgia"/>
                          <a:cs typeface="Georgia"/>
                        </a:rPr>
                        <a:t> </a:t>
                      </a:r>
                      <a:r>
                        <a:rPr sz="2400" i="1" dirty="0">
                          <a:latin typeface="Georgia"/>
                          <a:cs typeface="Georgia"/>
                        </a:rPr>
                        <a:t>our</a:t>
                      </a:r>
                      <a:r>
                        <a:rPr sz="2400" i="1" spc="-45" dirty="0">
                          <a:latin typeface="Georgia"/>
                          <a:cs typeface="Georgia"/>
                        </a:rPr>
                        <a:t> </a:t>
                      </a:r>
                      <a:r>
                        <a:rPr sz="2400" i="1" spc="-10" dirty="0">
                          <a:latin typeface="Georgia"/>
                          <a:cs typeface="Georgia"/>
                        </a:rPr>
                        <a:t>clinics </a:t>
                      </a:r>
                      <a:r>
                        <a:rPr sz="2400" i="1" dirty="0">
                          <a:latin typeface="Georgia"/>
                          <a:cs typeface="Georgia"/>
                        </a:rPr>
                        <a:t>and</a:t>
                      </a:r>
                      <a:r>
                        <a:rPr sz="2400" i="1" spc="-15" dirty="0">
                          <a:latin typeface="Georgia"/>
                          <a:cs typeface="Georgia"/>
                        </a:rPr>
                        <a:t> </a:t>
                      </a:r>
                      <a:r>
                        <a:rPr sz="2400" i="1" spc="-10" dirty="0">
                          <a:latin typeface="Georgia"/>
                          <a:cs typeface="Georgia"/>
                        </a:rPr>
                        <a:t>hospitals.”</a:t>
                      </a:r>
                      <a:endParaRPr sz="2400" dirty="0">
                        <a:latin typeface="Georgia"/>
                        <a:cs typeface="Georgia"/>
                      </a:endParaRPr>
                    </a:p>
                  </a:txBody>
                  <a:tcPr marL="0" marR="0" marT="0" marB="0"/>
                </a:tc>
                <a:extLst>
                  <a:ext uri="{0D108BD9-81ED-4DB2-BD59-A6C34878D82A}">
                    <a16:rowId xmlns:a16="http://schemas.microsoft.com/office/drawing/2014/main" val="10000"/>
                  </a:ext>
                </a:extLst>
              </a:tr>
              <a:tr h="970280">
                <a:tc>
                  <a:txBody>
                    <a:bodyPr/>
                    <a:lstStyle/>
                    <a:p>
                      <a:pPr marL="32384">
                        <a:lnSpc>
                          <a:spcPct val="100000"/>
                        </a:lnSpc>
                        <a:spcBef>
                          <a:spcPts val="2205"/>
                        </a:spcBef>
                      </a:pPr>
                      <a:r>
                        <a:rPr sz="2400" spc="-50" dirty="0">
                          <a:solidFill>
                            <a:srgbClr val="FFFFFF"/>
                          </a:solidFill>
                          <a:latin typeface="Georgia"/>
                          <a:cs typeface="Georgia"/>
                        </a:rPr>
                        <a:t>2</a:t>
                      </a:r>
                      <a:endParaRPr sz="2400">
                        <a:latin typeface="Georgia"/>
                        <a:cs typeface="Georgia"/>
                      </a:endParaRPr>
                    </a:p>
                  </a:txBody>
                  <a:tcPr marL="0" marR="0" marT="280035" marB="0"/>
                </a:tc>
                <a:tc>
                  <a:txBody>
                    <a:bodyPr/>
                    <a:lstStyle/>
                    <a:p>
                      <a:pPr marR="356235" algn="ctr">
                        <a:lnSpc>
                          <a:spcPct val="100000"/>
                        </a:lnSpc>
                        <a:spcBef>
                          <a:spcPts val="2300"/>
                        </a:spcBef>
                      </a:pPr>
                      <a:r>
                        <a:rPr sz="2400" dirty="0">
                          <a:solidFill>
                            <a:srgbClr val="7F7F7F"/>
                          </a:solidFill>
                          <a:latin typeface="Georgia"/>
                          <a:cs typeface="Georgia"/>
                        </a:rPr>
                        <a:t>Differences</a:t>
                      </a:r>
                      <a:r>
                        <a:rPr sz="2400" spc="-70" dirty="0">
                          <a:solidFill>
                            <a:srgbClr val="7F7F7F"/>
                          </a:solidFill>
                          <a:latin typeface="Georgia"/>
                          <a:cs typeface="Georgia"/>
                        </a:rPr>
                        <a:t> </a:t>
                      </a:r>
                      <a:r>
                        <a:rPr sz="2400" dirty="0">
                          <a:solidFill>
                            <a:srgbClr val="7F7F7F"/>
                          </a:solidFill>
                          <a:latin typeface="Georgia"/>
                          <a:cs typeface="Georgia"/>
                        </a:rPr>
                        <a:t>in</a:t>
                      </a:r>
                      <a:r>
                        <a:rPr sz="2400" spc="-70" dirty="0">
                          <a:solidFill>
                            <a:srgbClr val="7F7F7F"/>
                          </a:solidFill>
                          <a:latin typeface="Georgia"/>
                          <a:cs typeface="Georgia"/>
                        </a:rPr>
                        <a:t> </a:t>
                      </a:r>
                      <a:r>
                        <a:rPr sz="2400" dirty="0">
                          <a:solidFill>
                            <a:srgbClr val="7F7F7F"/>
                          </a:solidFill>
                          <a:latin typeface="Georgia"/>
                          <a:cs typeface="Georgia"/>
                        </a:rPr>
                        <a:t>language,</a:t>
                      </a:r>
                      <a:r>
                        <a:rPr sz="2400" spc="-60" dirty="0">
                          <a:solidFill>
                            <a:srgbClr val="7F7F7F"/>
                          </a:solidFill>
                          <a:latin typeface="Georgia"/>
                          <a:cs typeface="Georgia"/>
                        </a:rPr>
                        <a:t> </a:t>
                      </a:r>
                      <a:r>
                        <a:rPr sz="2400" dirty="0">
                          <a:solidFill>
                            <a:srgbClr val="7F7F7F"/>
                          </a:solidFill>
                          <a:latin typeface="Georgia"/>
                          <a:cs typeface="Georgia"/>
                        </a:rPr>
                        <a:t>aims,</a:t>
                      </a:r>
                      <a:r>
                        <a:rPr sz="2400" spc="-65" dirty="0">
                          <a:solidFill>
                            <a:srgbClr val="7F7F7F"/>
                          </a:solidFill>
                          <a:latin typeface="Georgia"/>
                          <a:cs typeface="Georgia"/>
                        </a:rPr>
                        <a:t> </a:t>
                      </a:r>
                      <a:r>
                        <a:rPr sz="2400" spc="-10" dirty="0">
                          <a:solidFill>
                            <a:srgbClr val="7F7F7F"/>
                          </a:solidFill>
                          <a:latin typeface="Georgia"/>
                          <a:cs typeface="Georgia"/>
                        </a:rPr>
                        <a:t>approaches</a:t>
                      </a:r>
                      <a:endParaRPr sz="2400" dirty="0">
                        <a:latin typeface="Georgia"/>
                        <a:cs typeface="Georgia"/>
                      </a:endParaRPr>
                    </a:p>
                  </a:txBody>
                  <a:tcPr marL="0" marR="0" marT="292100" marB="0"/>
                </a:tc>
                <a:tc vMerge="1">
                  <a:txBody>
                    <a:bodyPr/>
                    <a:lstStyle/>
                    <a:p>
                      <a:endParaRPr/>
                    </a:p>
                  </a:txBody>
                  <a:tcPr marL="0" marR="0" marT="0" marB="0"/>
                </a:tc>
                <a:extLst>
                  <a:ext uri="{0D108BD9-81ED-4DB2-BD59-A6C34878D82A}">
                    <a16:rowId xmlns:a16="http://schemas.microsoft.com/office/drawing/2014/main" val="10001"/>
                  </a:ext>
                </a:extLst>
              </a:tr>
              <a:tr h="965835">
                <a:tc>
                  <a:txBody>
                    <a:bodyPr/>
                    <a:lstStyle/>
                    <a:p>
                      <a:pPr marL="33020">
                        <a:lnSpc>
                          <a:spcPct val="100000"/>
                        </a:lnSpc>
                        <a:spcBef>
                          <a:spcPts val="2215"/>
                        </a:spcBef>
                      </a:pPr>
                      <a:r>
                        <a:rPr sz="2400" spc="-50" dirty="0">
                          <a:solidFill>
                            <a:srgbClr val="FFFFFF"/>
                          </a:solidFill>
                          <a:latin typeface="Georgia"/>
                          <a:cs typeface="Georgia"/>
                        </a:rPr>
                        <a:t>3</a:t>
                      </a:r>
                      <a:endParaRPr sz="2400">
                        <a:latin typeface="Georgia"/>
                        <a:cs typeface="Georgia"/>
                      </a:endParaRPr>
                    </a:p>
                  </a:txBody>
                  <a:tcPr marL="0" marR="0" marT="281305" marB="0"/>
                </a:tc>
                <a:tc>
                  <a:txBody>
                    <a:bodyPr/>
                    <a:lstStyle/>
                    <a:p>
                      <a:pPr marR="354965" algn="ctr">
                        <a:lnSpc>
                          <a:spcPct val="100000"/>
                        </a:lnSpc>
                        <a:spcBef>
                          <a:spcPts val="2290"/>
                        </a:spcBef>
                      </a:pPr>
                      <a:r>
                        <a:rPr sz="2400" dirty="0">
                          <a:solidFill>
                            <a:srgbClr val="7F7F7F"/>
                          </a:solidFill>
                          <a:latin typeface="Georgia"/>
                          <a:cs typeface="Georgia"/>
                        </a:rPr>
                        <a:t>Resource</a:t>
                      </a:r>
                      <a:r>
                        <a:rPr sz="2400" spc="-75" dirty="0">
                          <a:solidFill>
                            <a:srgbClr val="7F7F7F"/>
                          </a:solidFill>
                          <a:latin typeface="Georgia"/>
                          <a:cs typeface="Georgia"/>
                        </a:rPr>
                        <a:t> </a:t>
                      </a:r>
                      <a:r>
                        <a:rPr sz="2400" dirty="0">
                          <a:solidFill>
                            <a:srgbClr val="7F7F7F"/>
                          </a:solidFill>
                          <a:latin typeface="Georgia"/>
                          <a:cs typeface="Georgia"/>
                        </a:rPr>
                        <a:t>and</a:t>
                      </a:r>
                      <a:r>
                        <a:rPr sz="2400" spc="-75" dirty="0">
                          <a:solidFill>
                            <a:srgbClr val="7F7F7F"/>
                          </a:solidFill>
                          <a:latin typeface="Georgia"/>
                          <a:cs typeface="Georgia"/>
                        </a:rPr>
                        <a:t> </a:t>
                      </a:r>
                      <a:r>
                        <a:rPr sz="2400" dirty="0">
                          <a:solidFill>
                            <a:srgbClr val="7F7F7F"/>
                          </a:solidFill>
                          <a:latin typeface="Georgia"/>
                          <a:cs typeface="Georgia"/>
                        </a:rPr>
                        <a:t>capability</a:t>
                      </a:r>
                      <a:r>
                        <a:rPr sz="2400" spc="-65" dirty="0">
                          <a:solidFill>
                            <a:srgbClr val="7F7F7F"/>
                          </a:solidFill>
                          <a:latin typeface="Georgia"/>
                          <a:cs typeface="Georgia"/>
                        </a:rPr>
                        <a:t> </a:t>
                      </a:r>
                      <a:r>
                        <a:rPr sz="2400" spc="-10" dirty="0">
                          <a:solidFill>
                            <a:srgbClr val="7F7F7F"/>
                          </a:solidFill>
                          <a:latin typeface="Georgia"/>
                          <a:cs typeface="Georgia"/>
                        </a:rPr>
                        <a:t>issues</a:t>
                      </a:r>
                      <a:endParaRPr sz="2400">
                        <a:latin typeface="Georgia"/>
                        <a:cs typeface="Georgia"/>
                      </a:endParaRPr>
                    </a:p>
                  </a:txBody>
                  <a:tcPr marL="0" marR="0" marT="290830" marB="0"/>
                </a:tc>
                <a:tc vMerge="1">
                  <a:txBody>
                    <a:bodyPr/>
                    <a:lstStyle/>
                    <a:p>
                      <a:endParaRPr/>
                    </a:p>
                  </a:txBody>
                  <a:tcPr marL="0" marR="0" marT="0" marB="0"/>
                </a:tc>
                <a:extLst>
                  <a:ext uri="{0D108BD9-81ED-4DB2-BD59-A6C34878D82A}">
                    <a16:rowId xmlns:a16="http://schemas.microsoft.com/office/drawing/2014/main" val="10002"/>
                  </a:ext>
                </a:extLst>
              </a:tr>
              <a:tr h="878840">
                <a:tc>
                  <a:txBody>
                    <a:bodyPr/>
                    <a:lstStyle/>
                    <a:p>
                      <a:pPr marL="31750">
                        <a:lnSpc>
                          <a:spcPct val="100000"/>
                        </a:lnSpc>
                        <a:spcBef>
                          <a:spcPts val="2190"/>
                        </a:spcBef>
                      </a:pPr>
                      <a:r>
                        <a:rPr sz="2400" spc="-50" dirty="0">
                          <a:solidFill>
                            <a:srgbClr val="FFFFFF"/>
                          </a:solidFill>
                          <a:latin typeface="Georgia"/>
                          <a:cs typeface="Georgia"/>
                        </a:rPr>
                        <a:t>4</a:t>
                      </a:r>
                      <a:endParaRPr sz="2400">
                        <a:latin typeface="Georgia"/>
                        <a:cs typeface="Georgia"/>
                      </a:endParaRPr>
                    </a:p>
                  </a:txBody>
                  <a:tcPr marL="0" marR="0" marT="278130" marB="0"/>
                </a:tc>
                <a:tc>
                  <a:txBody>
                    <a:bodyPr/>
                    <a:lstStyle/>
                    <a:p>
                      <a:pPr marR="355600" algn="ctr">
                        <a:lnSpc>
                          <a:spcPct val="100000"/>
                        </a:lnSpc>
                        <a:spcBef>
                          <a:spcPts val="2310"/>
                        </a:spcBef>
                      </a:pPr>
                      <a:r>
                        <a:rPr sz="2400" dirty="0">
                          <a:solidFill>
                            <a:srgbClr val="7F7F7F"/>
                          </a:solidFill>
                          <a:latin typeface="Georgia"/>
                          <a:cs typeface="Georgia"/>
                        </a:rPr>
                        <a:t>Unintended</a:t>
                      </a:r>
                      <a:r>
                        <a:rPr sz="2400" spc="-70" dirty="0">
                          <a:solidFill>
                            <a:srgbClr val="7F7F7F"/>
                          </a:solidFill>
                          <a:latin typeface="Georgia"/>
                          <a:cs typeface="Georgia"/>
                        </a:rPr>
                        <a:t> </a:t>
                      </a:r>
                      <a:r>
                        <a:rPr sz="2400" spc="-10" dirty="0">
                          <a:solidFill>
                            <a:srgbClr val="7F7F7F"/>
                          </a:solidFill>
                          <a:latin typeface="Georgia"/>
                          <a:cs typeface="Georgia"/>
                        </a:rPr>
                        <a:t>consequences</a:t>
                      </a:r>
                      <a:endParaRPr sz="2400">
                        <a:latin typeface="Georgia"/>
                        <a:cs typeface="Georgia"/>
                      </a:endParaRPr>
                    </a:p>
                  </a:txBody>
                  <a:tcPr marL="0" marR="0" marT="293370" marB="0"/>
                </a:tc>
                <a:tc vMerge="1">
                  <a:txBody>
                    <a:bodyPr/>
                    <a:lstStyle/>
                    <a:p>
                      <a:endParaRPr/>
                    </a:p>
                  </a:txBody>
                  <a:tcPr marL="0" marR="0" marT="0" marB="0"/>
                </a:tc>
                <a:extLst>
                  <a:ext uri="{0D108BD9-81ED-4DB2-BD59-A6C34878D82A}">
                    <a16:rowId xmlns:a16="http://schemas.microsoft.com/office/drawing/2014/main" val="10003"/>
                  </a:ext>
                </a:extLst>
              </a:tr>
              <a:tr h="904240">
                <a:tc>
                  <a:txBody>
                    <a:bodyPr/>
                    <a:lstStyle/>
                    <a:p>
                      <a:pPr>
                        <a:lnSpc>
                          <a:spcPct val="100000"/>
                        </a:lnSpc>
                        <a:spcBef>
                          <a:spcPts val="235"/>
                        </a:spcBef>
                      </a:pPr>
                      <a:endParaRPr sz="2400">
                        <a:latin typeface="Times New Roman"/>
                        <a:cs typeface="Times New Roman"/>
                      </a:endParaRPr>
                    </a:p>
                    <a:p>
                      <a:pPr marL="36830">
                        <a:lnSpc>
                          <a:spcPct val="100000"/>
                        </a:lnSpc>
                      </a:pPr>
                      <a:r>
                        <a:rPr sz="2400" spc="-50" dirty="0">
                          <a:solidFill>
                            <a:srgbClr val="FFFFFF"/>
                          </a:solidFill>
                          <a:latin typeface="Georgia"/>
                          <a:cs typeface="Georgia"/>
                        </a:rPr>
                        <a:t>5</a:t>
                      </a:r>
                      <a:endParaRPr sz="2400">
                        <a:latin typeface="Georgia"/>
                        <a:cs typeface="Georgia"/>
                      </a:endParaRPr>
                    </a:p>
                  </a:txBody>
                  <a:tcPr marL="0" marR="0" marT="29845" marB="0"/>
                </a:tc>
                <a:tc>
                  <a:txBody>
                    <a:bodyPr/>
                    <a:lstStyle/>
                    <a:p>
                      <a:pPr>
                        <a:lnSpc>
                          <a:spcPct val="100000"/>
                        </a:lnSpc>
                        <a:spcBef>
                          <a:spcPts val="260"/>
                        </a:spcBef>
                      </a:pPr>
                      <a:endParaRPr sz="2400" dirty="0">
                        <a:latin typeface="Times New Roman"/>
                        <a:cs typeface="Times New Roman"/>
                      </a:endParaRPr>
                    </a:p>
                    <a:p>
                      <a:pPr marR="353695" algn="ctr">
                        <a:lnSpc>
                          <a:spcPct val="100000"/>
                        </a:lnSpc>
                      </a:pPr>
                      <a:r>
                        <a:rPr sz="2400" dirty="0">
                          <a:latin typeface="Georgia"/>
                          <a:cs typeface="Georgia"/>
                        </a:rPr>
                        <a:t>Risk</a:t>
                      </a:r>
                      <a:r>
                        <a:rPr sz="2400" spc="-40" dirty="0">
                          <a:latin typeface="Georgia"/>
                          <a:cs typeface="Georgia"/>
                        </a:rPr>
                        <a:t> </a:t>
                      </a:r>
                      <a:r>
                        <a:rPr sz="2400" dirty="0">
                          <a:latin typeface="Georgia"/>
                          <a:cs typeface="Georgia"/>
                        </a:rPr>
                        <a:t>of</a:t>
                      </a:r>
                      <a:r>
                        <a:rPr sz="2400" spc="-50" dirty="0">
                          <a:latin typeface="Georgia"/>
                          <a:cs typeface="Georgia"/>
                        </a:rPr>
                        <a:t> </a:t>
                      </a:r>
                      <a:r>
                        <a:rPr sz="2400" spc="-10" dirty="0">
                          <a:latin typeface="Georgia"/>
                          <a:cs typeface="Georgia"/>
                        </a:rPr>
                        <a:t>medicalization</a:t>
                      </a:r>
                      <a:endParaRPr sz="2400" dirty="0">
                        <a:latin typeface="Georgia"/>
                        <a:cs typeface="Georgia"/>
                      </a:endParaRPr>
                    </a:p>
                  </a:txBody>
                  <a:tcPr marL="0" marR="0" marT="33020" marB="0"/>
                </a:tc>
                <a:tc>
                  <a:txBody>
                    <a:bodyPr/>
                    <a:lstStyle/>
                    <a:p>
                      <a:pPr marL="684530" marR="985519">
                        <a:lnSpc>
                          <a:spcPct val="100800"/>
                        </a:lnSpc>
                        <a:spcBef>
                          <a:spcPts val="1215"/>
                        </a:spcBef>
                      </a:pPr>
                      <a:r>
                        <a:rPr sz="2400" i="1" spc="-25" dirty="0">
                          <a:latin typeface="Georgia"/>
                          <a:cs typeface="Georgia"/>
                        </a:rPr>
                        <a:t>—</a:t>
                      </a:r>
                      <a:r>
                        <a:rPr sz="2400" i="1" dirty="0">
                          <a:latin typeface="Georgia"/>
                          <a:cs typeface="Georgia"/>
                        </a:rPr>
                        <a:t>Health</a:t>
                      </a:r>
                      <a:r>
                        <a:rPr sz="2400" i="1" spc="-30" dirty="0">
                          <a:latin typeface="Georgia"/>
                          <a:cs typeface="Georgia"/>
                        </a:rPr>
                        <a:t> </a:t>
                      </a:r>
                      <a:r>
                        <a:rPr sz="2400" i="1" spc="-20" dirty="0">
                          <a:latin typeface="Georgia"/>
                          <a:cs typeface="Georgia"/>
                        </a:rPr>
                        <a:t>care </a:t>
                      </a:r>
                      <a:r>
                        <a:rPr sz="2400" i="1" spc="-10" dirty="0">
                          <a:latin typeface="Georgia"/>
                          <a:cs typeface="Georgia"/>
                        </a:rPr>
                        <a:t>interviewee</a:t>
                      </a:r>
                      <a:endParaRPr sz="2400" dirty="0">
                        <a:latin typeface="Georgia"/>
                        <a:cs typeface="Georgia"/>
                      </a:endParaRPr>
                    </a:p>
                  </a:txBody>
                  <a:tcPr marL="0" marR="0" marT="154305" marB="0"/>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92467" y="6203138"/>
            <a:ext cx="8441055" cy="0"/>
          </a:xfrm>
          <a:custGeom>
            <a:avLst/>
            <a:gdLst/>
            <a:ahLst/>
            <a:cxnLst/>
            <a:rect l="l" t="t" r="r" b="b"/>
            <a:pathLst>
              <a:path w="8441055">
                <a:moveTo>
                  <a:pt x="0" y="0"/>
                </a:moveTo>
                <a:lnTo>
                  <a:pt x="8440944" y="0"/>
                </a:lnTo>
              </a:path>
            </a:pathLst>
          </a:custGeom>
          <a:ln w="12693">
            <a:solidFill>
              <a:srgbClr val="000000"/>
            </a:solidFill>
          </a:ln>
        </p:spPr>
        <p:txBody>
          <a:bodyPr wrap="square" lIns="0" tIns="0" rIns="0" bIns="0" rtlCol="0"/>
          <a:lstStyle/>
          <a:p>
            <a:endParaRPr/>
          </a:p>
        </p:txBody>
      </p:sp>
      <p:sp>
        <p:nvSpPr>
          <p:cNvPr id="3" name="object 3" descr="siren"/>
          <p:cNvSpPr txBox="1"/>
          <p:nvPr/>
        </p:nvSpPr>
        <p:spPr>
          <a:xfrm>
            <a:off x="1845476" y="6222491"/>
            <a:ext cx="929640" cy="513080"/>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02060"/>
                </a:solidFill>
                <a:latin typeface="Helvetica Neue Medium"/>
                <a:cs typeface="Helvetica Neue Medium"/>
              </a:rPr>
              <a:t>siren</a:t>
            </a:r>
            <a:endParaRPr sz="3200" dirty="0">
              <a:latin typeface="Helvetica Neue Medium"/>
              <a:cs typeface="Helvetica Neue Medium"/>
            </a:endParaRPr>
          </a:p>
        </p:txBody>
      </p:sp>
      <p:pic>
        <p:nvPicPr>
          <p:cNvPr id="4" name="object 4" descr="UCSF"/>
          <p:cNvPicPr/>
          <p:nvPr/>
        </p:nvPicPr>
        <p:blipFill>
          <a:blip r:embed="rId2" cstate="print"/>
          <a:stretch>
            <a:fillRect/>
          </a:stretch>
        </p:blipFill>
        <p:spPr>
          <a:xfrm>
            <a:off x="9621253" y="6359402"/>
            <a:ext cx="699017" cy="337853"/>
          </a:xfrm>
          <a:prstGeom prst="rect">
            <a:avLst/>
          </a:prstGeom>
        </p:spPr>
      </p:pic>
      <p:sp>
        <p:nvSpPr>
          <p:cNvPr id="5" name="object 5" descr="$PPTXTitle"/>
          <p:cNvSpPr txBox="1">
            <a:spLocks noGrp="1"/>
          </p:cNvSpPr>
          <p:nvPr>
            <p:ph type="title"/>
          </p:nvPr>
        </p:nvSpPr>
        <p:spPr>
          <a:xfrm>
            <a:off x="916939" y="664971"/>
            <a:ext cx="2577465" cy="635000"/>
          </a:xfrm>
          <a:prstGeom prst="rect">
            <a:avLst/>
          </a:prstGeom>
        </p:spPr>
        <p:txBody>
          <a:bodyPr vert="horz" wrap="square" lIns="0" tIns="12700" rIns="0" bIns="0" rtlCol="0">
            <a:spAutoFit/>
          </a:bodyPr>
          <a:lstStyle/>
          <a:p>
            <a:pPr marL="12700">
              <a:lnSpc>
                <a:spcPct val="100000"/>
              </a:lnSpc>
              <a:spcBef>
                <a:spcPts val="100"/>
              </a:spcBef>
            </a:pPr>
            <a:r>
              <a:rPr sz="4000" b="1" spc="-10" dirty="0">
                <a:solidFill>
                  <a:srgbClr val="002060"/>
                </a:solidFill>
                <a:latin typeface="Helvetica Neue"/>
                <a:cs typeface="Helvetica Neue"/>
              </a:rPr>
              <a:t>Moderator</a:t>
            </a:r>
            <a:endParaRPr sz="4000">
              <a:latin typeface="Helvetica Neue"/>
              <a:cs typeface="Helvetica Neue"/>
            </a:endParaRPr>
          </a:p>
        </p:txBody>
      </p:sp>
      <p:sp>
        <p:nvSpPr>
          <p:cNvPr id="6" name="object 6" descr="Hugh Alderwick&#13;&#10;The Health Foundation&#13;&#10;Assistant Director of Strategy and Policy&#13;&#10;"/>
          <p:cNvSpPr txBox="1"/>
          <p:nvPr/>
        </p:nvSpPr>
        <p:spPr>
          <a:xfrm>
            <a:off x="3699818" y="4527804"/>
            <a:ext cx="2696845" cy="87630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2060"/>
                </a:solidFill>
                <a:latin typeface="Helvetica Neue"/>
                <a:cs typeface="Helvetica Neue"/>
              </a:rPr>
              <a:t>Hugh</a:t>
            </a:r>
            <a:r>
              <a:rPr sz="1400" b="1" spc="-30" dirty="0">
                <a:solidFill>
                  <a:srgbClr val="002060"/>
                </a:solidFill>
                <a:latin typeface="Helvetica Neue"/>
                <a:cs typeface="Helvetica Neue"/>
              </a:rPr>
              <a:t> </a:t>
            </a:r>
            <a:r>
              <a:rPr sz="1400" b="1" spc="-10" dirty="0">
                <a:solidFill>
                  <a:srgbClr val="002060"/>
                </a:solidFill>
                <a:latin typeface="Helvetica Neue"/>
                <a:cs typeface="Helvetica Neue"/>
              </a:rPr>
              <a:t>Alderwick</a:t>
            </a:r>
            <a:endParaRPr sz="1400" dirty="0">
              <a:latin typeface="Helvetica Neue"/>
              <a:cs typeface="Helvetica Neue"/>
            </a:endParaRPr>
          </a:p>
          <a:p>
            <a:pPr marL="12700">
              <a:lnSpc>
                <a:spcPts val="1645"/>
              </a:lnSpc>
              <a:spcBef>
                <a:spcPts val="20"/>
              </a:spcBef>
            </a:pPr>
            <a:r>
              <a:rPr sz="1400" i="1" dirty="0">
                <a:solidFill>
                  <a:srgbClr val="002060"/>
                </a:solidFill>
                <a:latin typeface="Helvetica Neue"/>
                <a:cs typeface="Helvetica Neue"/>
              </a:rPr>
              <a:t>The</a:t>
            </a:r>
            <a:r>
              <a:rPr sz="1400" i="1" spc="-25" dirty="0">
                <a:solidFill>
                  <a:srgbClr val="002060"/>
                </a:solidFill>
                <a:latin typeface="Helvetica Neue"/>
                <a:cs typeface="Helvetica Neue"/>
              </a:rPr>
              <a:t> </a:t>
            </a:r>
            <a:r>
              <a:rPr sz="1400" i="1" dirty="0">
                <a:solidFill>
                  <a:srgbClr val="002060"/>
                </a:solidFill>
                <a:latin typeface="Helvetica Neue"/>
                <a:cs typeface="Helvetica Neue"/>
              </a:rPr>
              <a:t>Health</a:t>
            </a:r>
            <a:r>
              <a:rPr sz="1400" i="1" spc="-30" dirty="0">
                <a:solidFill>
                  <a:srgbClr val="002060"/>
                </a:solidFill>
                <a:latin typeface="Helvetica Neue"/>
                <a:cs typeface="Helvetica Neue"/>
              </a:rPr>
              <a:t> </a:t>
            </a:r>
            <a:r>
              <a:rPr sz="1400" i="1" spc="-10" dirty="0">
                <a:solidFill>
                  <a:srgbClr val="002060"/>
                </a:solidFill>
                <a:latin typeface="Helvetica Neue"/>
                <a:cs typeface="Helvetica Neue"/>
              </a:rPr>
              <a:t>Foundation</a:t>
            </a:r>
            <a:endParaRPr sz="1400" dirty="0">
              <a:latin typeface="Helvetica Neue"/>
              <a:cs typeface="Helvetica Neue"/>
            </a:endParaRPr>
          </a:p>
          <a:p>
            <a:pPr marL="12700" marR="5080">
              <a:lnSpc>
                <a:spcPts val="1700"/>
              </a:lnSpc>
              <a:spcBef>
                <a:spcPts val="5"/>
              </a:spcBef>
            </a:pPr>
            <a:r>
              <a:rPr sz="1400" dirty="0">
                <a:solidFill>
                  <a:srgbClr val="002060"/>
                </a:solidFill>
                <a:latin typeface="Helvetica Neue"/>
                <a:cs typeface="Helvetica Neue"/>
              </a:rPr>
              <a:t>Assistant</a:t>
            </a:r>
            <a:r>
              <a:rPr sz="1400" spc="-45" dirty="0">
                <a:solidFill>
                  <a:srgbClr val="002060"/>
                </a:solidFill>
                <a:latin typeface="Helvetica Neue"/>
                <a:cs typeface="Helvetica Neue"/>
              </a:rPr>
              <a:t> </a:t>
            </a:r>
            <a:r>
              <a:rPr sz="1400" dirty="0">
                <a:solidFill>
                  <a:srgbClr val="002060"/>
                </a:solidFill>
                <a:latin typeface="Helvetica Neue"/>
                <a:cs typeface="Helvetica Neue"/>
              </a:rPr>
              <a:t>Director</a:t>
            </a:r>
            <a:r>
              <a:rPr sz="1400" spc="-45" dirty="0">
                <a:solidFill>
                  <a:srgbClr val="002060"/>
                </a:solidFill>
                <a:latin typeface="Helvetica Neue"/>
                <a:cs typeface="Helvetica Neue"/>
              </a:rPr>
              <a:t> </a:t>
            </a:r>
            <a:r>
              <a:rPr sz="1400" dirty="0">
                <a:solidFill>
                  <a:srgbClr val="002060"/>
                </a:solidFill>
                <a:latin typeface="Helvetica Neue"/>
                <a:cs typeface="Helvetica Neue"/>
              </a:rPr>
              <a:t>of</a:t>
            </a:r>
            <a:r>
              <a:rPr sz="1400" spc="-40" dirty="0">
                <a:solidFill>
                  <a:srgbClr val="002060"/>
                </a:solidFill>
                <a:latin typeface="Helvetica Neue"/>
                <a:cs typeface="Helvetica Neue"/>
              </a:rPr>
              <a:t> </a:t>
            </a:r>
            <a:r>
              <a:rPr sz="1400" dirty="0">
                <a:solidFill>
                  <a:srgbClr val="002060"/>
                </a:solidFill>
                <a:latin typeface="Helvetica Neue"/>
                <a:cs typeface="Helvetica Neue"/>
              </a:rPr>
              <a:t>Strategy</a:t>
            </a:r>
            <a:r>
              <a:rPr sz="1400" spc="-40" dirty="0">
                <a:solidFill>
                  <a:srgbClr val="002060"/>
                </a:solidFill>
                <a:latin typeface="Helvetica Neue"/>
                <a:cs typeface="Helvetica Neue"/>
              </a:rPr>
              <a:t> </a:t>
            </a:r>
            <a:r>
              <a:rPr sz="1400" spc="-25" dirty="0">
                <a:solidFill>
                  <a:srgbClr val="002060"/>
                </a:solidFill>
                <a:latin typeface="Helvetica Neue"/>
                <a:cs typeface="Helvetica Neue"/>
              </a:rPr>
              <a:t>and </a:t>
            </a:r>
            <a:r>
              <a:rPr sz="1400" spc="-10" dirty="0">
                <a:solidFill>
                  <a:srgbClr val="002060"/>
                </a:solidFill>
                <a:latin typeface="Helvetica Neue"/>
                <a:cs typeface="Helvetica Neue"/>
              </a:rPr>
              <a:t>Policy</a:t>
            </a:r>
            <a:endParaRPr sz="1400" dirty="0">
              <a:latin typeface="Helvetica Neue"/>
              <a:cs typeface="Helvetica Neue"/>
            </a:endParaRPr>
          </a:p>
        </p:txBody>
      </p:sp>
      <p:sp>
        <p:nvSpPr>
          <p:cNvPr id="7" name="object 7" descr="Tricia McGinnis, MPP, MPH Center for Health Care Strategies Vice President and Chief Program Officer&#13;&#10;"/>
          <p:cNvSpPr txBox="1"/>
          <p:nvPr/>
        </p:nvSpPr>
        <p:spPr>
          <a:xfrm>
            <a:off x="5962323" y="1681048"/>
            <a:ext cx="2700020" cy="873125"/>
          </a:xfrm>
          <a:prstGeom prst="rect">
            <a:avLst/>
          </a:prstGeom>
        </p:spPr>
        <p:txBody>
          <a:bodyPr vert="horz" wrap="square" lIns="0" tIns="14604" rIns="0" bIns="0" rtlCol="0">
            <a:spAutoFit/>
          </a:bodyPr>
          <a:lstStyle/>
          <a:p>
            <a:pPr marL="12700" marR="5080">
              <a:lnSpc>
                <a:spcPct val="99000"/>
              </a:lnSpc>
              <a:spcBef>
                <a:spcPts val="114"/>
              </a:spcBef>
            </a:pPr>
            <a:r>
              <a:rPr sz="1400" b="1" spc="-20" dirty="0">
                <a:solidFill>
                  <a:srgbClr val="002060"/>
                </a:solidFill>
                <a:latin typeface="Helvetica Neue"/>
                <a:cs typeface="Helvetica Neue"/>
              </a:rPr>
              <a:t>Tricia</a:t>
            </a:r>
            <a:r>
              <a:rPr sz="1400" b="1" spc="-50" dirty="0">
                <a:solidFill>
                  <a:srgbClr val="002060"/>
                </a:solidFill>
                <a:latin typeface="Helvetica Neue"/>
                <a:cs typeface="Helvetica Neue"/>
              </a:rPr>
              <a:t> </a:t>
            </a:r>
            <a:r>
              <a:rPr sz="1400" b="1" dirty="0">
                <a:solidFill>
                  <a:srgbClr val="002060"/>
                </a:solidFill>
                <a:latin typeface="Helvetica Neue"/>
                <a:cs typeface="Helvetica Neue"/>
              </a:rPr>
              <a:t>McGinnis,</a:t>
            </a:r>
            <a:r>
              <a:rPr sz="1400" b="1" spc="-40" dirty="0">
                <a:solidFill>
                  <a:srgbClr val="002060"/>
                </a:solidFill>
                <a:latin typeface="Helvetica Neue"/>
                <a:cs typeface="Helvetica Neue"/>
              </a:rPr>
              <a:t> </a:t>
            </a:r>
            <a:r>
              <a:rPr sz="1400" b="1" spc="-65" dirty="0">
                <a:solidFill>
                  <a:srgbClr val="002060"/>
                </a:solidFill>
                <a:latin typeface="Helvetica Neue"/>
                <a:cs typeface="Helvetica Neue"/>
              </a:rPr>
              <a:t>MPP,</a:t>
            </a:r>
            <a:r>
              <a:rPr sz="1400" b="1" spc="-30" dirty="0">
                <a:solidFill>
                  <a:srgbClr val="002060"/>
                </a:solidFill>
                <a:latin typeface="Helvetica Neue"/>
                <a:cs typeface="Helvetica Neue"/>
              </a:rPr>
              <a:t> </a:t>
            </a:r>
            <a:r>
              <a:rPr sz="1400" b="1" spc="-25" dirty="0">
                <a:solidFill>
                  <a:srgbClr val="002060"/>
                </a:solidFill>
                <a:latin typeface="Helvetica Neue"/>
                <a:cs typeface="Helvetica Neue"/>
              </a:rPr>
              <a:t>MPH </a:t>
            </a:r>
            <a:r>
              <a:rPr sz="1400" i="1" dirty="0">
                <a:solidFill>
                  <a:srgbClr val="002060"/>
                </a:solidFill>
                <a:latin typeface="Helvetica Neue"/>
                <a:cs typeface="Helvetica Neue"/>
              </a:rPr>
              <a:t>Center</a:t>
            </a:r>
            <a:r>
              <a:rPr sz="1400" i="1" spc="-25" dirty="0">
                <a:solidFill>
                  <a:srgbClr val="002060"/>
                </a:solidFill>
                <a:latin typeface="Helvetica Neue"/>
                <a:cs typeface="Helvetica Neue"/>
              </a:rPr>
              <a:t> </a:t>
            </a:r>
            <a:r>
              <a:rPr sz="1400" i="1" dirty="0">
                <a:solidFill>
                  <a:srgbClr val="002060"/>
                </a:solidFill>
                <a:latin typeface="Helvetica Neue"/>
                <a:cs typeface="Helvetica Neue"/>
              </a:rPr>
              <a:t>for</a:t>
            </a:r>
            <a:r>
              <a:rPr sz="1400" i="1" spc="-25" dirty="0">
                <a:solidFill>
                  <a:srgbClr val="002060"/>
                </a:solidFill>
                <a:latin typeface="Helvetica Neue"/>
                <a:cs typeface="Helvetica Neue"/>
              </a:rPr>
              <a:t> </a:t>
            </a:r>
            <a:r>
              <a:rPr sz="1400" i="1" dirty="0">
                <a:solidFill>
                  <a:srgbClr val="002060"/>
                </a:solidFill>
                <a:latin typeface="Helvetica Neue"/>
                <a:cs typeface="Helvetica Neue"/>
              </a:rPr>
              <a:t>Health</a:t>
            </a:r>
            <a:r>
              <a:rPr sz="1400" i="1" spc="-25" dirty="0">
                <a:solidFill>
                  <a:srgbClr val="002060"/>
                </a:solidFill>
                <a:latin typeface="Helvetica Neue"/>
                <a:cs typeface="Helvetica Neue"/>
              </a:rPr>
              <a:t> </a:t>
            </a:r>
            <a:r>
              <a:rPr sz="1400" i="1" dirty="0">
                <a:solidFill>
                  <a:srgbClr val="002060"/>
                </a:solidFill>
                <a:latin typeface="Helvetica Neue"/>
                <a:cs typeface="Helvetica Neue"/>
              </a:rPr>
              <a:t>Care</a:t>
            </a:r>
            <a:r>
              <a:rPr sz="1400" i="1" spc="-25" dirty="0">
                <a:solidFill>
                  <a:srgbClr val="002060"/>
                </a:solidFill>
                <a:latin typeface="Helvetica Neue"/>
                <a:cs typeface="Helvetica Neue"/>
              </a:rPr>
              <a:t> </a:t>
            </a:r>
            <a:r>
              <a:rPr sz="1400" i="1" spc="-10" dirty="0">
                <a:solidFill>
                  <a:srgbClr val="002060"/>
                </a:solidFill>
                <a:latin typeface="Helvetica Neue"/>
                <a:cs typeface="Helvetica Neue"/>
              </a:rPr>
              <a:t>Strategies </a:t>
            </a:r>
            <a:r>
              <a:rPr sz="1400" dirty="0">
                <a:solidFill>
                  <a:srgbClr val="002060"/>
                </a:solidFill>
                <a:latin typeface="Helvetica Neue"/>
                <a:cs typeface="Helvetica Neue"/>
              </a:rPr>
              <a:t>Vice</a:t>
            </a:r>
            <a:r>
              <a:rPr sz="1400" spc="-45" dirty="0">
                <a:solidFill>
                  <a:srgbClr val="002060"/>
                </a:solidFill>
                <a:latin typeface="Helvetica Neue"/>
                <a:cs typeface="Helvetica Neue"/>
              </a:rPr>
              <a:t> </a:t>
            </a:r>
            <a:r>
              <a:rPr sz="1400" dirty="0">
                <a:solidFill>
                  <a:srgbClr val="002060"/>
                </a:solidFill>
                <a:latin typeface="Helvetica Neue"/>
                <a:cs typeface="Helvetica Neue"/>
              </a:rPr>
              <a:t>President</a:t>
            </a:r>
            <a:r>
              <a:rPr sz="1400" spc="-45" dirty="0">
                <a:solidFill>
                  <a:srgbClr val="002060"/>
                </a:solidFill>
                <a:latin typeface="Helvetica Neue"/>
                <a:cs typeface="Helvetica Neue"/>
              </a:rPr>
              <a:t> </a:t>
            </a:r>
            <a:r>
              <a:rPr sz="1400" dirty="0">
                <a:solidFill>
                  <a:srgbClr val="002060"/>
                </a:solidFill>
                <a:latin typeface="Helvetica Neue"/>
                <a:cs typeface="Helvetica Neue"/>
              </a:rPr>
              <a:t>and</a:t>
            </a:r>
            <a:r>
              <a:rPr sz="1400" spc="-45" dirty="0">
                <a:solidFill>
                  <a:srgbClr val="002060"/>
                </a:solidFill>
                <a:latin typeface="Helvetica Neue"/>
                <a:cs typeface="Helvetica Neue"/>
              </a:rPr>
              <a:t> </a:t>
            </a:r>
            <a:r>
              <a:rPr sz="1400" dirty="0">
                <a:solidFill>
                  <a:srgbClr val="002060"/>
                </a:solidFill>
                <a:latin typeface="Helvetica Neue"/>
                <a:cs typeface="Helvetica Neue"/>
              </a:rPr>
              <a:t>Chief</a:t>
            </a:r>
            <a:r>
              <a:rPr sz="1400" spc="-45" dirty="0">
                <a:solidFill>
                  <a:srgbClr val="002060"/>
                </a:solidFill>
                <a:latin typeface="Helvetica Neue"/>
                <a:cs typeface="Helvetica Neue"/>
              </a:rPr>
              <a:t> </a:t>
            </a:r>
            <a:r>
              <a:rPr sz="1400" spc="-10" dirty="0">
                <a:solidFill>
                  <a:srgbClr val="002060"/>
                </a:solidFill>
                <a:latin typeface="Helvetica Neue"/>
                <a:cs typeface="Helvetica Neue"/>
              </a:rPr>
              <a:t>Program Officer</a:t>
            </a:r>
            <a:endParaRPr sz="1400" dirty="0">
              <a:latin typeface="Helvetica Neue"/>
              <a:cs typeface="Helvetica Neue"/>
            </a:endParaRPr>
          </a:p>
        </p:txBody>
      </p:sp>
      <p:sp>
        <p:nvSpPr>
          <p:cNvPr id="8" name="object 8" descr="Elena Byhoff, MD, MSc Tufts Medical Center Assistant Professor&#13;&#10;"/>
          <p:cNvSpPr txBox="1"/>
          <p:nvPr/>
        </p:nvSpPr>
        <p:spPr>
          <a:xfrm>
            <a:off x="8516776" y="4546117"/>
            <a:ext cx="1959610" cy="659765"/>
          </a:xfrm>
          <a:prstGeom prst="rect">
            <a:avLst/>
          </a:prstGeom>
        </p:spPr>
        <p:txBody>
          <a:bodyPr vert="horz" wrap="square" lIns="0" tIns="15240" rIns="0" bIns="0" rtlCol="0">
            <a:spAutoFit/>
          </a:bodyPr>
          <a:lstStyle/>
          <a:p>
            <a:pPr marL="12700" marR="5080" indent="-635">
              <a:lnSpc>
                <a:spcPct val="98600"/>
              </a:lnSpc>
              <a:spcBef>
                <a:spcPts val="120"/>
              </a:spcBef>
            </a:pPr>
            <a:r>
              <a:rPr sz="1400" b="1" dirty="0">
                <a:solidFill>
                  <a:srgbClr val="002060"/>
                </a:solidFill>
                <a:latin typeface="Helvetica Neue"/>
                <a:cs typeface="Helvetica Neue"/>
              </a:rPr>
              <a:t>Elena</a:t>
            </a:r>
            <a:r>
              <a:rPr sz="1400" b="1" spc="-45" dirty="0">
                <a:solidFill>
                  <a:srgbClr val="002060"/>
                </a:solidFill>
                <a:latin typeface="Helvetica Neue"/>
                <a:cs typeface="Helvetica Neue"/>
              </a:rPr>
              <a:t> </a:t>
            </a:r>
            <a:r>
              <a:rPr sz="1400" b="1" dirty="0">
                <a:solidFill>
                  <a:srgbClr val="002060"/>
                </a:solidFill>
                <a:latin typeface="Helvetica Neue"/>
                <a:cs typeface="Helvetica Neue"/>
              </a:rPr>
              <a:t>Byhoff,</a:t>
            </a:r>
            <a:r>
              <a:rPr sz="1400" b="1" spc="-45" dirty="0">
                <a:solidFill>
                  <a:srgbClr val="002060"/>
                </a:solidFill>
                <a:latin typeface="Helvetica Neue"/>
                <a:cs typeface="Helvetica Neue"/>
              </a:rPr>
              <a:t> </a:t>
            </a:r>
            <a:r>
              <a:rPr sz="1400" b="1" dirty="0">
                <a:solidFill>
                  <a:srgbClr val="002060"/>
                </a:solidFill>
                <a:latin typeface="Helvetica Neue"/>
                <a:cs typeface="Helvetica Neue"/>
              </a:rPr>
              <a:t>MD,</a:t>
            </a:r>
            <a:r>
              <a:rPr sz="1400" b="1" spc="-40" dirty="0">
                <a:solidFill>
                  <a:srgbClr val="002060"/>
                </a:solidFill>
                <a:latin typeface="Helvetica Neue"/>
                <a:cs typeface="Helvetica Neue"/>
              </a:rPr>
              <a:t> </a:t>
            </a:r>
            <a:r>
              <a:rPr sz="1400" b="1" spc="-25" dirty="0">
                <a:solidFill>
                  <a:srgbClr val="002060"/>
                </a:solidFill>
                <a:latin typeface="Helvetica Neue"/>
                <a:cs typeface="Helvetica Neue"/>
              </a:rPr>
              <a:t>MSc </a:t>
            </a:r>
            <a:r>
              <a:rPr sz="1400" i="1" spc="-20" dirty="0">
                <a:solidFill>
                  <a:srgbClr val="002060"/>
                </a:solidFill>
                <a:latin typeface="Helvetica Neue"/>
                <a:cs typeface="Helvetica Neue"/>
              </a:rPr>
              <a:t>Tufts</a:t>
            </a:r>
            <a:r>
              <a:rPr sz="1400" i="1" spc="-50" dirty="0">
                <a:solidFill>
                  <a:srgbClr val="002060"/>
                </a:solidFill>
                <a:latin typeface="Helvetica Neue"/>
                <a:cs typeface="Helvetica Neue"/>
              </a:rPr>
              <a:t> </a:t>
            </a:r>
            <a:r>
              <a:rPr sz="1400" i="1" dirty="0">
                <a:solidFill>
                  <a:srgbClr val="002060"/>
                </a:solidFill>
                <a:latin typeface="Helvetica Neue"/>
                <a:cs typeface="Helvetica Neue"/>
              </a:rPr>
              <a:t>Medical</a:t>
            </a:r>
            <a:r>
              <a:rPr sz="1400" i="1" spc="-50" dirty="0">
                <a:solidFill>
                  <a:srgbClr val="002060"/>
                </a:solidFill>
                <a:latin typeface="Helvetica Neue"/>
                <a:cs typeface="Helvetica Neue"/>
              </a:rPr>
              <a:t> </a:t>
            </a:r>
            <a:r>
              <a:rPr sz="1400" i="1" spc="-10" dirty="0">
                <a:solidFill>
                  <a:srgbClr val="002060"/>
                </a:solidFill>
                <a:latin typeface="Helvetica Neue"/>
                <a:cs typeface="Helvetica Neue"/>
              </a:rPr>
              <a:t>Center </a:t>
            </a:r>
            <a:r>
              <a:rPr sz="1400" dirty="0">
                <a:solidFill>
                  <a:srgbClr val="002060"/>
                </a:solidFill>
                <a:latin typeface="Helvetica Neue"/>
                <a:cs typeface="Helvetica Neue"/>
              </a:rPr>
              <a:t>Assistant</a:t>
            </a:r>
            <a:r>
              <a:rPr sz="1400" spc="-50" dirty="0">
                <a:solidFill>
                  <a:srgbClr val="002060"/>
                </a:solidFill>
                <a:latin typeface="Helvetica Neue"/>
                <a:cs typeface="Helvetica Neue"/>
              </a:rPr>
              <a:t> </a:t>
            </a:r>
            <a:r>
              <a:rPr sz="1400" spc="-10" dirty="0">
                <a:solidFill>
                  <a:srgbClr val="002060"/>
                </a:solidFill>
                <a:latin typeface="Helvetica Neue"/>
                <a:cs typeface="Helvetica Neue"/>
              </a:rPr>
              <a:t>Professor</a:t>
            </a:r>
            <a:endParaRPr sz="1400" dirty="0">
              <a:latin typeface="Helvetica Neue"/>
              <a:cs typeface="Helvetica Neue"/>
            </a:endParaRPr>
          </a:p>
        </p:txBody>
      </p:sp>
      <p:sp>
        <p:nvSpPr>
          <p:cNvPr id="9" name="object 9"/>
          <p:cNvSpPr txBox="1"/>
          <p:nvPr/>
        </p:nvSpPr>
        <p:spPr>
          <a:xfrm>
            <a:off x="2059939" y="3130804"/>
            <a:ext cx="2305050" cy="635000"/>
          </a:xfrm>
          <a:prstGeom prst="rect">
            <a:avLst/>
          </a:prstGeom>
        </p:spPr>
        <p:txBody>
          <a:bodyPr vert="horz" wrap="square" lIns="0" tIns="12700" rIns="0" bIns="0" rtlCol="0">
            <a:spAutoFit/>
          </a:bodyPr>
          <a:lstStyle/>
          <a:p>
            <a:pPr marL="12700">
              <a:lnSpc>
                <a:spcPct val="100000"/>
              </a:lnSpc>
              <a:spcBef>
                <a:spcPts val="100"/>
              </a:spcBef>
            </a:pPr>
            <a:r>
              <a:rPr sz="4000" b="1" spc="-10" dirty="0">
                <a:solidFill>
                  <a:srgbClr val="002060"/>
                </a:solidFill>
                <a:latin typeface="Helvetica Neue"/>
                <a:cs typeface="Helvetica Neue"/>
              </a:rPr>
              <a:t>Speakers</a:t>
            </a:r>
            <a:endParaRPr sz="4000">
              <a:latin typeface="Helvetica Neue"/>
              <a:cs typeface="Helvetica Neue"/>
            </a:endParaRPr>
          </a:p>
        </p:txBody>
      </p:sp>
      <p:pic>
        <p:nvPicPr>
          <p:cNvPr id="10" name="object 10" descr="Tricia McGinnis, MPP, MPH, Center for Health Care Strategies, Vice President and Chief Program Officer"/>
          <p:cNvPicPr/>
          <p:nvPr/>
        </p:nvPicPr>
        <p:blipFill>
          <a:blip r:embed="rId3" cstate="print"/>
          <a:stretch>
            <a:fillRect/>
          </a:stretch>
        </p:blipFill>
        <p:spPr>
          <a:xfrm>
            <a:off x="4093400" y="1351229"/>
            <a:ext cx="1637850" cy="1637842"/>
          </a:xfrm>
          <a:prstGeom prst="rect">
            <a:avLst/>
          </a:prstGeom>
        </p:spPr>
      </p:pic>
      <p:pic>
        <p:nvPicPr>
          <p:cNvPr id="11" name="object 11" descr="Portrait of Hugh Alderwick, Assistant Director of Strategy and Policy at The Health Foundation"/>
          <p:cNvPicPr/>
          <p:nvPr/>
        </p:nvPicPr>
        <p:blipFill>
          <a:blip r:embed="rId4" cstate="print"/>
          <a:stretch>
            <a:fillRect/>
          </a:stretch>
        </p:blipFill>
        <p:spPr>
          <a:xfrm>
            <a:off x="1892467" y="4057858"/>
            <a:ext cx="1637851" cy="1637850"/>
          </a:xfrm>
          <a:prstGeom prst="rect">
            <a:avLst/>
          </a:prstGeom>
        </p:spPr>
      </p:pic>
      <p:pic>
        <p:nvPicPr>
          <p:cNvPr id="12" name="object 12" descr="Elena Byhoff, MD, MSc, Tufts Medical Center Assistant Professor, is smiling and wearing a green shirt."/>
          <p:cNvPicPr/>
          <p:nvPr/>
        </p:nvPicPr>
        <p:blipFill>
          <a:blip r:embed="rId5" cstate="print"/>
          <a:stretch>
            <a:fillRect/>
          </a:stretch>
        </p:blipFill>
        <p:spPr>
          <a:xfrm>
            <a:off x="6709403" y="4057858"/>
            <a:ext cx="1637849" cy="1637850"/>
          </a:xfrm>
          <a:prstGeom prst="rect">
            <a:avLst/>
          </a:prstGeom>
        </p:spPr>
      </p:pic>
      <p:grpSp>
        <p:nvGrpSpPr>
          <p:cNvPr id="13" name="object 13" descr="Poor logo&#10;Anthem BlueCross logo&#10;Blue of California logo&#10;Blue Cross Blue Shield MA&#10;"/>
          <p:cNvGrpSpPr/>
          <p:nvPr/>
        </p:nvGrpSpPr>
        <p:grpSpPr>
          <a:xfrm>
            <a:off x="3063239" y="6220967"/>
            <a:ext cx="5998845" cy="637540"/>
            <a:chOff x="3063239" y="6220967"/>
            <a:chExt cx="5998845" cy="637540"/>
          </a:xfrm>
        </p:grpSpPr>
        <p:pic>
          <p:nvPicPr>
            <p:cNvPr id="14" name="object 14"/>
            <p:cNvPicPr/>
            <p:nvPr/>
          </p:nvPicPr>
          <p:blipFill>
            <a:blip r:embed="rId6" cstate="print"/>
            <a:stretch>
              <a:fillRect/>
            </a:stretch>
          </p:blipFill>
          <p:spPr>
            <a:xfrm>
              <a:off x="7153655" y="6281927"/>
              <a:ext cx="1908048" cy="475488"/>
            </a:xfrm>
            <a:prstGeom prst="rect">
              <a:avLst/>
            </a:prstGeom>
          </p:spPr>
        </p:pic>
        <p:pic>
          <p:nvPicPr>
            <p:cNvPr id="15" name="object 15"/>
            <p:cNvPicPr/>
            <p:nvPr/>
          </p:nvPicPr>
          <p:blipFill>
            <a:blip r:embed="rId7" cstate="print"/>
            <a:stretch>
              <a:fillRect/>
            </a:stretch>
          </p:blipFill>
          <p:spPr>
            <a:xfrm>
              <a:off x="6031991" y="6291071"/>
              <a:ext cx="1325880" cy="472440"/>
            </a:xfrm>
            <a:prstGeom prst="rect">
              <a:avLst/>
            </a:prstGeom>
          </p:spPr>
        </p:pic>
        <p:pic>
          <p:nvPicPr>
            <p:cNvPr id="16" name="object 16"/>
            <p:cNvPicPr/>
            <p:nvPr/>
          </p:nvPicPr>
          <p:blipFill>
            <a:blip r:embed="rId8" cstate="print"/>
            <a:stretch>
              <a:fillRect/>
            </a:stretch>
          </p:blipFill>
          <p:spPr>
            <a:xfrm>
              <a:off x="4913375" y="6242303"/>
              <a:ext cx="1313688" cy="563880"/>
            </a:xfrm>
            <a:prstGeom prst="rect">
              <a:avLst/>
            </a:prstGeom>
          </p:spPr>
        </p:pic>
        <p:pic>
          <p:nvPicPr>
            <p:cNvPr id="17" name="object 17"/>
            <p:cNvPicPr/>
            <p:nvPr/>
          </p:nvPicPr>
          <p:blipFill>
            <a:blip r:embed="rId9" cstate="print"/>
            <a:stretch>
              <a:fillRect/>
            </a:stretch>
          </p:blipFill>
          <p:spPr>
            <a:xfrm>
              <a:off x="3063239" y="6220967"/>
              <a:ext cx="1959864" cy="637032"/>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BC68F"/>
          </a:solidFill>
        </p:spPr>
        <p:txBody>
          <a:bodyPr wrap="square" lIns="0" tIns="0" rIns="0" bIns="0" rtlCol="0"/>
          <a:lstStyle/>
          <a:p>
            <a:endParaRPr/>
          </a:p>
        </p:txBody>
      </p:sp>
      <p:sp>
        <p:nvSpPr>
          <p:cNvPr id="3" name="object 3" descr="Discussion"/>
          <p:cNvSpPr txBox="1">
            <a:spLocks noGrp="1"/>
          </p:cNvSpPr>
          <p:nvPr>
            <p:ph type="title"/>
          </p:nvPr>
        </p:nvSpPr>
        <p:spPr>
          <a:xfrm>
            <a:off x="1811300" y="1675891"/>
            <a:ext cx="2947670" cy="756920"/>
          </a:xfrm>
          <a:prstGeom prst="rect">
            <a:avLst/>
          </a:prstGeom>
        </p:spPr>
        <p:txBody>
          <a:bodyPr vert="horz" wrap="square" lIns="0" tIns="12700" rIns="0" bIns="0" rtlCol="0">
            <a:spAutoFit/>
          </a:bodyPr>
          <a:lstStyle/>
          <a:p>
            <a:pPr marL="12700">
              <a:lnSpc>
                <a:spcPct val="100000"/>
              </a:lnSpc>
              <a:spcBef>
                <a:spcPts val="100"/>
              </a:spcBef>
            </a:pPr>
            <a:r>
              <a:rPr sz="4800" spc="-10" dirty="0">
                <a:solidFill>
                  <a:srgbClr val="FFFFFF"/>
                </a:solidFill>
              </a:rPr>
              <a:t>Discussion</a:t>
            </a:r>
            <a:endParaRPr sz="4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14439" y="263143"/>
            <a:ext cx="1001394" cy="64135"/>
          </a:xfrm>
          <a:prstGeom prst="rect">
            <a:avLst/>
          </a:prstGeom>
        </p:spPr>
        <p:txBody>
          <a:bodyPr vert="horz" wrap="square" lIns="0" tIns="12700" rIns="0" bIns="0" rtlCol="0">
            <a:spAutoFit/>
          </a:bodyPr>
          <a:lstStyle/>
          <a:p>
            <a:pPr marL="12700">
              <a:lnSpc>
                <a:spcPct val="100000"/>
              </a:lnSpc>
              <a:spcBef>
                <a:spcPts val="100"/>
              </a:spcBef>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p:cNvGrpSpPr/>
          <p:nvPr/>
        </p:nvGrpSpPr>
        <p:grpSpPr>
          <a:xfrm>
            <a:off x="10444844" y="254669"/>
            <a:ext cx="1253490" cy="408305"/>
            <a:chOff x="10444844" y="254669"/>
            <a:chExt cx="1253490" cy="408305"/>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grpSp>
      <p:sp>
        <p:nvSpPr>
          <p:cNvPr id="9" name="object 9" descr="Discussion"/>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Discussion</a:t>
            </a:r>
          </a:p>
        </p:txBody>
      </p:sp>
      <p:sp>
        <p:nvSpPr>
          <p:cNvPr id="10" name="object 10" descr="Medicaid reforms offer opportunities to fund social interventions and support community partnerships&#13;&#10;Partnerships are complex—and they aren’t always successful. Theory can help researchers understand partnership benefits and risks&#13;&#10;Studying impacts beyond the health care system is critical&#13;&#10;Partnerships operate within wider social policy context&#13;&#10;Need to recognize value of CBOs, but also their fragility&#13;&#10;"/>
          <p:cNvSpPr txBox="1"/>
          <p:nvPr/>
        </p:nvSpPr>
        <p:spPr>
          <a:xfrm>
            <a:off x="467299" y="1860803"/>
            <a:ext cx="10515600" cy="3406140"/>
          </a:xfrm>
          <a:prstGeom prst="rect">
            <a:avLst/>
          </a:prstGeom>
        </p:spPr>
        <p:txBody>
          <a:bodyPr vert="horz" wrap="square" lIns="0" tIns="27939" rIns="0" bIns="0" rtlCol="0">
            <a:spAutoFit/>
          </a:bodyPr>
          <a:lstStyle/>
          <a:p>
            <a:pPr marL="393700" marR="5080" indent="-381635">
              <a:lnSpc>
                <a:spcPts val="3100"/>
              </a:lnSpc>
              <a:spcBef>
                <a:spcPts val="219"/>
              </a:spcBef>
              <a:buChar char="-"/>
              <a:tabLst>
                <a:tab pos="393700" algn="l"/>
              </a:tabLst>
            </a:pPr>
            <a:r>
              <a:rPr sz="2600" dirty="0">
                <a:solidFill>
                  <a:srgbClr val="1C1C1C"/>
                </a:solidFill>
                <a:latin typeface="Georgia"/>
                <a:cs typeface="Georgia"/>
              </a:rPr>
              <a:t>Medicaid</a:t>
            </a:r>
            <a:r>
              <a:rPr sz="2600" spc="-80" dirty="0">
                <a:solidFill>
                  <a:srgbClr val="1C1C1C"/>
                </a:solidFill>
                <a:latin typeface="Georgia"/>
                <a:cs typeface="Georgia"/>
              </a:rPr>
              <a:t> </a:t>
            </a:r>
            <a:r>
              <a:rPr sz="2600" dirty="0">
                <a:solidFill>
                  <a:srgbClr val="1C1C1C"/>
                </a:solidFill>
                <a:latin typeface="Georgia"/>
                <a:cs typeface="Georgia"/>
              </a:rPr>
              <a:t>reforms</a:t>
            </a:r>
            <a:r>
              <a:rPr sz="2600" spc="-75" dirty="0">
                <a:solidFill>
                  <a:srgbClr val="1C1C1C"/>
                </a:solidFill>
                <a:latin typeface="Georgia"/>
                <a:cs typeface="Georgia"/>
              </a:rPr>
              <a:t> </a:t>
            </a:r>
            <a:r>
              <a:rPr sz="2600" dirty="0">
                <a:solidFill>
                  <a:srgbClr val="1C1C1C"/>
                </a:solidFill>
                <a:latin typeface="Georgia"/>
                <a:cs typeface="Georgia"/>
              </a:rPr>
              <a:t>offer</a:t>
            </a:r>
            <a:r>
              <a:rPr sz="2600" spc="-80" dirty="0">
                <a:solidFill>
                  <a:srgbClr val="1C1C1C"/>
                </a:solidFill>
                <a:latin typeface="Georgia"/>
                <a:cs typeface="Georgia"/>
              </a:rPr>
              <a:t> </a:t>
            </a:r>
            <a:r>
              <a:rPr sz="2600" dirty="0">
                <a:solidFill>
                  <a:srgbClr val="1C1C1C"/>
                </a:solidFill>
                <a:latin typeface="Georgia"/>
                <a:cs typeface="Georgia"/>
              </a:rPr>
              <a:t>opportunities</a:t>
            </a:r>
            <a:r>
              <a:rPr sz="2600" spc="-75" dirty="0">
                <a:solidFill>
                  <a:srgbClr val="1C1C1C"/>
                </a:solidFill>
                <a:latin typeface="Georgia"/>
                <a:cs typeface="Georgia"/>
              </a:rPr>
              <a:t> </a:t>
            </a:r>
            <a:r>
              <a:rPr sz="2600" dirty="0">
                <a:solidFill>
                  <a:srgbClr val="1C1C1C"/>
                </a:solidFill>
                <a:latin typeface="Georgia"/>
                <a:cs typeface="Georgia"/>
              </a:rPr>
              <a:t>to</a:t>
            </a:r>
            <a:r>
              <a:rPr sz="2600" spc="-75" dirty="0">
                <a:solidFill>
                  <a:srgbClr val="1C1C1C"/>
                </a:solidFill>
                <a:latin typeface="Georgia"/>
                <a:cs typeface="Georgia"/>
              </a:rPr>
              <a:t> </a:t>
            </a:r>
            <a:r>
              <a:rPr sz="2600" dirty="0">
                <a:solidFill>
                  <a:srgbClr val="1C1C1C"/>
                </a:solidFill>
                <a:latin typeface="Georgia"/>
                <a:cs typeface="Georgia"/>
              </a:rPr>
              <a:t>fund</a:t>
            </a:r>
            <a:r>
              <a:rPr sz="2600" spc="-80" dirty="0">
                <a:solidFill>
                  <a:srgbClr val="1C1C1C"/>
                </a:solidFill>
                <a:latin typeface="Georgia"/>
                <a:cs typeface="Georgia"/>
              </a:rPr>
              <a:t> </a:t>
            </a:r>
            <a:r>
              <a:rPr sz="2600" dirty="0">
                <a:solidFill>
                  <a:srgbClr val="1C1C1C"/>
                </a:solidFill>
                <a:latin typeface="Georgia"/>
                <a:cs typeface="Georgia"/>
              </a:rPr>
              <a:t>social</a:t>
            </a:r>
            <a:r>
              <a:rPr sz="2600" spc="-70" dirty="0">
                <a:solidFill>
                  <a:srgbClr val="1C1C1C"/>
                </a:solidFill>
                <a:latin typeface="Georgia"/>
                <a:cs typeface="Georgia"/>
              </a:rPr>
              <a:t> </a:t>
            </a:r>
            <a:r>
              <a:rPr sz="2600" dirty="0">
                <a:solidFill>
                  <a:srgbClr val="1C1C1C"/>
                </a:solidFill>
                <a:latin typeface="Georgia"/>
                <a:cs typeface="Georgia"/>
              </a:rPr>
              <a:t>interventions</a:t>
            </a:r>
            <a:r>
              <a:rPr sz="2600" spc="-75" dirty="0">
                <a:solidFill>
                  <a:srgbClr val="1C1C1C"/>
                </a:solidFill>
                <a:latin typeface="Georgia"/>
                <a:cs typeface="Georgia"/>
              </a:rPr>
              <a:t> </a:t>
            </a:r>
            <a:r>
              <a:rPr sz="2600" spc="-25" dirty="0">
                <a:solidFill>
                  <a:srgbClr val="1C1C1C"/>
                </a:solidFill>
                <a:latin typeface="Georgia"/>
                <a:cs typeface="Georgia"/>
              </a:rPr>
              <a:t>and </a:t>
            </a:r>
            <a:r>
              <a:rPr sz="2600" dirty="0">
                <a:solidFill>
                  <a:srgbClr val="1C1C1C"/>
                </a:solidFill>
                <a:latin typeface="Georgia"/>
                <a:cs typeface="Georgia"/>
              </a:rPr>
              <a:t>support</a:t>
            </a:r>
            <a:r>
              <a:rPr sz="2600" spc="-85" dirty="0">
                <a:solidFill>
                  <a:srgbClr val="1C1C1C"/>
                </a:solidFill>
                <a:latin typeface="Georgia"/>
                <a:cs typeface="Georgia"/>
              </a:rPr>
              <a:t> </a:t>
            </a:r>
            <a:r>
              <a:rPr sz="2600" dirty="0">
                <a:solidFill>
                  <a:srgbClr val="1C1C1C"/>
                </a:solidFill>
                <a:latin typeface="Georgia"/>
                <a:cs typeface="Georgia"/>
              </a:rPr>
              <a:t>community</a:t>
            </a:r>
            <a:r>
              <a:rPr sz="2600" spc="-90" dirty="0">
                <a:solidFill>
                  <a:srgbClr val="1C1C1C"/>
                </a:solidFill>
                <a:latin typeface="Georgia"/>
                <a:cs typeface="Georgia"/>
              </a:rPr>
              <a:t> </a:t>
            </a:r>
            <a:r>
              <a:rPr sz="2600" spc="-10" dirty="0">
                <a:solidFill>
                  <a:srgbClr val="1C1C1C"/>
                </a:solidFill>
                <a:latin typeface="Georgia"/>
                <a:cs typeface="Georgia"/>
              </a:rPr>
              <a:t>partnerships</a:t>
            </a:r>
            <a:endParaRPr sz="2600" dirty="0">
              <a:latin typeface="Georgia"/>
              <a:cs typeface="Georgia"/>
            </a:endParaRPr>
          </a:p>
          <a:p>
            <a:pPr marL="393700" marR="117475" indent="-381635">
              <a:lnSpc>
                <a:spcPts val="3100"/>
              </a:lnSpc>
              <a:spcBef>
                <a:spcPts val="1285"/>
              </a:spcBef>
              <a:buChar char="-"/>
              <a:tabLst>
                <a:tab pos="393700" algn="l"/>
              </a:tabLst>
            </a:pPr>
            <a:r>
              <a:rPr sz="2600" dirty="0">
                <a:solidFill>
                  <a:srgbClr val="1C1C1C"/>
                </a:solidFill>
                <a:latin typeface="Georgia"/>
                <a:cs typeface="Georgia"/>
              </a:rPr>
              <a:t>Partnerships</a:t>
            </a:r>
            <a:r>
              <a:rPr sz="2600" spc="-65" dirty="0">
                <a:solidFill>
                  <a:srgbClr val="1C1C1C"/>
                </a:solidFill>
                <a:latin typeface="Georgia"/>
                <a:cs typeface="Georgia"/>
              </a:rPr>
              <a:t> </a:t>
            </a:r>
            <a:r>
              <a:rPr sz="2600" dirty="0">
                <a:solidFill>
                  <a:srgbClr val="1C1C1C"/>
                </a:solidFill>
                <a:latin typeface="Georgia"/>
                <a:cs typeface="Georgia"/>
              </a:rPr>
              <a:t>are</a:t>
            </a:r>
            <a:r>
              <a:rPr sz="2600" spc="-55" dirty="0">
                <a:solidFill>
                  <a:srgbClr val="1C1C1C"/>
                </a:solidFill>
                <a:latin typeface="Georgia"/>
                <a:cs typeface="Georgia"/>
              </a:rPr>
              <a:t> </a:t>
            </a:r>
            <a:r>
              <a:rPr sz="2600" spc="-10" dirty="0">
                <a:solidFill>
                  <a:srgbClr val="1C1C1C"/>
                </a:solidFill>
                <a:latin typeface="Georgia"/>
                <a:cs typeface="Georgia"/>
              </a:rPr>
              <a:t>complex—</a:t>
            </a:r>
            <a:r>
              <a:rPr sz="2600" dirty="0">
                <a:solidFill>
                  <a:srgbClr val="1C1C1C"/>
                </a:solidFill>
                <a:latin typeface="Georgia"/>
                <a:cs typeface="Georgia"/>
              </a:rPr>
              <a:t>and</a:t>
            </a:r>
            <a:r>
              <a:rPr sz="2600" spc="-65" dirty="0">
                <a:solidFill>
                  <a:srgbClr val="1C1C1C"/>
                </a:solidFill>
                <a:latin typeface="Georgia"/>
                <a:cs typeface="Georgia"/>
              </a:rPr>
              <a:t> </a:t>
            </a:r>
            <a:r>
              <a:rPr sz="2600" dirty="0">
                <a:solidFill>
                  <a:srgbClr val="1C1C1C"/>
                </a:solidFill>
                <a:latin typeface="Georgia"/>
                <a:cs typeface="Georgia"/>
              </a:rPr>
              <a:t>they</a:t>
            </a:r>
            <a:r>
              <a:rPr sz="2600" spc="-65" dirty="0">
                <a:solidFill>
                  <a:srgbClr val="1C1C1C"/>
                </a:solidFill>
                <a:latin typeface="Georgia"/>
                <a:cs typeface="Georgia"/>
              </a:rPr>
              <a:t> </a:t>
            </a:r>
            <a:r>
              <a:rPr sz="2600" dirty="0">
                <a:solidFill>
                  <a:srgbClr val="1C1C1C"/>
                </a:solidFill>
                <a:latin typeface="Georgia"/>
                <a:cs typeface="Georgia"/>
              </a:rPr>
              <a:t>aren’t</a:t>
            </a:r>
            <a:r>
              <a:rPr sz="2600" spc="-55" dirty="0">
                <a:solidFill>
                  <a:srgbClr val="1C1C1C"/>
                </a:solidFill>
                <a:latin typeface="Georgia"/>
                <a:cs typeface="Georgia"/>
              </a:rPr>
              <a:t> </a:t>
            </a:r>
            <a:r>
              <a:rPr sz="2600" dirty="0">
                <a:solidFill>
                  <a:srgbClr val="1C1C1C"/>
                </a:solidFill>
                <a:latin typeface="Georgia"/>
                <a:cs typeface="Georgia"/>
              </a:rPr>
              <a:t>always</a:t>
            </a:r>
            <a:r>
              <a:rPr sz="2600" spc="-55" dirty="0">
                <a:solidFill>
                  <a:srgbClr val="1C1C1C"/>
                </a:solidFill>
                <a:latin typeface="Georgia"/>
                <a:cs typeface="Georgia"/>
              </a:rPr>
              <a:t> </a:t>
            </a:r>
            <a:r>
              <a:rPr sz="2600" dirty="0">
                <a:solidFill>
                  <a:srgbClr val="1C1C1C"/>
                </a:solidFill>
                <a:latin typeface="Georgia"/>
                <a:cs typeface="Georgia"/>
              </a:rPr>
              <a:t>successful.</a:t>
            </a:r>
            <a:r>
              <a:rPr sz="2600" spc="-65" dirty="0">
                <a:solidFill>
                  <a:srgbClr val="1C1C1C"/>
                </a:solidFill>
                <a:latin typeface="Georgia"/>
                <a:cs typeface="Georgia"/>
              </a:rPr>
              <a:t> </a:t>
            </a:r>
            <a:r>
              <a:rPr sz="2600" spc="-10" dirty="0">
                <a:solidFill>
                  <a:srgbClr val="1C1C1C"/>
                </a:solidFill>
                <a:latin typeface="Georgia"/>
                <a:cs typeface="Georgia"/>
              </a:rPr>
              <a:t>Theory </a:t>
            </a:r>
            <a:r>
              <a:rPr sz="2600" dirty="0">
                <a:solidFill>
                  <a:srgbClr val="1C1C1C"/>
                </a:solidFill>
                <a:latin typeface="Georgia"/>
                <a:cs typeface="Georgia"/>
              </a:rPr>
              <a:t>can</a:t>
            </a:r>
            <a:r>
              <a:rPr sz="2600" spc="-75" dirty="0">
                <a:solidFill>
                  <a:srgbClr val="1C1C1C"/>
                </a:solidFill>
                <a:latin typeface="Georgia"/>
                <a:cs typeface="Georgia"/>
              </a:rPr>
              <a:t> </a:t>
            </a:r>
            <a:r>
              <a:rPr sz="2600" dirty="0">
                <a:solidFill>
                  <a:srgbClr val="1C1C1C"/>
                </a:solidFill>
                <a:latin typeface="Georgia"/>
                <a:cs typeface="Georgia"/>
              </a:rPr>
              <a:t>help</a:t>
            </a:r>
            <a:r>
              <a:rPr sz="2600" spc="-70" dirty="0">
                <a:solidFill>
                  <a:srgbClr val="1C1C1C"/>
                </a:solidFill>
                <a:latin typeface="Georgia"/>
                <a:cs typeface="Georgia"/>
              </a:rPr>
              <a:t> </a:t>
            </a:r>
            <a:r>
              <a:rPr sz="2600" dirty="0">
                <a:solidFill>
                  <a:srgbClr val="1C1C1C"/>
                </a:solidFill>
                <a:latin typeface="Georgia"/>
                <a:cs typeface="Georgia"/>
              </a:rPr>
              <a:t>researchers</a:t>
            </a:r>
            <a:r>
              <a:rPr sz="2600" spc="-65" dirty="0">
                <a:solidFill>
                  <a:srgbClr val="1C1C1C"/>
                </a:solidFill>
                <a:latin typeface="Georgia"/>
                <a:cs typeface="Georgia"/>
              </a:rPr>
              <a:t> </a:t>
            </a:r>
            <a:r>
              <a:rPr sz="2600" dirty="0">
                <a:solidFill>
                  <a:srgbClr val="1C1C1C"/>
                </a:solidFill>
                <a:latin typeface="Georgia"/>
                <a:cs typeface="Georgia"/>
              </a:rPr>
              <a:t>understand</a:t>
            </a:r>
            <a:r>
              <a:rPr sz="2600" spc="-75" dirty="0">
                <a:solidFill>
                  <a:srgbClr val="1C1C1C"/>
                </a:solidFill>
                <a:latin typeface="Georgia"/>
                <a:cs typeface="Georgia"/>
              </a:rPr>
              <a:t> </a:t>
            </a:r>
            <a:r>
              <a:rPr sz="2600" dirty="0">
                <a:solidFill>
                  <a:srgbClr val="1C1C1C"/>
                </a:solidFill>
                <a:latin typeface="Georgia"/>
                <a:cs typeface="Georgia"/>
              </a:rPr>
              <a:t>partnership</a:t>
            </a:r>
            <a:r>
              <a:rPr sz="2600" spc="-70" dirty="0">
                <a:solidFill>
                  <a:srgbClr val="1C1C1C"/>
                </a:solidFill>
                <a:latin typeface="Georgia"/>
                <a:cs typeface="Georgia"/>
              </a:rPr>
              <a:t> </a:t>
            </a:r>
            <a:r>
              <a:rPr sz="2600" dirty="0">
                <a:solidFill>
                  <a:srgbClr val="1C1C1C"/>
                </a:solidFill>
                <a:latin typeface="Georgia"/>
                <a:cs typeface="Georgia"/>
              </a:rPr>
              <a:t>benefits</a:t>
            </a:r>
            <a:r>
              <a:rPr sz="2600" spc="-70" dirty="0">
                <a:solidFill>
                  <a:srgbClr val="1C1C1C"/>
                </a:solidFill>
                <a:latin typeface="Georgia"/>
                <a:cs typeface="Georgia"/>
              </a:rPr>
              <a:t> </a:t>
            </a:r>
            <a:r>
              <a:rPr sz="2600" dirty="0">
                <a:solidFill>
                  <a:srgbClr val="1C1C1C"/>
                </a:solidFill>
                <a:latin typeface="Georgia"/>
                <a:cs typeface="Georgia"/>
              </a:rPr>
              <a:t>and</a:t>
            </a:r>
            <a:r>
              <a:rPr sz="2600" spc="-75" dirty="0">
                <a:solidFill>
                  <a:srgbClr val="1C1C1C"/>
                </a:solidFill>
                <a:latin typeface="Georgia"/>
                <a:cs typeface="Georgia"/>
              </a:rPr>
              <a:t> </a:t>
            </a:r>
            <a:r>
              <a:rPr sz="2600" spc="-10" dirty="0">
                <a:solidFill>
                  <a:srgbClr val="1C1C1C"/>
                </a:solidFill>
                <a:latin typeface="Georgia"/>
                <a:cs typeface="Georgia"/>
              </a:rPr>
              <a:t>risks</a:t>
            </a:r>
            <a:endParaRPr sz="2600" dirty="0">
              <a:latin typeface="Georgia"/>
              <a:cs typeface="Georgia"/>
            </a:endParaRPr>
          </a:p>
          <a:p>
            <a:pPr marL="393065" indent="-380365">
              <a:lnSpc>
                <a:spcPct val="100000"/>
              </a:lnSpc>
              <a:spcBef>
                <a:spcPts val="1100"/>
              </a:spcBef>
              <a:buChar char="-"/>
              <a:tabLst>
                <a:tab pos="393065" algn="l"/>
              </a:tabLst>
            </a:pPr>
            <a:r>
              <a:rPr sz="2600" dirty="0">
                <a:solidFill>
                  <a:srgbClr val="1C1C1C"/>
                </a:solidFill>
                <a:latin typeface="Georgia"/>
                <a:cs typeface="Georgia"/>
              </a:rPr>
              <a:t>Studying</a:t>
            </a:r>
            <a:r>
              <a:rPr sz="2600" spc="-60" dirty="0">
                <a:solidFill>
                  <a:srgbClr val="1C1C1C"/>
                </a:solidFill>
                <a:latin typeface="Georgia"/>
                <a:cs typeface="Georgia"/>
              </a:rPr>
              <a:t> </a:t>
            </a:r>
            <a:r>
              <a:rPr sz="2600" dirty="0">
                <a:solidFill>
                  <a:srgbClr val="1C1C1C"/>
                </a:solidFill>
                <a:latin typeface="Georgia"/>
                <a:cs typeface="Georgia"/>
              </a:rPr>
              <a:t>impacts</a:t>
            </a:r>
            <a:r>
              <a:rPr sz="2600" spc="-55" dirty="0">
                <a:solidFill>
                  <a:srgbClr val="1C1C1C"/>
                </a:solidFill>
                <a:latin typeface="Georgia"/>
                <a:cs typeface="Georgia"/>
              </a:rPr>
              <a:t> </a:t>
            </a:r>
            <a:r>
              <a:rPr sz="2600" dirty="0">
                <a:solidFill>
                  <a:srgbClr val="1C1C1C"/>
                </a:solidFill>
                <a:latin typeface="Georgia"/>
                <a:cs typeface="Georgia"/>
              </a:rPr>
              <a:t>beyond</a:t>
            </a:r>
            <a:r>
              <a:rPr sz="2600" spc="-60" dirty="0">
                <a:solidFill>
                  <a:srgbClr val="1C1C1C"/>
                </a:solidFill>
                <a:latin typeface="Georgia"/>
                <a:cs typeface="Georgia"/>
              </a:rPr>
              <a:t> </a:t>
            </a:r>
            <a:r>
              <a:rPr sz="2600" dirty="0">
                <a:solidFill>
                  <a:srgbClr val="1C1C1C"/>
                </a:solidFill>
                <a:latin typeface="Georgia"/>
                <a:cs typeface="Georgia"/>
              </a:rPr>
              <a:t>the</a:t>
            </a:r>
            <a:r>
              <a:rPr sz="2600" spc="-55" dirty="0">
                <a:solidFill>
                  <a:srgbClr val="1C1C1C"/>
                </a:solidFill>
                <a:latin typeface="Georgia"/>
                <a:cs typeface="Georgia"/>
              </a:rPr>
              <a:t> </a:t>
            </a:r>
            <a:r>
              <a:rPr sz="2600" dirty="0">
                <a:solidFill>
                  <a:srgbClr val="1C1C1C"/>
                </a:solidFill>
                <a:latin typeface="Georgia"/>
                <a:cs typeface="Georgia"/>
              </a:rPr>
              <a:t>health</a:t>
            </a:r>
            <a:r>
              <a:rPr sz="2600" spc="-55" dirty="0">
                <a:solidFill>
                  <a:srgbClr val="1C1C1C"/>
                </a:solidFill>
                <a:latin typeface="Georgia"/>
                <a:cs typeface="Georgia"/>
              </a:rPr>
              <a:t> </a:t>
            </a:r>
            <a:r>
              <a:rPr sz="2600" dirty="0">
                <a:solidFill>
                  <a:srgbClr val="1C1C1C"/>
                </a:solidFill>
                <a:latin typeface="Georgia"/>
                <a:cs typeface="Georgia"/>
              </a:rPr>
              <a:t>care</a:t>
            </a:r>
            <a:r>
              <a:rPr sz="2600" spc="-50" dirty="0">
                <a:solidFill>
                  <a:srgbClr val="1C1C1C"/>
                </a:solidFill>
                <a:latin typeface="Georgia"/>
                <a:cs typeface="Georgia"/>
              </a:rPr>
              <a:t> </a:t>
            </a:r>
            <a:r>
              <a:rPr sz="2600" dirty="0">
                <a:solidFill>
                  <a:srgbClr val="1C1C1C"/>
                </a:solidFill>
                <a:latin typeface="Georgia"/>
                <a:cs typeface="Georgia"/>
              </a:rPr>
              <a:t>system</a:t>
            </a:r>
            <a:r>
              <a:rPr sz="2600" spc="-65" dirty="0">
                <a:solidFill>
                  <a:srgbClr val="1C1C1C"/>
                </a:solidFill>
                <a:latin typeface="Georgia"/>
                <a:cs typeface="Georgia"/>
              </a:rPr>
              <a:t> </a:t>
            </a:r>
            <a:r>
              <a:rPr sz="2600" dirty="0">
                <a:solidFill>
                  <a:srgbClr val="1C1C1C"/>
                </a:solidFill>
                <a:latin typeface="Georgia"/>
                <a:cs typeface="Georgia"/>
              </a:rPr>
              <a:t>is</a:t>
            </a:r>
            <a:r>
              <a:rPr sz="2600" spc="-55" dirty="0">
                <a:solidFill>
                  <a:srgbClr val="1C1C1C"/>
                </a:solidFill>
                <a:latin typeface="Georgia"/>
                <a:cs typeface="Georgia"/>
              </a:rPr>
              <a:t> </a:t>
            </a:r>
            <a:r>
              <a:rPr sz="2600" spc="-10" dirty="0">
                <a:solidFill>
                  <a:srgbClr val="1C1C1C"/>
                </a:solidFill>
                <a:latin typeface="Georgia"/>
                <a:cs typeface="Georgia"/>
              </a:rPr>
              <a:t>critical</a:t>
            </a:r>
            <a:endParaRPr sz="2600" dirty="0">
              <a:latin typeface="Georgia"/>
              <a:cs typeface="Georgia"/>
            </a:endParaRPr>
          </a:p>
          <a:p>
            <a:pPr marL="393065" indent="-380365">
              <a:lnSpc>
                <a:spcPct val="100000"/>
              </a:lnSpc>
              <a:spcBef>
                <a:spcPts val="1175"/>
              </a:spcBef>
              <a:buChar char="-"/>
              <a:tabLst>
                <a:tab pos="393065" algn="l"/>
              </a:tabLst>
            </a:pPr>
            <a:r>
              <a:rPr sz="2600" dirty="0">
                <a:solidFill>
                  <a:srgbClr val="1C1C1C"/>
                </a:solidFill>
                <a:latin typeface="Georgia"/>
                <a:cs typeface="Georgia"/>
              </a:rPr>
              <a:t>Partnerships</a:t>
            </a:r>
            <a:r>
              <a:rPr sz="2600" spc="-70" dirty="0">
                <a:solidFill>
                  <a:srgbClr val="1C1C1C"/>
                </a:solidFill>
                <a:latin typeface="Georgia"/>
                <a:cs typeface="Georgia"/>
              </a:rPr>
              <a:t> </a:t>
            </a:r>
            <a:r>
              <a:rPr sz="2600" dirty="0">
                <a:solidFill>
                  <a:srgbClr val="1C1C1C"/>
                </a:solidFill>
                <a:latin typeface="Georgia"/>
                <a:cs typeface="Georgia"/>
              </a:rPr>
              <a:t>operate</a:t>
            </a:r>
            <a:r>
              <a:rPr sz="2600" spc="-60" dirty="0">
                <a:solidFill>
                  <a:srgbClr val="1C1C1C"/>
                </a:solidFill>
                <a:latin typeface="Georgia"/>
                <a:cs typeface="Georgia"/>
              </a:rPr>
              <a:t> </a:t>
            </a:r>
            <a:r>
              <a:rPr sz="2600" dirty="0">
                <a:solidFill>
                  <a:srgbClr val="1C1C1C"/>
                </a:solidFill>
                <a:latin typeface="Georgia"/>
                <a:cs typeface="Georgia"/>
              </a:rPr>
              <a:t>within</a:t>
            </a:r>
            <a:r>
              <a:rPr sz="2600" spc="-60" dirty="0">
                <a:solidFill>
                  <a:srgbClr val="1C1C1C"/>
                </a:solidFill>
                <a:latin typeface="Georgia"/>
                <a:cs typeface="Georgia"/>
              </a:rPr>
              <a:t> </a:t>
            </a:r>
            <a:r>
              <a:rPr sz="2600" dirty="0">
                <a:solidFill>
                  <a:srgbClr val="1C1C1C"/>
                </a:solidFill>
                <a:latin typeface="Georgia"/>
                <a:cs typeface="Georgia"/>
              </a:rPr>
              <a:t>wider</a:t>
            </a:r>
            <a:r>
              <a:rPr sz="2600" spc="-65" dirty="0">
                <a:solidFill>
                  <a:srgbClr val="1C1C1C"/>
                </a:solidFill>
                <a:latin typeface="Georgia"/>
                <a:cs typeface="Georgia"/>
              </a:rPr>
              <a:t> </a:t>
            </a:r>
            <a:r>
              <a:rPr sz="2600" dirty="0">
                <a:solidFill>
                  <a:srgbClr val="1C1C1C"/>
                </a:solidFill>
                <a:latin typeface="Georgia"/>
                <a:cs typeface="Georgia"/>
              </a:rPr>
              <a:t>social</a:t>
            </a:r>
            <a:r>
              <a:rPr sz="2600" spc="-60" dirty="0">
                <a:solidFill>
                  <a:srgbClr val="1C1C1C"/>
                </a:solidFill>
                <a:latin typeface="Georgia"/>
                <a:cs typeface="Georgia"/>
              </a:rPr>
              <a:t> </a:t>
            </a:r>
            <a:r>
              <a:rPr sz="2600" dirty="0">
                <a:solidFill>
                  <a:srgbClr val="1C1C1C"/>
                </a:solidFill>
                <a:latin typeface="Georgia"/>
                <a:cs typeface="Georgia"/>
              </a:rPr>
              <a:t>policy</a:t>
            </a:r>
            <a:r>
              <a:rPr sz="2600" spc="-70" dirty="0">
                <a:solidFill>
                  <a:srgbClr val="1C1C1C"/>
                </a:solidFill>
                <a:latin typeface="Georgia"/>
                <a:cs typeface="Georgia"/>
              </a:rPr>
              <a:t> </a:t>
            </a:r>
            <a:r>
              <a:rPr sz="2600" spc="-10" dirty="0">
                <a:solidFill>
                  <a:srgbClr val="1C1C1C"/>
                </a:solidFill>
                <a:latin typeface="Georgia"/>
                <a:cs typeface="Georgia"/>
              </a:rPr>
              <a:t>context</a:t>
            </a:r>
            <a:endParaRPr sz="2600" dirty="0">
              <a:latin typeface="Georgia"/>
              <a:cs typeface="Georgia"/>
            </a:endParaRPr>
          </a:p>
          <a:p>
            <a:pPr marL="393065" indent="-380365">
              <a:lnSpc>
                <a:spcPct val="100000"/>
              </a:lnSpc>
              <a:spcBef>
                <a:spcPts val="1175"/>
              </a:spcBef>
              <a:buChar char="-"/>
              <a:tabLst>
                <a:tab pos="393065" algn="l"/>
              </a:tabLst>
            </a:pPr>
            <a:r>
              <a:rPr sz="2600" dirty="0">
                <a:solidFill>
                  <a:srgbClr val="1C1C1C"/>
                </a:solidFill>
                <a:latin typeface="Georgia"/>
                <a:cs typeface="Georgia"/>
              </a:rPr>
              <a:t>Need</a:t>
            </a:r>
            <a:r>
              <a:rPr sz="2600" spc="-50" dirty="0">
                <a:solidFill>
                  <a:srgbClr val="1C1C1C"/>
                </a:solidFill>
                <a:latin typeface="Georgia"/>
                <a:cs typeface="Georgia"/>
              </a:rPr>
              <a:t> </a:t>
            </a:r>
            <a:r>
              <a:rPr sz="2600" dirty="0">
                <a:solidFill>
                  <a:srgbClr val="1C1C1C"/>
                </a:solidFill>
                <a:latin typeface="Georgia"/>
                <a:cs typeface="Georgia"/>
              </a:rPr>
              <a:t>to</a:t>
            </a:r>
            <a:r>
              <a:rPr sz="2600" spc="-40" dirty="0">
                <a:solidFill>
                  <a:srgbClr val="1C1C1C"/>
                </a:solidFill>
                <a:latin typeface="Georgia"/>
                <a:cs typeface="Georgia"/>
              </a:rPr>
              <a:t> </a:t>
            </a:r>
            <a:r>
              <a:rPr sz="2600" dirty="0">
                <a:solidFill>
                  <a:srgbClr val="1C1C1C"/>
                </a:solidFill>
                <a:latin typeface="Georgia"/>
                <a:cs typeface="Georgia"/>
              </a:rPr>
              <a:t>recognize</a:t>
            </a:r>
            <a:r>
              <a:rPr sz="2600" spc="-40" dirty="0">
                <a:solidFill>
                  <a:srgbClr val="1C1C1C"/>
                </a:solidFill>
                <a:latin typeface="Georgia"/>
                <a:cs typeface="Georgia"/>
              </a:rPr>
              <a:t> </a:t>
            </a:r>
            <a:r>
              <a:rPr sz="2600" dirty="0">
                <a:solidFill>
                  <a:srgbClr val="1C1C1C"/>
                </a:solidFill>
                <a:latin typeface="Georgia"/>
                <a:cs typeface="Georgia"/>
              </a:rPr>
              <a:t>value</a:t>
            </a:r>
            <a:r>
              <a:rPr sz="2600" spc="-35" dirty="0">
                <a:solidFill>
                  <a:srgbClr val="1C1C1C"/>
                </a:solidFill>
                <a:latin typeface="Georgia"/>
                <a:cs typeface="Georgia"/>
              </a:rPr>
              <a:t> </a:t>
            </a:r>
            <a:r>
              <a:rPr sz="2600" dirty="0">
                <a:solidFill>
                  <a:srgbClr val="1C1C1C"/>
                </a:solidFill>
                <a:latin typeface="Georgia"/>
                <a:cs typeface="Georgia"/>
              </a:rPr>
              <a:t>of</a:t>
            </a:r>
            <a:r>
              <a:rPr sz="2600" spc="-40" dirty="0">
                <a:solidFill>
                  <a:srgbClr val="1C1C1C"/>
                </a:solidFill>
                <a:latin typeface="Georgia"/>
                <a:cs typeface="Georgia"/>
              </a:rPr>
              <a:t> </a:t>
            </a:r>
            <a:r>
              <a:rPr sz="2600" dirty="0">
                <a:solidFill>
                  <a:srgbClr val="1C1C1C"/>
                </a:solidFill>
                <a:latin typeface="Georgia"/>
                <a:cs typeface="Georgia"/>
              </a:rPr>
              <a:t>CBOs,</a:t>
            </a:r>
            <a:r>
              <a:rPr sz="2600" spc="-40" dirty="0">
                <a:solidFill>
                  <a:srgbClr val="1C1C1C"/>
                </a:solidFill>
                <a:latin typeface="Georgia"/>
                <a:cs typeface="Georgia"/>
              </a:rPr>
              <a:t> </a:t>
            </a:r>
            <a:r>
              <a:rPr sz="2600" dirty="0">
                <a:solidFill>
                  <a:srgbClr val="1C1C1C"/>
                </a:solidFill>
                <a:latin typeface="Georgia"/>
                <a:cs typeface="Georgia"/>
              </a:rPr>
              <a:t>but</a:t>
            </a:r>
            <a:r>
              <a:rPr sz="2600" spc="-45" dirty="0">
                <a:solidFill>
                  <a:srgbClr val="1C1C1C"/>
                </a:solidFill>
                <a:latin typeface="Georgia"/>
                <a:cs typeface="Georgia"/>
              </a:rPr>
              <a:t> </a:t>
            </a:r>
            <a:r>
              <a:rPr sz="2600" dirty="0">
                <a:solidFill>
                  <a:srgbClr val="1C1C1C"/>
                </a:solidFill>
                <a:latin typeface="Georgia"/>
                <a:cs typeface="Georgia"/>
              </a:rPr>
              <a:t>also</a:t>
            </a:r>
            <a:r>
              <a:rPr sz="2600" spc="-40" dirty="0">
                <a:solidFill>
                  <a:srgbClr val="1C1C1C"/>
                </a:solidFill>
                <a:latin typeface="Georgia"/>
                <a:cs typeface="Georgia"/>
              </a:rPr>
              <a:t> </a:t>
            </a:r>
            <a:r>
              <a:rPr sz="2600" dirty="0">
                <a:solidFill>
                  <a:srgbClr val="1C1C1C"/>
                </a:solidFill>
                <a:latin typeface="Georgia"/>
                <a:cs typeface="Georgia"/>
              </a:rPr>
              <a:t>their</a:t>
            </a:r>
            <a:r>
              <a:rPr sz="2600" spc="-45" dirty="0">
                <a:solidFill>
                  <a:srgbClr val="1C1C1C"/>
                </a:solidFill>
                <a:latin typeface="Georgia"/>
                <a:cs typeface="Georgia"/>
              </a:rPr>
              <a:t> </a:t>
            </a:r>
            <a:r>
              <a:rPr sz="2600" spc="-10" dirty="0">
                <a:solidFill>
                  <a:srgbClr val="1C1C1C"/>
                </a:solidFill>
                <a:latin typeface="Georgia"/>
                <a:cs typeface="Georgia"/>
              </a:rPr>
              <a:t>fragility</a:t>
            </a:r>
            <a:endParaRPr sz="2600" dirty="0">
              <a:latin typeface="Georgia"/>
              <a:cs typeface="Georgia"/>
            </a:endParaRPr>
          </a:p>
        </p:txBody>
      </p:sp>
      <p:pic>
        <p:nvPicPr>
          <p:cNvPr id="11" name="object 11">
            <a:extLst>
              <a:ext uri="{C183D7F6-B498-43B3-948B-1728B52AA6E4}">
                <adec:decorative xmlns:adec="http://schemas.microsoft.com/office/drawing/2017/decorative" val="1"/>
              </a:ext>
            </a:extLst>
          </p:cNvPr>
          <p:cNvPicPr/>
          <p:nvPr/>
        </p:nvPicPr>
        <p:blipFill>
          <a:blip r:embed="rId3" cstate="print"/>
          <a:stretch>
            <a:fillRect/>
          </a:stretch>
        </p:blipFill>
        <p:spPr>
          <a:xfrm>
            <a:off x="10416781" y="147345"/>
            <a:ext cx="1288473" cy="51779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005" y="719999"/>
            <a:ext cx="11203305" cy="0"/>
          </a:xfrm>
          <a:custGeom>
            <a:avLst/>
            <a:gdLst/>
            <a:ahLst/>
            <a:cxnLst/>
            <a:rect l="l" t="t" r="r" b="b"/>
            <a:pathLst>
              <a:path w="11203305">
                <a:moveTo>
                  <a:pt x="0" y="0"/>
                </a:moveTo>
                <a:lnTo>
                  <a:pt x="11202908" y="0"/>
                </a:lnTo>
              </a:path>
            </a:pathLst>
          </a:custGeom>
          <a:ln w="12693">
            <a:solidFill>
              <a:srgbClr val="1C1C1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466184" y="276009"/>
            <a:ext cx="42668" cy="48764"/>
          </a:xfrm>
          <a:prstGeom prst="rect">
            <a:avLst/>
          </a:prstGeom>
        </p:spPr>
      </p:pic>
      <p:sp>
        <p:nvSpPr>
          <p:cNvPr id="4" name="object 4"/>
          <p:cNvSpPr txBox="1"/>
          <p:nvPr/>
        </p:nvSpPr>
        <p:spPr>
          <a:xfrm>
            <a:off x="10527139" y="276906"/>
            <a:ext cx="975994" cy="38100"/>
          </a:xfrm>
          <a:prstGeom prst="rect">
            <a:avLst/>
          </a:prstGeom>
        </p:spPr>
        <p:txBody>
          <a:bodyPr vert="horz" wrap="square" lIns="0" tIns="0" rIns="0" bIns="0" rtlCol="0">
            <a:spAutoFit/>
          </a:bodyPr>
          <a:lstStyle/>
          <a:p>
            <a:pPr>
              <a:lnSpc>
                <a:spcPts val="295"/>
              </a:lnSpc>
            </a:pPr>
            <a:r>
              <a:rPr sz="250" dirty="0">
                <a:latin typeface="Arial"/>
                <a:cs typeface="Arial"/>
              </a:rPr>
              <a:t>The</a:t>
            </a:r>
            <a:r>
              <a:rPr sz="250" spc="25" dirty="0">
                <a:latin typeface="Arial"/>
                <a:cs typeface="Arial"/>
              </a:rPr>
              <a:t> </a:t>
            </a:r>
            <a:r>
              <a:rPr sz="250" dirty="0">
                <a:latin typeface="Arial"/>
                <a:cs typeface="Arial"/>
              </a:rPr>
              <a:t>image</a:t>
            </a:r>
            <a:r>
              <a:rPr sz="250" spc="30" dirty="0">
                <a:latin typeface="Arial"/>
                <a:cs typeface="Arial"/>
              </a:rPr>
              <a:t> </a:t>
            </a:r>
            <a:r>
              <a:rPr sz="250" dirty="0">
                <a:latin typeface="Arial"/>
                <a:cs typeface="Arial"/>
              </a:rPr>
              <a:t>part</a:t>
            </a:r>
            <a:r>
              <a:rPr sz="250" spc="30" dirty="0">
                <a:latin typeface="Arial"/>
                <a:cs typeface="Arial"/>
              </a:rPr>
              <a:t> </a:t>
            </a:r>
            <a:r>
              <a:rPr sz="250" dirty="0">
                <a:latin typeface="Arial"/>
                <a:cs typeface="Arial"/>
              </a:rPr>
              <a:t>with</a:t>
            </a:r>
            <a:r>
              <a:rPr sz="250" spc="25" dirty="0">
                <a:latin typeface="Arial"/>
                <a:cs typeface="Arial"/>
              </a:rPr>
              <a:t> </a:t>
            </a:r>
            <a:r>
              <a:rPr sz="250" dirty="0">
                <a:latin typeface="Arial"/>
                <a:cs typeface="Arial"/>
              </a:rPr>
              <a:t>relationship</a:t>
            </a:r>
            <a:r>
              <a:rPr sz="250" spc="30" dirty="0">
                <a:latin typeface="Arial"/>
                <a:cs typeface="Arial"/>
              </a:rPr>
              <a:t> </a:t>
            </a:r>
            <a:r>
              <a:rPr sz="250" dirty="0">
                <a:latin typeface="Arial"/>
                <a:cs typeface="Arial"/>
              </a:rPr>
              <a:t>ID</a:t>
            </a:r>
            <a:r>
              <a:rPr sz="250" spc="30" dirty="0">
                <a:latin typeface="Arial"/>
                <a:cs typeface="Arial"/>
              </a:rPr>
              <a:t> </a:t>
            </a:r>
            <a:r>
              <a:rPr sz="250" dirty="0">
                <a:latin typeface="Arial"/>
                <a:cs typeface="Arial"/>
              </a:rPr>
              <a:t>rId2</a:t>
            </a:r>
            <a:r>
              <a:rPr sz="250" spc="30" dirty="0">
                <a:latin typeface="Arial"/>
                <a:cs typeface="Arial"/>
              </a:rPr>
              <a:t> </a:t>
            </a:r>
            <a:r>
              <a:rPr sz="250" dirty="0">
                <a:latin typeface="Arial"/>
                <a:cs typeface="Arial"/>
              </a:rPr>
              <a:t>was</a:t>
            </a:r>
            <a:r>
              <a:rPr sz="250" spc="25" dirty="0">
                <a:latin typeface="Arial"/>
                <a:cs typeface="Arial"/>
              </a:rPr>
              <a:t> </a:t>
            </a:r>
            <a:r>
              <a:rPr sz="250" dirty="0">
                <a:latin typeface="Arial"/>
                <a:cs typeface="Arial"/>
              </a:rPr>
              <a:t>not</a:t>
            </a:r>
            <a:r>
              <a:rPr sz="250" spc="30" dirty="0">
                <a:latin typeface="Arial"/>
                <a:cs typeface="Arial"/>
              </a:rPr>
              <a:t> </a:t>
            </a:r>
            <a:r>
              <a:rPr sz="250" dirty="0">
                <a:latin typeface="Arial"/>
                <a:cs typeface="Arial"/>
              </a:rPr>
              <a:t>found</a:t>
            </a:r>
            <a:r>
              <a:rPr sz="250" spc="30" dirty="0">
                <a:latin typeface="Arial"/>
                <a:cs typeface="Arial"/>
              </a:rPr>
              <a:t> </a:t>
            </a:r>
            <a:r>
              <a:rPr sz="250" dirty="0">
                <a:latin typeface="Arial"/>
                <a:cs typeface="Arial"/>
              </a:rPr>
              <a:t>in</a:t>
            </a:r>
            <a:r>
              <a:rPr sz="250" spc="25" dirty="0">
                <a:latin typeface="Arial"/>
                <a:cs typeface="Arial"/>
              </a:rPr>
              <a:t> </a:t>
            </a:r>
            <a:r>
              <a:rPr sz="250" dirty="0">
                <a:latin typeface="Arial"/>
                <a:cs typeface="Arial"/>
              </a:rPr>
              <a:t>the</a:t>
            </a:r>
            <a:r>
              <a:rPr sz="250" spc="30" dirty="0">
                <a:latin typeface="Arial"/>
                <a:cs typeface="Arial"/>
              </a:rPr>
              <a:t> </a:t>
            </a:r>
            <a:r>
              <a:rPr sz="250" spc="-10" dirty="0">
                <a:latin typeface="Arial"/>
                <a:cs typeface="Arial"/>
              </a:rPr>
              <a:t>file.</a:t>
            </a:r>
            <a:endParaRPr sz="25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0416781" y="147345"/>
            <a:ext cx="1289050" cy="518159"/>
            <a:chOff x="10416781" y="147345"/>
            <a:chExt cx="1289050" cy="518159"/>
          </a:xfrm>
        </p:grpSpPr>
        <p:sp>
          <p:nvSpPr>
            <p:cNvPr id="6" name="object 6"/>
            <p:cNvSpPr/>
            <p:nvPr/>
          </p:nvSpPr>
          <p:spPr>
            <a:xfrm>
              <a:off x="10446367" y="256192"/>
              <a:ext cx="1250315" cy="405765"/>
            </a:xfrm>
            <a:custGeom>
              <a:avLst/>
              <a:gdLst/>
              <a:ahLst/>
              <a:cxnLst/>
              <a:rect l="l" t="t" r="r" b="b"/>
              <a:pathLst>
                <a:path w="1250315" h="405765">
                  <a:moveTo>
                    <a:pt x="0" y="0"/>
                  </a:moveTo>
                  <a:lnTo>
                    <a:pt x="1250058" y="0"/>
                  </a:lnTo>
                </a:path>
                <a:path w="1250315" h="405765">
                  <a:moveTo>
                    <a:pt x="0" y="0"/>
                  </a:moveTo>
                  <a:lnTo>
                    <a:pt x="0" y="405177"/>
                  </a:lnTo>
                </a:path>
              </a:pathLst>
            </a:custGeom>
            <a:ln w="3175">
              <a:solidFill>
                <a:srgbClr val="000000"/>
              </a:solidFill>
            </a:ln>
          </p:spPr>
          <p:txBody>
            <a:bodyPr wrap="square" lIns="0" tIns="0" rIns="0" bIns="0" rtlCol="0"/>
            <a:lstStyle/>
            <a:p>
              <a:endParaRPr/>
            </a:p>
          </p:txBody>
        </p:sp>
        <p:sp>
          <p:nvSpPr>
            <p:cNvPr id="7" name="object 7"/>
            <p:cNvSpPr/>
            <p:nvPr/>
          </p:nvSpPr>
          <p:spPr>
            <a:xfrm>
              <a:off x="10446367" y="661369"/>
              <a:ext cx="1250315" cy="0"/>
            </a:xfrm>
            <a:custGeom>
              <a:avLst/>
              <a:gdLst/>
              <a:ahLst/>
              <a:cxnLst/>
              <a:rect l="l" t="t" r="r" b="b"/>
              <a:pathLst>
                <a:path w="1250315">
                  <a:moveTo>
                    <a:pt x="0" y="0"/>
                  </a:moveTo>
                  <a:lnTo>
                    <a:pt x="1250058" y="0"/>
                  </a:lnTo>
                </a:path>
              </a:pathLst>
            </a:custGeom>
            <a:ln w="3175">
              <a:solidFill>
                <a:srgbClr val="000000"/>
              </a:solidFill>
            </a:ln>
          </p:spPr>
          <p:txBody>
            <a:bodyPr wrap="square" lIns="0" tIns="0" rIns="0" bIns="0" rtlCol="0"/>
            <a:lstStyle/>
            <a:p>
              <a:endParaRPr/>
            </a:p>
          </p:txBody>
        </p:sp>
        <p:sp>
          <p:nvSpPr>
            <p:cNvPr id="8" name="object 8"/>
            <p:cNvSpPr/>
            <p:nvPr/>
          </p:nvSpPr>
          <p:spPr>
            <a:xfrm>
              <a:off x="11696425" y="256192"/>
              <a:ext cx="0" cy="405765"/>
            </a:xfrm>
            <a:custGeom>
              <a:avLst/>
              <a:gdLst/>
              <a:ahLst/>
              <a:cxnLst/>
              <a:rect l="l" t="t" r="r" b="b"/>
              <a:pathLst>
                <a:path h="405765">
                  <a:moveTo>
                    <a:pt x="0" y="405177"/>
                  </a:moveTo>
                  <a:lnTo>
                    <a:pt x="0" y="0"/>
                  </a:lnTo>
                </a:path>
              </a:pathLst>
            </a:custGeom>
            <a:ln w="31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0416781" y="147345"/>
              <a:ext cx="1288473" cy="517791"/>
            </a:xfrm>
            <a:prstGeom prst="rect">
              <a:avLst/>
            </a:prstGeom>
          </p:spPr>
        </p:pic>
      </p:grpSp>
      <p:sp>
        <p:nvSpPr>
          <p:cNvPr id="10" name="object 10" descr="Acknowledgements"/>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Acknowledgements</a:t>
            </a:r>
          </a:p>
        </p:txBody>
      </p:sp>
      <p:sp>
        <p:nvSpPr>
          <p:cNvPr id="11" name="object 11" descr="Co-authors: Carlyn M Hood-Ronick, senior manager, Oregon Primary Care Association; Laura M Gottlieb, associate professor, Department of Family and Community Medicine, UCSF&#13;&#10;&#13;&#10;Funders: the research presented here was funded by the Commonwealth Fund and the Blue Shield of California Foundation, and carried out while Hugh was a Harkness Fellow at UCSF.&#13;&#10;"/>
          <p:cNvSpPr txBox="1"/>
          <p:nvPr/>
        </p:nvSpPr>
        <p:spPr>
          <a:xfrm>
            <a:off x="467259" y="1877059"/>
            <a:ext cx="6075680" cy="4048760"/>
          </a:xfrm>
          <a:prstGeom prst="rect">
            <a:avLst/>
          </a:prstGeom>
        </p:spPr>
        <p:txBody>
          <a:bodyPr vert="horz" wrap="square" lIns="0" tIns="13335" rIns="0" bIns="0" rtlCol="0">
            <a:spAutoFit/>
          </a:bodyPr>
          <a:lstStyle/>
          <a:p>
            <a:pPr marL="12700" marR="5080">
              <a:lnSpc>
                <a:spcPct val="99800"/>
              </a:lnSpc>
              <a:spcBef>
                <a:spcPts val="105"/>
              </a:spcBef>
            </a:pPr>
            <a:r>
              <a:rPr sz="2400" b="1" spc="-10" dirty="0">
                <a:solidFill>
                  <a:srgbClr val="1C1C1C"/>
                </a:solidFill>
                <a:latin typeface="Georgia"/>
                <a:cs typeface="Georgia"/>
              </a:rPr>
              <a:t>Co-</a:t>
            </a:r>
            <a:r>
              <a:rPr sz="2400" b="1" dirty="0">
                <a:solidFill>
                  <a:srgbClr val="1C1C1C"/>
                </a:solidFill>
                <a:latin typeface="Georgia"/>
                <a:cs typeface="Georgia"/>
              </a:rPr>
              <a:t>authors</a:t>
            </a:r>
            <a:r>
              <a:rPr sz="2400" dirty="0">
                <a:solidFill>
                  <a:srgbClr val="1C1C1C"/>
                </a:solidFill>
                <a:latin typeface="Georgia"/>
                <a:cs typeface="Georgia"/>
              </a:rPr>
              <a:t>:</a:t>
            </a:r>
            <a:r>
              <a:rPr sz="2400" spc="-40" dirty="0">
                <a:solidFill>
                  <a:srgbClr val="1C1C1C"/>
                </a:solidFill>
                <a:latin typeface="Georgia"/>
                <a:cs typeface="Georgia"/>
              </a:rPr>
              <a:t> </a:t>
            </a:r>
            <a:r>
              <a:rPr sz="2400" dirty="0">
                <a:solidFill>
                  <a:srgbClr val="1C1C1C"/>
                </a:solidFill>
                <a:latin typeface="Georgia"/>
                <a:cs typeface="Georgia"/>
              </a:rPr>
              <a:t>Carlyn</a:t>
            </a:r>
            <a:r>
              <a:rPr sz="2400" spc="-45" dirty="0">
                <a:solidFill>
                  <a:srgbClr val="1C1C1C"/>
                </a:solidFill>
                <a:latin typeface="Georgia"/>
                <a:cs typeface="Georgia"/>
              </a:rPr>
              <a:t> </a:t>
            </a:r>
            <a:r>
              <a:rPr sz="2400" dirty="0">
                <a:solidFill>
                  <a:srgbClr val="1C1C1C"/>
                </a:solidFill>
                <a:latin typeface="Georgia"/>
                <a:cs typeface="Georgia"/>
              </a:rPr>
              <a:t>M</a:t>
            </a:r>
            <a:r>
              <a:rPr sz="2400" spc="-40" dirty="0">
                <a:solidFill>
                  <a:srgbClr val="1C1C1C"/>
                </a:solidFill>
                <a:latin typeface="Georgia"/>
                <a:cs typeface="Georgia"/>
              </a:rPr>
              <a:t> </a:t>
            </a:r>
            <a:r>
              <a:rPr sz="2400" spc="-10" dirty="0">
                <a:solidFill>
                  <a:srgbClr val="1C1C1C"/>
                </a:solidFill>
                <a:latin typeface="Georgia"/>
                <a:cs typeface="Georgia"/>
              </a:rPr>
              <a:t>Hood-</a:t>
            </a:r>
            <a:r>
              <a:rPr sz="2400" dirty="0">
                <a:solidFill>
                  <a:srgbClr val="1C1C1C"/>
                </a:solidFill>
                <a:latin typeface="Georgia"/>
                <a:cs typeface="Georgia"/>
              </a:rPr>
              <a:t>Ronick,</a:t>
            </a:r>
            <a:r>
              <a:rPr sz="2400" spc="-35" dirty="0">
                <a:solidFill>
                  <a:srgbClr val="1C1C1C"/>
                </a:solidFill>
                <a:latin typeface="Georgia"/>
                <a:cs typeface="Georgia"/>
              </a:rPr>
              <a:t> </a:t>
            </a:r>
            <a:r>
              <a:rPr sz="2400" spc="-10" dirty="0">
                <a:solidFill>
                  <a:srgbClr val="1C1C1C"/>
                </a:solidFill>
                <a:latin typeface="Georgia"/>
                <a:cs typeface="Georgia"/>
              </a:rPr>
              <a:t>senior </a:t>
            </a:r>
            <a:r>
              <a:rPr sz="2400" dirty="0">
                <a:solidFill>
                  <a:srgbClr val="1C1C1C"/>
                </a:solidFill>
                <a:latin typeface="Georgia"/>
                <a:cs typeface="Georgia"/>
              </a:rPr>
              <a:t>manager,</a:t>
            </a:r>
            <a:r>
              <a:rPr sz="2400" spc="-80" dirty="0">
                <a:solidFill>
                  <a:srgbClr val="1C1C1C"/>
                </a:solidFill>
                <a:latin typeface="Georgia"/>
                <a:cs typeface="Georgia"/>
              </a:rPr>
              <a:t> </a:t>
            </a:r>
            <a:r>
              <a:rPr sz="2400" dirty="0">
                <a:solidFill>
                  <a:srgbClr val="1C1C1C"/>
                </a:solidFill>
                <a:latin typeface="Georgia"/>
                <a:cs typeface="Georgia"/>
              </a:rPr>
              <a:t>Oregon</a:t>
            </a:r>
            <a:r>
              <a:rPr sz="2400" spc="-90" dirty="0">
                <a:solidFill>
                  <a:srgbClr val="1C1C1C"/>
                </a:solidFill>
                <a:latin typeface="Georgia"/>
                <a:cs typeface="Georgia"/>
              </a:rPr>
              <a:t> </a:t>
            </a:r>
            <a:r>
              <a:rPr sz="2400" dirty="0">
                <a:solidFill>
                  <a:srgbClr val="1C1C1C"/>
                </a:solidFill>
                <a:latin typeface="Georgia"/>
                <a:cs typeface="Georgia"/>
              </a:rPr>
              <a:t>Primary</a:t>
            </a:r>
            <a:r>
              <a:rPr sz="2400" spc="-70" dirty="0">
                <a:solidFill>
                  <a:srgbClr val="1C1C1C"/>
                </a:solidFill>
                <a:latin typeface="Georgia"/>
                <a:cs typeface="Georgia"/>
              </a:rPr>
              <a:t> </a:t>
            </a:r>
            <a:r>
              <a:rPr sz="2400" dirty="0">
                <a:solidFill>
                  <a:srgbClr val="1C1C1C"/>
                </a:solidFill>
                <a:latin typeface="Georgia"/>
                <a:cs typeface="Georgia"/>
              </a:rPr>
              <a:t>Care</a:t>
            </a:r>
            <a:r>
              <a:rPr sz="2400" spc="-80" dirty="0">
                <a:solidFill>
                  <a:srgbClr val="1C1C1C"/>
                </a:solidFill>
                <a:latin typeface="Georgia"/>
                <a:cs typeface="Georgia"/>
              </a:rPr>
              <a:t> </a:t>
            </a:r>
            <a:r>
              <a:rPr sz="2400" spc="-10" dirty="0">
                <a:solidFill>
                  <a:srgbClr val="1C1C1C"/>
                </a:solidFill>
                <a:latin typeface="Georgia"/>
                <a:cs typeface="Georgia"/>
              </a:rPr>
              <a:t>Association; </a:t>
            </a:r>
            <a:r>
              <a:rPr sz="2400" dirty="0">
                <a:solidFill>
                  <a:srgbClr val="1C1C1C"/>
                </a:solidFill>
                <a:latin typeface="Georgia"/>
                <a:cs typeface="Georgia"/>
              </a:rPr>
              <a:t>Laura</a:t>
            </a:r>
            <a:r>
              <a:rPr sz="2400" spc="-55" dirty="0">
                <a:solidFill>
                  <a:srgbClr val="1C1C1C"/>
                </a:solidFill>
                <a:latin typeface="Georgia"/>
                <a:cs typeface="Georgia"/>
              </a:rPr>
              <a:t> </a:t>
            </a:r>
            <a:r>
              <a:rPr sz="2400" dirty="0">
                <a:solidFill>
                  <a:srgbClr val="1C1C1C"/>
                </a:solidFill>
                <a:latin typeface="Georgia"/>
                <a:cs typeface="Georgia"/>
              </a:rPr>
              <a:t>M</a:t>
            </a:r>
            <a:r>
              <a:rPr sz="2400" spc="-50" dirty="0">
                <a:solidFill>
                  <a:srgbClr val="1C1C1C"/>
                </a:solidFill>
                <a:latin typeface="Georgia"/>
                <a:cs typeface="Georgia"/>
              </a:rPr>
              <a:t> </a:t>
            </a:r>
            <a:r>
              <a:rPr sz="2400" dirty="0">
                <a:solidFill>
                  <a:srgbClr val="1C1C1C"/>
                </a:solidFill>
                <a:latin typeface="Georgia"/>
                <a:cs typeface="Georgia"/>
              </a:rPr>
              <a:t>Gottlieb,</a:t>
            </a:r>
            <a:r>
              <a:rPr sz="2400" spc="-55" dirty="0">
                <a:solidFill>
                  <a:srgbClr val="1C1C1C"/>
                </a:solidFill>
                <a:latin typeface="Georgia"/>
                <a:cs typeface="Georgia"/>
              </a:rPr>
              <a:t> </a:t>
            </a:r>
            <a:r>
              <a:rPr sz="2400" dirty="0">
                <a:solidFill>
                  <a:srgbClr val="1C1C1C"/>
                </a:solidFill>
                <a:latin typeface="Georgia"/>
                <a:cs typeface="Georgia"/>
              </a:rPr>
              <a:t>associate</a:t>
            </a:r>
            <a:r>
              <a:rPr sz="2400" spc="-50" dirty="0">
                <a:solidFill>
                  <a:srgbClr val="1C1C1C"/>
                </a:solidFill>
                <a:latin typeface="Georgia"/>
                <a:cs typeface="Georgia"/>
              </a:rPr>
              <a:t> </a:t>
            </a:r>
            <a:r>
              <a:rPr sz="2400" spc="-10" dirty="0">
                <a:solidFill>
                  <a:srgbClr val="1C1C1C"/>
                </a:solidFill>
                <a:latin typeface="Georgia"/>
                <a:cs typeface="Georgia"/>
              </a:rPr>
              <a:t>professor, </a:t>
            </a:r>
            <a:r>
              <a:rPr sz="2400" dirty="0">
                <a:solidFill>
                  <a:srgbClr val="1C1C1C"/>
                </a:solidFill>
                <a:latin typeface="Georgia"/>
                <a:cs typeface="Georgia"/>
              </a:rPr>
              <a:t>Department</a:t>
            </a:r>
            <a:r>
              <a:rPr sz="2400" spc="-60" dirty="0">
                <a:solidFill>
                  <a:srgbClr val="1C1C1C"/>
                </a:solidFill>
                <a:latin typeface="Georgia"/>
                <a:cs typeface="Georgia"/>
              </a:rPr>
              <a:t> </a:t>
            </a:r>
            <a:r>
              <a:rPr sz="2400" dirty="0">
                <a:solidFill>
                  <a:srgbClr val="1C1C1C"/>
                </a:solidFill>
                <a:latin typeface="Georgia"/>
                <a:cs typeface="Georgia"/>
              </a:rPr>
              <a:t>of</a:t>
            </a:r>
            <a:r>
              <a:rPr sz="2400" spc="-55" dirty="0">
                <a:solidFill>
                  <a:srgbClr val="1C1C1C"/>
                </a:solidFill>
                <a:latin typeface="Georgia"/>
                <a:cs typeface="Georgia"/>
              </a:rPr>
              <a:t> </a:t>
            </a:r>
            <a:r>
              <a:rPr sz="2400" dirty="0">
                <a:solidFill>
                  <a:srgbClr val="1C1C1C"/>
                </a:solidFill>
                <a:latin typeface="Georgia"/>
                <a:cs typeface="Georgia"/>
              </a:rPr>
              <a:t>Family</a:t>
            </a:r>
            <a:r>
              <a:rPr sz="2400" spc="-50" dirty="0">
                <a:solidFill>
                  <a:srgbClr val="1C1C1C"/>
                </a:solidFill>
                <a:latin typeface="Georgia"/>
                <a:cs typeface="Georgia"/>
              </a:rPr>
              <a:t> </a:t>
            </a:r>
            <a:r>
              <a:rPr sz="2400" dirty="0">
                <a:solidFill>
                  <a:srgbClr val="1C1C1C"/>
                </a:solidFill>
                <a:latin typeface="Georgia"/>
                <a:cs typeface="Georgia"/>
              </a:rPr>
              <a:t>and</a:t>
            </a:r>
            <a:r>
              <a:rPr sz="2400" spc="-55" dirty="0">
                <a:solidFill>
                  <a:srgbClr val="1C1C1C"/>
                </a:solidFill>
                <a:latin typeface="Georgia"/>
                <a:cs typeface="Georgia"/>
              </a:rPr>
              <a:t> </a:t>
            </a:r>
            <a:r>
              <a:rPr sz="2400" spc="-10" dirty="0">
                <a:solidFill>
                  <a:srgbClr val="1C1C1C"/>
                </a:solidFill>
                <a:latin typeface="Georgia"/>
                <a:cs typeface="Georgia"/>
              </a:rPr>
              <a:t>Community </a:t>
            </a:r>
            <a:r>
              <a:rPr sz="2400" dirty="0">
                <a:solidFill>
                  <a:srgbClr val="1C1C1C"/>
                </a:solidFill>
                <a:latin typeface="Georgia"/>
                <a:cs typeface="Georgia"/>
              </a:rPr>
              <a:t>Medicine,</a:t>
            </a:r>
            <a:r>
              <a:rPr sz="2400" spc="-95" dirty="0">
                <a:solidFill>
                  <a:srgbClr val="1C1C1C"/>
                </a:solidFill>
                <a:latin typeface="Georgia"/>
                <a:cs typeface="Georgia"/>
              </a:rPr>
              <a:t> </a:t>
            </a:r>
            <a:r>
              <a:rPr sz="2400" spc="-20" dirty="0">
                <a:solidFill>
                  <a:srgbClr val="1C1C1C"/>
                </a:solidFill>
                <a:latin typeface="Georgia"/>
                <a:cs typeface="Georgia"/>
              </a:rPr>
              <a:t>UCSF</a:t>
            </a:r>
            <a:endParaRPr sz="2400" dirty="0">
              <a:latin typeface="Georgia"/>
              <a:cs typeface="Georgia"/>
            </a:endParaRPr>
          </a:p>
          <a:p>
            <a:pPr>
              <a:lnSpc>
                <a:spcPct val="100000"/>
              </a:lnSpc>
              <a:spcBef>
                <a:spcPts val="204"/>
              </a:spcBef>
            </a:pPr>
            <a:endParaRPr sz="2400" dirty="0">
              <a:latin typeface="Georgia"/>
              <a:cs typeface="Georgia"/>
            </a:endParaRPr>
          </a:p>
          <a:p>
            <a:pPr marL="12700" marR="127000" indent="-635">
              <a:lnSpc>
                <a:spcPct val="99800"/>
              </a:lnSpc>
            </a:pPr>
            <a:r>
              <a:rPr sz="2400" b="1" dirty="0">
                <a:solidFill>
                  <a:srgbClr val="1C1C1C"/>
                </a:solidFill>
                <a:latin typeface="Georgia"/>
                <a:cs typeface="Georgia"/>
              </a:rPr>
              <a:t>Funders:</a:t>
            </a:r>
            <a:r>
              <a:rPr sz="2400" b="1" spc="-55" dirty="0">
                <a:solidFill>
                  <a:srgbClr val="1C1C1C"/>
                </a:solidFill>
                <a:latin typeface="Georgia"/>
                <a:cs typeface="Georgia"/>
              </a:rPr>
              <a:t> </a:t>
            </a:r>
            <a:r>
              <a:rPr sz="2400" dirty="0">
                <a:solidFill>
                  <a:srgbClr val="1C1C1C"/>
                </a:solidFill>
                <a:latin typeface="Georgia"/>
                <a:cs typeface="Georgia"/>
              </a:rPr>
              <a:t>the</a:t>
            </a:r>
            <a:r>
              <a:rPr sz="2400" spc="-65" dirty="0">
                <a:solidFill>
                  <a:srgbClr val="1C1C1C"/>
                </a:solidFill>
                <a:latin typeface="Georgia"/>
                <a:cs typeface="Georgia"/>
              </a:rPr>
              <a:t> </a:t>
            </a:r>
            <a:r>
              <a:rPr sz="2400" dirty="0">
                <a:solidFill>
                  <a:srgbClr val="1C1C1C"/>
                </a:solidFill>
                <a:latin typeface="Georgia"/>
                <a:cs typeface="Georgia"/>
              </a:rPr>
              <a:t>research</a:t>
            </a:r>
            <a:r>
              <a:rPr sz="2400" spc="-60" dirty="0">
                <a:solidFill>
                  <a:srgbClr val="1C1C1C"/>
                </a:solidFill>
                <a:latin typeface="Georgia"/>
                <a:cs typeface="Georgia"/>
              </a:rPr>
              <a:t> </a:t>
            </a:r>
            <a:r>
              <a:rPr sz="2400" dirty="0">
                <a:solidFill>
                  <a:srgbClr val="1C1C1C"/>
                </a:solidFill>
                <a:latin typeface="Georgia"/>
                <a:cs typeface="Georgia"/>
              </a:rPr>
              <a:t>presented</a:t>
            </a:r>
            <a:r>
              <a:rPr sz="2400" spc="-65" dirty="0">
                <a:solidFill>
                  <a:srgbClr val="1C1C1C"/>
                </a:solidFill>
                <a:latin typeface="Georgia"/>
                <a:cs typeface="Georgia"/>
              </a:rPr>
              <a:t> </a:t>
            </a:r>
            <a:r>
              <a:rPr sz="2400" dirty="0">
                <a:solidFill>
                  <a:srgbClr val="1C1C1C"/>
                </a:solidFill>
                <a:latin typeface="Georgia"/>
                <a:cs typeface="Georgia"/>
              </a:rPr>
              <a:t>here</a:t>
            </a:r>
            <a:r>
              <a:rPr sz="2400" spc="-60" dirty="0">
                <a:solidFill>
                  <a:srgbClr val="1C1C1C"/>
                </a:solidFill>
                <a:latin typeface="Georgia"/>
                <a:cs typeface="Georgia"/>
              </a:rPr>
              <a:t> </a:t>
            </a:r>
            <a:r>
              <a:rPr sz="2400" spc="-25" dirty="0">
                <a:solidFill>
                  <a:srgbClr val="1C1C1C"/>
                </a:solidFill>
                <a:latin typeface="Georgia"/>
                <a:cs typeface="Georgia"/>
              </a:rPr>
              <a:t>was </a:t>
            </a:r>
            <a:r>
              <a:rPr sz="2400" dirty="0">
                <a:solidFill>
                  <a:srgbClr val="1C1C1C"/>
                </a:solidFill>
                <a:latin typeface="Georgia"/>
                <a:cs typeface="Georgia"/>
              </a:rPr>
              <a:t>funded</a:t>
            </a:r>
            <a:r>
              <a:rPr sz="2400" spc="-55" dirty="0">
                <a:solidFill>
                  <a:srgbClr val="1C1C1C"/>
                </a:solidFill>
                <a:latin typeface="Georgia"/>
                <a:cs typeface="Georgia"/>
              </a:rPr>
              <a:t> </a:t>
            </a:r>
            <a:r>
              <a:rPr sz="2400" dirty="0">
                <a:solidFill>
                  <a:srgbClr val="1C1C1C"/>
                </a:solidFill>
                <a:latin typeface="Georgia"/>
                <a:cs typeface="Georgia"/>
              </a:rPr>
              <a:t>by</a:t>
            </a:r>
            <a:r>
              <a:rPr sz="2400" spc="-40" dirty="0">
                <a:solidFill>
                  <a:srgbClr val="1C1C1C"/>
                </a:solidFill>
                <a:latin typeface="Georgia"/>
                <a:cs typeface="Georgia"/>
              </a:rPr>
              <a:t> </a:t>
            </a:r>
            <a:r>
              <a:rPr sz="2400" dirty="0">
                <a:solidFill>
                  <a:srgbClr val="1C1C1C"/>
                </a:solidFill>
                <a:latin typeface="Georgia"/>
                <a:cs typeface="Georgia"/>
              </a:rPr>
              <a:t>the</a:t>
            </a:r>
            <a:r>
              <a:rPr sz="2400" spc="-45" dirty="0">
                <a:solidFill>
                  <a:srgbClr val="1C1C1C"/>
                </a:solidFill>
                <a:latin typeface="Georgia"/>
                <a:cs typeface="Georgia"/>
              </a:rPr>
              <a:t> </a:t>
            </a:r>
            <a:r>
              <a:rPr sz="2400" dirty="0">
                <a:solidFill>
                  <a:srgbClr val="1C1C1C"/>
                </a:solidFill>
                <a:latin typeface="Georgia"/>
                <a:cs typeface="Georgia"/>
              </a:rPr>
              <a:t>Commonwealth</a:t>
            </a:r>
            <a:r>
              <a:rPr sz="2400" spc="-45" dirty="0">
                <a:solidFill>
                  <a:srgbClr val="1C1C1C"/>
                </a:solidFill>
                <a:latin typeface="Georgia"/>
                <a:cs typeface="Georgia"/>
              </a:rPr>
              <a:t> </a:t>
            </a:r>
            <a:r>
              <a:rPr sz="2400" dirty="0">
                <a:solidFill>
                  <a:srgbClr val="1C1C1C"/>
                </a:solidFill>
                <a:latin typeface="Georgia"/>
                <a:cs typeface="Georgia"/>
              </a:rPr>
              <a:t>Fund</a:t>
            </a:r>
            <a:r>
              <a:rPr sz="2400" spc="-55" dirty="0">
                <a:solidFill>
                  <a:srgbClr val="1C1C1C"/>
                </a:solidFill>
                <a:latin typeface="Georgia"/>
                <a:cs typeface="Georgia"/>
              </a:rPr>
              <a:t> </a:t>
            </a:r>
            <a:r>
              <a:rPr sz="2400" dirty="0">
                <a:solidFill>
                  <a:srgbClr val="1C1C1C"/>
                </a:solidFill>
                <a:latin typeface="Georgia"/>
                <a:cs typeface="Georgia"/>
              </a:rPr>
              <a:t>and</a:t>
            </a:r>
            <a:r>
              <a:rPr sz="2400" spc="-50" dirty="0">
                <a:solidFill>
                  <a:srgbClr val="1C1C1C"/>
                </a:solidFill>
                <a:latin typeface="Georgia"/>
                <a:cs typeface="Georgia"/>
              </a:rPr>
              <a:t> </a:t>
            </a:r>
            <a:r>
              <a:rPr sz="2400" spc="-25" dirty="0">
                <a:solidFill>
                  <a:srgbClr val="1C1C1C"/>
                </a:solidFill>
                <a:latin typeface="Georgia"/>
                <a:cs typeface="Georgia"/>
              </a:rPr>
              <a:t>the </a:t>
            </a:r>
            <a:r>
              <a:rPr sz="2400" dirty="0">
                <a:solidFill>
                  <a:srgbClr val="1C1C1C"/>
                </a:solidFill>
                <a:latin typeface="Georgia"/>
                <a:cs typeface="Georgia"/>
              </a:rPr>
              <a:t>Blue</a:t>
            </a:r>
            <a:r>
              <a:rPr sz="2400" spc="-60" dirty="0">
                <a:solidFill>
                  <a:srgbClr val="1C1C1C"/>
                </a:solidFill>
                <a:latin typeface="Georgia"/>
                <a:cs typeface="Georgia"/>
              </a:rPr>
              <a:t> </a:t>
            </a:r>
            <a:r>
              <a:rPr sz="2400" dirty="0">
                <a:solidFill>
                  <a:srgbClr val="1C1C1C"/>
                </a:solidFill>
                <a:latin typeface="Georgia"/>
                <a:cs typeface="Georgia"/>
              </a:rPr>
              <a:t>Shield</a:t>
            </a:r>
            <a:r>
              <a:rPr sz="2400" spc="-65" dirty="0">
                <a:solidFill>
                  <a:srgbClr val="1C1C1C"/>
                </a:solidFill>
                <a:latin typeface="Georgia"/>
                <a:cs typeface="Georgia"/>
              </a:rPr>
              <a:t> </a:t>
            </a:r>
            <a:r>
              <a:rPr sz="2400" dirty="0">
                <a:solidFill>
                  <a:srgbClr val="1C1C1C"/>
                </a:solidFill>
                <a:latin typeface="Georgia"/>
                <a:cs typeface="Georgia"/>
              </a:rPr>
              <a:t>of</a:t>
            </a:r>
            <a:r>
              <a:rPr sz="2400" spc="-65" dirty="0">
                <a:solidFill>
                  <a:srgbClr val="1C1C1C"/>
                </a:solidFill>
                <a:latin typeface="Georgia"/>
                <a:cs typeface="Georgia"/>
              </a:rPr>
              <a:t> </a:t>
            </a:r>
            <a:r>
              <a:rPr sz="2400" dirty="0">
                <a:solidFill>
                  <a:srgbClr val="1C1C1C"/>
                </a:solidFill>
                <a:latin typeface="Georgia"/>
                <a:cs typeface="Georgia"/>
              </a:rPr>
              <a:t>California</a:t>
            </a:r>
            <a:r>
              <a:rPr sz="2400" spc="-60" dirty="0">
                <a:solidFill>
                  <a:srgbClr val="1C1C1C"/>
                </a:solidFill>
                <a:latin typeface="Georgia"/>
                <a:cs typeface="Georgia"/>
              </a:rPr>
              <a:t> </a:t>
            </a:r>
            <a:r>
              <a:rPr sz="2400" dirty="0">
                <a:solidFill>
                  <a:srgbClr val="1C1C1C"/>
                </a:solidFill>
                <a:latin typeface="Georgia"/>
                <a:cs typeface="Georgia"/>
              </a:rPr>
              <a:t>Foundation,</a:t>
            </a:r>
            <a:r>
              <a:rPr sz="2400" spc="-60" dirty="0">
                <a:solidFill>
                  <a:srgbClr val="1C1C1C"/>
                </a:solidFill>
                <a:latin typeface="Georgia"/>
                <a:cs typeface="Georgia"/>
              </a:rPr>
              <a:t> </a:t>
            </a:r>
            <a:r>
              <a:rPr sz="2400" spc="-25" dirty="0">
                <a:solidFill>
                  <a:srgbClr val="1C1C1C"/>
                </a:solidFill>
                <a:latin typeface="Georgia"/>
                <a:cs typeface="Georgia"/>
              </a:rPr>
              <a:t>and </a:t>
            </a:r>
            <a:r>
              <a:rPr sz="2400" dirty="0">
                <a:solidFill>
                  <a:srgbClr val="1C1C1C"/>
                </a:solidFill>
                <a:latin typeface="Georgia"/>
                <a:cs typeface="Georgia"/>
              </a:rPr>
              <a:t>carried</a:t>
            </a:r>
            <a:r>
              <a:rPr sz="2400" spc="-45" dirty="0">
                <a:solidFill>
                  <a:srgbClr val="1C1C1C"/>
                </a:solidFill>
                <a:latin typeface="Georgia"/>
                <a:cs typeface="Georgia"/>
              </a:rPr>
              <a:t> </a:t>
            </a:r>
            <a:r>
              <a:rPr sz="2400" dirty="0">
                <a:solidFill>
                  <a:srgbClr val="1C1C1C"/>
                </a:solidFill>
                <a:latin typeface="Georgia"/>
                <a:cs typeface="Georgia"/>
              </a:rPr>
              <a:t>out</a:t>
            </a:r>
            <a:r>
              <a:rPr sz="2400" spc="-45" dirty="0">
                <a:solidFill>
                  <a:srgbClr val="1C1C1C"/>
                </a:solidFill>
                <a:latin typeface="Georgia"/>
                <a:cs typeface="Georgia"/>
              </a:rPr>
              <a:t> </a:t>
            </a:r>
            <a:r>
              <a:rPr sz="2400" dirty="0">
                <a:solidFill>
                  <a:srgbClr val="1C1C1C"/>
                </a:solidFill>
                <a:latin typeface="Georgia"/>
                <a:cs typeface="Georgia"/>
              </a:rPr>
              <a:t>while</a:t>
            </a:r>
            <a:r>
              <a:rPr sz="2400" spc="-40" dirty="0">
                <a:solidFill>
                  <a:srgbClr val="1C1C1C"/>
                </a:solidFill>
                <a:latin typeface="Georgia"/>
                <a:cs typeface="Georgia"/>
              </a:rPr>
              <a:t> </a:t>
            </a:r>
            <a:r>
              <a:rPr sz="2400" dirty="0">
                <a:solidFill>
                  <a:srgbClr val="1C1C1C"/>
                </a:solidFill>
                <a:latin typeface="Georgia"/>
                <a:cs typeface="Georgia"/>
              </a:rPr>
              <a:t>Hugh</a:t>
            </a:r>
            <a:r>
              <a:rPr sz="2400" spc="-35" dirty="0">
                <a:solidFill>
                  <a:srgbClr val="1C1C1C"/>
                </a:solidFill>
                <a:latin typeface="Georgia"/>
                <a:cs typeface="Georgia"/>
              </a:rPr>
              <a:t> </a:t>
            </a:r>
            <a:r>
              <a:rPr sz="2400" dirty="0">
                <a:solidFill>
                  <a:srgbClr val="1C1C1C"/>
                </a:solidFill>
                <a:latin typeface="Georgia"/>
                <a:cs typeface="Georgia"/>
              </a:rPr>
              <a:t>was</a:t>
            </a:r>
            <a:r>
              <a:rPr sz="2400" spc="-40" dirty="0">
                <a:solidFill>
                  <a:srgbClr val="1C1C1C"/>
                </a:solidFill>
                <a:latin typeface="Georgia"/>
                <a:cs typeface="Georgia"/>
              </a:rPr>
              <a:t> </a:t>
            </a:r>
            <a:r>
              <a:rPr sz="2400" dirty="0">
                <a:solidFill>
                  <a:srgbClr val="1C1C1C"/>
                </a:solidFill>
                <a:latin typeface="Georgia"/>
                <a:cs typeface="Georgia"/>
              </a:rPr>
              <a:t>a</a:t>
            </a:r>
            <a:r>
              <a:rPr sz="2400" spc="-35" dirty="0">
                <a:solidFill>
                  <a:srgbClr val="1C1C1C"/>
                </a:solidFill>
                <a:latin typeface="Georgia"/>
                <a:cs typeface="Georgia"/>
              </a:rPr>
              <a:t> </a:t>
            </a:r>
            <a:r>
              <a:rPr sz="2400" spc="-10" dirty="0">
                <a:solidFill>
                  <a:srgbClr val="1C1C1C"/>
                </a:solidFill>
                <a:latin typeface="Georgia"/>
                <a:cs typeface="Georgia"/>
              </a:rPr>
              <a:t>Harkness </a:t>
            </a:r>
            <a:r>
              <a:rPr sz="2400" dirty="0">
                <a:solidFill>
                  <a:srgbClr val="1C1C1C"/>
                </a:solidFill>
                <a:latin typeface="Georgia"/>
                <a:cs typeface="Georgia"/>
              </a:rPr>
              <a:t>Fellow</a:t>
            </a:r>
            <a:r>
              <a:rPr sz="2400" spc="-50" dirty="0">
                <a:solidFill>
                  <a:srgbClr val="1C1C1C"/>
                </a:solidFill>
                <a:latin typeface="Georgia"/>
                <a:cs typeface="Georgia"/>
              </a:rPr>
              <a:t> </a:t>
            </a:r>
            <a:r>
              <a:rPr sz="2400" dirty="0">
                <a:solidFill>
                  <a:srgbClr val="1C1C1C"/>
                </a:solidFill>
                <a:latin typeface="Georgia"/>
                <a:cs typeface="Georgia"/>
              </a:rPr>
              <a:t>at</a:t>
            </a:r>
            <a:r>
              <a:rPr sz="2400" spc="-55" dirty="0">
                <a:solidFill>
                  <a:srgbClr val="1C1C1C"/>
                </a:solidFill>
                <a:latin typeface="Georgia"/>
                <a:cs typeface="Georgia"/>
              </a:rPr>
              <a:t> </a:t>
            </a:r>
            <a:r>
              <a:rPr sz="2400" spc="-20" dirty="0">
                <a:solidFill>
                  <a:srgbClr val="1C1C1C"/>
                </a:solidFill>
                <a:latin typeface="Georgia"/>
                <a:cs typeface="Georgia"/>
              </a:rPr>
              <a:t>UCSF.</a:t>
            </a:r>
            <a:endParaRPr sz="2400" dirty="0">
              <a:latin typeface="Georgia"/>
              <a:cs typeface="Georgia"/>
            </a:endParaRPr>
          </a:p>
        </p:txBody>
      </p:sp>
      <p:pic>
        <p:nvPicPr>
          <p:cNvPr id="12" name="object 12" descr="Picture of article: Medicaid Investments to Address Social Needs In Oregon And California "/>
          <p:cNvPicPr/>
          <p:nvPr/>
        </p:nvPicPr>
        <p:blipFill>
          <a:blip r:embed="rId4" cstate="print"/>
          <a:stretch>
            <a:fillRect/>
          </a:stretch>
        </p:blipFill>
        <p:spPr>
          <a:xfrm>
            <a:off x="7015798" y="871258"/>
            <a:ext cx="4366068" cy="583939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You Can’t Scale Unicorns:"/>
          <p:cNvSpPr txBox="1">
            <a:spLocks noGrp="1"/>
          </p:cNvSpPr>
          <p:nvPr>
            <p:ph type="title"/>
          </p:nvPr>
        </p:nvSpPr>
        <p:spPr>
          <a:xfrm>
            <a:off x="1553433" y="532593"/>
            <a:ext cx="7646034" cy="922019"/>
          </a:xfrm>
          <a:prstGeom prst="rect">
            <a:avLst/>
          </a:prstGeom>
        </p:spPr>
        <p:txBody>
          <a:bodyPr vert="horz" wrap="square" lIns="0" tIns="16510" rIns="0" bIns="0" rtlCol="0">
            <a:spAutoFit/>
          </a:bodyPr>
          <a:lstStyle/>
          <a:p>
            <a:pPr marL="12700">
              <a:lnSpc>
                <a:spcPct val="100000"/>
              </a:lnSpc>
              <a:spcBef>
                <a:spcPts val="130"/>
              </a:spcBef>
            </a:pPr>
            <a:r>
              <a:rPr sz="5850" i="1" spc="-1025" dirty="0">
                <a:solidFill>
                  <a:srgbClr val="5B9BD5"/>
                </a:solidFill>
                <a:latin typeface="Arial"/>
                <a:cs typeface="Arial"/>
              </a:rPr>
              <a:t>Y</a:t>
            </a:r>
            <a:r>
              <a:rPr sz="5850" i="1" spc="-465" dirty="0">
                <a:solidFill>
                  <a:srgbClr val="5B9BD5"/>
                </a:solidFill>
                <a:latin typeface="Arial"/>
                <a:cs typeface="Arial"/>
              </a:rPr>
              <a:t>ou</a:t>
            </a:r>
            <a:r>
              <a:rPr sz="5850" i="1" spc="-245" dirty="0">
                <a:solidFill>
                  <a:srgbClr val="5B9BD5"/>
                </a:solidFill>
                <a:latin typeface="Arial"/>
                <a:cs typeface="Arial"/>
              </a:rPr>
              <a:t> </a:t>
            </a:r>
            <a:r>
              <a:rPr sz="5850" i="1" spc="-220" dirty="0">
                <a:solidFill>
                  <a:srgbClr val="5B9BD5"/>
                </a:solidFill>
                <a:latin typeface="Arial"/>
                <a:cs typeface="Arial"/>
              </a:rPr>
              <a:t>Can’t</a:t>
            </a:r>
            <a:r>
              <a:rPr sz="5850" i="1" spc="-250" dirty="0">
                <a:solidFill>
                  <a:srgbClr val="5B9BD5"/>
                </a:solidFill>
                <a:latin typeface="Arial"/>
                <a:cs typeface="Arial"/>
              </a:rPr>
              <a:t> </a:t>
            </a:r>
            <a:r>
              <a:rPr sz="5850" i="1" spc="-470" dirty="0">
                <a:solidFill>
                  <a:srgbClr val="5B9BD5"/>
                </a:solidFill>
                <a:latin typeface="Arial"/>
                <a:cs typeface="Arial"/>
              </a:rPr>
              <a:t>Scale</a:t>
            </a:r>
            <a:r>
              <a:rPr sz="5850" i="1" spc="-245" dirty="0">
                <a:solidFill>
                  <a:srgbClr val="5B9BD5"/>
                </a:solidFill>
                <a:latin typeface="Arial"/>
                <a:cs typeface="Arial"/>
              </a:rPr>
              <a:t> </a:t>
            </a:r>
            <a:r>
              <a:rPr sz="5850" i="1" spc="-204" dirty="0">
                <a:solidFill>
                  <a:srgbClr val="5B9BD5"/>
                </a:solidFill>
                <a:latin typeface="Arial"/>
                <a:cs typeface="Arial"/>
              </a:rPr>
              <a:t>Unicorns</a:t>
            </a:r>
            <a:r>
              <a:rPr sz="4800" spc="-204" dirty="0">
                <a:solidFill>
                  <a:srgbClr val="000000"/>
                </a:solidFill>
                <a:latin typeface="Arial"/>
                <a:cs typeface="Arial"/>
              </a:rPr>
              <a:t>:</a:t>
            </a:r>
            <a:endParaRPr sz="4800" dirty="0">
              <a:latin typeface="Arial"/>
              <a:cs typeface="Arial"/>
            </a:endParaRPr>
          </a:p>
        </p:txBody>
      </p:sp>
      <p:sp>
        <p:nvSpPr>
          <p:cNvPr id="3" name="object 3" descr="Community Based Organizations’ Perspectives on Health Care’s Entry into Social Determinants of Health Programming&#13;&#10;"/>
          <p:cNvSpPr txBox="1"/>
          <p:nvPr/>
        </p:nvSpPr>
        <p:spPr>
          <a:xfrm>
            <a:off x="1553433" y="1382267"/>
            <a:ext cx="9034780" cy="4038600"/>
          </a:xfrm>
          <a:prstGeom prst="rect">
            <a:avLst/>
          </a:prstGeom>
        </p:spPr>
        <p:txBody>
          <a:bodyPr vert="horz" wrap="square" lIns="0" tIns="81280" rIns="0" bIns="0" rtlCol="0">
            <a:spAutoFit/>
          </a:bodyPr>
          <a:lstStyle/>
          <a:p>
            <a:pPr marL="12700" marR="118110">
              <a:lnSpc>
                <a:spcPct val="89700"/>
              </a:lnSpc>
              <a:spcBef>
                <a:spcPts val="640"/>
              </a:spcBef>
            </a:pPr>
            <a:r>
              <a:rPr sz="4400" spc="-204" dirty="0">
                <a:latin typeface="Arial"/>
                <a:cs typeface="Arial"/>
              </a:rPr>
              <a:t>Community</a:t>
            </a:r>
            <a:r>
              <a:rPr sz="4400" spc="-225" dirty="0">
                <a:latin typeface="Arial"/>
                <a:cs typeface="Arial"/>
              </a:rPr>
              <a:t> </a:t>
            </a:r>
            <a:r>
              <a:rPr sz="4400" spc="-390" dirty="0">
                <a:latin typeface="Arial"/>
                <a:cs typeface="Arial"/>
              </a:rPr>
              <a:t>Based</a:t>
            </a:r>
            <a:r>
              <a:rPr sz="4400" spc="-215" dirty="0">
                <a:latin typeface="Arial"/>
                <a:cs typeface="Arial"/>
              </a:rPr>
              <a:t> </a:t>
            </a:r>
            <a:r>
              <a:rPr sz="4400" spc="-145" dirty="0">
                <a:latin typeface="Arial"/>
                <a:cs typeface="Arial"/>
              </a:rPr>
              <a:t>Organizations’ </a:t>
            </a:r>
            <a:r>
              <a:rPr sz="4400" spc="-285" dirty="0">
                <a:latin typeface="Arial"/>
                <a:cs typeface="Arial"/>
              </a:rPr>
              <a:t>Perspectives</a:t>
            </a:r>
            <a:r>
              <a:rPr sz="4400" spc="-195" dirty="0">
                <a:latin typeface="Arial"/>
                <a:cs typeface="Arial"/>
              </a:rPr>
              <a:t> </a:t>
            </a:r>
            <a:r>
              <a:rPr sz="4400" spc="-180" dirty="0">
                <a:latin typeface="Arial"/>
                <a:cs typeface="Arial"/>
              </a:rPr>
              <a:t>on</a:t>
            </a:r>
            <a:r>
              <a:rPr sz="4400" spc="-195" dirty="0">
                <a:latin typeface="Arial"/>
                <a:cs typeface="Arial"/>
              </a:rPr>
              <a:t> Health</a:t>
            </a:r>
            <a:r>
              <a:rPr sz="4400" spc="-200" dirty="0">
                <a:latin typeface="Arial"/>
                <a:cs typeface="Arial"/>
              </a:rPr>
              <a:t> </a:t>
            </a:r>
            <a:r>
              <a:rPr sz="4400" spc="-375" dirty="0">
                <a:latin typeface="Arial"/>
                <a:cs typeface="Arial"/>
              </a:rPr>
              <a:t>Care’s</a:t>
            </a:r>
            <a:r>
              <a:rPr sz="4400" spc="-195" dirty="0">
                <a:latin typeface="Arial"/>
                <a:cs typeface="Arial"/>
              </a:rPr>
              <a:t> </a:t>
            </a:r>
            <a:r>
              <a:rPr sz="4400" spc="-204" dirty="0">
                <a:latin typeface="Arial"/>
                <a:cs typeface="Arial"/>
              </a:rPr>
              <a:t>Entry</a:t>
            </a:r>
            <a:r>
              <a:rPr sz="4400" spc="-200" dirty="0">
                <a:latin typeface="Arial"/>
                <a:cs typeface="Arial"/>
              </a:rPr>
              <a:t> </a:t>
            </a:r>
            <a:r>
              <a:rPr sz="4400" spc="-20" dirty="0">
                <a:latin typeface="Arial"/>
                <a:cs typeface="Arial"/>
              </a:rPr>
              <a:t>into </a:t>
            </a:r>
            <a:r>
              <a:rPr sz="4400" spc="-315" dirty="0">
                <a:latin typeface="Arial"/>
                <a:cs typeface="Arial"/>
              </a:rPr>
              <a:t>Social</a:t>
            </a:r>
            <a:r>
              <a:rPr sz="4400" spc="-215" dirty="0">
                <a:latin typeface="Arial"/>
                <a:cs typeface="Arial"/>
              </a:rPr>
              <a:t> </a:t>
            </a:r>
            <a:r>
              <a:rPr sz="4400" spc="-185" dirty="0">
                <a:latin typeface="Arial"/>
                <a:cs typeface="Arial"/>
              </a:rPr>
              <a:t>Determinants</a:t>
            </a:r>
            <a:r>
              <a:rPr sz="4400" spc="-225" dirty="0">
                <a:latin typeface="Arial"/>
                <a:cs typeface="Arial"/>
              </a:rPr>
              <a:t> </a:t>
            </a:r>
            <a:r>
              <a:rPr sz="4400" dirty="0">
                <a:latin typeface="Arial"/>
                <a:cs typeface="Arial"/>
              </a:rPr>
              <a:t>of</a:t>
            </a:r>
            <a:r>
              <a:rPr sz="4400" spc="-270" dirty="0">
                <a:latin typeface="Arial"/>
                <a:cs typeface="Arial"/>
              </a:rPr>
              <a:t> </a:t>
            </a:r>
            <a:r>
              <a:rPr sz="4400" spc="-10" dirty="0">
                <a:latin typeface="Arial"/>
                <a:cs typeface="Arial"/>
              </a:rPr>
              <a:t>Health </a:t>
            </a:r>
            <a:r>
              <a:rPr sz="4400" spc="-265" dirty="0">
                <a:latin typeface="Arial"/>
                <a:cs typeface="Arial"/>
              </a:rPr>
              <a:t>Programming</a:t>
            </a:r>
            <a:endParaRPr sz="4400" dirty="0">
              <a:latin typeface="Arial"/>
              <a:cs typeface="Arial"/>
            </a:endParaRPr>
          </a:p>
          <a:p>
            <a:pPr marL="5387340">
              <a:lnSpc>
                <a:spcPct val="100000"/>
              </a:lnSpc>
              <a:spcBef>
                <a:spcPts val="4275"/>
              </a:spcBef>
            </a:pPr>
            <a:r>
              <a:rPr sz="3200" spc="-235" dirty="0">
                <a:latin typeface="Arial"/>
                <a:cs typeface="Arial"/>
              </a:rPr>
              <a:t>Elena</a:t>
            </a:r>
            <a:r>
              <a:rPr sz="3200" spc="-114" dirty="0">
                <a:latin typeface="Arial"/>
                <a:cs typeface="Arial"/>
              </a:rPr>
              <a:t> </a:t>
            </a:r>
            <a:r>
              <a:rPr sz="3200" spc="-145" dirty="0">
                <a:latin typeface="Arial"/>
                <a:cs typeface="Arial"/>
              </a:rPr>
              <a:t>Byhoff,</a:t>
            </a:r>
            <a:r>
              <a:rPr sz="3200" spc="-120" dirty="0">
                <a:latin typeface="Arial"/>
                <a:cs typeface="Arial"/>
              </a:rPr>
              <a:t> </a:t>
            </a:r>
            <a:r>
              <a:rPr sz="3200" spc="-160" dirty="0">
                <a:latin typeface="Arial"/>
                <a:cs typeface="Arial"/>
              </a:rPr>
              <a:t>MD</a:t>
            </a:r>
            <a:r>
              <a:rPr sz="3200" spc="-114" dirty="0">
                <a:latin typeface="Arial"/>
                <a:cs typeface="Arial"/>
              </a:rPr>
              <a:t> </a:t>
            </a:r>
            <a:r>
              <a:rPr sz="3200" spc="-320" dirty="0">
                <a:latin typeface="Arial"/>
                <a:cs typeface="Arial"/>
              </a:rPr>
              <a:t>MSc</a:t>
            </a:r>
            <a:endParaRPr sz="3200" dirty="0">
              <a:latin typeface="Arial"/>
              <a:cs typeface="Arial"/>
            </a:endParaRPr>
          </a:p>
          <a:p>
            <a:pPr marR="5715" algn="r">
              <a:lnSpc>
                <a:spcPct val="100000"/>
              </a:lnSpc>
              <a:spcBef>
                <a:spcPts val="640"/>
              </a:spcBef>
            </a:pPr>
            <a:r>
              <a:rPr sz="2800" spc="-150" dirty="0">
                <a:latin typeface="Arial"/>
                <a:cs typeface="Arial"/>
              </a:rPr>
              <a:t>September</a:t>
            </a:r>
            <a:r>
              <a:rPr sz="2800" spc="-90" dirty="0">
                <a:latin typeface="Arial"/>
                <a:cs typeface="Arial"/>
              </a:rPr>
              <a:t> </a:t>
            </a:r>
            <a:r>
              <a:rPr sz="2800" spc="-135" dirty="0">
                <a:latin typeface="Arial"/>
                <a:cs typeface="Arial"/>
              </a:rPr>
              <a:t>24,</a:t>
            </a:r>
            <a:r>
              <a:rPr sz="2800" spc="-85" dirty="0">
                <a:latin typeface="Arial"/>
                <a:cs typeface="Arial"/>
              </a:rPr>
              <a:t> </a:t>
            </a:r>
            <a:r>
              <a:rPr sz="2800" spc="-20" dirty="0">
                <a:latin typeface="Arial"/>
                <a:cs typeface="Arial"/>
              </a:rPr>
              <a:t>2019</a:t>
            </a:r>
            <a:endParaRPr sz="2800" dirty="0">
              <a:latin typeface="Arial"/>
              <a:cs typeface="Arial"/>
            </a:endParaRPr>
          </a:p>
        </p:txBody>
      </p:sp>
      <p:pic>
        <p:nvPicPr>
          <p:cNvPr id="4" name="object 4" descr="Tufts Medical Center"/>
          <p:cNvPicPr/>
          <p:nvPr/>
        </p:nvPicPr>
        <p:blipFill>
          <a:blip r:embed="rId2" cstate="print"/>
          <a:stretch>
            <a:fillRect/>
          </a:stretch>
        </p:blipFill>
        <p:spPr>
          <a:xfrm>
            <a:off x="180330" y="6209233"/>
            <a:ext cx="2185761" cy="4024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National &amp; state policy trend to align health care and social services"/>
          <p:cNvSpPr txBox="1">
            <a:spLocks noGrp="1"/>
          </p:cNvSpPr>
          <p:nvPr>
            <p:ph type="title"/>
          </p:nvPr>
        </p:nvSpPr>
        <p:spPr>
          <a:xfrm>
            <a:off x="918527" y="309371"/>
            <a:ext cx="9783445" cy="1293495"/>
          </a:xfrm>
          <a:prstGeom prst="rect">
            <a:avLst/>
          </a:prstGeom>
        </p:spPr>
        <p:txBody>
          <a:bodyPr vert="horz" wrap="square" lIns="0" tIns="93980" rIns="0" bIns="0" rtlCol="0">
            <a:spAutoFit/>
          </a:bodyPr>
          <a:lstStyle/>
          <a:p>
            <a:pPr marL="12700" marR="5080">
              <a:lnSpc>
                <a:spcPts val="4700"/>
              </a:lnSpc>
              <a:spcBef>
                <a:spcPts val="740"/>
              </a:spcBef>
            </a:pPr>
            <a:r>
              <a:rPr sz="4400" spc="-175" dirty="0">
                <a:solidFill>
                  <a:srgbClr val="000000"/>
                </a:solidFill>
                <a:latin typeface="Arial"/>
                <a:cs typeface="Arial"/>
              </a:rPr>
              <a:t>National</a:t>
            </a:r>
            <a:r>
              <a:rPr sz="4400" spc="-200" dirty="0">
                <a:solidFill>
                  <a:srgbClr val="000000"/>
                </a:solidFill>
                <a:latin typeface="Arial"/>
                <a:cs typeface="Arial"/>
              </a:rPr>
              <a:t> </a:t>
            </a:r>
            <a:r>
              <a:rPr sz="4400" dirty="0">
                <a:solidFill>
                  <a:srgbClr val="000000"/>
                </a:solidFill>
                <a:latin typeface="Arial"/>
                <a:cs typeface="Arial"/>
              </a:rPr>
              <a:t>&amp;</a:t>
            </a:r>
            <a:r>
              <a:rPr sz="4400" spc="-200" dirty="0">
                <a:solidFill>
                  <a:srgbClr val="000000"/>
                </a:solidFill>
                <a:latin typeface="Arial"/>
                <a:cs typeface="Arial"/>
              </a:rPr>
              <a:t> state</a:t>
            </a:r>
            <a:r>
              <a:rPr sz="4400" spc="-195" dirty="0">
                <a:solidFill>
                  <a:srgbClr val="000000"/>
                </a:solidFill>
                <a:latin typeface="Arial"/>
                <a:cs typeface="Arial"/>
              </a:rPr>
              <a:t> </a:t>
            </a:r>
            <a:r>
              <a:rPr sz="4400" spc="-170" dirty="0">
                <a:solidFill>
                  <a:srgbClr val="000000"/>
                </a:solidFill>
                <a:latin typeface="Arial"/>
                <a:cs typeface="Arial"/>
              </a:rPr>
              <a:t>policy</a:t>
            </a:r>
            <a:r>
              <a:rPr sz="4400" spc="-204" dirty="0">
                <a:solidFill>
                  <a:srgbClr val="000000"/>
                </a:solidFill>
                <a:latin typeface="Arial"/>
                <a:cs typeface="Arial"/>
              </a:rPr>
              <a:t> </a:t>
            </a:r>
            <a:r>
              <a:rPr sz="4400" spc="-95" dirty="0">
                <a:solidFill>
                  <a:srgbClr val="000000"/>
                </a:solidFill>
                <a:latin typeface="Arial"/>
                <a:cs typeface="Arial"/>
              </a:rPr>
              <a:t>trend</a:t>
            </a:r>
            <a:r>
              <a:rPr sz="4400" spc="-190" dirty="0">
                <a:solidFill>
                  <a:srgbClr val="000000"/>
                </a:solidFill>
                <a:latin typeface="Arial"/>
                <a:cs typeface="Arial"/>
              </a:rPr>
              <a:t> </a:t>
            </a:r>
            <a:r>
              <a:rPr sz="4400" dirty="0">
                <a:solidFill>
                  <a:srgbClr val="000000"/>
                </a:solidFill>
                <a:latin typeface="Arial"/>
                <a:cs typeface="Arial"/>
              </a:rPr>
              <a:t>to</a:t>
            </a:r>
            <a:r>
              <a:rPr sz="4400" spc="-195" dirty="0">
                <a:solidFill>
                  <a:srgbClr val="000000"/>
                </a:solidFill>
                <a:latin typeface="Arial"/>
                <a:cs typeface="Arial"/>
              </a:rPr>
              <a:t> align</a:t>
            </a:r>
            <a:r>
              <a:rPr sz="4400" spc="-190" dirty="0">
                <a:solidFill>
                  <a:srgbClr val="000000"/>
                </a:solidFill>
                <a:latin typeface="Arial"/>
                <a:cs typeface="Arial"/>
              </a:rPr>
              <a:t> </a:t>
            </a:r>
            <a:r>
              <a:rPr sz="4400" spc="-80" dirty="0">
                <a:solidFill>
                  <a:srgbClr val="000000"/>
                </a:solidFill>
                <a:latin typeface="Arial"/>
                <a:cs typeface="Arial"/>
              </a:rPr>
              <a:t>health </a:t>
            </a:r>
            <a:r>
              <a:rPr sz="4400" spc="-280" dirty="0">
                <a:solidFill>
                  <a:srgbClr val="000000"/>
                </a:solidFill>
                <a:latin typeface="Arial"/>
                <a:cs typeface="Arial"/>
              </a:rPr>
              <a:t>care</a:t>
            </a:r>
            <a:r>
              <a:rPr sz="4400" spc="-204" dirty="0">
                <a:solidFill>
                  <a:srgbClr val="000000"/>
                </a:solidFill>
                <a:latin typeface="Arial"/>
                <a:cs typeface="Arial"/>
              </a:rPr>
              <a:t> </a:t>
            </a:r>
            <a:r>
              <a:rPr sz="4400" spc="-245" dirty="0">
                <a:solidFill>
                  <a:srgbClr val="000000"/>
                </a:solidFill>
                <a:latin typeface="Arial"/>
                <a:cs typeface="Arial"/>
              </a:rPr>
              <a:t>and</a:t>
            </a:r>
            <a:r>
              <a:rPr sz="4400" spc="-200" dirty="0">
                <a:solidFill>
                  <a:srgbClr val="000000"/>
                </a:solidFill>
                <a:latin typeface="Arial"/>
                <a:cs typeface="Arial"/>
              </a:rPr>
              <a:t> </a:t>
            </a:r>
            <a:r>
              <a:rPr sz="4400" spc="-245" dirty="0">
                <a:solidFill>
                  <a:srgbClr val="000000"/>
                </a:solidFill>
                <a:latin typeface="Arial"/>
                <a:cs typeface="Arial"/>
              </a:rPr>
              <a:t>social</a:t>
            </a:r>
            <a:r>
              <a:rPr sz="4400" spc="-200" dirty="0">
                <a:solidFill>
                  <a:srgbClr val="000000"/>
                </a:solidFill>
                <a:latin typeface="Arial"/>
                <a:cs typeface="Arial"/>
              </a:rPr>
              <a:t> </a:t>
            </a:r>
            <a:r>
              <a:rPr sz="4400" spc="-280" dirty="0">
                <a:solidFill>
                  <a:srgbClr val="000000"/>
                </a:solidFill>
                <a:latin typeface="Arial"/>
                <a:cs typeface="Arial"/>
              </a:rPr>
              <a:t>services</a:t>
            </a:r>
            <a:endParaRPr sz="4400" dirty="0">
              <a:latin typeface="Arial"/>
              <a:cs typeface="Arial"/>
            </a:endParaRPr>
          </a:p>
        </p:txBody>
      </p:sp>
      <p:pic>
        <p:nvPicPr>
          <p:cNvPr id="3" name="object 3" descr="National &amp; state policy trend to align health care and social services"/>
          <p:cNvPicPr/>
          <p:nvPr/>
        </p:nvPicPr>
        <p:blipFill>
          <a:blip r:embed="rId2" cstate="print"/>
          <a:stretch>
            <a:fillRect/>
          </a:stretch>
        </p:blipFill>
        <p:spPr>
          <a:xfrm>
            <a:off x="969263" y="2054351"/>
            <a:ext cx="4718304" cy="1173480"/>
          </a:xfrm>
          <a:prstGeom prst="rect">
            <a:avLst/>
          </a:prstGeom>
        </p:spPr>
      </p:pic>
      <p:grpSp>
        <p:nvGrpSpPr>
          <p:cNvPr id="4" name="object 4">
            <a:extLst>
              <a:ext uri="{C183D7F6-B498-43B3-948B-1728B52AA6E4}">
                <adec:decorative xmlns:adec="http://schemas.microsoft.com/office/drawing/2017/decorative" val="1"/>
              </a:ext>
            </a:extLst>
          </p:cNvPr>
          <p:cNvGrpSpPr/>
          <p:nvPr/>
        </p:nvGrpSpPr>
        <p:grpSpPr>
          <a:xfrm>
            <a:off x="377952" y="2705900"/>
            <a:ext cx="11553825" cy="3112770"/>
            <a:chOff x="377952" y="2705900"/>
            <a:chExt cx="11553825" cy="3112770"/>
          </a:xfrm>
        </p:grpSpPr>
        <p:pic>
          <p:nvPicPr>
            <p:cNvPr id="5" name="object 5" descr="No text available"/>
            <p:cNvPicPr/>
            <p:nvPr/>
          </p:nvPicPr>
          <p:blipFill>
            <a:blip r:embed="rId3" cstate="print"/>
            <a:stretch>
              <a:fillRect/>
            </a:stretch>
          </p:blipFill>
          <p:spPr>
            <a:xfrm>
              <a:off x="377952" y="4130040"/>
              <a:ext cx="7037832" cy="1688592"/>
            </a:xfrm>
            <a:prstGeom prst="rect">
              <a:avLst/>
            </a:prstGeom>
          </p:spPr>
        </p:pic>
        <p:pic>
          <p:nvPicPr>
            <p:cNvPr id="6" name="object 6" descr="Webinar: Addressing Social Determinants of Health through Medicaid ACOs: Early State Efforts. The image shows a computer monitor displaying a blue screen with a play button, indicating a video presentation."/>
            <p:cNvPicPr/>
            <p:nvPr/>
          </p:nvPicPr>
          <p:blipFill>
            <a:blip r:embed="rId4" cstate="print"/>
            <a:stretch>
              <a:fillRect/>
            </a:stretch>
          </p:blipFill>
          <p:spPr>
            <a:xfrm>
              <a:off x="7413231" y="2705900"/>
              <a:ext cx="4518355" cy="2072373"/>
            </a:xfrm>
            <a:prstGeom prst="rect">
              <a:avLst/>
            </a:prstGeom>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Massachusetts Medicaid Redesign"/>
          <p:cNvSpPr txBox="1">
            <a:spLocks noGrp="1"/>
          </p:cNvSpPr>
          <p:nvPr>
            <p:ph type="title"/>
          </p:nvPr>
        </p:nvSpPr>
        <p:spPr>
          <a:xfrm>
            <a:off x="916939" y="611123"/>
            <a:ext cx="7691120" cy="695960"/>
          </a:xfrm>
          <a:prstGeom prst="rect">
            <a:avLst/>
          </a:prstGeom>
        </p:spPr>
        <p:txBody>
          <a:bodyPr vert="horz" wrap="square" lIns="0" tIns="12700" rIns="0" bIns="0" rtlCol="0">
            <a:spAutoFit/>
          </a:bodyPr>
          <a:lstStyle/>
          <a:p>
            <a:pPr marL="12700">
              <a:lnSpc>
                <a:spcPct val="100000"/>
              </a:lnSpc>
              <a:spcBef>
                <a:spcPts val="100"/>
              </a:spcBef>
            </a:pPr>
            <a:r>
              <a:rPr sz="4400" spc="-265" dirty="0">
                <a:solidFill>
                  <a:srgbClr val="000000"/>
                </a:solidFill>
                <a:latin typeface="Arial"/>
                <a:cs typeface="Arial"/>
              </a:rPr>
              <a:t>Massachusetts</a:t>
            </a:r>
            <a:r>
              <a:rPr sz="4400" spc="-170" dirty="0">
                <a:solidFill>
                  <a:srgbClr val="000000"/>
                </a:solidFill>
                <a:latin typeface="Arial"/>
                <a:cs typeface="Arial"/>
              </a:rPr>
              <a:t> </a:t>
            </a:r>
            <a:r>
              <a:rPr sz="4400" spc="-180" dirty="0">
                <a:solidFill>
                  <a:srgbClr val="000000"/>
                </a:solidFill>
                <a:latin typeface="Arial"/>
                <a:cs typeface="Arial"/>
              </a:rPr>
              <a:t>Medicaid</a:t>
            </a:r>
            <a:r>
              <a:rPr sz="4400" spc="-165" dirty="0">
                <a:solidFill>
                  <a:srgbClr val="000000"/>
                </a:solidFill>
                <a:latin typeface="Arial"/>
                <a:cs typeface="Arial"/>
              </a:rPr>
              <a:t> </a:t>
            </a:r>
            <a:r>
              <a:rPr sz="4400" spc="-360" dirty="0">
                <a:solidFill>
                  <a:srgbClr val="000000"/>
                </a:solidFill>
                <a:latin typeface="Arial"/>
                <a:cs typeface="Arial"/>
              </a:rPr>
              <a:t>Redesign</a:t>
            </a:r>
            <a:endParaRPr sz="4400" dirty="0">
              <a:latin typeface="Arial"/>
              <a:cs typeface="Arial"/>
            </a:endParaRPr>
          </a:p>
        </p:txBody>
      </p:sp>
      <p:grpSp>
        <p:nvGrpSpPr>
          <p:cNvPr id="3" name="object 3" descr="The Mass. Medicaid Program is Changing How It Delivers Health Care"/>
          <p:cNvGrpSpPr/>
          <p:nvPr/>
        </p:nvGrpSpPr>
        <p:grpSpPr>
          <a:xfrm>
            <a:off x="0" y="1847088"/>
            <a:ext cx="11902440" cy="3587750"/>
            <a:chOff x="0" y="1847088"/>
            <a:chExt cx="11902440" cy="3587750"/>
          </a:xfrm>
        </p:grpSpPr>
        <p:pic>
          <p:nvPicPr>
            <p:cNvPr id="4" name="object 4" descr="Massachusetts Medicaid Redesign"/>
            <p:cNvPicPr/>
            <p:nvPr/>
          </p:nvPicPr>
          <p:blipFill>
            <a:blip r:embed="rId2" cstate="print"/>
            <a:stretch>
              <a:fillRect/>
            </a:stretch>
          </p:blipFill>
          <p:spPr>
            <a:xfrm>
              <a:off x="0" y="1847088"/>
              <a:ext cx="6952488" cy="3587496"/>
            </a:xfrm>
            <a:prstGeom prst="rect">
              <a:avLst/>
            </a:prstGeom>
          </p:spPr>
        </p:pic>
        <p:pic>
          <p:nvPicPr>
            <p:cNvPr id="5" name="object 5" descr="Massachusetts Medicaid Redesign"/>
            <p:cNvPicPr/>
            <p:nvPr/>
          </p:nvPicPr>
          <p:blipFill>
            <a:blip r:embed="rId3" cstate="print"/>
            <a:stretch>
              <a:fillRect/>
            </a:stretch>
          </p:blipFill>
          <p:spPr>
            <a:xfrm>
              <a:off x="6617207" y="2112264"/>
              <a:ext cx="5285232" cy="2764536"/>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arntership Literature to Date"/>
          <p:cNvSpPr txBox="1">
            <a:spLocks noGrp="1"/>
          </p:cNvSpPr>
          <p:nvPr>
            <p:ph type="title"/>
          </p:nvPr>
        </p:nvSpPr>
        <p:spPr>
          <a:xfrm>
            <a:off x="651496" y="611123"/>
            <a:ext cx="6696709" cy="695960"/>
          </a:xfrm>
          <a:prstGeom prst="rect">
            <a:avLst/>
          </a:prstGeom>
        </p:spPr>
        <p:txBody>
          <a:bodyPr vert="horz" wrap="square" lIns="0" tIns="12700" rIns="0" bIns="0" rtlCol="0">
            <a:spAutoFit/>
          </a:bodyPr>
          <a:lstStyle/>
          <a:p>
            <a:pPr marL="12700">
              <a:lnSpc>
                <a:spcPct val="100000"/>
              </a:lnSpc>
              <a:spcBef>
                <a:spcPts val="100"/>
              </a:spcBef>
            </a:pPr>
            <a:r>
              <a:rPr sz="4400" spc="-215" dirty="0">
                <a:solidFill>
                  <a:srgbClr val="000000"/>
                </a:solidFill>
                <a:latin typeface="Arial"/>
                <a:cs typeface="Arial"/>
              </a:rPr>
              <a:t>Partnership</a:t>
            </a:r>
            <a:r>
              <a:rPr sz="4400" spc="-185" dirty="0">
                <a:solidFill>
                  <a:srgbClr val="000000"/>
                </a:solidFill>
                <a:latin typeface="Arial"/>
                <a:cs typeface="Arial"/>
              </a:rPr>
              <a:t> </a:t>
            </a:r>
            <a:r>
              <a:rPr sz="4400" spc="-160" dirty="0">
                <a:solidFill>
                  <a:srgbClr val="000000"/>
                </a:solidFill>
                <a:latin typeface="Arial"/>
                <a:cs typeface="Arial"/>
              </a:rPr>
              <a:t>Literature</a:t>
            </a:r>
            <a:r>
              <a:rPr sz="4400" spc="-180" dirty="0">
                <a:solidFill>
                  <a:srgbClr val="000000"/>
                </a:solidFill>
                <a:latin typeface="Arial"/>
                <a:cs typeface="Arial"/>
              </a:rPr>
              <a:t> </a:t>
            </a:r>
            <a:r>
              <a:rPr sz="4400" dirty="0">
                <a:solidFill>
                  <a:srgbClr val="000000"/>
                </a:solidFill>
                <a:latin typeface="Arial"/>
                <a:cs typeface="Arial"/>
              </a:rPr>
              <a:t>to</a:t>
            </a:r>
            <a:r>
              <a:rPr sz="4400" spc="-175" dirty="0">
                <a:solidFill>
                  <a:srgbClr val="000000"/>
                </a:solidFill>
                <a:latin typeface="Arial"/>
                <a:cs typeface="Arial"/>
              </a:rPr>
              <a:t> </a:t>
            </a:r>
            <a:r>
              <a:rPr sz="4400" spc="-285" dirty="0">
                <a:solidFill>
                  <a:srgbClr val="000000"/>
                </a:solidFill>
                <a:latin typeface="Arial"/>
                <a:cs typeface="Arial"/>
              </a:rPr>
              <a:t>Date</a:t>
            </a:r>
            <a:endParaRPr sz="4400" dirty="0">
              <a:latin typeface="Arial"/>
              <a:cs typeface="Arial"/>
            </a:endParaRPr>
          </a:p>
        </p:txBody>
      </p:sp>
      <p:pic>
        <p:nvPicPr>
          <p:cNvPr id="3" name="object 3" descr="Cover page of a KPMG report titled 'Investing in social services as a core strategy for healthcare organizations: Developing the business case'. The cover features a hand pointing towards a door handle, symbolizing the idea of opening new opportunities. The report is published by KPMG Government Institute in March 2018."/>
          <p:cNvPicPr/>
          <p:nvPr/>
        </p:nvPicPr>
        <p:blipFill>
          <a:blip r:embed="rId2" cstate="print"/>
          <a:stretch>
            <a:fillRect/>
          </a:stretch>
        </p:blipFill>
        <p:spPr>
          <a:xfrm>
            <a:off x="294881" y="1690687"/>
            <a:ext cx="3735895" cy="477734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artnership Literature to Date"/>
          <p:cNvSpPr txBox="1">
            <a:spLocks noGrp="1"/>
          </p:cNvSpPr>
          <p:nvPr>
            <p:ph type="title"/>
          </p:nvPr>
        </p:nvSpPr>
        <p:spPr>
          <a:xfrm>
            <a:off x="651496" y="611123"/>
            <a:ext cx="6696709" cy="695960"/>
          </a:xfrm>
          <a:prstGeom prst="rect">
            <a:avLst/>
          </a:prstGeom>
        </p:spPr>
        <p:txBody>
          <a:bodyPr vert="horz" wrap="square" lIns="0" tIns="12700" rIns="0" bIns="0" rtlCol="0">
            <a:spAutoFit/>
          </a:bodyPr>
          <a:lstStyle/>
          <a:p>
            <a:pPr marL="12700">
              <a:lnSpc>
                <a:spcPct val="100000"/>
              </a:lnSpc>
              <a:spcBef>
                <a:spcPts val="100"/>
              </a:spcBef>
            </a:pPr>
            <a:r>
              <a:rPr sz="4400" spc="-215" dirty="0">
                <a:solidFill>
                  <a:srgbClr val="000000"/>
                </a:solidFill>
                <a:latin typeface="Arial"/>
                <a:cs typeface="Arial"/>
              </a:rPr>
              <a:t>Partnership</a:t>
            </a:r>
            <a:r>
              <a:rPr sz="4400" spc="-185" dirty="0">
                <a:solidFill>
                  <a:srgbClr val="000000"/>
                </a:solidFill>
                <a:latin typeface="Arial"/>
                <a:cs typeface="Arial"/>
              </a:rPr>
              <a:t> </a:t>
            </a:r>
            <a:r>
              <a:rPr sz="4400" spc="-160" dirty="0">
                <a:solidFill>
                  <a:srgbClr val="000000"/>
                </a:solidFill>
                <a:latin typeface="Arial"/>
                <a:cs typeface="Arial"/>
              </a:rPr>
              <a:t>Literature</a:t>
            </a:r>
            <a:r>
              <a:rPr sz="4400" spc="-180" dirty="0">
                <a:solidFill>
                  <a:srgbClr val="000000"/>
                </a:solidFill>
                <a:latin typeface="Arial"/>
                <a:cs typeface="Arial"/>
              </a:rPr>
              <a:t> </a:t>
            </a:r>
            <a:r>
              <a:rPr sz="4400" dirty="0">
                <a:solidFill>
                  <a:srgbClr val="000000"/>
                </a:solidFill>
                <a:latin typeface="Arial"/>
                <a:cs typeface="Arial"/>
              </a:rPr>
              <a:t>to</a:t>
            </a:r>
            <a:r>
              <a:rPr sz="4400" spc="-175" dirty="0">
                <a:solidFill>
                  <a:srgbClr val="000000"/>
                </a:solidFill>
                <a:latin typeface="Arial"/>
                <a:cs typeface="Arial"/>
              </a:rPr>
              <a:t> </a:t>
            </a:r>
            <a:r>
              <a:rPr sz="4400" spc="-285" dirty="0">
                <a:solidFill>
                  <a:srgbClr val="000000"/>
                </a:solidFill>
                <a:latin typeface="Arial"/>
                <a:cs typeface="Arial"/>
              </a:rPr>
              <a:t>Date</a:t>
            </a:r>
            <a:endParaRPr sz="4400" dirty="0">
              <a:latin typeface="Arial"/>
              <a:cs typeface="Arial"/>
            </a:endParaRPr>
          </a:p>
        </p:txBody>
      </p:sp>
      <p:pic>
        <p:nvPicPr>
          <p:cNvPr id="3" name="object 3" descr="A hand holding a knife or cutting tool, with the focus on the fingers gripping the handle. The background includes part of a document with visible text and logos, suggesting a professional or academic context."/>
          <p:cNvPicPr/>
          <p:nvPr/>
        </p:nvPicPr>
        <p:blipFill>
          <a:blip r:embed="rId2" cstate="print"/>
          <a:stretch>
            <a:fillRect/>
          </a:stretch>
        </p:blipFill>
        <p:spPr>
          <a:xfrm>
            <a:off x="294881" y="1690687"/>
            <a:ext cx="3735895" cy="4777346"/>
          </a:xfrm>
          <a:prstGeom prst="rect">
            <a:avLst/>
          </a:prstGeom>
        </p:spPr>
      </p:pic>
      <p:pic>
        <p:nvPicPr>
          <p:cNvPr id="4" name="object 4" descr="A hand holding a knife or cutting tool, with the focus on the fingers gripping the handle. The background includes part of a document with visible text and logos, suggesting a professional or academic context."/>
          <p:cNvPicPr/>
          <p:nvPr/>
        </p:nvPicPr>
        <p:blipFill>
          <a:blip r:embed="rId3" cstate="print"/>
          <a:stretch>
            <a:fillRect/>
          </a:stretch>
        </p:blipFill>
        <p:spPr>
          <a:xfrm>
            <a:off x="4192460" y="1551558"/>
            <a:ext cx="3880637" cy="50905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artnership Literature to Date"/>
          <p:cNvSpPr txBox="1">
            <a:spLocks noGrp="1"/>
          </p:cNvSpPr>
          <p:nvPr>
            <p:ph type="title"/>
          </p:nvPr>
        </p:nvSpPr>
        <p:spPr>
          <a:xfrm>
            <a:off x="651496" y="611123"/>
            <a:ext cx="6696709" cy="695960"/>
          </a:xfrm>
          <a:prstGeom prst="rect">
            <a:avLst/>
          </a:prstGeom>
        </p:spPr>
        <p:txBody>
          <a:bodyPr vert="horz" wrap="square" lIns="0" tIns="12700" rIns="0" bIns="0" rtlCol="0">
            <a:spAutoFit/>
          </a:bodyPr>
          <a:lstStyle/>
          <a:p>
            <a:pPr marL="12700">
              <a:lnSpc>
                <a:spcPct val="100000"/>
              </a:lnSpc>
              <a:spcBef>
                <a:spcPts val="100"/>
              </a:spcBef>
            </a:pPr>
            <a:r>
              <a:rPr sz="4400" spc="-215" dirty="0">
                <a:solidFill>
                  <a:srgbClr val="000000"/>
                </a:solidFill>
                <a:latin typeface="Arial"/>
                <a:cs typeface="Arial"/>
              </a:rPr>
              <a:t>Partnership</a:t>
            </a:r>
            <a:r>
              <a:rPr sz="4400" spc="-185" dirty="0">
                <a:solidFill>
                  <a:srgbClr val="000000"/>
                </a:solidFill>
                <a:latin typeface="Arial"/>
                <a:cs typeface="Arial"/>
              </a:rPr>
              <a:t> </a:t>
            </a:r>
            <a:r>
              <a:rPr sz="4400" spc="-160" dirty="0">
                <a:solidFill>
                  <a:srgbClr val="000000"/>
                </a:solidFill>
                <a:latin typeface="Arial"/>
                <a:cs typeface="Arial"/>
              </a:rPr>
              <a:t>Literature</a:t>
            </a:r>
            <a:r>
              <a:rPr sz="4400" spc="-180" dirty="0">
                <a:solidFill>
                  <a:srgbClr val="000000"/>
                </a:solidFill>
                <a:latin typeface="Arial"/>
                <a:cs typeface="Arial"/>
              </a:rPr>
              <a:t> </a:t>
            </a:r>
            <a:r>
              <a:rPr sz="4400" dirty="0">
                <a:solidFill>
                  <a:srgbClr val="000000"/>
                </a:solidFill>
                <a:latin typeface="Arial"/>
                <a:cs typeface="Arial"/>
              </a:rPr>
              <a:t>to</a:t>
            </a:r>
            <a:r>
              <a:rPr sz="4400" spc="-175" dirty="0">
                <a:solidFill>
                  <a:srgbClr val="000000"/>
                </a:solidFill>
                <a:latin typeface="Arial"/>
                <a:cs typeface="Arial"/>
              </a:rPr>
              <a:t> </a:t>
            </a:r>
            <a:r>
              <a:rPr sz="4400" spc="-285" dirty="0">
                <a:solidFill>
                  <a:srgbClr val="000000"/>
                </a:solidFill>
                <a:latin typeface="Arial"/>
                <a:cs typeface="Arial"/>
              </a:rPr>
              <a:t>Date</a:t>
            </a:r>
            <a:endParaRPr sz="4400" dirty="0">
              <a:latin typeface="Arial"/>
              <a:cs typeface="Arial"/>
            </a:endParaRPr>
          </a:p>
        </p:txBody>
      </p:sp>
      <p:pic>
        <p:nvPicPr>
          <p:cNvPr id="3" name="object 3" descr="Community based organization perspective? Image shows a brochure about investing in social services as a core strategy for healthcare organizations, featuring a hand holding a railing and text discussing multisector partnerships and their role in transforming regional health and well-being."/>
          <p:cNvPicPr/>
          <p:nvPr/>
        </p:nvPicPr>
        <p:blipFill>
          <a:blip r:embed="rId2" cstate="print"/>
          <a:stretch>
            <a:fillRect/>
          </a:stretch>
        </p:blipFill>
        <p:spPr>
          <a:xfrm>
            <a:off x="294881" y="1690687"/>
            <a:ext cx="3735895" cy="4777346"/>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8157675" y="1690688"/>
            <a:ext cx="3433445" cy="4775200"/>
          </a:xfrm>
          <a:custGeom>
            <a:avLst/>
            <a:gdLst/>
            <a:ahLst/>
            <a:cxnLst/>
            <a:rect l="l" t="t" r="r" b="b"/>
            <a:pathLst>
              <a:path w="3433445" h="4775200">
                <a:moveTo>
                  <a:pt x="0" y="572205"/>
                </a:moveTo>
                <a:lnTo>
                  <a:pt x="1896" y="525276"/>
                </a:lnTo>
                <a:lnTo>
                  <a:pt x="7489" y="479391"/>
                </a:lnTo>
                <a:lnTo>
                  <a:pt x="16629" y="434698"/>
                </a:lnTo>
                <a:lnTo>
                  <a:pt x="29171" y="391344"/>
                </a:lnTo>
                <a:lnTo>
                  <a:pt x="44966" y="349477"/>
                </a:lnTo>
                <a:lnTo>
                  <a:pt x="63868" y="309244"/>
                </a:lnTo>
                <a:lnTo>
                  <a:pt x="85729" y="270792"/>
                </a:lnTo>
                <a:lnTo>
                  <a:pt x="110402" y="234268"/>
                </a:lnTo>
                <a:lnTo>
                  <a:pt x="137740" y="199820"/>
                </a:lnTo>
                <a:lnTo>
                  <a:pt x="167595" y="167595"/>
                </a:lnTo>
                <a:lnTo>
                  <a:pt x="199820" y="137740"/>
                </a:lnTo>
                <a:lnTo>
                  <a:pt x="234268" y="110402"/>
                </a:lnTo>
                <a:lnTo>
                  <a:pt x="270792" y="85729"/>
                </a:lnTo>
                <a:lnTo>
                  <a:pt x="309244" y="63868"/>
                </a:lnTo>
                <a:lnTo>
                  <a:pt x="349477" y="44966"/>
                </a:lnTo>
                <a:lnTo>
                  <a:pt x="391344" y="29171"/>
                </a:lnTo>
                <a:lnTo>
                  <a:pt x="434698" y="16629"/>
                </a:lnTo>
                <a:lnTo>
                  <a:pt x="479391" y="7489"/>
                </a:lnTo>
                <a:lnTo>
                  <a:pt x="525276" y="1896"/>
                </a:lnTo>
                <a:lnTo>
                  <a:pt x="572206" y="0"/>
                </a:lnTo>
                <a:lnTo>
                  <a:pt x="2860957" y="0"/>
                </a:lnTo>
                <a:lnTo>
                  <a:pt x="2907887" y="1896"/>
                </a:lnTo>
                <a:lnTo>
                  <a:pt x="2953772" y="7489"/>
                </a:lnTo>
                <a:lnTo>
                  <a:pt x="2998465" y="16629"/>
                </a:lnTo>
                <a:lnTo>
                  <a:pt x="3041818" y="29171"/>
                </a:lnTo>
                <a:lnTo>
                  <a:pt x="3083685" y="44966"/>
                </a:lnTo>
                <a:lnTo>
                  <a:pt x="3123918" y="63868"/>
                </a:lnTo>
                <a:lnTo>
                  <a:pt x="3162371" y="85729"/>
                </a:lnTo>
                <a:lnTo>
                  <a:pt x="3198894" y="110402"/>
                </a:lnTo>
                <a:lnTo>
                  <a:pt x="3233342" y="137740"/>
                </a:lnTo>
                <a:lnTo>
                  <a:pt x="3265568" y="167595"/>
                </a:lnTo>
                <a:lnTo>
                  <a:pt x="3295423" y="199820"/>
                </a:lnTo>
                <a:lnTo>
                  <a:pt x="3322760" y="234268"/>
                </a:lnTo>
                <a:lnTo>
                  <a:pt x="3347433" y="270792"/>
                </a:lnTo>
                <a:lnTo>
                  <a:pt x="3369294" y="309244"/>
                </a:lnTo>
                <a:lnTo>
                  <a:pt x="3388196" y="349477"/>
                </a:lnTo>
                <a:lnTo>
                  <a:pt x="3403991" y="391344"/>
                </a:lnTo>
                <a:lnTo>
                  <a:pt x="3416533" y="434698"/>
                </a:lnTo>
                <a:lnTo>
                  <a:pt x="3425674" y="479391"/>
                </a:lnTo>
                <a:lnTo>
                  <a:pt x="3431266" y="525276"/>
                </a:lnTo>
                <a:lnTo>
                  <a:pt x="3433163" y="572205"/>
                </a:lnTo>
                <a:lnTo>
                  <a:pt x="3433163" y="4202703"/>
                </a:lnTo>
                <a:lnTo>
                  <a:pt x="3431266" y="4249633"/>
                </a:lnTo>
                <a:lnTo>
                  <a:pt x="3425674" y="4295518"/>
                </a:lnTo>
                <a:lnTo>
                  <a:pt x="3416533" y="4340211"/>
                </a:lnTo>
                <a:lnTo>
                  <a:pt x="3403991" y="4383564"/>
                </a:lnTo>
                <a:lnTo>
                  <a:pt x="3388196" y="4425431"/>
                </a:lnTo>
                <a:lnTo>
                  <a:pt x="3369294" y="4465665"/>
                </a:lnTo>
                <a:lnTo>
                  <a:pt x="3347433" y="4504117"/>
                </a:lnTo>
                <a:lnTo>
                  <a:pt x="3322760" y="4540641"/>
                </a:lnTo>
                <a:lnTo>
                  <a:pt x="3295423" y="4575089"/>
                </a:lnTo>
                <a:lnTo>
                  <a:pt x="3265568" y="4607314"/>
                </a:lnTo>
                <a:lnTo>
                  <a:pt x="3233342" y="4637169"/>
                </a:lnTo>
                <a:lnTo>
                  <a:pt x="3198894" y="4664507"/>
                </a:lnTo>
                <a:lnTo>
                  <a:pt x="3162371" y="4689179"/>
                </a:lnTo>
                <a:lnTo>
                  <a:pt x="3123918" y="4711041"/>
                </a:lnTo>
                <a:lnTo>
                  <a:pt x="3083685" y="4729942"/>
                </a:lnTo>
                <a:lnTo>
                  <a:pt x="3041818" y="4745738"/>
                </a:lnTo>
                <a:lnTo>
                  <a:pt x="2998465" y="4758279"/>
                </a:lnTo>
                <a:lnTo>
                  <a:pt x="2953772" y="4767420"/>
                </a:lnTo>
                <a:lnTo>
                  <a:pt x="2907887" y="4773012"/>
                </a:lnTo>
                <a:lnTo>
                  <a:pt x="2860957" y="4774909"/>
                </a:lnTo>
                <a:lnTo>
                  <a:pt x="572206" y="4774909"/>
                </a:lnTo>
                <a:lnTo>
                  <a:pt x="525276" y="4773012"/>
                </a:lnTo>
                <a:lnTo>
                  <a:pt x="479391" y="4767420"/>
                </a:lnTo>
                <a:lnTo>
                  <a:pt x="434698" y="4758279"/>
                </a:lnTo>
                <a:lnTo>
                  <a:pt x="391344" y="4745738"/>
                </a:lnTo>
                <a:lnTo>
                  <a:pt x="349477" y="4729942"/>
                </a:lnTo>
                <a:lnTo>
                  <a:pt x="309244" y="4711041"/>
                </a:lnTo>
                <a:lnTo>
                  <a:pt x="270792" y="4689179"/>
                </a:lnTo>
                <a:lnTo>
                  <a:pt x="234268" y="4664507"/>
                </a:lnTo>
                <a:lnTo>
                  <a:pt x="199820" y="4637169"/>
                </a:lnTo>
                <a:lnTo>
                  <a:pt x="167595" y="4607314"/>
                </a:lnTo>
                <a:lnTo>
                  <a:pt x="137740" y="4575089"/>
                </a:lnTo>
                <a:lnTo>
                  <a:pt x="110402" y="4540641"/>
                </a:lnTo>
                <a:lnTo>
                  <a:pt x="85729" y="4504117"/>
                </a:lnTo>
                <a:lnTo>
                  <a:pt x="63868" y="4465665"/>
                </a:lnTo>
                <a:lnTo>
                  <a:pt x="44966" y="4425431"/>
                </a:lnTo>
                <a:lnTo>
                  <a:pt x="29171" y="4383564"/>
                </a:lnTo>
                <a:lnTo>
                  <a:pt x="16629" y="4340211"/>
                </a:lnTo>
                <a:lnTo>
                  <a:pt x="7489" y="4295518"/>
                </a:lnTo>
                <a:lnTo>
                  <a:pt x="1896" y="4249633"/>
                </a:lnTo>
                <a:lnTo>
                  <a:pt x="0" y="4202703"/>
                </a:lnTo>
                <a:lnTo>
                  <a:pt x="0" y="572205"/>
                </a:lnTo>
                <a:close/>
              </a:path>
            </a:pathLst>
          </a:custGeom>
          <a:ln w="12693">
            <a:solidFill>
              <a:srgbClr val="41719C"/>
            </a:solidFill>
          </a:ln>
        </p:spPr>
        <p:txBody>
          <a:bodyPr wrap="square" lIns="0" tIns="0" rIns="0" bIns="0" rtlCol="0"/>
          <a:lstStyle/>
          <a:p>
            <a:endParaRPr/>
          </a:p>
        </p:txBody>
      </p:sp>
      <p:sp>
        <p:nvSpPr>
          <p:cNvPr id="5" name="object 5" descr="Community based organization perspective?&#13;&#10;"/>
          <p:cNvSpPr txBox="1"/>
          <p:nvPr/>
        </p:nvSpPr>
        <p:spPr>
          <a:xfrm>
            <a:off x="8642534" y="2791459"/>
            <a:ext cx="2408555" cy="2210435"/>
          </a:xfrm>
          <a:prstGeom prst="rect">
            <a:avLst/>
          </a:prstGeom>
        </p:spPr>
        <p:txBody>
          <a:bodyPr vert="horz" wrap="square" lIns="0" tIns="31114" rIns="0" bIns="0" rtlCol="0">
            <a:spAutoFit/>
          </a:bodyPr>
          <a:lstStyle/>
          <a:p>
            <a:pPr marL="12700" marR="5080" indent="55880" algn="ctr">
              <a:lnSpc>
                <a:spcPts val="4290"/>
              </a:lnSpc>
              <a:spcBef>
                <a:spcPts val="244"/>
              </a:spcBef>
            </a:pPr>
            <a:r>
              <a:rPr sz="3600" i="1" spc="-65" dirty="0">
                <a:solidFill>
                  <a:srgbClr val="44546A"/>
                </a:solidFill>
                <a:latin typeface="Arial"/>
                <a:cs typeface="Arial"/>
              </a:rPr>
              <a:t>Community </a:t>
            </a:r>
            <a:r>
              <a:rPr sz="3600" i="1" spc="-45" dirty="0">
                <a:solidFill>
                  <a:srgbClr val="44546A"/>
                </a:solidFill>
                <a:latin typeface="Arial"/>
                <a:cs typeface="Arial"/>
              </a:rPr>
              <a:t>based </a:t>
            </a:r>
            <a:r>
              <a:rPr sz="3600" i="1" spc="-80" dirty="0">
                <a:solidFill>
                  <a:srgbClr val="44546A"/>
                </a:solidFill>
                <a:latin typeface="Arial"/>
                <a:cs typeface="Arial"/>
              </a:rPr>
              <a:t>organization </a:t>
            </a:r>
            <a:r>
              <a:rPr sz="3600" i="1" spc="-145" dirty="0">
                <a:solidFill>
                  <a:srgbClr val="44546A"/>
                </a:solidFill>
                <a:latin typeface="Arial"/>
                <a:cs typeface="Arial"/>
              </a:rPr>
              <a:t>perspective?</a:t>
            </a:r>
            <a:endParaRPr sz="3600" dirty="0">
              <a:latin typeface="Arial"/>
              <a:cs typeface="Arial"/>
            </a:endParaRPr>
          </a:p>
        </p:txBody>
      </p:sp>
      <p:pic>
        <p:nvPicPr>
          <p:cNvPr id="6" name="object 6" descr="Community based organization perspective? Image shows a brochure about investing in social services as a core strategy for healthcare organizations, featuring a hand holding a railing and text discussing multisector partnerships and their role in transforming regional health and well-being."/>
          <p:cNvPicPr/>
          <p:nvPr/>
        </p:nvPicPr>
        <p:blipFill>
          <a:blip r:embed="rId3" cstate="print"/>
          <a:stretch>
            <a:fillRect/>
          </a:stretch>
        </p:blipFill>
        <p:spPr>
          <a:xfrm>
            <a:off x="4378183" y="1698120"/>
            <a:ext cx="3440766" cy="49244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Research Questions"/>
          <p:cNvSpPr txBox="1">
            <a:spLocks noGrp="1"/>
          </p:cNvSpPr>
          <p:nvPr>
            <p:ph type="ctrTitle"/>
          </p:nvPr>
        </p:nvSpPr>
        <p:spPr>
          <a:prstGeom prst="rect">
            <a:avLst/>
          </a:prstGeom>
        </p:spPr>
        <p:txBody>
          <a:bodyPr vert="horz" wrap="square" lIns="0" tIns="12700" rIns="0" bIns="0" rtlCol="0">
            <a:spAutoFit/>
          </a:bodyPr>
          <a:lstStyle/>
          <a:p>
            <a:pPr marL="462280">
              <a:lnSpc>
                <a:spcPct val="100000"/>
              </a:lnSpc>
              <a:spcBef>
                <a:spcPts val="100"/>
              </a:spcBef>
            </a:pPr>
            <a:r>
              <a:rPr sz="4400" spc="-370" dirty="0">
                <a:solidFill>
                  <a:srgbClr val="000000"/>
                </a:solidFill>
                <a:latin typeface="Arial"/>
                <a:cs typeface="Arial"/>
              </a:rPr>
              <a:t>Research</a:t>
            </a:r>
            <a:r>
              <a:rPr sz="4400" spc="-210" dirty="0">
                <a:solidFill>
                  <a:srgbClr val="000000"/>
                </a:solidFill>
                <a:latin typeface="Arial"/>
                <a:cs typeface="Arial"/>
              </a:rPr>
              <a:t> </a:t>
            </a:r>
            <a:r>
              <a:rPr sz="4400" spc="-185" dirty="0">
                <a:solidFill>
                  <a:srgbClr val="000000"/>
                </a:solidFill>
                <a:latin typeface="Arial"/>
                <a:cs typeface="Arial"/>
              </a:rPr>
              <a:t>Question</a:t>
            </a:r>
            <a:endParaRPr sz="4400" dirty="0">
              <a:latin typeface="Arial"/>
              <a:cs typeface="Arial"/>
            </a:endParaRPr>
          </a:p>
        </p:txBody>
      </p:sp>
      <p:sp>
        <p:nvSpPr>
          <p:cNvPr id="3" name="object 3" descr="How are community based organizations (CBOs) perceiving and responding to health care’s entry into social determinants of health (SDOH) programming?&#13;&#10;"/>
          <p:cNvSpPr txBox="1"/>
          <p:nvPr/>
        </p:nvSpPr>
        <p:spPr>
          <a:xfrm>
            <a:off x="916939" y="1809851"/>
            <a:ext cx="10013950" cy="1830070"/>
          </a:xfrm>
          <a:prstGeom prst="rect">
            <a:avLst/>
          </a:prstGeom>
        </p:spPr>
        <p:txBody>
          <a:bodyPr vert="horz" wrap="square" lIns="0" tIns="6350" rIns="0" bIns="0" rtlCol="0">
            <a:spAutoFit/>
          </a:bodyPr>
          <a:lstStyle/>
          <a:p>
            <a:pPr marL="12700" marR="5080" indent="-635">
              <a:lnSpc>
                <a:spcPct val="110000"/>
              </a:lnSpc>
              <a:spcBef>
                <a:spcPts val="50"/>
              </a:spcBef>
            </a:pPr>
            <a:r>
              <a:rPr sz="3600" b="1" spc="-260" dirty="0">
                <a:solidFill>
                  <a:srgbClr val="0070C0"/>
                </a:solidFill>
                <a:latin typeface="Arial"/>
                <a:cs typeface="Arial"/>
              </a:rPr>
              <a:t>How</a:t>
            </a:r>
            <a:r>
              <a:rPr sz="3600" b="1" spc="-155" dirty="0">
                <a:solidFill>
                  <a:srgbClr val="0070C0"/>
                </a:solidFill>
                <a:latin typeface="Arial"/>
                <a:cs typeface="Arial"/>
              </a:rPr>
              <a:t> </a:t>
            </a:r>
            <a:r>
              <a:rPr sz="3600" b="1" spc="-215" dirty="0">
                <a:solidFill>
                  <a:srgbClr val="0070C0"/>
                </a:solidFill>
                <a:latin typeface="Arial"/>
                <a:cs typeface="Arial"/>
              </a:rPr>
              <a:t>are</a:t>
            </a:r>
            <a:r>
              <a:rPr sz="3600" b="1" spc="-160" dirty="0">
                <a:solidFill>
                  <a:srgbClr val="0070C0"/>
                </a:solidFill>
                <a:latin typeface="Arial"/>
                <a:cs typeface="Arial"/>
              </a:rPr>
              <a:t> </a:t>
            </a:r>
            <a:r>
              <a:rPr sz="3600" b="1" spc="-265" dirty="0">
                <a:solidFill>
                  <a:srgbClr val="0070C0"/>
                </a:solidFill>
                <a:latin typeface="Arial"/>
                <a:cs typeface="Arial"/>
              </a:rPr>
              <a:t>community</a:t>
            </a:r>
            <a:r>
              <a:rPr sz="3600" b="1" spc="-165" dirty="0">
                <a:solidFill>
                  <a:srgbClr val="0070C0"/>
                </a:solidFill>
                <a:latin typeface="Arial"/>
                <a:cs typeface="Arial"/>
              </a:rPr>
              <a:t> </a:t>
            </a:r>
            <a:r>
              <a:rPr sz="3600" b="1" spc="-315" dirty="0">
                <a:solidFill>
                  <a:srgbClr val="0070C0"/>
                </a:solidFill>
                <a:latin typeface="Arial"/>
                <a:cs typeface="Arial"/>
              </a:rPr>
              <a:t>based</a:t>
            </a:r>
            <a:r>
              <a:rPr sz="3600" b="1" spc="-155" dirty="0">
                <a:solidFill>
                  <a:srgbClr val="0070C0"/>
                </a:solidFill>
                <a:latin typeface="Arial"/>
                <a:cs typeface="Arial"/>
              </a:rPr>
              <a:t> </a:t>
            </a:r>
            <a:r>
              <a:rPr sz="3600" b="1" spc="-280" dirty="0">
                <a:solidFill>
                  <a:srgbClr val="0070C0"/>
                </a:solidFill>
                <a:latin typeface="Arial"/>
                <a:cs typeface="Arial"/>
              </a:rPr>
              <a:t>organizations</a:t>
            </a:r>
            <a:r>
              <a:rPr sz="3600" b="1" spc="-155" dirty="0">
                <a:solidFill>
                  <a:srgbClr val="0070C0"/>
                </a:solidFill>
                <a:latin typeface="Arial"/>
                <a:cs typeface="Arial"/>
              </a:rPr>
              <a:t> </a:t>
            </a:r>
            <a:r>
              <a:rPr sz="3600" b="1" spc="-420" dirty="0">
                <a:solidFill>
                  <a:srgbClr val="0070C0"/>
                </a:solidFill>
                <a:latin typeface="Arial"/>
                <a:cs typeface="Arial"/>
              </a:rPr>
              <a:t>(CBOs) </a:t>
            </a:r>
            <a:r>
              <a:rPr sz="3600" b="1" spc="-270" dirty="0">
                <a:solidFill>
                  <a:srgbClr val="0070C0"/>
                </a:solidFill>
                <a:latin typeface="Arial"/>
                <a:cs typeface="Arial"/>
              </a:rPr>
              <a:t>perceiving</a:t>
            </a:r>
            <a:r>
              <a:rPr sz="3600" b="1" spc="-160" dirty="0">
                <a:solidFill>
                  <a:srgbClr val="0070C0"/>
                </a:solidFill>
                <a:latin typeface="Arial"/>
                <a:cs typeface="Arial"/>
              </a:rPr>
              <a:t> </a:t>
            </a:r>
            <a:r>
              <a:rPr sz="3600" b="1" spc="-275" dirty="0">
                <a:solidFill>
                  <a:srgbClr val="0070C0"/>
                </a:solidFill>
                <a:latin typeface="Arial"/>
                <a:cs typeface="Arial"/>
              </a:rPr>
              <a:t>and</a:t>
            </a:r>
            <a:r>
              <a:rPr sz="3600" b="1" spc="-160" dirty="0">
                <a:solidFill>
                  <a:srgbClr val="0070C0"/>
                </a:solidFill>
                <a:latin typeface="Arial"/>
                <a:cs typeface="Arial"/>
              </a:rPr>
              <a:t> </a:t>
            </a:r>
            <a:r>
              <a:rPr sz="3600" b="1" spc="-305" dirty="0">
                <a:solidFill>
                  <a:srgbClr val="0070C0"/>
                </a:solidFill>
                <a:latin typeface="Arial"/>
                <a:cs typeface="Arial"/>
              </a:rPr>
              <a:t>responding</a:t>
            </a:r>
            <a:r>
              <a:rPr sz="3600" b="1" spc="-160" dirty="0">
                <a:solidFill>
                  <a:srgbClr val="0070C0"/>
                </a:solidFill>
                <a:latin typeface="Arial"/>
                <a:cs typeface="Arial"/>
              </a:rPr>
              <a:t> </a:t>
            </a:r>
            <a:r>
              <a:rPr sz="3600" b="1" spc="-145" dirty="0">
                <a:solidFill>
                  <a:srgbClr val="0070C0"/>
                </a:solidFill>
                <a:latin typeface="Arial"/>
                <a:cs typeface="Arial"/>
              </a:rPr>
              <a:t>to</a:t>
            </a:r>
            <a:r>
              <a:rPr sz="3600" b="1" spc="-170" dirty="0">
                <a:solidFill>
                  <a:srgbClr val="0070C0"/>
                </a:solidFill>
                <a:latin typeface="Arial"/>
                <a:cs typeface="Arial"/>
              </a:rPr>
              <a:t> </a:t>
            </a:r>
            <a:r>
              <a:rPr sz="3600" b="1" spc="-185" dirty="0">
                <a:solidFill>
                  <a:srgbClr val="0070C0"/>
                </a:solidFill>
                <a:latin typeface="Arial"/>
                <a:cs typeface="Arial"/>
              </a:rPr>
              <a:t>health</a:t>
            </a:r>
            <a:r>
              <a:rPr sz="3600" b="1" spc="-160" dirty="0">
                <a:solidFill>
                  <a:srgbClr val="0070C0"/>
                </a:solidFill>
                <a:latin typeface="Arial"/>
                <a:cs typeface="Arial"/>
              </a:rPr>
              <a:t> </a:t>
            </a:r>
            <a:r>
              <a:rPr sz="3600" b="1" spc="-335" dirty="0">
                <a:solidFill>
                  <a:srgbClr val="0070C0"/>
                </a:solidFill>
                <a:latin typeface="Arial"/>
                <a:cs typeface="Arial"/>
              </a:rPr>
              <a:t>care’s</a:t>
            </a:r>
            <a:r>
              <a:rPr sz="3600" b="1" spc="-160" dirty="0">
                <a:solidFill>
                  <a:srgbClr val="0070C0"/>
                </a:solidFill>
                <a:latin typeface="Arial"/>
                <a:cs typeface="Arial"/>
              </a:rPr>
              <a:t> </a:t>
            </a:r>
            <a:r>
              <a:rPr sz="3600" b="1" spc="-185" dirty="0">
                <a:solidFill>
                  <a:srgbClr val="0070C0"/>
                </a:solidFill>
                <a:latin typeface="Arial"/>
                <a:cs typeface="Arial"/>
              </a:rPr>
              <a:t>entry</a:t>
            </a:r>
            <a:r>
              <a:rPr sz="3600" b="1" spc="-180" dirty="0">
                <a:solidFill>
                  <a:srgbClr val="0070C0"/>
                </a:solidFill>
                <a:latin typeface="Arial"/>
                <a:cs typeface="Arial"/>
              </a:rPr>
              <a:t> </a:t>
            </a:r>
            <a:r>
              <a:rPr sz="3600" b="1" spc="-40" dirty="0">
                <a:solidFill>
                  <a:srgbClr val="0070C0"/>
                </a:solidFill>
                <a:latin typeface="Arial"/>
                <a:cs typeface="Arial"/>
              </a:rPr>
              <a:t>into </a:t>
            </a:r>
            <a:r>
              <a:rPr sz="3600" b="1" spc="-310" dirty="0">
                <a:solidFill>
                  <a:srgbClr val="0070C0"/>
                </a:solidFill>
                <a:latin typeface="Arial"/>
                <a:cs typeface="Arial"/>
              </a:rPr>
              <a:t>social</a:t>
            </a:r>
            <a:r>
              <a:rPr sz="3600" b="1" spc="-180" dirty="0">
                <a:solidFill>
                  <a:srgbClr val="0070C0"/>
                </a:solidFill>
                <a:latin typeface="Arial"/>
                <a:cs typeface="Arial"/>
              </a:rPr>
              <a:t> </a:t>
            </a:r>
            <a:r>
              <a:rPr sz="3600" b="1" spc="-220" dirty="0">
                <a:solidFill>
                  <a:srgbClr val="0070C0"/>
                </a:solidFill>
                <a:latin typeface="Arial"/>
                <a:cs typeface="Arial"/>
              </a:rPr>
              <a:t>determinants</a:t>
            </a:r>
            <a:r>
              <a:rPr sz="3600" b="1" spc="-175" dirty="0">
                <a:solidFill>
                  <a:srgbClr val="0070C0"/>
                </a:solidFill>
                <a:latin typeface="Arial"/>
                <a:cs typeface="Arial"/>
              </a:rPr>
              <a:t> </a:t>
            </a:r>
            <a:r>
              <a:rPr sz="3600" b="1" spc="-180" dirty="0">
                <a:solidFill>
                  <a:srgbClr val="0070C0"/>
                </a:solidFill>
                <a:latin typeface="Arial"/>
                <a:cs typeface="Arial"/>
              </a:rPr>
              <a:t>of</a:t>
            </a:r>
            <a:r>
              <a:rPr sz="3600" b="1" spc="-175" dirty="0">
                <a:solidFill>
                  <a:srgbClr val="0070C0"/>
                </a:solidFill>
                <a:latin typeface="Arial"/>
                <a:cs typeface="Arial"/>
              </a:rPr>
              <a:t> </a:t>
            </a:r>
            <a:r>
              <a:rPr sz="3600" b="1" spc="-185" dirty="0">
                <a:solidFill>
                  <a:srgbClr val="0070C0"/>
                </a:solidFill>
                <a:latin typeface="Arial"/>
                <a:cs typeface="Arial"/>
              </a:rPr>
              <a:t>health</a:t>
            </a:r>
            <a:r>
              <a:rPr sz="3600" b="1" spc="-170" dirty="0">
                <a:solidFill>
                  <a:srgbClr val="0070C0"/>
                </a:solidFill>
                <a:latin typeface="Arial"/>
                <a:cs typeface="Arial"/>
              </a:rPr>
              <a:t> </a:t>
            </a:r>
            <a:r>
              <a:rPr sz="3600" b="1" spc="-325" dirty="0">
                <a:solidFill>
                  <a:srgbClr val="0070C0"/>
                </a:solidFill>
                <a:latin typeface="Arial"/>
                <a:cs typeface="Arial"/>
              </a:rPr>
              <a:t>(SDOH)</a:t>
            </a:r>
            <a:r>
              <a:rPr sz="3600" b="1" spc="-175" dirty="0">
                <a:solidFill>
                  <a:srgbClr val="0070C0"/>
                </a:solidFill>
                <a:latin typeface="Arial"/>
                <a:cs typeface="Arial"/>
              </a:rPr>
              <a:t> </a:t>
            </a:r>
            <a:r>
              <a:rPr sz="3600" b="1" spc="-325" dirty="0">
                <a:solidFill>
                  <a:srgbClr val="0070C0"/>
                </a:solidFill>
                <a:latin typeface="Arial"/>
                <a:cs typeface="Arial"/>
              </a:rPr>
              <a:t>programming?</a:t>
            </a:r>
            <a:endParaRPr sz="36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00088"/>
            <a:ext cx="9144000" cy="64769"/>
            <a:chOff x="0" y="6800088"/>
            <a:chExt cx="9144000" cy="64769"/>
          </a:xfrm>
        </p:grpSpPr>
        <p:pic>
          <p:nvPicPr>
            <p:cNvPr id="3" name="object 3"/>
            <p:cNvPicPr/>
            <p:nvPr/>
          </p:nvPicPr>
          <p:blipFill>
            <a:blip r:embed="rId2" cstate="print"/>
            <a:stretch>
              <a:fillRect/>
            </a:stretch>
          </p:blipFill>
          <p:spPr>
            <a:xfrm>
              <a:off x="0" y="6800088"/>
              <a:ext cx="9144000" cy="57912"/>
            </a:xfrm>
            <a:prstGeom prst="rect">
              <a:avLst/>
            </a:prstGeom>
          </p:spPr>
        </p:pic>
        <p:sp>
          <p:nvSpPr>
            <p:cNvPr id="4" name="object 4"/>
            <p:cNvSpPr/>
            <p:nvPr/>
          </p:nvSpPr>
          <p:spPr>
            <a:xfrm>
              <a:off x="4663" y="6858000"/>
              <a:ext cx="9139555" cy="0"/>
            </a:xfrm>
            <a:custGeom>
              <a:avLst/>
              <a:gdLst/>
              <a:ahLst/>
              <a:cxnLst/>
              <a:rect l="l" t="t" r="r" b="b"/>
              <a:pathLst>
                <a:path w="9139555">
                  <a:moveTo>
                    <a:pt x="9139336" y="0"/>
                  </a:moveTo>
                  <a:lnTo>
                    <a:pt x="0" y="0"/>
                  </a:lnTo>
                </a:path>
              </a:pathLst>
            </a:custGeom>
            <a:ln w="12693">
              <a:solidFill>
                <a:srgbClr val="B5B5B5"/>
              </a:solidFill>
            </a:ln>
          </p:spPr>
          <p:txBody>
            <a:bodyPr wrap="square" lIns="0" tIns="0" rIns="0" bIns="0" rtlCol="0"/>
            <a:lstStyle/>
            <a:p>
              <a:endParaRPr/>
            </a:p>
          </p:txBody>
        </p:sp>
      </p:grpSp>
      <p:grpSp>
        <p:nvGrpSpPr>
          <p:cNvPr id="5" name="object 5">
            <a:extLst>
              <a:ext uri="{C183D7F6-B498-43B3-948B-1728B52AA6E4}">
                <adec:decorative xmlns:adec="http://schemas.microsoft.com/office/drawing/2017/decorative" val="1"/>
              </a:ext>
            </a:extLst>
          </p:cNvPr>
          <p:cNvGrpSpPr/>
          <p:nvPr/>
        </p:nvGrpSpPr>
        <p:grpSpPr>
          <a:xfrm>
            <a:off x="-16511" y="-16509"/>
            <a:ext cx="9172575" cy="6887845"/>
            <a:chOff x="-16511" y="-16509"/>
            <a:chExt cx="9172575" cy="6887845"/>
          </a:xfrm>
        </p:grpSpPr>
        <p:pic>
          <p:nvPicPr>
            <p:cNvPr id="6" name="object 6"/>
            <p:cNvPicPr/>
            <p:nvPr/>
          </p:nvPicPr>
          <p:blipFill>
            <a:blip r:embed="rId3" cstate="print"/>
            <a:stretch>
              <a:fillRect/>
            </a:stretch>
          </p:blipFill>
          <p:spPr>
            <a:xfrm>
              <a:off x="0" y="0"/>
              <a:ext cx="9144000" cy="1438655"/>
            </a:xfrm>
            <a:prstGeom prst="rect">
              <a:avLst/>
            </a:prstGeom>
          </p:spPr>
        </p:pic>
        <p:sp>
          <p:nvSpPr>
            <p:cNvPr id="7" name="object 7"/>
            <p:cNvSpPr/>
            <p:nvPr/>
          </p:nvSpPr>
          <p:spPr>
            <a:xfrm>
              <a:off x="0" y="0"/>
              <a:ext cx="9139555" cy="1367790"/>
            </a:xfrm>
            <a:custGeom>
              <a:avLst/>
              <a:gdLst/>
              <a:ahLst/>
              <a:cxnLst/>
              <a:rect l="l" t="t" r="r" b="b"/>
              <a:pathLst>
                <a:path w="9139555" h="1367790">
                  <a:moveTo>
                    <a:pt x="9139336" y="0"/>
                  </a:moveTo>
                  <a:lnTo>
                    <a:pt x="9139336" y="1367726"/>
                  </a:lnTo>
                  <a:lnTo>
                    <a:pt x="0" y="1367726"/>
                  </a:lnTo>
                  <a:lnTo>
                    <a:pt x="0" y="0"/>
                  </a:lnTo>
                </a:path>
              </a:pathLst>
            </a:custGeom>
            <a:ln w="12693">
              <a:solidFill>
                <a:srgbClr val="01508B"/>
              </a:solidFill>
            </a:ln>
          </p:spPr>
          <p:txBody>
            <a:bodyPr wrap="square" lIns="0" tIns="0" rIns="0" bIns="0" rtlCol="0"/>
            <a:lstStyle/>
            <a:p>
              <a:endParaRPr/>
            </a:p>
          </p:txBody>
        </p:sp>
        <p:sp>
          <p:nvSpPr>
            <p:cNvPr id="8" name="object 8"/>
            <p:cNvSpPr/>
            <p:nvPr/>
          </p:nvSpPr>
          <p:spPr>
            <a:xfrm>
              <a:off x="-1" y="0"/>
              <a:ext cx="9139555" cy="6854825"/>
            </a:xfrm>
            <a:custGeom>
              <a:avLst/>
              <a:gdLst/>
              <a:ahLst/>
              <a:cxnLst/>
              <a:rect l="l" t="t" r="r" b="b"/>
              <a:pathLst>
                <a:path w="9139555" h="6854825">
                  <a:moveTo>
                    <a:pt x="0" y="0"/>
                  </a:moveTo>
                  <a:lnTo>
                    <a:pt x="9139337" y="0"/>
                  </a:lnTo>
                  <a:lnTo>
                    <a:pt x="9139337" y="6854502"/>
                  </a:lnTo>
                  <a:lnTo>
                    <a:pt x="0" y="6854502"/>
                  </a:lnTo>
                  <a:lnTo>
                    <a:pt x="0" y="0"/>
                  </a:lnTo>
                  <a:close/>
                </a:path>
              </a:pathLst>
            </a:custGeom>
            <a:ln w="32751">
              <a:solidFill>
                <a:srgbClr val="FFFFFF"/>
              </a:solidFill>
            </a:ln>
          </p:spPr>
          <p:txBody>
            <a:bodyPr wrap="square" lIns="0" tIns="0" rIns="0" bIns="0" rtlCol="0"/>
            <a:lstStyle/>
            <a:p>
              <a:endParaRPr/>
            </a:p>
          </p:txBody>
        </p:sp>
        <p:pic>
          <p:nvPicPr>
            <p:cNvPr id="9" name="object 9" descr="CHCS"/>
            <p:cNvPicPr/>
            <p:nvPr/>
          </p:nvPicPr>
          <p:blipFill>
            <a:blip r:embed="rId4" cstate="print"/>
            <a:stretch>
              <a:fillRect/>
            </a:stretch>
          </p:blipFill>
          <p:spPr>
            <a:xfrm>
              <a:off x="6989063" y="6495287"/>
              <a:ext cx="1831848" cy="213360"/>
            </a:xfrm>
            <a:prstGeom prst="rect">
              <a:avLst/>
            </a:prstGeom>
          </p:spPr>
        </p:pic>
      </p:grpSp>
      <p:sp>
        <p:nvSpPr>
          <p:cNvPr id="10" name="object 10"/>
          <p:cNvSpPr txBox="1"/>
          <p:nvPr/>
        </p:nvSpPr>
        <p:spPr>
          <a:xfrm>
            <a:off x="1217121" y="1515364"/>
            <a:ext cx="6808470" cy="3972560"/>
          </a:xfrm>
          <a:prstGeom prst="rect">
            <a:avLst/>
          </a:prstGeom>
        </p:spPr>
        <p:txBody>
          <a:bodyPr vert="horz" wrap="square" lIns="0" tIns="73660" rIns="0" bIns="0" rtlCol="0">
            <a:spAutoFit/>
          </a:bodyPr>
          <a:lstStyle/>
          <a:p>
            <a:pPr marL="12700" marR="1461770">
              <a:lnSpc>
                <a:spcPts val="2900"/>
              </a:lnSpc>
              <a:spcBef>
                <a:spcPts val="580"/>
              </a:spcBef>
            </a:pPr>
            <a:r>
              <a:rPr sz="2800" spc="-210" dirty="0">
                <a:solidFill>
                  <a:srgbClr val="404040"/>
                </a:solidFill>
                <a:latin typeface="Arial"/>
                <a:cs typeface="Arial"/>
              </a:rPr>
              <a:t>Addressing</a:t>
            </a:r>
            <a:r>
              <a:rPr sz="2800" spc="-185" dirty="0">
                <a:solidFill>
                  <a:srgbClr val="404040"/>
                </a:solidFill>
                <a:latin typeface="Arial"/>
                <a:cs typeface="Arial"/>
              </a:rPr>
              <a:t> </a:t>
            </a:r>
            <a:r>
              <a:rPr sz="2800" spc="-150" dirty="0">
                <a:solidFill>
                  <a:srgbClr val="404040"/>
                </a:solidFill>
                <a:latin typeface="Arial"/>
                <a:cs typeface="Arial"/>
              </a:rPr>
              <a:t>beneficiaries’</a:t>
            </a:r>
            <a:r>
              <a:rPr sz="2800" spc="-170" dirty="0">
                <a:solidFill>
                  <a:srgbClr val="404040"/>
                </a:solidFill>
                <a:latin typeface="Arial"/>
                <a:cs typeface="Arial"/>
              </a:rPr>
              <a:t> </a:t>
            </a:r>
            <a:r>
              <a:rPr sz="2800" spc="-190" dirty="0">
                <a:solidFill>
                  <a:srgbClr val="404040"/>
                </a:solidFill>
                <a:latin typeface="Arial"/>
                <a:cs typeface="Arial"/>
              </a:rPr>
              <a:t>social</a:t>
            </a:r>
            <a:r>
              <a:rPr sz="2800" spc="-185" dirty="0">
                <a:solidFill>
                  <a:srgbClr val="404040"/>
                </a:solidFill>
                <a:latin typeface="Arial"/>
                <a:cs typeface="Arial"/>
              </a:rPr>
              <a:t> </a:t>
            </a:r>
            <a:r>
              <a:rPr sz="2800" spc="-155" dirty="0">
                <a:solidFill>
                  <a:srgbClr val="404040"/>
                </a:solidFill>
                <a:latin typeface="Arial"/>
                <a:cs typeface="Arial"/>
              </a:rPr>
              <a:t>service </a:t>
            </a:r>
            <a:r>
              <a:rPr sz="2800" spc="-220" dirty="0">
                <a:solidFill>
                  <a:srgbClr val="404040"/>
                </a:solidFill>
                <a:latin typeface="Arial"/>
                <a:cs typeface="Arial"/>
              </a:rPr>
              <a:t>needs </a:t>
            </a:r>
            <a:r>
              <a:rPr sz="2800" spc="-185" dirty="0">
                <a:solidFill>
                  <a:srgbClr val="404040"/>
                </a:solidFill>
                <a:latin typeface="Arial"/>
                <a:cs typeface="Arial"/>
              </a:rPr>
              <a:t>is</a:t>
            </a:r>
            <a:r>
              <a:rPr sz="2800" spc="-204" dirty="0">
                <a:solidFill>
                  <a:srgbClr val="404040"/>
                </a:solidFill>
                <a:latin typeface="Arial"/>
                <a:cs typeface="Arial"/>
              </a:rPr>
              <a:t> </a:t>
            </a:r>
            <a:r>
              <a:rPr sz="2800" spc="-240" dirty="0">
                <a:solidFill>
                  <a:srgbClr val="404040"/>
                </a:solidFill>
                <a:latin typeface="Arial"/>
                <a:cs typeface="Arial"/>
              </a:rPr>
              <a:t>a</a:t>
            </a:r>
            <a:r>
              <a:rPr sz="2800" spc="-210" dirty="0">
                <a:solidFill>
                  <a:srgbClr val="404040"/>
                </a:solidFill>
                <a:latin typeface="Arial"/>
                <a:cs typeface="Arial"/>
              </a:rPr>
              <a:t> </a:t>
            </a:r>
            <a:r>
              <a:rPr sz="2800" spc="-229" dirty="0">
                <a:solidFill>
                  <a:srgbClr val="404040"/>
                </a:solidFill>
                <a:latin typeface="Arial"/>
                <a:cs typeface="Arial"/>
              </a:rPr>
              <a:t>key</a:t>
            </a:r>
            <a:r>
              <a:rPr sz="2800" spc="-220" dirty="0">
                <a:solidFill>
                  <a:srgbClr val="404040"/>
                </a:solidFill>
                <a:latin typeface="Arial"/>
                <a:cs typeface="Arial"/>
              </a:rPr>
              <a:t> </a:t>
            </a:r>
            <a:r>
              <a:rPr sz="2800" spc="-150" dirty="0">
                <a:solidFill>
                  <a:srgbClr val="404040"/>
                </a:solidFill>
                <a:latin typeface="Arial"/>
                <a:cs typeface="Arial"/>
              </a:rPr>
              <a:t>Medicaid</a:t>
            </a:r>
            <a:r>
              <a:rPr sz="2800" spc="-204" dirty="0">
                <a:solidFill>
                  <a:srgbClr val="404040"/>
                </a:solidFill>
                <a:latin typeface="Arial"/>
                <a:cs typeface="Arial"/>
              </a:rPr>
              <a:t> </a:t>
            </a:r>
            <a:r>
              <a:rPr sz="2800" spc="-165" dirty="0">
                <a:solidFill>
                  <a:srgbClr val="404040"/>
                </a:solidFill>
                <a:latin typeface="Arial"/>
                <a:cs typeface="Arial"/>
              </a:rPr>
              <a:t>strategy</a:t>
            </a:r>
            <a:r>
              <a:rPr sz="2800" spc="-215" dirty="0">
                <a:solidFill>
                  <a:srgbClr val="404040"/>
                </a:solidFill>
                <a:latin typeface="Arial"/>
                <a:cs typeface="Arial"/>
              </a:rPr>
              <a:t> </a:t>
            </a:r>
            <a:r>
              <a:rPr sz="2800" spc="-20" dirty="0">
                <a:solidFill>
                  <a:srgbClr val="404040"/>
                </a:solidFill>
                <a:latin typeface="Arial"/>
                <a:cs typeface="Arial"/>
              </a:rPr>
              <a:t>for:</a:t>
            </a:r>
            <a:endParaRPr sz="2800">
              <a:latin typeface="Arial"/>
              <a:cs typeface="Arial"/>
            </a:endParaRPr>
          </a:p>
          <a:p>
            <a:pPr marL="587375" marR="681990" indent="-276225">
              <a:lnSpc>
                <a:spcPct val="83500"/>
              </a:lnSpc>
              <a:spcBef>
                <a:spcPts val="825"/>
              </a:spcBef>
            </a:pPr>
            <a:r>
              <a:rPr sz="2500" dirty="0">
                <a:solidFill>
                  <a:srgbClr val="CC592B"/>
                </a:solidFill>
                <a:latin typeface="Arial"/>
                <a:cs typeface="Arial"/>
              </a:rPr>
              <a:t>»</a:t>
            </a:r>
            <a:r>
              <a:rPr sz="2500" spc="270" dirty="0">
                <a:solidFill>
                  <a:srgbClr val="CC592B"/>
                </a:solidFill>
                <a:latin typeface="Arial"/>
                <a:cs typeface="Arial"/>
              </a:rPr>
              <a:t> </a:t>
            </a:r>
            <a:r>
              <a:rPr sz="2000" spc="-185" dirty="0">
                <a:solidFill>
                  <a:srgbClr val="404040"/>
                </a:solidFill>
                <a:latin typeface="Arial"/>
                <a:cs typeface="Arial"/>
              </a:rPr>
              <a:t>Tackling</a:t>
            </a:r>
            <a:r>
              <a:rPr sz="2000" spc="-180" dirty="0">
                <a:solidFill>
                  <a:srgbClr val="404040"/>
                </a:solidFill>
                <a:latin typeface="Arial"/>
                <a:cs typeface="Arial"/>
              </a:rPr>
              <a:t> </a:t>
            </a:r>
            <a:r>
              <a:rPr sz="2000" spc="-110" dirty="0">
                <a:solidFill>
                  <a:srgbClr val="404040"/>
                </a:solidFill>
                <a:latin typeface="Arial"/>
                <a:cs typeface="Arial"/>
              </a:rPr>
              <a:t>immediate</a:t>
            </a:r>
            <a:r>
              <a:rPr sz="2000" spc="-165" dirty="0">
                <a:solidFill>
                  <a:srgbClr val="404040"/>
                </a:solidFill>
                <a:latin typeface="Arial"/>
                <a:cs typeface="Arial"/>
              </a:rPr>
              <a:t> </a:t>
            </a:r>
            <a:r>
              <a:rPr sz="2000" spc="-110" dirty="0">
                <a:solidFill>
                  <a:srgbClr val="404040"/>
                </a:solidFill>
                <a:latin typeface="Arial"/>
                <a:cs typeface="Arial"/>
              </a:rPr>
              <a:t>health-</a:t>
            </a:r>
            <a:r>
              <a:rPr sz="2000" spc="-105" dirty="0">
                <a:solidFill>
                  <a:srgbClr val="404040"/>
                </a:solidFill>
                <a:latin typeface="Arial"/>
                <a:cs typeface="Arial"/>
              </a:rPr>
              <a:t>related</a:t>
            </a:r>
            <a:r>
              <a:rPr sz="2000" spc="-180" dirty="0">
                <a:solidFill>
                  <a:srgbClr val="404040"/>
                </a:solidFill>
                <a:latin typeface="Arial"/>
                <a:cs typeface="Arial"/>
              </a:rPr>
              <a:t> </a:t>
            </a:r>
            <a:r>
              <a:rPr sz="2000" spc="-170" dirty="0">
                <a:solidFill>
                  <a:srgbClr val="404040"/>
                </a:solidFill>
                <a:latin typeface="Arial"/>
                <a:cs typeface="Arial"/>
              </a:rPr>
              <a:t>needs</a:t>
            </a:r>
            <a:r>
              <a:rPr sz="2000" spc="-175" dirty="0">
                <a:solidFill>
                  <a:srgbClr val="404040"/>
                </a:solidFill>
                <a:latin typeface="Arial"/>
                <a:cs typeface="Arial"/>
              </a:rPr>
              <a:t> </a:t>
            </a:r>
            <a:r>
              <a:rPr sz="2000" spc="-45" dirty="0">
                <a:solidFill>
                  <a:srgbClr val="404040"/>
                </a:solidFill>
                <a:latin typeface="Arial"/>
                <a:cs typeface="Arial"/>
              </a:rPr>
              <a:t>of</a:t>
            </a:r>
            <a:r>
              <a:rPr sz="2000" spc="-175" dirty="0">
                <a:solidFill>
                  <a:srgbClr val="404040"/>
                </a:solidFill>
                <a:latin typeface="Arial"/>
                <a:cs typeface="Arial"/>
              </a:rPr>
              <a:t> </a:t>
            </a:r>
            <a:r>
              <a:rPr sz="2000" spc="-105" dirty="0">
                <a:solidFill>
                  <a:srgbClr val="404040"/>
                </a:solidFill>
                <a:latin typeface="Arial"/>
                <a:cs typeface="Arial"/>
              </a:rPr>
              <a:t>patients</a:t>
            </a:r>
            <a:r>
              <a:rPr sz="2000" spc="-175" dirty="0">
                <a:solidFill>
                  <a:srgbClr val="404040"/>
                </a:solidFill>
                <a:latin typeface="Arial"/>
                <a:cs typeface="Arial"/>
              </a:rPr>
              <a:t> </a:t>
            </a:r>
            <a:r>
              <a:rPr sz="2000" spc="-20" dirty="0">
                <a:solidFill>
                  <a:srgbClr val="404040"/>
                </a:solidFill>
                <a:latin typeface="Arial"/>
                <a:cs typeface="Arial"/>
              </a:rPr>
              <a:t>with </a:t>
            </a:r>
            <a:r>
              <a:rPr sz="2000" spc="-150" dirty="0">
                <a:solidFill>
                  <a:srgbClr val="404040"/>
                </a:solidFill>
                <a:latin typeface="Arial"/>
                <a:cs typeface="Arial"/>
              </a:rPr>
              <a:t>complex </a:t>
            </a:r>
            <a:r>
              <a:rPr sz="2000" spc="-10" dirty="0">
                <a:solidFill>
                  <a:srgbClr val="404040"/>
                </a:solidFill>
                <a:latin typeface="Arial"/>
                <a:cs typeface="Arial"/>
              </a:rPr>
              <a:t>needs</a:t>
            </a:r>
            <a:endParaRPr sz="2000">
              <a:latin typeface="Arial"/>
              <a:cs typeface="Arial"/>
            </a:endParaRPr>
          </a:p>
          <a:p>
            <a:pPr marL="311150">
              <a:lnSpc>
                <a:spcPts val="2860"/>
              </a:lnSpc>
            </a:pPr>
            <a:r>
              <a:rPr sz="2500" dirty="0">
                <a:solidFill>
                  <a:srgbClr val="CC592B"/>
                </a:solidFill>
                <a:latin typeface="Arial"/>
                <a:cs typeface="Arial"/>
              </a:rPr>
              <a:t>»</a:t>
            </a:r>
            <a:r>
              <a:rPr sz="2500" spc="210" dirty="0">
                <a:solidFill>
                  <a:srgbClr val="CC592B"/>
                </a:solidFill>
                <a:latin typeface="Arial"/>
                <a:cs typeface="Arial"/>
              </a:rPr>
              <a:t> </a:t>
            </a:r>
            <a:r>
              <a:rPr sz="2000" spc="-145" dirty="0">
                <a:solidFill>
                  <a:srgbClr val="404040"/>
                </a:solidFill>
                <a:latin typeface="Arial"/>
                <a:cs typeface="Arial"/>
              </a:rPr>
              <a:t>Managing</a:t>
            </a:r>
            <a:r>
              <a:rPr sz="2000" spc="-200" dirty="0">
                <a:solidFill>
                  <a:srgbClr val="404040"/>
                </a:solidFill>
                <a:latin typeface="Arial"/>
                <a:cs typeface="Arial"/>
              </a:rPr>
              <a:t> </a:t>
            </a:r>
            <a:r>
              <a:rPr sz="2000" spc="-155" dirty="0">
                <a:solidFill>
                  <a:srgbClr val="404040"/>
                </a:solidFill>
                <a:latin typeface="Arial"/>
                <a:cs typeface="Arial"/>
              </a:rPr>
              <a:t>care</a:t>
            </a:r>
            <a:r>
              <a:rPr sz="2000" spc="-195" dirty="0">
                <a:solidFill>
                  <a:srgbClr val="404040"/>
                </a:solidFill>
                <a:latin typeface="Arial"/>
                <a:cs typeface="Arial"/>
              </a:rPr>
              <a:t> </a:t>
            </a:r>
            <a:r>
              <a:rPr sz="2000" spc="-50" dirty="0">
                <a:solidFill>
                  <a:srgbClr val="404040"/>
                </a:solidFill>
                <a:latin typeface="Arial"/>
                <a:cs typeface="Arial"/>
              </a:rPr>
              <a:t>for</a:t>
            </a:r>
            <a:r>
              <a:rPr sz="2000" spc="-195" dirty="0">
                <a:solidFill>
                  <a:srgbClr val="404040"/>
                </a:solidFill>
                <a:latin typeface="Arial"/>
                <a:cs typeface="Arial"/>
              </a:rPr>
              <a:t> </a:t>
            </a:r>
            <a:r>
              <a:rPr sz="2000" spc="-120" dirty="0">
                <a:solidFill>
                  <a:srgbClr val="404040"/>
                </a:solidFill>
                <a:latin typeface="Arial"/>
                <a:cs typeface="Arial"/>
              </a:rPr>
              <a:t>rising</a:t>
            </a:r>
            <a:r>
              <a:rPr sz="2000" spc="-204" dirty="0">
                <a:solidFill>
                  <a:srgbClr val="404040"/>
                </a:solidFill>
                <a:latin typeface="Arial"/>
                <a:cs typeface="Arial"/>
              </a:rPr>
              <a:t> </a:t>
            </a:r>
            <a:r>
              <a:rPr sz="2000" spc="-114" dirty="0">
                <a:solidFill>
                  <a:srgbClr val="404040"/>
                </a:solidFill>
                <a:latin typeface="Arial"/>
                <a:cs typeface="Arial"/>
              </a:rPr>
              <a:t>risk</a:t>
            </a:r>
            <a:r>
              <a:rPr sz="2000" spc="-195" dirty="0">
                <a:solidFill>
                  <a:srgbClr val="404040"/>
                </a:solidFill>
                <a:latin typeface="Arial"/>
                <a:cs typeface="Arial"/>
              </a:rPr>
              <a:t> </a:t>
            </a:r>
            <a:r>
              <a:rPr sz="2000" spc="-20" dirty="0">
                <a:solidFill>
                  <a:srgbClr val="404040"/>
                </a:solidFill>
                <a:latin typeface="Arial"/>
                <a:cs typeface="Arial"/>
              </a:rPr>
              <a:t>individuals</a:t>
            </a:r>
            <a:endParaRPr sz="2000">
              <a:latin typeface="Arial"/>
              <a:cs typeface="Arial"/>
            </a:endParaRPr>
          </a:p>
          <a:p>
            <a:pPr marL="311150">
              <a:lnSpc>
                <a:spcPts val="2950"/>
              </a:lnSpc>
            </a:pPr>
            <a:r>
              <a:rPr sz="2500" dirty="0">
                <a:solidFill>
                  <a:srgbClr val="CC592B"/>
                </a:solidFill>
                <a:latin typeface="Arial"/>
                <a:cs typeface="Arial"/>
              </a:rPr>
              <a:t>»</a:t>
            </a:r>
            <a:r>
              <a:rPr sz="2500" spc="245" dirty="0">
                <a:solidFill>
                  <a:srgbClr val="CC592B"/>
                </a:solidFill>
                <a:latin typeface="Arial"/>
                <a:cs typeface="Arial"/>
              </a:rPr>
              <a:t> </a:t>
            </a:r>
            <a:r>
              <a:rPr sz="2000" spc="-140" dirty="0">
                <a:solidFill>
                  <a:srgbClr val="404040"/>
                </a:solidFill>
                <a:latin typeface="Arial"/>
                <a:cs typeface="Arial"/>
              </a:rPr>
              <a:t>Upstream</a:t>
            </a:r>
            <a:r>
              <a:rPr sz="2000" spc="-185" dirty="0">
                <a:solidFill>
                  <a:srgbClr val="404040"/>
                </a:solidFill>
                <a:latin typeface="Arial"/>
                <a:cs typeface="Arial"/>
              </a:rPr>
              <a:t> </a:t>
            </a:r>
            <a:r>
              <a:rPr sz="2000" spc="-110" dirty="0">
                <a:solidFill>
                  <a:srgbClr val="404040"/>
                </a:solidFill>
                <a:latin typeface="Arial"/>
                <a:cs typeface="Arial"/>
              </a:rPr>
              <a:t>prevention</a:t>
            </a:r>
            <a:r>
              <a:rPr sz="2000" spc="-185" dirty="0">
                <a:solidFill>
                  <a:srgbClr val="404040"/>
                </a:solidFill>
                <a:latin typeface="Arial"/>
                <a:cs typeface="Arial"/>
              </a:rPr>
              <a:t> </a:t>
            </a:r>
            <a:r>
              <a:rPr sz="2000" spc="-50" dirty="0">
                <a:solidFill>
                  <a:srgbClr val="404040"/>
                </a:solidFill>
                <a:latin typeface="Arial"/>
                <a:cs typeface="Arial"/>
              </a:rPr>
              <a:t>for</a:t>
            </a:r>
            <a:r>
              <a:rPr sz="2000" spc="-185" dirty="0">
                <a:solidFill>
                  <a:srgbClr val="404040"/>
                </a:solidFill>
                <a:latin typeface="Arial"/>
                <a:cs typeface="Arial"/>
              </a:rPr>
              <a:t> </a:t>
            </a:r>
            <a:r>
              <a:rPr sz="2000" spc="-140" dirty="0">
                <a:solidFill>
                  <a:srgbClr val="404040"/>
                </a:solidFill>
                <a:latin typeface="Arial"/>
                <a:cs typeface="Arial"/>
              </a:rPr>
              <a:t>kids</a:t>
            </a:r>
            <a:r>
              <a:rPr sz="2000" spc="-185" dirty="0">
                <a:solidFill>
                  <a:srgbClr val="404040"/>
                </a:solidFill>
                <a:latin typeface="Arial"/>
                <a:cs typeface="Arial"/>
              </a:rPr>
              <a:t> </a:t>
            </a:r>
            <a:r>
              <a:rPr sz="2000" spc="-135" dirty="0">
                <a:solidFill>
                  <a:srgbClr val="404040"/>
                </a:solidFill>
                <a:latin typeface="Arial"/>
                <a:cs typeface="Arial"/>
              </a:rPr>
              <a:t>and</a:t>
            </a:r>
            <a:r>
              <a:rPr sz="2000" spc="-190" dirty="0">
                <a:solidFill>
                  <a:srgbClr val="404040"/>
                </a:solidFill>
                <a:latin typeface="Arial"/>
                <a:cs typeface="Arial"/>
              </a:rPr>
              <a:t> </a:t>
            </a:r>
            <a:r>
              <a:rPr sz="2000" spc="-114" dirty="0">
                <a:solidFill>
                  <a:srgbClr val="404040"/>
                </a:solidFill>
                <a:latin typeface="Arial"/>
                <a:cs typeface="Arial"/>
              </a:rPr>
              <a:t>healthy</a:t>
            </a:r>
            <a:r>
              <a:rPr sz="2000" spc="-195" dirty="0">
                <a:solidFill>
                  <a:srgbClr val="404040"/>
                </a:solidFill>
                <a:latin typeface="Arial"/>
                <a:cs typeface="Arial"/>
              </a:rPr>
              <a:t> </a:t>
            </a:r>
            <a:r>
              <a:rPr sz="2000" spc="-10" dirty="0">
                <a:solidFill>
                  <a:srgbClr val="404040"/>
                </a:solidFill>
                <a:latin typeface="Arial"/>
                <a:cs typeface="Arial"/>
              </a:rPr>
              <a:t>adults</a:t>
            </a:r>
            <a:endParaRPr sz="2000">
              <a:latin typeface="Arial"/>
              <a:cs typeface="Arial"/>
            </a:endParaRPr>
          </a:p>
          <a:p>
            <a:pPr marL="12700" marR="957580">
              <a:lnSpc>
                <a:spcPts val="2900"/>
              </a:lnSpc>
              <a:spcBef>
                <a:spcPts val="969"/>
              </a:spcBef>
            </a:pPr>
            <a:r>
              <a:rPr sz="2800" spc="-229" dirty="0">
                <a:solidFill>
                  <a:srgbClr val="404040"/>
                </a:solidFill>
                <a:latin typeface="Arial"/>
                <a:cs typeface="Arial"/>
              </a:rPr>
              <a:t>Value-</a:t>
            </a:r>
            <a:r>
              <a:rPr sz="2800" spc="-235" dirty="0">
                <a:solidFill>
                  <a:srgbClr val="404040"/>
                </a:solidFill>
                <a:latin typeface="Arial"/>
                <a:cs typeface="Arial"/>
              </a:rPr>
              <a:t>based</a:t>
            </a:r>
            <a:r>
              <a:rPr sz="2800" spc="-195" dirty="0">
                <a:solidFill>
                  <a:srgbClr val="404040"/>
                </a:solidFill>
                <a:latin typeface="Arial"/>
                <a:cs typeface="Arial"/>
              </a:rPr>
              <a:t> </a:t>
            </a:r>
            <a:r>
              <a:rPr sz="2800" spc="-165" dirty="0">
                <a:solidFill>
                  <a:srgbClr val="404040"/>
                </a:solidFill>
                <a:latin typeface="Arial"/>
                <a:cs typeface="Arial"/>
              </a:rPr>
              <a:t>payment</a:t>
            </a:r>
            <a:r>
              <a:rPr sz="2800" spc="-195" dirty="0">
                <a:solidFill>
                  <a:srgbClr val="404040"/>
                </a:solidFill>
                <a:latin typeface="Arial"/>
                <a:cs typeface="Arial"/>
              </a:rPr>
              <a:t> </a:t>
            </a:r>
            <a:r>
              <a:rPr sz="2800" spc="-185" dirty="0">
                <a:solidFill>
                  <a:srgbClr val="404040"/>
                </a:solidFill>
                <a:latin typeface="Arial"/>
                <a:cs typeface="Arial"/>
              </a:rPr>
              <a:t>and</a:t>
            </a:r>
            <a:r>
              <a:rPr sz="2800" spc="-190" dirty="0">
                <a:solidFill>
                  <a:srgbClr val="404040"/>
                </a:solidFill>
                <a:latin typeface="Arial"/>
                <a:cs typeface="Arial"/>
              </a:rPr>
              <a:t> </a:t>
            </a:r>
            <a:r>
              <a:rPr sz="2800" spc="-210" dirty="0">
                <a:solidFill>
                  <a:srgbClr val="404040"/>
                </a:solidFill>
                <a:latin typeface="Arial"/>
                <a:cs typeface="Arial"/>
              </a:rPr>
              <a:t>care</a:t>
            </a:r>
            <a:r>
              <a:rPr sz="2800" spc="-204" dirty="0">
                <a:solidFill>
                  <a:srgbClr val="404040"/>
                </a:solidFill>
                <a:latin typeface="Arial"/>
                <a:cs typeface="Arial"/>
              </a:rPr>
              <a:t> </a:t>
            </a:r>
            <a:r>
              <a:rPr sz="2800" spc="-185" dirty="0">
                <a:solidFill>
                  <a:srgbClr val="404040"/>
                </a:solidFill>
                <a:latin typeface="Arial"/>
                <a:cs typeface="Arial"/>
              </a:rPr>
              <a:t>models</a:t>
            </a:r>
            <a:r>
              <a:rPr sz="2800" spc="-190" dirty="0">
                <a:solidFill>
                  <a:srgbClr val="404040"/>
                </a:solidFill>
                <a:latin typeface="Arial"/>
                <a:cs typeface="Arial"/>
              </a:rPr>
              <a:t> </a:t>
            </a:r>
            <a:r>
              <a:rPr sz="2800" spc="-25" dirty="0">
                <a:solidFill>
                  <a:srgbClr val="404040"/>
                </a:solidFill>
                <a:latin typeface="Arial"/>
                <a:cs typeface="Arial"/>
              </a:rPr>
              <a:t>for </a:t>
            </a:r>
            <a:r>
              <a:rPr sz="2800" spc="-190" dirty="0">
                <a:solidFill>
                  <a:srgbClr val="404040"/>
                </a:solidFill>
                <a:latin typeface="Arial"/>
                <a:cs typeface="Arial"/>
              </a:rPr>
              <a:t>complex</a:t>
            </a:r>
            <a:r>
              <a:rPr sz="2800" spc="-200" dirty="0">
                <a:solidFill>
                  <a:srgbClr val="404040"/>
                </a:solidFill>
                <a:latin typeface="Arial"/>
                <a:cs typeface="Arial"/>
              </a:rPr>
              <a:t> </a:t>
            </a:r>
            <a:r>
              <a:rPr sz="2800" spc="-130" dirty="0">
                <a:solidFill>
                  <a:srgbClr val="404040"/>
                </a:solidFill>
                <a:latin typeface="Arial"/>
                <a:cs typeface="Arial"/>
              </a:rPr>
              <a:t>patients</a:t>
            </a:r>
            <a:r>
              <a:rPr sz="2800" spc="-200" dirty="0">
                <a:solidFill>
                  <a:srgbClr val="404040"/>
                </a:solidFill>
                <a:latin typeface="Arial"/>
                <a:cs typeface="Arial"/>
              </a:rPr>
              <a:t> </a:t>
            </a:r>
            <a:r>
              <a:rPr sz="2800" spc="-180" dirty="0">
                <a:solidFill>
                  <a:srgbClr val="404040"/>
                </a:solidFill>
                <a:latin typeface="Arial"/>
                <a:cs typeface="Arial"/>
              </a:rPr>
              <a:t>are</a:t>
            </a:r>
            <a:r>
              <a:rPr sz="2800" spc="-204" dirty="0">
                <a:solidFill>
                  <a:srgbClr val="404040"/>
                </a:solidFill>
                <a:latin typeface="Arial"/>
                <a:cs typeface="Arial"/>
              </a:rPr>
              <a:t> </a:t>
            </a:r>
            <a:r>
              <a:rPr sz="2800" spc="-229" dirty="0">
                <a:solidFill>
                  <a:srgbClr val="404040"/>
                </a:solidFill>
                <a:latin typeface="Arial"/>
                <a:cs typeface="Arial"/>
              </a:rPr>
              <a:t>key</a:t>
            </a:r>
            <a:r>
              <a:rPr sz="2800" spc="-204" dirty="0">
                <a:solidFill>
                  <a:srgbClr val="404040"/>
                </a:solidFill>
                <a:latin typeface="Arial"/>
                <a:cs typeface="Arial"/>
              </a:rPr>
              <a:t> </a:t>
            </a:r>
            <a:r>
              <a:rPr sz="2800" spc="-170" dirty="0">
                <a:solidFill>
                  <a:srgbClr val="404040"/>
                </a:solidFill>
                <a:latin typeface="Arial"/>
                <a:cs typeface="Arial"/>
              </a:rPr>
              <a:t>program</a:t>
            </a:r>
            <a:r>
              <a:rPr sz="2800" spc="-200" dirty="0">
                <a:solidFill>
                  <a:srgbClr val="404040"/>
                </a:solidFill>
                <a:latin typeface="Arial"/>
                <a:cs typeface="Arial"/>
              </a:rPr>
              <a:t> </a:t>
            </a:r>
            <a:r>
              <a:rPr sz="2800" spc="-10" dirty="0">
                <a:solidFill>
                  <a:srgbClr val="404040"/>
                </a:solidFill>
                <a:latin typeface="Arial"/>
                <a:cs typeface="Arial"/>
              </a:rPr>
              <a:t>drivers</a:t>
            </a:r>
            <a:endParaRPr sz="2800">
              <a:latin typeface="Arial"/>
              <a:cs typeface="Arial"/>
            </a:endParaRPr>
          </a:p>
          <a:p>
            <a:pPr marL="12700" marR="5080">
              <a:lnSpc>
                <a:spcPts val="2900"/>
              </a:lnSpc>
              <a:spcBef>
                <a:spcPts val="1115"/>
              </a:spcBef>
            </a:pPr>
            <a:r>
              <a:rPr sz="2800" spc="-220" dirty="0">
                <a:solidFill>
                  <a:srgbClr val="404040"/>
                </a:solidFill>
                <a:latin typeface="Arial"/>
                <a:cs typeface="Arial"/>
              </a:rPr>
              <a:t>Federal</a:t>
            </a:r>
            <a:r>
              <a:rPr sz="2800" spc="-190" dirty="0">
                <a:solidFill>
                  <a:srgbClr val="404040"/>
                </a:solidFill>
                <a:latin typeface="Arial"/>
                <a:cs typeface="Arial"/>
              </a:rPr>
              <a:t> </a:t>
            </a:r>
            <a:r>
              <a:rPr sz="2800" spc="-155" dirty="0">
                <a:solidFill>
                  <a:srgbClr val="404040"/>
                </a:solidFill>
                <a:latin typeface="Arial"/>
                <a:cs typeface="Arial"/>
              </a:rPr>
              <a:t>regulations,</a:t>
            </a:r>
            <a:r>
              <a:rPr sz="2800" spc="-180" dirty="0">
                <a:solidFill>
                  <a:srgbClr val="404040"/>
                </a:solidFill>
                <a:latin typeface="Arial"/>
                <a:cs typeface="Arial"/>
              </a:rPr>
              <a:t> </a:t>
            </a:r>
            <a:r>
              <a:rPr sz="2800" spc="-185" dirty="0">
                <a:solidFill>
                  <a:srgbClr val="404040"/>
                </a:solidFill>
                <a:latin typeface="Arial"/>
                <a:cs typeface="Arial"/>
              </a:rPr>
              <a:t>waivers,</a:t>
            </a:r>
            <a:r>
              <a:rPr sz="2800" spc="-175" dirty="0">
                <a:solidFill>
                  <a:srgbClr val="404040"/>
                </a:solidFill>
                <a:latin typeface="Arial"/>
                <a:cs typeface="Arial"/>
              </a:rPr>
              <a:t> </a:t>
            </a:r>
            <a:r>
              <a:rPr sz="2800" spc="-185" dirty="0">
                <a:solidFill>
                  <a:srgbClr val="404040"/>
                </a:solidFill>
                <a:latin typeface="Arial"/>
                <a:cs typeface="Arial"/>
              </a:rPr>
              <a:t>and</a:t>
            </a:r>
            <a:r>
              <a:rPr sz="2800" spc="-175" dirty="0">
                <a:solidFill>
                  <a:srgbClr val="404040"/>
                </a:solidFill>
                <a:latin typeface="Arial"/>
                <a:cs typeface="Arial"/>
              </a:rPr>
              <a:t> </a:t>
            </a:r>
            <a:r>
              <a:rPr sz="2800" spc="-245" dirty="0">
                <a:solidFill>
                  <a:srgbClr val="404040"/>
                </a:solidFill>
                <a:latin typeface="Arial"/>
                <a:cs typeface="Arial"/>
              </a:rPr>
              <a:t>messaging</a:t>
            </a:r>
            <a:r>
              <a:rPr sz="2800" spc="-185" dirty="0">
                <a:solidFill>
                  <a:srgbClr val="404040"/>
                </a:solidFill>
                <a:latin typeface="Arial"/>
                <a:cs typeface="Arial"/>
              </a:rPr>
              <a:t> </a:t>
            </a:r>
            <a:r>
              <a:rPr sz="2800" spc="-25" dirty="0">
                <a:solidFill>
                  <a:srgbClr val="404040"/>
                </a:solidFill>
                <a:latin typeface="Arial"/>
                <a:cs typeface="Arial"/>
              </a:rPr>
              <a:t>are </a:t>
            </a:r>
            <a:r>
              <a:rPr sz="2800" spc="-135" dirty="0">
                <a:solidFill>
                  <a:srgbClr val="404040"/>
                </a:solidFill>
                <a:latin typeface="Arial"/>
                <a:cs typeface="Arial"/>
              </a:rPr>
              <a:t>supporting</a:t>
            </a:r>
            <a:r>
              <a:rPr sz="2800" spc="-204" dirty="0">
                <a:solidFill>
                  <a:srgbClr val="404040"/>
                </a:solidFill>
                <a:latin typeface="Arial"/>
                <a:cs typeface="Arial"/>
              </a:rPr>
              <a:t> </a:t>
            </a:r>
            <a:r>
              <a:rPr sz="2800" spc="-150" dirty="0">
                <a:solidFill>
                  <a:srgbClr val="404040"/>
                </a:solidFill>
                <a:latin typeface="Arial"/>
                <a:cs typeface="Arial"/>
              </a:rPr>
              <a:t>state</a:t>
            </a:r>
            <a:r>
              <a:rPr sz="2800" spc="-195" dirty="0">
                <a:solidFill>
                  <a:srgbClr val="404040"/>
                </a:solidFill>
                <a:latin typeface="Arial"/>
                <a:cs typeface="Arial"/>
              </a:rPr>
              <a:t> </a:t>
            </a:r>
            <a:r>
              <a:rPr sz="2800" spc="-130" dirty="0">
                <a:solidFill>
                  <a:srgbClr val="404040"/>
                </a:solidFill>
                <a:latin typeface="Arial"/>
                <a:cs typeface="Arial"/>
              </a:rPr>
              <a:t>innovation</a:t>
            </a:r>
            <a:r>
              <a:rPr sz="2800" spc="-190" dirty="0">
                <a:solidFill>
                  <a:srgbClr val="404040"/>
                </a:solidFill>
                <a:latin typeface="Arial"/>
                <a:cs typeface="Arial"/>
              </a:rPr>
              <a:t> </a:t>
            </a:r>
            <a:r>
              <a:rPr sz="2800" spc="-185" dirty="0">
                <a:solidFill>
                  <a:srgbClr val="404040"/>
                </a:solidFill>
                <a:latin typeface="Arial"/>
                <a:cs typeface="Arial"/>
              </a:rPr>
              <a:t>and</a:t>
            </a:r>
            <a:r>
              <a:rPr sz="2800" spc="-195" dirty="0">
                <a:solidFill>
                  <a:srgbClr val="404040"/>
                </a:solidFill>
                <a:latin typeface="Arial"/>
                <a:cs typeface="Arial"/>
              </a:rPr>
              <a:t> </a:t>
            </a:r>
            <a:r>
              <a:rPr sz="2800" spc="-114" dirty="0">
                <a:solidFill>
                  <a:srgbClr val="404040"/>
                </a:solidFill>
                <a:latin typeface="Arial"/>
                <a:cs typeface="Arial"/>
              </a:rPr>
              <a:t>experimentation</a:t>
            </a:r>
            <a:endParaRPr sz="2800">
              <a:latin typeface="Arial"/>
              <a:cs typeface="Arial"/>
            </a:endParaRPr>
          </a:p>
        </p:txBody>
      </p:sp>
      <p:sp>
        <p:nvSpPr>
          <p:cNvPr id="11" name="object 11" descr="1"/>
          <p:cNvSpPr txBox="1"/>
          <p:nvPr/>
        </p:nvSpPr>
        <p:spPr>
          <a:xfrm>
            <a:off x="417376" y="6447535"/>
            <a:ext cx="122555" cy="254000"/>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0182A9"/>
                </a:solidFill>
                <a:latin typeface="Arial"/>
                <a:cs typeface="Arial"/>
              </a:rPr>
              <a:t>1</a:t>
            </a:r>
            <a:endParaRPr sz="1500" dirty="0">
              <a:latin typeface="Arial"/>
              <a:cs typeface="Arial"/>
            </a:endParaRPr>
          </a:p>
        </p:txBody>
      </p:sp>
      <p:grpSp>
        <p:nvGrpSpPr>
          <p:cNvPr id="12" name="object 12"/>
          <p:cNvGrpSpPr/>
          <p:nvPr/>
        </p:nvGrpSpPr>
        <p:grpSpPr>
          <a:xfrm>
            <a:off x="131063" y="140207"/>
            <a:ext cx="5779135" cy="1454150"/>
            <a:chOff x="131063" y="140207"/>
            <a:chExt cx="5779135" cy="1454150"/>
          </a:xfrm>
        </p:grpSpPr>
        <p:pic>
          <p:nvPicPr>
            <p:cNvPr id="13" name="object 13"/>
            <p:cNvPicPr/>
            <p:nvPr/>
          </p:nvPicPr>
          <p:blipFill>
            <a:blip r:embed="rId5" cstate="print"/>
            <a:stretch>
              <a:fillRect/>
            </a:stretch>
          </p:blipFill>
          <p:spPr>
            <a:xfrm>
              <a:off x="131063" y="140207"/>
              <a:ext cx="5779008" cy="1008888"/>
            </a:xfrm>
            <a:prstGeom prst="rect">
              <a:avLst/>
            </a:prstGeom>
          </p:spPr>
        </p:pic>
        <p:pic>
          <p:nvPicPr>
            <p:cNvPr id="14" name="object 14"/>
            <p:cNvPicPr/>
            <p:nvPr/>
          </p:nvPicPr>
          <p:blipFill>
            <a:blip r:embed="rId6" cstate="print"/>
            <a:stretch>
              <a:fillRect/>
            </a:stretch>
          </p:blipFill>
          <p:spPr>
            <a:xfrm>
              <a:off x="131063" y="585216"/>
              <a:ext cx="3200400" cy="1008888"/>
            </a:xfrm>
            <a:prstGeom prst="rect">
              <a:avLst/>
            </a:prstGeom>
          </p:spPr>
        </p:pic>
      </p:grpSp>
      <p:sp>
        <p:nvSpPr>
          <p:cNvPr id="15" name="object 15" descr="Medicaid's Focus on Social Determinants"/>
          <p:cNvSpPr txBox="1">
            <a:spLocks noGrp="1"/>
          </p:cNvSpPr>
          <p:nvPr>
            <p:ph type="title"/>
          </p:nvPr>
        </p:nvSpPr>
        <p:spPr>
          <a:xfrm>
            <a:off x="417376" y="261620"/>
            <a:ext cx="5083175" cy="1016000"/>
          </a:xfrm>
          <a:prstGeom prst="rect">
            <a:avLst/>
          </a:prstGeom>
        </p:spPr>
        <p:txBody>
          <a:bodyPr vert="horz" wrap="square" lIns="0" tIns="116205" rIns="0" bIns="0" rtlCol="0">
            <a:spAutoFit/>
          </a:bodyPr>
          <a:lstStyle/>
          <a:p>
            <a:pPr marL="12700" marR="5080">
              <a:lnSpc>
                <a:spcPts val="3479"/>
              </a:lnSpc>
              <a:spcBef>
                <a:spcPts val="915"/>
              </a:spcBef>
            </a:pPr>
            <a:r>
              <a:rPr spc="-125" dirty="0">
                <a:solidFill>
                  <a:srgbClr val="FFFFFF"/>
                </a:solidFill>
                <a:latin typeface="Trebuchet MS"/>
                <a:cs typeface="Trebuchet MS"/>
              </a:rPr>
              <a:t>Medicaid’s</a:t>
            </a:r>
            <a:r>
              <a:rPr spc="-190" dirty="0">
                <a:solidFill>
                  <a:srgbClr val="FFFFFF"/>
                </a:solidFill>
                <a:latin typeface="Trebuchet MS"/>
                <a:cs typeface="Trebuchet MS"/>
              </a:rPr>
              <a:t> </a:t>
            </a:r>
            <a:r>
              <a:rPr spc="-105" dirty="0">
                <a:solidFill>
                  <a:srgbClr val="FFFFFF"/>
                </a:solidFill>
                <a:latin typeface="Trebuchet MS"/>
                <a:cs typeface="Trebuchet MS"/>
              </a:rPr>
              <a:t>Focus</a:t>
            </a:r>
            <a:r>
              <a:rPr spc="-185" dirty="0">
                <a:solidFill>
                  <a:srgbClr val="FFFFFF"/>
                </a:solidFill>
                <a:latin typeface="Trebuchet MS"/>
                <a:cs typeface="Trebuchet MS"/>
              </a:rPr>
              <a:t> </a:t>
            </a:r>
            <a:r>
              <a:rPr spc="-50" dirty="0">
                <a:solidFill>
                  <a:srgbClr val="FFFFFF"/>
                </a:solidFill>
                <a:latin typeface="Trebuchet MS"/>
                <a:cs typeface="Trebuchet MS"/>
              </a:rPr>
              <a:t>on</a:t>
            </a:r>
            <a:r>
              <a:rPr spc="-190" dirty="0">
                <a:solidFill>
                  <a:srgbClr val="FFFFFF"/>
                </a:solidFill>
                <a:latin typeface="Trebuchet MS"/>
                <a:cs typeface="Trebuchet MS"/>
              </a:rPr>
              <a:t> </a:t>
            </a:r>
            <a:r>
              <a:rPr spc="-80" dirty="0">
                <a:solidFill>
                  <a:srgbClr val="FFFFFF"/>
                </a:solidFill>
                <a:latin typeface="Trebuchet MS"/>
                <a:cs typeface="Trebuchet MS"/>
              </a:rPr>
              <a:t>Social </a:t>
            </a:r>
            <a:r>
              <a:rPr spc="-20" dirty="0">
                <a:solidFill>
                  <a:srgbClr val="FFFFFF"/>
                </a:solidFill>
                <a:latin typeface="Trebuchet MS"/>
                <a:cs typeface="Trebuchet MS"/>
              </a:rPr>
              <a:t>Determinants</a:t>
            </a:r>
          </a:p>
        </p:txBody>
      </p:sp>
      <p:grpSp>
        <p:nvGrpSpPr>
          <p:cNvPr id="16" name="object 16"/>
          <p:cNvGrpSpPr/>
          <p:nvPr/>
        </p:nvGrpSpPr>
        <p:grpSpPr>
          <a:xfrm>
            <a:off x="231647" y="271272"/>
            <a:ext cx="8653780" cy="5294630"/>
            <a:chOff x="231647" y="271272"/>
            <a:chExt cx="8653780" cy="5294630"/>
          </a:xfrm>
        </p:grpSpPr>
        <p:pic>
          <p:nvPicPr>
            <p:cNvPr id="17" name="object 17" descr="No text available"/>
            <p:cNvPicPr/>
            <p:nvPr/>
          </p:nvPicPr>
          <p:blipFill>
            <a:blip r:embed="rId7" cstate="print"/>
            <a:stretch>
              <a:fillRect/>
            </a:stretch>
          </p:blipFill>
          <p:spPr>
            <a:xfrm>
              <a:off x="231647" y="3877056"/>
              <a:ext cx="810768" cy="810768"/>
            </a:xfrm>
            <a:prstGeom prst="rect">
              <a:avLst/>
            </a:prstGeom>
          </p:spPr>
        </p:pic>
        <p:sp>
          <p:nvSpPr>
            <p:cNvPr id="18" name="object 18"/>
            <p:cNvSpPr/>
            <p:nvPr/>
          </p:nvSpPr>
          <p:spPr>
            <a:xfrm>
              <a:off x="270755" y="3892318"/>
              <a:ext cx="731520" cy="731520"/>
            </a:xfrm>
            <a:custGeom>
              <a:avLst/>
              <a:gdLst/>
              <a:ahLst/>
              <a:cxnLst/>
              <a:rect l="l" t="t" r="r" b="b"/>
              <a:pathLst>
                <a:path w="731519" h="731520">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59"/>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19"/>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59"/>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49A799"/>
            </a:solidFill>
          </p:spPr>
          <p:txBody>
            <a:bodyPr wrap="square" lIns="0" tIns="0" rIns="0" bIns="0" rtlCol="0"/>
            <a:lstStyle/>
            <a:p>
              <a:endParaRPr/>
            </a:p>
          </p:txBody>
        </p:sp>
        <p:pic>
          <p:nvPicPr>
            <p:cNvPr id="19" name="object 19" descr="No text available"/>
            <p:cNvPicPr/>
            <p:nvPr/>
          </p:nvPicPr>
          <p:blipFill>
            <a:blip r:embed="rId8" cstate="print"/>
            <a:stretch>
              <a:fillRect/>
            </a:stretch>
          </p:blipFill>
          <p:spPr>
            <a:xfrm>
              <a:off x="441959" y="3980687"/>
              <a:ext cx="387096" cy="591312"/>
            </a:xfrm>
            <a:prstGeom prst="rect">
              <a:avLst/>
            </a:prstGeom>
          </p:spPr>
        </p:pic>
        <p:pic>
          <p:nvPicPr>
            <p:cNvPr id="20" name="object 20" descr="No text available"/>
            <p:cNvPicPr/>
            <p:nvPr/>
          </p:nvPicPr>
          <p:blipFill>
            <a:blip r:embed="rId9" cstate="print"/>
            <a:stretch>
              <a:fillRect/>
            </a:stretch>
          </p:blipFill>
          <p:spPr>
            <a:xfrm>
              <a:off x="481584" y="4002024"/>
              <a:ext cx="310896" cy="515112"/>
            </a:xfrm>
            <a:prstGeom prst="rect">
              <a:avLst/>
            </a:prstGeom>
          </p:spPr>
        </p:pic>
        <p:pic>
          <p:nvPicPr>
            <p:cNvPr id="21" name="object 21" descr="An icon representing a document with a signature line and a pen, indicating the action of signing or filling out a form."/>
            <p:cNvPicPr/>
            <p:nvPr/>
          </p:nvPicPr>
          <p:blipFill>
            <a:blip r:embed="rId10" cstate="print"/>
            <a:stretch>
              <a:fillRect/>
            </a:stretch>
          </p:blipFill>
          <p:spPr>
            <a:xfrm>
              <a:off x="231647" y="4754880"/>
              <a:ext cx="810768" cy="810768"/>
            </a:xfrm>
            <a:prstGeom prst="rect">
              <a:avLst/>
            </a:prstGeom>
          </p:spPr>
        </p:pic>
        <p:sp>
          <p:nvSpPr>
            <p:cNvPr id="22" name="object 22"/>
            <p:cNvSpPr/>
            <p:nvPr/>
          </p:nvSpPr>
          <p:spPr>
            <a:xfrm>
              <a:off x="270753" y="4767747"/>
              <a:ext cx="731520" cy="731520"/>
            </a:xfrm>
            <a:custGeom>
              <a:avLst/>
              <a:gdLst/>
              <a:ahLst/>
              <a:cxnLst/>
              <a:rect l="l" t="t" r="r" b="b"/>
              <a:pathLst>
                <a:path w="731519" h="731520">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4F81BD"/>
            </a:solidFill>
          </p:spPr>
          <p:txBody>
            <a:bodyPr wrap="square" lIns="0" tIns="0" rIns="0" bIns="0" rtlCol="0"/>
            <a:lstStyle/>
            <a:p>
              <a:endParaRPr/>
            </a:p>
          </p:txBody>
        </p:sp>
        <p:pic>
          <p:nvPicPr>
            <p:cNvPr id="23" name="object 23" descr="An icon representing a document with a signature line and a pen, indicating the action of signing or filling out a form."/>
            <p:cNvPicPr/>
            <p:nvPr/>
          </p:nvPicPr>
          <p:blipFill>
            <a:blip r:embed="rId11" cstate="print"/>
            <a:stretch>
              <a:fillRect/>
            </a:stretch>
          </p:blipFill>
          <p:spPr>
            <a:xfrm>
              <a:off x="387095" y="4892039"/>
              <a:ext cx="560832" cy="536448"/>
            </a:xfrm>
            <a:prstGeom prst="rect">
              <a:avLst/>
            </a:prstGeom>
          </p:spPr>
        </p:pic>
        <p:pic>
          <p:nvPicPr>
            <p:cNvPr id="24" name="object 24" descr="An icon representing a document with a signature line and a pen, indicating the action of signing or filling out a form."/>
            <p:cNvPicPr/>
            <p:nvPr/>
          </p:nvPicPr>
          <p:blipFill>
            <a:blip r:embed="rId12" cstate="print"/>
            <a:stretch>
              <a:fillRect/>
            </a:stretch>
          </p:blipFill>
          <p:spPr>
            <a:xfrm>
              <a:off x="426719" y="4904231"/>
              <a:ext cx="481584" cy="460248"/>
            </a:xfrm>
            <a:prstGeom prst="rect">
              <a:avLst/>
            </a:prstGeom>
          </p:spPr>
        </p:pic>
        <p:pic>
          <p:nvPicPr>
            <p:cNvPr id="25" name="object 25" descr="Medicaid s Focus on Social Determinants"/>
            <p:cNvPicPr/>
            <p:nvPr/>
          </p:nvPicPr>
          <p:blipFill>
            <a:blip r:embed="rId13" cstate="print"/>
            <a:stretch>
              <a:fillRect/>
            </a:stretch>
          </p:blipFill>
          <p:spPr>
            <a:xfrm>
              <a:off x="231647" y="1557527"/>
              <a:ext cx="810768" cy="810768"/>
            </a:xfrm>
            <a:prstGeom prst="rect">
              <a:avLst/>
            </a:prstGeom>
          </p:spPr>
        </p:pic>
        <p:sp>
          <p:nvSpPr>
            <p:cNvPr id="26" name="object 26"/>
            <p:cNvSpPr/>
            <p:nvPr/>
          </p:nvSpPr>
          <p:spPr>
            <a:xfrm>
              <a:off x="270753" y="1572450"/>
              <a:ext cx="731520" cy="731520"/>
            </a:xfrm>
            <a:custGeom>
              <a:avLst/>
              <a:gdLst/>
              <a:ahLst/>
              <a:cxnLst/>
              <a:rect l="l" t="t" r="r" b="b"/>
              <a:pathLst>
                <a:path w="731519" h="731519">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E0B116"/>
            </a:solidFill>
          </p:spPr>
          <p:txBody>
            <a:bodyPr wrap="square" lIns="0" tIns="0" rIns="0" bIns="0" rtlCol="0"/>
            <a:lstStyle/>
            <a:p>
              <a:endParaRPr/>
            </a:p>
          </p:txBody>
        </p:sp>
        <p:pic>
          <p:nvPicPr>
            <p:cNvPr id="27" name="object 27" descr="Medicaid s Focus on Social Determinants"/>
            <p:cNvPicPr/>
            <p:nvPr/>
          </p:nvPicPr>
          <p:blipFill>
            <a:blip r:embed="rId14" cstate="print"/>
            <a:stretch>
              <a:fillRect/>
            </a:stretch>
          </p:blipFill>
          <p:spPr>
            <a:xfrm>
              <a:off x="332231" y="1652016"/>
              <a:ext cx="606552" cy="609600"/>
            </a:xfrm>
            <a:prstGeom prst="rect">
              <a:avLst/>
            </a:prstGeom>
          </p:spPr>
        </p:pic>
        <p:pic>
          <p:nvPicPr>
            <p:cNvPr id="28" name="object 28" descr="Medicaid s Focus on Social Determinants"/>
            <p:cNvPicPr/>
            <p:nvPr/>
          </p:nvPicPr>
          <p:blipFill>
            <a:blip r:embed="rId15" cstate="print"/>
            <a:stretch>
              <a:fillRect/>
            </a:stretch>
          </p:blipFill>
          <p:spPr>
            <a:xfrm>
              <a:off x="371855" y="1673352"/>
              <a:ext cx="530351" cy="530351"/>
            </a:xfrm>
            <a:prstGeom prst="rect">
              <a:avLst/>
            </a:prstGeom>
          </p:spPr>
        </p:pic>
        <p:pic>
          <p:nvPicPr>
            <p:cNvPr id="29" name="object 29" descr="A young child wearing a floral-patterned shirt is reaching out with a hand to an adult. The adult is holding a blue block. Various toys are scattered on the floor, and a fireplace is visible in the background."/>
            <p:cNvPicPr/>
            <p:nvPr/>
          </p:nvPicPr>
          <p:blipFill>
            <a:blip r:embed="rId16" cstate="print"/>
            <a:stretch>
              <a:fillRect/>
            </a:stretch>
          </p:blipFill>
          <p:spPr>
            <a:xfrm>
              <a:off x="6894576" y="271272"/>
              <a:ext cx="1990344" cy="1990343"/>
            </a:xfrm>
            <a:prstGeom prst="rect">
              <a:avLst/>
            </a:prstGeom>
          </p:spPr>
        </p:pic>
        <p:pic>
          <p:nvPicPr>
            <p:cNvPr id="30" name="object 30" descr="A young child wearing a floral-patterned shirt is reaching out with a hand to an adult. The adult is holding a blue block. Various toys are scattered on the floor, and a fireplace is visible in the background."/>
            <p:cNvPicPr/>
            <p:nvPr/>
          </p:nvPicPr>
          <p:blipFill>
            <a:blip r:embed="rId17" cstate="print"/>
            <a:stretch>
              <a:fillRect/>
            </a:stretch>
          </p:blipFill>
          <p:spPr>
            <a:xfrm>
              <a:off x="6976567" y="312826"/>
              <a:ext cx="1828796" cy="1828794"/>
            </a:xfrm>
            <a:prstGeom prst="rect">
              <a:avLst/>
            </a:prstGeom>
          </p:spPr>
        </p:pic>
        <p:sp>
          <p:nvSpPr>
            <p:cNvPr id="31" name="object 31"/>
            <p:cNvSpPr/>
            <p:nvPr/>
          </p:nvSpPr>
          <p:spPr>
            <a:xfrm>
              <a:off x="6962279" y="298536"/>
              <a:ext cx="1856739" cy="1856739"/>
            </a:xfrm>
            <a:custGeom>
              <a:avLst/>
              <a:gdLst/>
              <a:ahLst/>
              <a:cxnLst/>
              <a:rect l="l" t="t" r="r" b="b"/>
              <a:pathLst>
                <a:path w="1856740" h="1856739">
                  <a:moveTo>
                    <a:pt x="928218" y="0"/>
                  </a:moveTo>
                  <a:lnTo>
                    <a:pt x="975971" y="1207"/>
                  </a:lnTo>
                  <a:lnTo>
                    <a:pt x="1023283" y="4805"/>
                  </a:lnTo>
                  <a:lnTo>
                    <a:pt x="1115270" y="18843"/>
                  </a:lnTo>
                  <a:lnTo>
                    <a:pt x="1204236" y="41719"/>
                  </a:lnTo>
                  <a:lnTo>
                    <a:pt x="1289529" y="72936"/>
                  </a:lnTo>
                  <a:lnTo>
                    <a:pt x="1370675" y="112027"/>
                  </a:lnTo>
                  <a:lnTo>
                    <a:pt x="1447208" y="158522"/>
                  </a:lnTo>
                  <a:lnTo>
                    <a:pt x="1518664" y="211955"/>
                  </a:lnTo>
                  <a:lnTo>
                    <a:pt x="1584576" y="271860"/>
                  </a:lnTo>
                  <a:lnTo>
                    <a:pt x="1644480" y="337772"/>
                  </a:lnTo>
                  <a:lnTo>
                    <a:pt x="1697914" y="409227"/>
                  </a:lnTo>
                  <a:lnTo>
                    <a:pt x="1744409" y="485761"/>
                  </a:lnTo>
                  <a:lnTo>
                    <a:pt x="1783500" y="566907"/>
                  </a:lnTo>
                  <a:lnTo>
                    <a:pt x="1814717" y="652199"/>
                  </a:lnTo>
                  <a:lnTo>
                    <a:pt x="1837593" y="741166"/>
                  </a:lnTo>
                  <a:lnTo>
                    <a:pt x="1851631" y="833153"/>
                  </a:lnTo>
                  <a:lnTo>
                    <a:pt x="1855229" y="880465"/>
                  </a:lnTo>
                  <a:lnTo>
                    <a:pt x="1856436" y="928218"/>
                  </a:lnTo>
                  <a:lnTo>
                    <a:pt x="1855229" y="975971"/>
                  </a:lnTo>
                  <a:lnTo>
                    <a:pt x="1851631" y="1023283"/>
                  </a:lnTo>
                  <a:lnTo>
                    <a:pt x="1837593" y="1115270"/>
                  </a:lnTo>
                  <a:lnTo>
                    <a:pt x="1814717" y="1204236"/>
                  </a:lnTo>
                  <a:lnTo>
                    <a:pt x="1783500" y="1289529"/>
                  </a:lnTo>
                  <a:lnTo>
                    <a:pt x="1744409" y="1370675"/>
                  </a:lnTo>
                  <a:lnTo>
                    <a:pt x="1697914" y="1447209"/>
                  </a:lnTo>
                  <a:lnTo>
                    <a:pt x="1644480" y="1518664"/>
                  </a:lnTo>
                  <a:lnTo>
                    <a:pt x="1584576" y="1584576"/>
                  </a:lnTo>
                  <a:lnTo>
                    <a:pt x="1518664" y="1644480"/>
                  </a:lnTo>
                  <a:lnTo>
                    <a:pt x="1447208" y="1697914"/>
                  </a:lnTo>
                  <a:lnTo>
                    <a:pt x="1370675" y="1744409"/>
                  </a:lnTo>
                  <a:lnTo>
                    <a:pt x="1289529" y="1783500"/>
                  </a:lnTo>
                  <a:lnTo>
                    <a:pt x="1204236" y="1814717"/>
                  </a:lnTo>
                  <a:lnTo>
                    <a:pt x="1115270" y="1837592"/>
                  </a:lnTo>
                  <a:lnTo>
                    <a:pt x="1023283" y="1851631"/>
                  </a:lnTo>
                  <a:lnTo>
                    <a:pt x="975971" y="1855229"/>
                  </a:lnTo>
                  <a:lnTo>
                    <a:pt x="928218" y="1856436"/>
                  </a:lnTo>
                  <a:lnTo>
                    <a:pt x="880465" y="1855229"/>
                  </a:lnTo>
                  <a:lnTo>
                    <a:pt x="833153" y="1851631"/>
                  </a:lnTo>
                  <a:lnTo>
                    <a:pt x="741166" y="1837592"/>
                  </a:lnTo>
                  <a:lnTo>
                    <a:pt x="652200" y="1814717"/>
                  </a:lnTo>
                  <a:lnTo>
                    <a:pt x="566907" y="1783500"/>
                  </a:lnTo>
                  <a:lnTo>
                    <a:pt x="485761" y="1744409"/>
                  </a:lnTo>
                  <a:lnTo>
                    <a:pt x="409227" y="1697914"/>
                  </a:lnTo>
                  <a:lnTo>
                    <a:pt x="337772" y="1644480"/>
                  </a:lnTo>
                  <a:lnTo>
                    <a:pt x="271860" y="1584576"/>
                  </a:lnTo>
                  <a:lnTo>
                    <a:pt x="211955" y="1518664"/>
                  </a:lnTo>
                  <a:lnTo>
                    <a:pt x="158522" y="1447209"/>
                  </a:lnTo>
                  <a:lnTo>
                    <a:pt x="112027" y="1370675"/>
                  </a:lnTo>
                  <a:lnTo>
                    <a:pt x="72936" y="1289529"/>
                  </a:lnTo>
                  <a:lnTo>
                    <a:pt x="41719" y="1204236"/>
                  </a:lnTo>
                  <a:lnTo>
                    <a:pt x="18843" y="1115270"/>
                  </a:lnTo>
                  <a:lnTo>
                    <a:pt x="4805" y="1023283"/>
                  </a:lnTo>
                  <a:lnTo>
                    <a:pt x="1207" y="975971"/>
                  </a:lnTo>
                  <a:lnTo>
                    <a:pt x="0" y="928218"/>
                  </a:lnTo>
                  <a:lnTo>
                    <a:pt x="1207" y="880465"/>
                  </a:lnTo>
                  <a:lnTo>
                    <a:pt x="4805" y="833153"/>
                  </a:lnTo>
                  <a:lnTo>
                    <a:pt x="18843" y="741166"/>
                  </a:lnTo>
                  <a:lnTo>
                    <a:pt x="41719" y="652199"/>
                  </a:lnTo>
                  <a:lnTo>
                    <a:pt x="72936" y="566907"/>
                  </a:lnTo>
                  <a:lnTo>
                    <a:pt x="112027" y="485761"/>
                  </a:lnTo>
                  <a:lnTo>
                    <a:pt x="158522" y="409227"/>
                  </a:lnTo>
                  <a:lnTo>
                    <a:pt x="211955" y="337772"/>
                  </a:lnTo>
                  <a:lnTo>
                    <a:pt x="271860" y="271860"/>
                  </a:lnTo>
                  <a:lnTo>
                    <a:pt x="337772" y="211955"/>
                  </a:lnTo>
                  <a:lnTo>
                    <a:pt x="409227" y="158522"/>
                  </a:lnTo>
                  <a:lnTo>
                    <a:pt x="485761" y="112027"/>
                  </a:lnTo>
                  <a:lnTo>
                    <a:pt x="566907" y="72936"/>
                  </a:lnTo>
                  <a:lnTo>
                    <a:pt x="652200" y="41719"/>
                  </a:lnTo>
                  <a:lnTo>
                    <a:pt x="741166" y="18843"/>
                  </a:lnTo>
                  <a:lnTo>
                    <a:pt x="833153" y="4805"/>
                  </a:lnTo>
                  <a:lnTo>
                    <a:pt x="880465" y="1207"/>
                  </a:lnTo>
                  <a:lnTo>
                    <a:pt x="928218" y="0"/>
                  </a:lnTo>
                  <a:close/>
                </a:path>
              </a:pathLst>
            </a:custGeom>
            <a:ln w="28560">
              <a:solidFill>
                <a:srgbClr val="FFFFFF"/>
              </a:solidFill>
            </a:ln>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Operational Definitions"/>
          <p:cNvSpPr txBox="1">
            <a:spLocks noGrp="1"/>
          </p:cNvSpPr>
          <p:nvPr>
            <p:ph type="title"/>
          </p:nvPr>
        </p:nvSpPr>
        <p:spPr>
          <a:xfrm>
            <a:off x="916939" y="611123"/>
            <a:ext cx="5224145" cy="695960"/>
          </a:xfrm>
          <a:prstGeom prst="rect">
            <a:avLst/>
          </a:prstGeom>
        </p:spPr>
        <p:txBody>
          <a:bodyPr vert="horz" wrap="square" lIns="0" tIns="12700" rIns="0" bIns="0" rtlCol="0">
            <a:spAutoFit/>
          </a:bodyPr>
          <a:lstStyle/>
          <a:p>
            <a:pPr marL="12700">
              <a:lnSpc>
                <a:spcPct val="100000"/>
              </a:lnSpc>
              <a:spcBef>
                <a:spcPts val="100"/>
              </a:spcBef>
            </a:pPr>
            <a:r>
              <a:rPr sz="4400" spc="-190" dirty="0">
                <a:solidFill>
                  <a:srgbClr val="000000"/>
                </a:solidFill>
                <a:latin typeface="Arial"/>
                <a:cs typeface="Arial"/>
              </a:rPr>
              <a:t>Operational</a:t>
            </a:r>
            <a:r>
              <a:rPr sz="4400" spc="-215" dirty="0">
                <a:solidFill>
                  <a:srgbClr val="000000"/>
                </a:solidFill>
                <a:latin typeface="Arial"/>
                <a:cs typeface="Arial"/>
              </a:rPr>
              <a:t> </a:t>
            </a:r>
            <a:r>
              <a:rPr sz="4400" spc="-120" dirty="0">
                <a:solidFill>
                  <a:srgbClr val="000000"/>
                </a:solidFill>
                <a:latin typeface="Arial"/>
                <a:cs typeface="Arial"/>
              </a:rPr>
              <a:t>Definitions</a:t>
            </a:r>
            <a:endParaRPr sz="4400" dirty="0">
              <a:latin typeface="Arial"/>
              <a:cs typeface="Arial"/>
            </a:endParaRPr>
          </a:p>
        </p:txBody>
      </p:sp>
      <p:sp>
        <p:nvSpPr>
          <p:cNvPr id="3" name="object 3" descr="Community Based Organization (CBO)&#13;&#10;Nonprofit groups that work at a local level to improve life for residents and are not focused primarily on health care promotion or delivery.&#13;&#10;&#13;&#10;Social Determinants of Health (SDOH)&#13;&#10;Upstream environmental/social factors that influence health (housing, food, employment, safety, etc.)&#13;&#10;"/>
          <p:cNvSpPr txBox="1"/>
          <p:nvPr/>
        </p:nvSpPr>
        <p:spPr>
          <a:xfrm>
            <a:off x="916939" y="1834388"/>
            <a:ext cx="9947910" cy="4204335"/>
          </a:xfrm>
          <a:prstGeom prst="rect">
            <a:avLst/>
          </a:prstGeom>
        </p:spPr>
        <p:txBody>
          <a:bodyPr vert="horz" wrap="square" lIns="0" tIns="12700" rIns="0" bIns="0" rtlCol="0">
            <a:spAutoFit/>
          </a:bodyPr>
          <a:lstStyle/>
          <a:p>
            <a:pPr marL="12700">
              <a:lnSpc>
                <a:spcPct val="100000"/>
              </a:lnSpc>
              <a:spcBef>
                <a:spcPts val="100"/>
              </a:spcBef>
            </a:pPr>
            <a:r>
              <a:rPr sz="3600" b="1" spc="-280" dirty="0">
                <a:solidFill>
                  <a:srgbClr val="0070C0"/>
                </a:solidFill>
                <a:latin typeface="Arial"/>
                <a:cs typeface="Arial"/>
              </a:rPr>
              <a:t>Community</a:t>
            </a:r>
            <a:r>
              <a:rPr sz="3600" b="1" spc="-195" dirty="0">
                <a:solidFill>
                  <a:srgbClr val="0070C0"/>
                </a:solidFill>
                <a:latin typeface="Arial"/>
                <a:cs typeface="Arial"/>
              </a:rPr>
              <a:t> </a:t>
            </a:r>
            <a:r>
              <a:rPr sz="3600" b="1" spc="-380" dirty="0">
                <a:solidFill>
                  <a:srgbClr val="0070C0"/>
                </a:solidFill>
                <a:latin typeface="Arial"/>
                <a:cs typeface="Arial"/>
              </a:rPr>
              <a:t>Based</a:t>
            </a:r>
            <a:r>
              <a:rPr sz="3600" b="1" spc="-175" dirty="0">
                <a:solidFill>
                  <a:srgbClr val="0070C0"/>
                </a:solidFill>
                <a:latin typeface="Arial"/>
                <a:cs typeface="Arial"/>
              </a:rPr>
              <a:t> </a:t>
            </a:r>
            <a:r>
              <a:rPr sz="3600" b="1" spc="-260" dirty="0">
                <a:solidFill>
                  <a:srgbClr val="0070C0"/>
                </a:solidFill>
                <a:latin typeface="Arial"/>
                <a:cs typeface="Arial"/>
              </a:rPr>
              <a:t>Organization</a:t>
            </a:r>
            <a:r>
              <a:rPr sz="3600" b="1" spc="-175" dirty="0">
                <a:solidFill>
                  <a:srgbClr val="0070C0"/>
                </a:solidFill>
                <a:latin typeface="Arial"/>
                <a:cs typeface="Arial"/>
              </a:rPr>
              <a:t> </a:t>
            </a:r>
            <a:r>
              <a:rPr sz="3600" b="1" spc="-385" dirty="0">
                <a:solidFill>
                  <a:srgbClr val="0070C0"/>
                </a:solidFill>
                <a:latin typeface="Arial"/>
                <a:cs typeface="Arial"/>
              </a:rPr>
              <a:t>(CBO)</a:t>
            </a:r>
            <a:endParaRPr sz="3600" dirty="0">
              <a:latin typeface="Arial"/>
              <a:cs typeface="Arial"/>
            </a:endParaRPr>
          </a:p>
          <a:p>
            <a:pPr marL="12700" marR="5080" indent="-635">
              <a:lnSpc>
                <a:spcPct val="80000"/>
              </a:lnSpc>
              <a:spcBef>
                <a:spcPts val="1030"/>
              </a:spcBef>
            </a:pPr>
            <a:r>
              <a:rPr sz="3600" i="1" spc="-65" dirty="0">
                <a:latin typeface="Arial"/>
                <a:cs typeface="Arial"/>
              </a:rPr>
              <a:t>Nonprofit</a:t>
            </a:r>
            <a:r>
              <a:rPr sz="3600" i="1" spc="-165" dirty="0">
                <a:latin typeface="Arial"/>
                <a:cs typeface="Arial"/>
              </a:rPr>
              <a:t> </a:t>
            </a:r>
            <a:r>
              <a:rPr sz="3600" i="1" spc="-185" dirty="0">
                <a:latin typeface="Arial"/>
                <a:cs typeface="Arial"/>
              </a:rPr>
              <a:t>groups</a:t>
            </a:r>
            <a:r>
              <a:rPr sz="3600" i="1" spc="-165" dirty="0">
                <a:latin typeface="Arial"/>
                <a:cs typeface="Arial"/>
              </a:rPr>
              <a:t> </a:t>
            </a:r>
            <a:r>
              <a:rPr sz="3600" i="1" dirty="0">
                <a:latin typeface="Arial"/>
                <a:cs typeface="Arial"/>
              </a:rPr>
              <a:t>that</a:t>
            </a:r>
            <a:r>
              <a:rPr sz="3600" i="1" spc="-170" dirty="0">
                <a:latin typeface="Arial"/>
                <a:cs typeface="Arial"/>
              </a:rPr>
              <a:t> </a:t>
            </a:r>
            <a:r>
              <a:rPr sz="3600" i="1" spc="-95" dirty="0">
                <a:latin typeface="Arial"/>
                <a:cs typeface="Arial"/>
              </a:rPr>
              <a:t>work</a:t>
            </a:r>
            <a:r>
              <a:rPr sz="3600" i="1" spc="-165" dirty="0">
                <a:latin typeface="Arial"/>
                <a:cs typeface="Arial"/>
              </a:rPr>
              <a:t> </a:t>
            </a:r>
            <a:r>
              <a:rPr sz="3600" i="1" dirty="0">
                <a:latin typeface="Arial"/>
                <a:cs typeface="Arial"/>
              </a:rPr>
              <a:t>at</a:t>
            </a:r>
            <a:r>
              <a:rPr sz="3600" i="1" spc="-175" dirty="0">
                <a:latin typeface="Arial"/>
                <a:cs typeface="Arial"/>
              </a:rPr>
              <a:t> </a:t>
            </a:r>
            <a:r>
              <a:rPr sz="3600" i="1" spc="-160" dirty="0">
                <a:latin typeface="Arial"/>
                <a:cs typeface="Arial"/>
              </a:rPr>
              <a:t>a </a:t>
            </a:r>
            <a:r>
              <a:rPr sz="3600" i="1" spc="-130" dirty="0">
                <a:latin typeface="Arial"/>
                <a:cs typeface="Arial"/>
              </a:rPr>
              <a:t>local</a:t>
            </a:r>
            <a:r>
              <a:rPr sz="3600" i="1" spc="-165" dirty="0">
                <a:latin typeface="Arial"/>
                <a:cs typeface="Arial"/>
              </a:rPr>
              <a:t> level </a:t>
            </a:r>
            <a:r>
              <a:rPr sz="3600" i="1" dirty="0">
                <a:latin typeface="Arial"/>
                <a:cs typeface="Arial"/>
              </a:rPr>
              <a:t>to</a:t>
            </a:r>
            <a:r>
              <a:rPr sz="3600" i="1" spc="-160" dirty="0">
                <a:latin typeface="Arial"/>
                <a:cs typeface="Arial"/>
              </a:rPr>
              <a:t> </a:t>
            </a:r>
            <a:r>
              <a:rPr sz="3600" i="1" spc="-80" dirty="0">
                <a:latin typeface="Arial"/>
                <a:cs typeface="Arial"/>
              </a:rPr>
              <a:t>improve </a:t>
            </a:r>
            <a:r>
              <a:rPr sz="3600" i="1" spc="-60" dirty="0">
                <a:latin typeface="Arial"/>
                <a:cs typeface="Arial"/>
              </a:rPr>
              <a:t>life</a:t>
            </a:r>
            <a:r>
              <a:rPr sz="3600" i="1" spc="-175" dirty="0">
                <a:latin typeface="Arial"/>
                <a:cs typeface="Arial"/>
              </a:rPr>
              <a:t> </a:t>
            </a:r>
            <a:r>
              <a:rPr sz="3600" i="1" spc="-20" dirty="0">
                <a:latin typeface="Arial"/>
                <a:cs typeface="Arial"/>
              </a:rPr>
              <a:t>for</a:t>
            </a:r>
            <a:r>
              <a:rPr sz="3600" i="1" spc="-165" dirty="0">
                <a:latin typeface="Arial"/>
                <a:cs typeface="Arial"/>
              </a:rPr>
              <a:t> </a:t>
            </a:r>
            <a:r>
              <a:rPr sz="3600" i="1" spc="-180" dirty="0">
                <a:latin typeface="Arial"/>
                <a:cs typeface="Arial"/>
              </a:rPr>
              <a:t>residents</a:t>
            </a:r>
            <a:r>
              <a:rPr sz="3600" i="1" spc="-170" dirty="0">
                <a:latin typeface="Arial"/>
                <a:cs typeface="Arial"/>
              </a:rPr>
              <a:t> </a:t>
            </a:r>
            <a:r>
              <a:rPr sz="3600" i="1" spc="-160" dirty="0">
                <a:latin typeface="Arial"/>
                <a:cs typeface="Arial"/>
              </a:rPr>
              <a:t>and</a:t>
            </a:r>
            <a:r>
              <a:rPr sz="3600" i="1" spc="-170" dirty="0">
                <a:latin typeface="Arial"/>
                <a:cs typeface="Arial"/>
              </a:rPr>
              <a:t> </a:t>
            </a:r>
            <a:r>
              <a:rPr sz="3600" i="1" spc="-150" dirty="0">
                <a:latin typeface="Arial"/>
                <a:cs typeface="Arial"/>
              </a:rPr>
              <a:t>are</a:t>
            </a:r>
            <a:r>
              <a:rPr sz="3600" i="1" spc="-175" dirty="0">
                <a:latin typeface="Arial"/>
                <a:cs typeface="Arial"/>
              </a:rPr>
              <a:t> </a:t>
            </a:r>
            <a:r>
              <a:rPr sz="3600" i="1" spc="-40" dirty="0">
                <a:latin typeface="Arial"/>
                <a:cs typeface="Arial"/>
              </a:rPr>
              <a:t>not</a:t>
            </a:r>
            <a:r>
              <a:rPr sz="3600" i="1" spc="-175" dirty="0">
                <a:latin typeface="Arial"/>
                <a:cs typeface="Arial"/>
              </a:rPr>
              <a:t> </a:t>
            </a:r>
            <a:r>
              <a:rPr sz="3600" i="1" spc="-210" dirty="0">
                <a:latin typeface="Arial"/>
                <a:cs typeface="Arial"/>
              </a:rPr>
              <a:t>focused</a:t>
            </a:r>
            <a:r>
              <a:rPr sz="3600" i="1" spc="-170" dirty="0">
                <a:latin typeface="Arial"/>
                <a:cs typeface="Arial"/>
              </a:rPr>
              <a:t> </a:t>
            </a:r>
            <a:r>
              <a:rPr sz="3600" i="1" spc="-65" dirty="0">
                <a:latin typeface="Arial"/>
                <a:cs typeface="Arial"/>
              </a:rPr>
              <a:t>primarily</a:t>
            </a:r>
            <a:r>
              <a:rPr sz="3600" i="1" spc="-180" dirty="0">
                <a:latin typeface="Arial"/>
                <a:cs typeface="Arial"/>
              </a:rPr>
              <a:t> </a:t>
            </a:r>
            <a:r>
              <a:rPr sz="3600" i="1" spc="-25" dirty="0">
                <a:latin typeface="Arial"/>
                <a:cs typeface="Arial"/>
              </a:rPr>
              <a:t>on </a:t>
            </a:r>
            <a:r>
              <a:rPr sz="3600" i="1" spc="-100" dirty="0">
                <a:latin typeface="Arial"/>
                <a:cs typeface="Arial"/>
              </a:rPr>
              <a:t>health</a:t>
            </a:r>
            <a:r>
              <a:rPr sz="3600" i="1" spc="-165" dirty="0">
                <a:latin typeface="Arial"/>
                <a:cs typeface="Arial"/>
              </a:rPr>
              <a:t> </a:t>
            </a:r>
            <a:r>
              <a:rPr sz="3600" i="1" spc="-195" dirty="0">
                <a:latin typeface="Arial"/>
                <a:cs typeface="Arial"/>
              </a:rPr>
              <a:t>care</a:t>
            </a:r>
            <a:r>
              <a:rPr sz="3600" i="1" spc="-160" dirty="0">
                <a:latin typeface="Arial"/>
                <a:cs typeface="Arial"/>
              </a:rPr>
              <a:t> </a:t>
            </a:r>
            <a:r>
              <a:rPr sz="3600" i="1" spc="-85" dirty="0">
                <a:latin typeface="Arial"/>
                <a:cs typeface="Arial"/>
              </a:rPr>
              <a:t>promotion</a:t>
            </a:r>
            <a:r>
              <a:rPr sz="3600" i="1" spc="-165" dirty="0">
                <a:latin typeface="Arial"/>
                <a:cs typeface="Arial"/>
              </a:rPr>
              <a:t> </a:t>
            </a:r>
            <a:r>
              <a:rPr sz="3600" i="1" spc="-70" dirty="0">
                <a:latin typeface="Arial"/>
                <a:cs typeface="Arial"/>
              </a:rPr>
              <a:t>or</a:t>
            </a:r>
            <a:r>
              <a:rPr sz="3600" i="1" spc="-160" dirty="0">
                <a:latin typeface="Arial"/>
                <a:cs typeface="Arial"/>
              </a:rPr>
              <a:t> </a:t>
            </a:r>
            <a:r>
              <a:rPr sz="3600" i="1" spc="-25" dirty="0">
                <a:latin typeface="Arial"/>
                <a:cs typeface="Arial"/>
              </a:rPr>
              <a:t>delivery.</a:t>
            </a:r>
            <a:endParaRPr sz="3600" dirty="0">
              <a:latin typeface="Arial"/>
              <a:cs typeface="Arial"/>
            </a:endParaRPr>
          </a:p>
          <a:p>
            <a:pPr>
              <a:lnSpc>
                <a:spcPct val="100000"/>
              </a:lnSpc>
              <a:spcBef>
                <a:spcPts val="135"/>
              </a:spcBef>
            </a:pPr>
            <a:endParaRPr sz="3600" dirty="0">
              <a:latin typeface="Arial"/>
              <a:cs typeface="Arial"/>
            </a:endParaRPr>
          </a:p>
          <a:p>
            <a:pPr marL="12700">
              <a:lnSpc>
                <a:spcPts val="4305"/>
              </a:lnSpc>
            </a:pPr>
            <a:r>
              <a:rPr sz="3600" b="1" spc="-335" dirty="0">
                <a:solidFill>
                  <a:srgbClr val="0070C0"/>
                </a:solidFill>
                <a:latin typeface="Arial"/>
                <a:cs typeface="Arial"/>
              </a:rPr>
              <a:t>Social</a:t>
            </a:r>
            <a:r>
              <a:rPr sz="3600" b="1" spc="-175" dirty="0">
                <a:solidFill>
                  <a:srgbClr val="0070C0"/>
                </a:solidFill>
                <a:latin typeface="Arial"/>
                <a:cs typeface="Arial"/>
              </a:rPr>
              <a:t> </a:t>
            </a:r>
            <a:r>
              <a:rPr sz="3600" b="1" spc="-225" dirty="0">
                <a:solidFill>
                  <a:srgbClr val="0070C0"/>
                </a:solidFill>
                <a:latin typeface="Arial"/>
                <a:cs typeface="Arial"/>
              </a:rPr>
              <a:t>Determinants</a:t>
            </a:r>
            <a:r>
              <a:rPr sz="3600" b="1" spc="-175" dirty="0">
                <a:solidFill>
                  <a:srgbClr val="0070C0"/>
                </a:solidFill>
                <a:latin typeface="Arial"/>
                <a:cs typeface="Arial"/>
              </a:rPr>
              <a:t> </a:t>
            </a:r>
            <a:r>
              <a:rPr sz="3600" b="1" spc="-180" dirty="0">
                <a:solidFill>
                  <a:srgbClr val="0070C0"/>
                </a:solidFill>
                <a:latin typeface="Arial"/>
                <a:cs typeface="Arial"/>
              </a:rPr>
              <a:t>of</a:t>
            </a:r>
            <a:r>
              <a:rPr sz="3600" b="1" spc="-170" dirty="0">
                <a:solidFill>
                  <a:srgbClr val="0070C0"/>
                </a:solidFill>
                <a:latin typeface="Arial"/>
                <a:cs typeface="Arial"/>
              </a:rPr>
              <a:t> </a:t>
            </a:r>
            <a:r>
              <a:rPr sz="3600" b="1" spc="-195" dirty="0">
                <a:solidFill>
                  <a:srgbClr val="0070C0"/>
                </a:solidFill>
                <a:latin typeface="Arial"/>
                <a:cs typeface="Arial"/>
              </a:rPr>
              <a:t>Health</a:t>
            </a:r>
            <a:r>
              <a:rPr sz="3600" b="1" spc="-165" dirty="0">
                <a:solidFill>
                  <a:srgbClr val="0070C0"/>
                </a:solidFill>
                <a:latin typeface="Arial"/>
                <a:cs typeface="Arial"/>
              </a:rPr>
              <a:t> </a:t>
            </a:r>
            <a:r>
              <a:rPr sz="3600" b="1" spc="-335" dirty="0">
                <a:solidFill>
                  <a:srgbClr val="0070C0"/>
                </a:solidFill>
                <a:latin typeface="Arial"/>
                <a:cs typeface="Arial"/>
              </a:rPr>
              <a:t>(SDOH)</a:t>
            </a:r>
            <a:endParaRPr sz="3600" dirty="0">
              <a:latin typeface="Arial"/>
              <a:cs typeface="Arial"/>
            </a:endParaRPr>
          </a:p>
          <a:p>
            <a:pPr marL="12700" marR="64769">
              <a:lnSpc>
                <a:spcPts val="4290"/>
              </a:lnSpc>
              <a:spcBef>
                <a:spcPts val="120"/>
              </a:spcBef>
            </a:pPr>
            <a:r>
              <a:rPr sz="3600" i="1" spc="-170" dirty="0">
                <a:latin typeface="Arial"/>
                <a:cs typeface="Arial"/>
              </a:rPr>
              <a:t>Upstream</a:t>
            </a:r>
            <a:r>
              <a:rPr sz="3600" i="1" spc="-155" dirty="0">
                <a:latin typeface="Arial"/>
                <a:cs typeface="Arial"/>
              </a:rPr>
              <a:t> </a:t>
            </a:r>
            <a:r>
              <a:rPr sz="3600" i="1" spc="-120" dirty="0">
                <a:latin typeface="Arial"/>
                <a:cs typeface="Arial"/>
              </a:rPr>
              <a:t>environmental/social</a:t>
            </a:r>
            <a:r>
              <a:rPr sz="3600" i="1" spc="-155" dirty="0">
                <a:latin typeface="Arial"/>
                <a:cs typeface="Arial"/>
              </a:rPr>
              <a:t> </a:t>
            </a:r>
            <a:r>
              <a:rPr sz="3600" i="1" spc="-120" dirty="0">
                <a:latin typeface="Arial"/>
                <a:cs typeface="Arial"/>
              </a:rPr>
              <a:t>factors</a:t>
            </a:r>
            <a:r>
              <a:rPr sz="3600" i="1" spc="-160" dirty="0">
                <a:latin typeface="Arial"/>
                <a:cs typeface="Arial"/>
              </a:rPr>
              <a:t> </a:t>
            </a:r>
            <a:r>
              <a:rPr sz="3600" i="1" dirty="0">
                <a:latin typeface="Arial"/>
                <a:cs typeface="Arial"/>
              </a:rPr>
              <a:t>that</a:t>
            </a:r>
            <a:r>
              <a:rPr sz="3600" i="1" spc="-160" dirty="0">
                <a:latin typeface="Arial"/>
                <a:cs typeface="Arial"/>
              </a:rPr>
              <a:t> </a:t>
            </a:r>
            <a:r>
              <a:rPr sz="3600" i="1" spc="-90" dirty="0">
                <a:latin typeface="Arial"/>
                <a:cs typeface="Arial"/>
              </a:rPr>
              <a:t>influence </a:t>
            </a:r>
            <a:r>
              <a:rPr sz="3600" i="1" spc="-95" dirty="0">
                <a:latin typeface="Arial"/>
                <a:cs typeface="Arial"/>
              </a:rPr>
              <a:t>health</a:t>
            </a:r>
            <a:r>
              <a:rPr sz="3600" i="1" spc="-160" dirty="0">
                <a:latin typeface="Arial"/>
                <a:cs typeface="Arial"/>
              </a:rPr>
              <a:t> </a:t>
            </a:r>
            <a:r>
              <a:rPr sz="3600" i="1" spc="-165" dirty="0">
                <a:latin typeface="Arial"/>
                <a:cs typeface="Arial"/>
              </a:rPr>
              <a:t>(housing,</a:t>
            </a:r>
            <a:r>
              <a:rPr sz="3600" i="1" spc="-155" dirty="0">
                <a:latin typeface="Arial"/>
                <a:cs typeface="Arial"/>
              </a:rPr>
              <a:t> </a:t>
            </a:r>
            <a:r>
              <a:rPr sz="3600" i="1" spc="-114" dirty="0">
                <a:latin typeface="Arial"/>
                <a:cs typeface="Arial"/>
              </a:rPr>
              <a:t>food,</a:t>
            </a:r>
            <a:r>
              <a:rPr sz="3600" i="1" spc="-155" dirty="0">
                <a:latin typeface="Arial"/>
                <a:cs typeface="Arial"/>
              </a:rPr>
              <a:t> </a:t>
            </a:r>
            <a:r>
              <a:rPr sz="3600" i="1" spc="-145" dirty="0">
                <a:latin typeface="Arial"/>
                <a:cs typeface="Arial"/>
              </a:rPr>
              <a:t>employment,</a:t>
            </a:r>
            <a:r>
              <a:rPr sz="3600" i="1" spc="-150" dirty="0">
                <a:latin typeface="Arial"/>
                <a:cs typeface="Arial"/>
              </a:rPr>
              <a:t> </a:t>
            </a:r>
            <a:r>
              <a:rPr sz="3600" i="1" spc="-170" dirty="0">
                <a:latin typeface="Arial"/>
                <a:cs typeface="Arial"/>
              </a:rPr>
              <a:t>safety,</a:t>
            </a:r>
            <a:r>
              <a:rPr sz="3600" i="1" spc="-155" dirty="0">
                <a:latin typeface="Arial"/>
                <a:cs typeface="Arial"/>
              </a:rPr>
              <a:t> </a:t>
            </a:r>
            <a:r>
              <a:rPr sz="3600" i="1" spc="-10" dirty="0">
                <a:latin typeface="Arial"/>
                <a:cs typeface="Arial"/>
              </a:rPr>
              <a:t>etc.)</a:t>
            </a:r>
            <a:endParaRPr sz="36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Methods"/>
          <p:cNvSpPr txBox="1">
            <a:spLocks noGrp="1"/>
          </p:cNvSpPr>
          <p:nvPr>
            <p:ph type="title"/>
          </p:nvPr>
        </p:nvSpPr>
        <p:spPr>
          <a:xfrm>
            <a:off x="4869049" y="2767743"/>
            <a:ext cx="2345055" cy="683260"/>
          </a:xfrm>
          <a:prstGeom prst="rect">
            <a:avLst/>
          </a:prstGeom>
        </p:spPr>
        <p:txBody>
          <a:bodyPr vert="horz" wrap="square" lIns="0" tIns="13970" rIns="0" bIns="0" rtlCol="0">
            <a:spAutoFit/>
          </a:bodyPr>
          <a:lstStyle/>
          <a:p>
            <a:pPr marL="12700">
              <a:lnSpc>
                <a:spcPct val="100000"/>
              </a:lnSpc>
              <a:spcBef>
                <a:spcPts val="110"/>
              </a:spcBef>
            </a:pPr>
            <a:r>
              <a:rPr sz="4300" spc="-495" dirty="0">
                <a:solidFill>
                  <a:srgbClr val="000000"/>
                </a:solidFill>
                <a:latin typeface="Arial"/>
                <a:cs typeface="Arial"/>
              </a:rPr>
              <a:t>METHODS</a:t>
            </a:r>
            <a:endParaRPr sz="43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Social service delivery organizations&#13;&#10;(homeless shelters, food pantries, community centers etc.)&#13;&#10;"/>
          <p:cNvSpPr txBox="1"/>
          <p:nvPr/>
        </p:nvSpPr>
        <p:spPr>
          <a:xfrm>
            <a:off x="1744450" y="2502915"/>
            <a:ext cx="3267710" cy="1897380"/>
          </a:xfrm>
          <a:prstGeom prst="rect">
            <a:avLst/>
          </a:prstGeom>
        </p:spPr>
        <p:txBody>
          <a:bodyPr vert="horz" wrap="square" lIns="0" tIns="8890" rIns="0" bIns="0" rtlCol="0">
            <a:spAutoFit/>
          </a:bodyPr>
          <a:lstStyle/>
          <a:p>
            <a:pPr marL="12700" marR="5715" algn="ctr">
              <a:lnSpc>
                <a:spcPct val="100800"/>
              </a:lnSpc>
              <a:spcBef>
                <a:spcPts val="70"/>
              </a:spcBef>
            </a:pPr>
            <a:r>
              <a:rPr sz="2800" b="1" spc="-260" dirty="0">
                <a:latin typeface="Arial"/>
                <a:cs typeface="Arial"/>
              </a:rPr>
              <a:t>Social</a:t>
            </a:r>
            <a:r>
              <a:rPr sz="2800" b="1" spc="-105" dirty="0">
                <a:latin typeface="Arial"/>
                <a:cs typeface="Arial"/>
              </a:rPr>
              <a:t> </a:t>
            </a:r>
            <a:r>
              <a:rPr sz="2800" b="1" spc="-235" dirty="0">
                <a:latin typeface="Arial"/>
                <a:cs typeface="Arial"/>
              </a:rPr>
              <a:t>service</a:t>
            </a:r>
            <a:r>
              <a:rPr sz="2800" b="1" spc="-100" dirty="0">
                <a:latin typeface="Arial"/>
                <a:cs typeface="Arial"/>
              </a:rPr>
              <a:t> </a:t>
            </a:r>
            <a:r>
              <a:rPr sz="2800" b="1" spc="-155" dirty="0">
                <a:latin typeface="Arial"/>
                <a:cs typeface="Arial"/>
              </a:rPr>
              <a:t>delivery </a:t>
            </a:r>
            <a:r>
              <a:rPr sz="2800" b="1" spc="-145" dirty="0">
                <a:latin typeface="Arial"/>
                <a:cs typeface="Arial"/>
              </a:rPr>
              <a:t>organizations</a:t>
            </a:r>
            <a:endParaRPr sz="2800" dirty="0">
              <a:latin typeface="Arial"/>
              <a:cs typeface="Arial"/>
            </a:endParaRPr>
          </a:p>
          <a:p>
            <a:pPr marL="12065" marR="5080" indent="635" algn="ctr">
              <a:lnSpc>
                <a:spcPct val="100499"/>
              </a:lnSpc>
              <a:spcBef>
                <a:spcPts val="35"/>
              </a:spcBef>
            </a:pPr>
            <a:r>
              <a:rPr sz="2200" spc="-120" dirty="0">
                <a:solidFill>
                  <a:srgbClr val="0070C0"/>
                </a:solidFill>
                <a:latin typeface="Arial"/>
                <a:cs typeface="Arial"/>
              </a:rPr>
              <a:t>(homeless</a:t>
            </a:r>
            <a:r>
              <a:rPr sz="2200" spc="-80" dirty="0">
                <a:solidFill>
                  <a:srgbClr val="0070C0"/>
                </a:solidFill>
                <a:latin typeface="Arial"/>
                <a:cs typeface="Arial"/>
              </a:rPr>
              <a:t> </a:t>
            </a:r>
            <a:r>
              <a:rPr sz="2200" spc="-95" dirty="0">
                <a:solidFill>
                  <a:srgbClr val="0070C0"/>
                </a:solidFill>
                <a:latin typeface="Arial"/>
                <a:cs typeface="Arial"/>
              </a:rPr>
              <a:t>shelters,</a:t>
            </a:r>
            <a:r>
              <a:rPr sz="2200" spc="-80" dirty="0">
                <a:solidFill>
                  <a:srgbClr val="0070C0"/>
                </a:solidFill>
                <a:latin typeface="Arial"/>
                <a:cs typeface="Arial"/>
              </a:rPr>
              <a:t> </a:t>
            </a:r>
            <a:r>
              <a:rPr sz="2200" spc="-20" dirty="0">
                <a:solidFill>
                  <a:srgbClr val="0070C0"/>
                </a:solidFill>
                <a:latin typeface="Arial"/>
                <a:cs typeface="Arial"/>
              </a:rPr>
              <a:t>food </a:t>
            </a:r>
            <a:r>
              <a:rPr sz="2200" spc="-75" dirty="0">
                <a:solidFill>
                  <a:srgbClr val="0070C0"/>
                </a:solidFill>
                <a:latin typeface="Arial"/>
                <a:cs typeface="Arial"/>
              </a:rPr>
              <a:t>pantries,</a:t>
            </a:r>
            <a:r>
              <a:rPr sz="2200" spc="-85" dirty="0">
                <a:solidFill>
                  <a:srgbClr val="0070C0"/>
                </a:solidFill>
                <a:latin typeface="Arial"/>
                <a:cs typeface="Arial"/>
              </a:rPr>
              <a:t> </a:t>
            </a:r>
            <a:r>
              <a:rPr sz="2200" spc="-70" dirty="0">
                <a:solidFill>
                  <a:srgbClr val="0070C0"/>
                </a:solidFill>
                <a:latin typeface="Arial"/>
                <a:cs typeface="Arial"/>
              </a:rPr>
              <a:t>community</a:t>
            </a:r>
            <a:r>
              <a:rPr sz="2200" spc="-75" dirty="0">
                <a:solidFill>
                  <a:srgbClr val="0070C0"/>
                </a:solidFill>
                <a:latin typeface="Arial"/>
                <a:cs typeface="Arial"/>
              </a:rPr>
              <a:t> </a:t>
            </a:r>
            <a:r>
              <a:rPr sz="2200" spc="-90" dirty="0">
                <a:solidFill>
                  <a:srgbClr val="0070C0"/>
                </a:solidFill>
                <a:latin typeface="Arial"/>
                <a:cs typeface="Arial"/>
              </a:rPr>
              <a:t>centers </a:t>
            </a:r>
            <a:r>
              <a:rPr sz="2200" spc="-10" dirty="0">
                <a:solidFill>
                  <a:srgbClr val="0070C0"/>
                </a:solidFill>
                <a:latin typeface="Arial"/>
                <a:cs typeface="Arial"/>
              </a:rPr>
              <a:t>etc.)</a:t>
            </a:r>
            <a:endParaRPr sz="2200" dirty="0">
              <a:latin typeface="Arial"/>
              <a:cs typeface="Arial"/>
            </a:endParaRPr>
          </a:p>
        </p:txBody>
      </p:sp>
      <p:sp>
        <p:nvSpPr>
          <p:cNvPr id="3" name="object 3" descr="Sampling Frame: Social Service Delivery"/>
          <p:cNvSpPr txBox="1">
            <a:spLocks noGrp="1"/>
          </p:cNvSpPr>
          <p:nvPr>
            <p:ph type="title"/>
          </p:nvPr>
        </p:nvSpPr>
        <p:spPr>
          <a:xfrm>
            <a:off x="231140" y="137667"/>
            <a:ext cx="8065770" cy="635000"/>
          </a:xfrm>
          <a:prstGeom prst="rect">
            <a:avLst/>
          </a:prstGeom>
        </p:spPr>
        <p:txBody>
          <a:bodyPr vert="horz" wrap="square" lIns="0" tIns="12700" rIns="0" bIns="0" rtlCol="0">
            <a:spAutoFit/>
          </a:bodyPr>
          <a:lstStyle/>
          <a:p>
            <a:pPr marL="12700">
              <a:lnSpc>
                <a:spcPct val="100000"/>
              </a:lnSpc>
              <a:spcBef>
                <a:spcPts val="100"/>
              </a:spcBef>
            </a:pPr>
            <a:r>
              <a:rPr sz="4000" spc="-265" dirty="0">
                <a:solidFill>
                  <a:srgbClr val="000000"/>
                </a:solidFill>
                <a:latin typeface="Arial"/>
                <a:cs typeface="Arial"/>
              </a:rPr>
              <a:t>Sampling</a:t>
            </a:r>
            <a:r>
              <a:rPr sz="4000" spc="-200" dirty="0">
                <a:solidFill>
                  <a:srgbClr val="000000"/>
                </a:solidFill>
                <a:latin typeface="Arial"/>
                <a:cs typeface="Arial"/>
              </a:rPr>
              <a:t> </a:t>
            </a:r>
            <a:r>
              <a:rPr sz="4000" spc="-260" dirty="0">
                <a:solidFill>
                  <a:srgbClr val="000000"/>
                </a:solidFill>
                <a:latin typeface="Arial"/>
                <a:cs typeface="Arial"/>
              </a:rPr>
              <a:t>Frame:</a:t>
            </a:r>
            <a:r>
              <a:rPr sz="4000" spc="-200" dirty="0">
                <a:solidFill>
                  <a:srgbClr val="000000"/>
                </a:solidFill>
                <a:latin typeface="Arial"/>
                <a:cs typeface="Arial"/>
              </a:rPr>
              <a:t> </a:t>
            </a:r>
            <a:r>
              <a:rPr sz="4000" spc="-290" dirty="0">
                <a:solidFill>
                  <a:srgbClr val="000000"/>
                </a:solidFill>
                <a:latin typeface="Arial"/>
                <a:cs typeface="Arial"/>
              </a:rPr>
              <a:t>Social</a:t>
            </a:r>
            <a:r>
              <a:rPr sz="4000" spc="-185" dirty="0">
                <a:solidFill>
                  <a:srgbClr val="000000"/>
                </a:solidFill>
                <a:latin typeface="Arial"/>
                <a:cs typeface="Arial"/>
              </a:rPr>
              <a:t> </a:t>
            </a:r>
            <a:r>
              <a:rPr sz="4000" spc="-275" dirty="0">
                <a:solidFill>
                  <a:srgbClr val="000000"/>
                </a:solidFill>
                <a:latin typeface="Arial"/>
                <a:cs typeface="Arial"/>
              </a:rPr>
              <a:t>Service</a:t>
            </a:r>
            <a:r>
              <a:rPr sz="4000" spc="-195" dirty="0">
                <a:solidFill>
                  <a:srgbClr val="000000"/>
                </a:solidFill>
                <a:latin typeface="Arial"/>
                <a:cs typeface="Arial"/>
              </a:rPr>
              <a:t> </a:t>
            </a:r>
            <a:r>
              <a:rPr sz="4000" spc="-130" dirty="0">
                <a:solidFill>
                  <a:srgbClr val="000000"/>
                </a:solidFill>
                <a:latin typeface="Arial"/>
                <a:cs typeface="Arial"/>
              </a:rPr>
              <a:t>Delivery</a:t>
            </a:r>
            <a:endParaRPr sz="4000" dirty="0">
              <a:latin typeface="Arial"/>
              <a:cs typeface="Arial"/>
            </a:endParaRPr>
          </a:p>
        </p:txBody>
      </p:sp>
      <p:sp>
        <p:nvSpPr>
          <p:cNvPr id="4" name="object 4" descr="box"/>
          <p:cNvSpPr/>
          <p:nvPr/>
        </p:nvSpPr>
        <p:spPr>
          <a:xfrm>
            <a:off x="6429730" y="2001649"/>
            <a:ext cx="3806190" cy="2931795"/>
          </a:xfrm>
          <a:custGeom>
            <a:avLst/>
            <a:gdLst/>
            <a:ahLst/>
            <a:cxnLst/>
            <a:rect l="l" t="t" r="r" b="b"/>
            <a:pathLst>
              <a:path w="3806190" h="2931795">
                <a:moveTo>
                  <a:pt x="0" y="488547"/>
                </a:moveTo>
                <a:lnTo>
                  <a:pt x="2236" y="441497"/>
                </a:lnTo>
                <a:lnTo>
                  <a:pt x="8809" y="395712"/>
                </a:lnTo>
                <a:lnTo>
                  <a:pt x="19513" y="351397"/>
                </a:lnTo>
                <a:lnTo>
                  <a:pt x="34145" y="308757"/>
                </a:lnTo>
                <a:lnTo>
                  <a:pt x="52498" y="267996"/>
                </a:lnTo>
                <a:lnTo>
                  <a:pt x="74369" y="229320"/>
                </a:lnTo>
                <a:lnTo>
                  <a:pt x="99553" y="192933"/>
                </a:lnTo>
                <a:lnTo>
                  <a:pt x="127844" y="159039"/>
                </a:lnTo>
                <a:lnTo>
                  <a:pt x="159039" y="127844"/>
                </a:lnTo>
                <a:lnTo>
                  <a:pt x="192933" y="99553"/>
                </a:lnTo>
                <a:lnTo>
                  <a:pt x="229320" y="74369"/>
                </a:lnTo>
                <a:lnTo>
                  <a:pt x="267996" y="52498"/>
                </a:lnTo>
                <a:lnTo>
                  <a:pt x="308757" y="34145"/>
                </a:lnTo>
                <a:lnTo>
                  <a:pt x="351397" y="19513"/>
                </a:lnTo>
                <a:lnTo>
                  <a:pt x="395712" y="8809"/>
                </a:lnTo>
                <a:lnTo>
                  <a:pt x="441497" y="2236"/>
                </a:lnTo>
                <a:lnTo>
                  <a:pt x="488547" y="0"/>
                </a:lnTo>
                <a:lnTo>
                  <a:pt x="3317212" y="0"/>
                </a:lnTo>
                <a:lnTo>
                  <a:pt x="3364262" y="2236"/>
                </a:lnTo>
                <a:lnTo>
                  <a:pt x="3410047" y="8809"/>
                </a:lnTo>
                <a:lnTo>
                  <a:pt x="3454362" y="19513"/>
                </a:lnTo>
                <a:lnTo>
                  <a:pt x="3497002" y="34145"/>
                </a:lnTo>
                <a:lnTo>
                  <a:pt x="3537763" y="52498"/>
                </a:lnTo>
                <a:lnTo>
                  <a:pt x="3576439" y="74369"/>
                </a:lnTo>
                <a:lnTo>
                  <a:pt x="3612826" y="99553"/>
                </a:lnTo>
                <a:lnTo>
                  <a:pt x="3646720" y="127844"/>
                </a:lnTo>
                <a:lnTo>
                  <a:pt x="3677915" y="159039"/>
                </a:lnTo>
                <a:lnTo>
                  <a:pt x="3706206" y="192933"/>
                </a:lnTo>
                <a:lnTo>
                  <a:pt x="3731390" y="229320"/>
                </a:lnTo>
                <a:lnTo>
                  <a:pt x="3753261" y="267996"/>
                </a:lnTo>
                <a:lnTo>
                  <a:pt x="3771615" y="308757"/>
                </a:lnTo>
                <a:lnTo>
                  <a:pt x="3786246" y="351397"/>
                </a:lnTo>
                <a:lnTo>
                  <a:pt x="3796950" y="395712"/>
                </a:lnTo>
                <a:lnTo>
                  <a:pt x="3803523" y="441497"/>
                </a:lnTo>
                <a:lnTo>
                  <a:pt x="3805760" y="488547"/>
                </a:lnTo>
                <a:lnTo>
                  <a:pt x="3805760" y="2442678"/>
                </a:lnTo>
                <a:lnTo>
                  <a:pt x="3803523" y="2489729"/>
                </a:lnTo>
                <a:lnTo>
                  <a:pt x="3796950" y="2535514"/>
                </a:lnTo>
                <a:lnTo>
                  <a:pt x="3786246" y="2579828"/>
                </a:lnTo>
                <a:lnTo>
                  <a:pt x="3771615" y="2622469"/>
                </a:lnTo>
                <a:lnTo>
                  <a:pt x="3753261" y="2663229"/>
                </a:lnTo>
                <a:lnTo>
                  <a:pt x="3731390" y="2701905"/>
                </a:lnTo>
                <a:lnTo>
                  <a:pt x="3706206" y="2738292"/>
                </a:lnTo>
                <a:lnTo>
                  <a:pt x="3677915" y="2772186"/>
                </a:lnTo>
                <a:lnTo>
                  <a:pt x="3646720" y="2803381"/>
                </a:lnTo>
                <a:lnTo>
                  <a:pt x="3612826" y="2831673"/>
                </a:lnTo>
                <a:lnTo>
                  <a:pt x="3576439" y="2856856"/>
                </a:lnTo>
                <a:lnTo>
                  <a:pt x="3537763" y="2878727"/>
                </a:lnTo>
                <a:lnTo>
                  <a:pt x="3497002" y="2897081"/>
                </a:lnTo>
                <a:lnTo>
                  <a:pt x="3454362" y="2911712"/>
                </a:lnTo>
                <a:lnTo>
                  <a:pt x="3410047" y="2922417"/>
                </a:lnTo>
                <a:lnTo>
                  <a:pt x="3364262" y="2928989"/>
                </a:lnTo>
                <a:lnTo>
                  <a:pt x="3317212" y="2931226"/>
                </a:lnTo>
                <a:lnTo>
                  <a:pt x="488547" y="2931226"/>
                </a:lnTo>
                <a:lnTo>
                  <a:pt x="441497" y="2928989"/>
                </a:lnTo>
                <a:lnTo>
                  <a:pt x="395712" y="2922417"/>
                </a:lnTo>
                <a:lnTo>
                  <a:pt x="351397" y="2911712"/>
                </a:lnTo>
                <a:lnTo>
                  <a:pt x="308757" y="2897081"/>
                </a:lnTo>
                <a:lnTo>
                  <a:pt x="267996" y="2878727"/>
                </a:lnTo>
                <a:lnTo>
                  <a:pt x="229320" y="2856856"/>
                </a:lnTo>
                <a:lnTo>
                  <a:pt x="192933" y="2831673"/>
                </a:lnTo>
                <a:lnTo>
                  <a:pt x="159039" y="2803381"/>
                </a:lnTo>
                <a:lnTo>
                  <a:pt x="127844" y="2772186"/>
                </a:lnTo>
                <a:lnTo>
                  <a:pt x="99553" y="2738292"/>
                </a:lnTo>
                <a:lnTo>
                  <a:pt x="74369" y="2701905"/>
                </a:lnTo>
                <a:lnTo>
                  <a:pt x="52498" y="2663229"/>
                </a:lnTo>
                <a:lnTo>
                  <a:pt x="34145" y="2622469"/>
                </a:lnTo>
                <a:lnTo>
                  <a:pt x="19513" y="2579828"/>
                </a:lnTo>
                <a:lnTo>
                  <a:pt x="8809" y="2535514"/>
                </a:lnTo>
                <a:lnTo>
                  <a:pt x="2236" y="2489729"/>
                </a:lnTo>
                <a:lnTo>
                  <a:pt x="0" y="2442678"/>
                </a:lnTo>
                <a:lnTo>
                  <a:pt x="0" y="488547"/>
                </a:lnTo>
                <a:close/>
              </a:path>
            </a:pathLst>
          </a:custGeom>
          <a:ln w="19040">
            <a:solidFill>
              <a:srgbClr val="41719C"/>
            </a:solidFill>
          </a:ln>
        </p:spPr>
        <p:txBody>
          <a:bodyPr wrap="square" lIns="0" tIns="0" rIns="0" bIns="0" rtlCol="0"/>
          <a:lstStyle/>
          <a:p>
            <a:endParaRPr/>
          </a:p>
        </p:txBody>
      </p:sp>
      <p:sp>
        <p:nvSpPr>
          <p:cNvPr id="5" name="object 5" descr="Umbrella social service organizations&#13;&#10;(professional associations, feeder organizations etc.)&#13;&#10;"/>
          <p:cNvSpPr txBox="1"/>
          <p:nvPr/>
        </p:nvSpPr>
        <p:spPr>
          <a:xfrm>
            <a:off x="6776554" y="2667508"/>
            <a:ext cx="3112770" cy="1555750"/>
          </a:xfrm>
          <a:prstGeom prst="rect">
            <a:avLst/>
          </a:prstGeom>
        </p:spPr>
        <p:txBody>
          <a:bodyPr vert="horz" wrap="square" lIns="0" tIns="6350" rIns="0" bIns="0" rtlCol="0">
            <a:spAutoFit/>
          </a:bodyPr>
          <a:lstStyle/>
          <a:p>
            <a:pPr marL="12700" marR="5080" indent="1905" algn="ctr">
              <a:lnSpc>
                <a:spcPct val="101400"/>
              </a:lnSpc>
              <a:spcBef>
                <a:spcPts val="50"/>
              </a:spcBef>
            </a:pPr>
            <a:r>
              <a:rPr sz="2800" b="1" spc="-175" dirty="0">
                <a:latin typeface="Arial"/>
                <a:cs typeface="Arial"/>
              </a:rPr>
              <a:t>Umbrella</a:t>
            </a:r>
            <a:r>
              <a:rPr sz="2800" b="1" spc="-70" dirty="0">
                <a:latin typeface="Arial"/>
                <a:cs typeface="Arial"/>
              </a:rPr>
              <a:t> social </a:t>
            </a:r>
            <a:r>
              <a:rPr sz="2800" b="1" spc="-240" dirty="0">
                <a:latin typeface="Arial"/>
                <a:cs typeface="Arial"/>
              </a:rPr>
              <a:t>service</a:t>
            </a:r>
            <a:r>
              <a:rPr sz="2800" b="1" spc="-75" dirty="0">
                <a:latin typeface="Arial"/>
                <a:cs typeface="Arial"/>
              </a:rPr>
              <a:t> </a:t>
            </a:r>
            <a:r>
              <a:rPr sz="2800" b="1" spc="-210" dirty="0">
                <a:latin typeface="Arial"/>
                <a:cs typeface="Arial"/>
              </a:rPr>
              <a:t>organizations</a:t>
            </a:r>
            <a:endParaRPr sz="2800" dirty="0">
              <a:latin typeface="Arial"/>
              <a:cs typeface="Arial"/>
            </a:endParaRPr>
          </a:p>
          <a:p>
            <a:pPr marL="73025" marR="64135" algn="ctr">
              <a:lnSpc>
                <a:spcPts val="2620"/>
              </a:lnSpc>
              <a:spcBef>
                <a:spcPts val="130"/>
              </a:spcBef>
            </a:pPr>
            <a:r>
              <a:rPr sz="2200" spc="-95" dirty="0">
                <a:solidFill>
                  <a:srgbClr val="0070C0"/>
                </a:solidFill>
                <a:latin typeface="Arial"/>
                <a:cs typeface="Arial"/>
              </a:rPr>
              <a:t>(professional</a:t>
            </a:r>
            <a:r>
              <a:rPr sz="2200" spc="-65" dirty="0">
                <a:solidFill>
                  <a:srgbClr val="0070C0"/>
                </a:solidFill>
                <a:latin typeface="Arial"/>
                <a:cs typeface="Arial"/>
              </a:rPr>
              <a:t> </a:t>
            </a:r>
            <a:r>
              <a:rPr sz="2200" spc="-110" dirty="0">
                <a:solidFill>
                  <a:srgbClr val="0070C0"/>
                </a:solidFill>
                <a:latin typeface="Arial"/>
                <a:cs typeface="Arial"/>
              </a:rPr>
              <a:t>associations, </a:t>
            </a:r>
            <a:r>
              <a:rPr sz="2200" spc="-80" dirty="0">
                <a:solidFill>
                  <a:srgbClr val="0070C0"/>
                </a:solidFill>
                <a:latin typeface="Arial"/>
                <a:cs typeface="Arial"/>
              </a:rPr>
              <a:t>feeder </a:t>
            </a:r>
            <a:r>
              <a:rPr sz="2200" spc="-105" dirty="0">
                <a:solidFill>
                  <a:srgbClr val="0070C0"/>
                </a:solidFill>
                <a:latin typeface="Arial"/>
                <a:cs typeface="Arial"/>
              </a:rPr>
              <a:t>organizations</a:t>
            </a:r>
            <a:r>
              <a:rPr sz="2200" spc="-70" dirty="0">
                <a:solidFill>
                  <a:srgbClr val="0070C0"/>
                </a:solidFill>
                <a:latin typeface="Arial"/>
                <a:cs typeface="Arial"/>
              </a:rPr>
              <a:t> </a:t>
            </a:r>
            <a:r>
              <a:rPr sz="2200" spc="-20" dirty="0">
                <a:solidFill>
                  <a:srgbClr val="0070C0"/>
                </a:solidFill>
                <a:latin typeface="Arial"/>
                <a:cs typeface="Arial"/>
              </a:rPr>
              <a:t>etc.)</a:t>
            </a:r>
            <a:endParaRPr sz="2200" dirty="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Methods"/>
          <p:cNvSpPr txBox="1">
            <a:spLocks noGrp="1"/>
          </p:cNvSpPr>
          <p:nvPr>
            <p:ph type="title"/>
          </p:nvPr>
        </p:nvSpPr>
        <p:spPr>
          <a:xfrm>
            <a:off x="916939" y="611123"/>
            <a:ext cx="2044064" cy="695960"/>
          </a:xfrm>
          <a:prstGeom prst="rect">
            <a:avLst/>
          </a:prstGeom>
        </p:spPr>
        <p:txBody>
          <a:bodyPr vert="horz" wrap="square" lIns="0" tIns="12700" rIns="0" bIns="0" rtlCol="0">
            <a:spAutoFit/>
          </a:bodyPr>
          <a:lstStyle/>
          <a:p>
            <a:pPr marL="12700">
              <a:lnSpc>
                <a:spcPct val="100000"/>
              </a:lnSpc>
              <a:spcBef>
                <a:spcPts val="100"/>
              </a:spcBef>
            </a:pPr>
            <a:r>
              <a:rPr sz="4400" spc="-140" dirty="0">
                <a:solidFill>
                  <a:srgbClr val="000000"/>
                </a:solidFill>
                <a:latin typeface="Arial"/>
                <a:cs typeface="Arial"/>
              </a:rPr>
              <a:t>Methods</a:t>
            </a:r>
            <a:endParaRPr sz="4400" dirty="0">
              <a:latin typeface="Arial"/>
              <a:cs typeface="Arial"/>
            </a:endParaRPr>
          </a:p>
        </p:txBody>
      </p:sp>
      <p:sp>
        <p:nvSpPr>
          <p:cNvPr id="3" name="object 3" descr="Sample frame &amp; strategy"/>
          <p:cNvSpPr/>
          <p:nvPr/>
        </p:nvSpPr>
        <p:spPr>
          <a:xfrm>
            <a:off x="3571" y="2332527"/>
            <a:ext cx="4352290" cy="1741170"/>
          </a:xfrm>
          <a:custGeom>
            <a:avLst/>
            <a:gdLst/>
            <a:ahLst/>
            <a:cxnLst/>
            <a:rect l="l" t="t" r="r" b="b"/>
            <a:pathLst>
              <a:path w="4352290" h="1741170">
                <a:moveTo>
                  <a:pt x="3481387" y="0"/>
                </a:moveTo>
                <a:lnTo>
                  <a:pt x="0" y="0"/>
                </a:lnTo>
                <a:lnTo>
                  <a:pt x="870343" y="870343"/>
                </a:lnTo>
                <a:lnTo>
                  <a:pt x="0" y="1740687"/>
                </a:lnTo>
                <a:lnTo>
                  <a:pt x="3481387" y="1740687"/>
                </a:lnTo>
                <a:lnTo>
                  <a:pt x="4351731" y="870343"/>
                </a:lnTo>
                <a:lnTo>
                  <a:pt x="3481387" y="0"/>
                </a:lnTo>
                <a:close/>
              </a:path>
            </a:pathLst>
          </a:custGeom>
          <a:solidFill>
            <a:srgbClr val="5B9BD5"/>
          </a:solidFill>
        </p:spPr>
        <p:txBody>
          <a:bodyPr wrap="square" lIns="0" tIns="0" rIns="0" bIns="0" rtlCol="0"/>
          <a:lstStyle/>
          <a:p>
            <a:endParaRPr/>
          </a:p>
        </p:txBody>
      </p:sp>
      <p:sp>
        <p:nvSpPr>
          <p:cNvPr id="4" name="object 4" descr="Semi-structured interviews (n=47) with CBO leadership&#13;&#10;&#13;&#10;Purposive sample with snowball strategy&#13;&#10;"/>
          <p:cNvSpPr txBox="1"/>
          <p:nvPr/>
        </p:nvSpPr>
        <p:spPr>
          <a:xfrm>
            <a:off x="916939" y="2283967"/>
            <a:ext cx="7944484" cy="3402329"/>
          </a:xfrm>
          <a:prstGeom prst="rect">
            <a:avLst/>
          </a:prstGeom>
        </p:spPr>
        <p:txBody>
          <a:bodyPr vert="horz" wrap="square" lIns="0" tIns="59690" rIns="0" bIns="0" rtlCol="0">
            <a:spAutoFit/>
          </a:bodyPr>
          <a:lstStyle/>
          <a:p>
            <a:pPr marL="492759" marR="5699760" indent="-99695" algn="just">
              <a:lnSpc>
                <a:spcPct val="92100"/>
              </a:lnSpc>
              <a:spcBef>
                <a:spcPts val="470"/>
              </a:spcBef>
            </a:pPr>
            <a:r>
              <a:rPr sz="3900" spc="-229" dirty="0">
                <a:solidFill>
                  <a:srgbClr val="FFFFFF"/>
                </a:solidFill>
                <a:latin typeface="Arial"/>
                <a:cs typeface="Arial"/>
              </a:rPr>
              <a:t>Sampling </a:t>
            </a:r>
            <a:r>
              <a:rPr sz="3900" spc="-140" dirty="0">
                <a:solidFill>
                  <a:srgbClr val="FFFFFF"/>
                </a:solidFill>
                <a:latin typeface="Arial"/>
                <a:cs typeface="Arial"/>
              </a:rPr>
              <a:t>frame</a:t>
            </a:r>
            <a:r>
              <a:rPr sz="3900" spc="-135" dirty="0">
                <a:solidFill>
                  <a:srgbClr val="FFFFFF"/>
                </a:solidFill>
                <a:latin typeface="Arial"/>
                <a:cs typeface="Arial"/>
              </a:rPr>
              <a:t> </a:t>
            </a:r>
            <a:r>
              <a:rPr sz="3900" dirty="0">
                <a:solidFill>
                  <a:srgbClr val="FFFFFF"/>
                </a:solidFill>
                <a:latin typeface="Arial"/>
                <a:cs typeface="Arial"/>
              </a:rPr>
              <a:t>&amp; </a:t>
            </a:r>
            <a:r>
              <a:rPr sz="3900" spc="-40" dirty="0">
                <a:solidFill>
                  <a:srgbClr val="FFFFFF"/>
                </a:solidFill>
                <a:latin typeface="Arial"/>
                <a:cs typeface="Arial"/>
              </a:rPr>
              <a:t>strategy</a:t>
            </a:r>
            <a:endParaRPr sz="3900" dirty="0">
              <a:latin typeface="Arial"/>
              <a:cs typeface="Arial"/>
            </a:endParaRPr>
          </a:p>
          <a:p>
            <a:pPr marL="12700">
              <a:lnSpc>
                <a:spcPct val="100000"/>
              </a:lnSpc>
              <a:spcBef>
                <a:spcPts val="1839"/>
              </a:spcBef>
            </a:pPr>
            <a:r>
              <a:rPr sz="2800" spc="-200" dirty="0">
                <a:latin typeface="Arial"/>
                <a:cs typeface="Arial"/>
              </a:rPr>
              <a:t>Semi-</a:t>
            </a:r>
            <a:r>
              <a:rPr sz="2800" spc="-70" dirty="0">
                <a:latin typeface="Arial"/>
                <a:cs typeface="Arial"/>
              </a:rPr>
              <a:t>structured</a:t>
            </a:r>
            <a:r>
              <a:rPr sz="2800" spc="-114" dirty="0">
                <a:latin typeface="Arial"/>
                <a:cs typeface="Arial"/>
              </a:rPr>
              <a:t> </a:t>
            </a:r>
            <a:r>
              <a:rPr sz="2800" spc="-85" dirty="0">
                <a:latin typeface="Arial"/>
                <a:cs typeface="Arial"/>
              </a:rPr>
              <a:t>interviews</a:t>
            </a:r>
            <a:r>
              <a:rPr sz="2800" spc="-110" dirty="0">
                <a:latin typeface="Arial"/>
                <a:cs typeface="Arial"/>
              </a:rPr>
              <a:t> </a:t>
            </a:r>
            <a:r>
              <a:rPr sz="2800" spc="-140" dirty="0">
                <a:latin typeface="Arial"/>
                <a:cs typeface="Arial"/>
              </a:rPr>
              <a:t>(n=47)</a:t>
            </a:r>
            <a:r>
              <a:rPr sz="2800" spc="-120" dirty="0">
                <a:latin typeface="Arial"/>
                <a:cs typeface="Arial"/>
              </a:rPr>
              <a:t> </a:t>
            </a:r>
            <a:r>
              <a:rPr sz="2800" dirty="0">
                <a:latin typeface="Arial"/>
                <a:cs typeface="Arial"/>
              </a:rPr>
              <a:t>with</a:t>
            </a:r>
            <a:r>
              <a:rPr sz="2800" spc="-114" dirty="0">
                <a:latin typeface="Arial"/>
                <a:cs typeface="Arial"/>
              </a:rPr>
              <a:t> </a:t>
            </a:r>
            <a:r>
              <a:rPr sz="2800" spc="-415" dirty="0">
                <a:latin typeface="Arial"/>
                <a:cs typeface="Arial"/>
              </a:rPr>
              <a:t>CBO</a:t>
            </a:r>
            <a:r>
              <a:rPr sz="2800" spc="-125" dirty="0">
                <a:latin typeface="Arial"/>
                <a:cs typeface="Arial"/>
              </a:rPr>
              <a:t> </a:t>
            </a:r>
            <a:r>
              <a:rPr sz="2800" spc="-80" dirty="0">
                <a:latin typeface="Arial"/>
                <a:cs typeface="Arial"/>
              </a:rPr>
              <a:t>leadership</a:t>
            </a:r>
            <a:endParaRPr sz="2800" dirty="0">
              <a:latin typeface="Arial"/>
              <a:cs typeface="Arial"/>
            </a:endParaRPr>
          </a:p>
          <a:p>
            <a:pPr>
              <a:lnSpc>
                <a:spcPct val="100000"/>
              </a:lnSpc>
              <a:spcBef>
                <a:spcPts val="1510"/>
              </a:spcBef>
            </a:pPr>
            <a:endParaRPr sz="2800" dirty="0">
              <a:latin typeface="Arial"/>
              <a:cs typeface="Arial"/>
            </a:endParaRPr>
          </a:p>
          <a:p>
            <a:pPr marL="12700">
              <a:lnSpc>
                <a:spcPct val="100000"/>
              </a:lnSpc>
            </a:pPr>
            <a:r>
              <a:rPr sz="2800" spc="-150" dirty="0">
                <a:latin typeface="Arial"/>
                <a:cs typeface="Arial"/>
              </a:rPr>
              <a:t>Purposive</a:t>
            </a:r>
            <a:r>
              <a:rPr sz="2800" spc="-125" dirty="0">
                <a:latin typeface="Arial"/>
                <a:cs typeface="Arial"/>
              </a:rPr>
              <a:t> </a:t>
            </a:r>
            <a:r>
              <a:rPr sz="2800" spc="-155" dirty="0">
                <a:latin typeface="Arial"/>
                <a:cs typeface="Arial"/>
              </a:rPr>
              <a:t>sample</a:t>
            </a:r>
            <a:r>
              <a:rPr sz="2800" spc="-130" dirty="0">
                <a:latin typeface="Arial"/>
                <a:cs typeface="Arial"/>
              </a:rPr>
              <a:t> </a:t>
            </a:r>
            <a:r>
              <a:rPr sz="2800" dirty="0">
                <a:latin typeface="Arial"/>
                <a:cs typeface="Arial"/>
              </a:rPr>
              <a:t>with</a:t>
            </a:r>
            <a:r>
              <a:rPr sz="2800" spc="-110" dirty="0">
                <a:latin typeface="Arial"/>
                <a:cs typeface="Arial"/>
              </a:rPr>
              <a:t> snowball</a:t>
            </a:r>
            <a:r>
              <a:rPr sz="2800" spc="-125" dirty="0">
                <a:latin typeface="Arial"/>
                <a:cs typeface="Arial"/>
              </a:rPr>
              <a:t> </a:t>
            </a:r>
            <a:r>
              <a:rPr sz="2800" spc="-10" dirty="0">
                <a:latin typeface="Arial"/>
                <a:cs typeface="Arial"/>
              </a:rPr>
              <a:t>strategy</a:t>
            </a:r>
            <a:endParaRPr sz="2800" dirty="0">
              <a:latin typeface="Arial"/>
              <a:cs typeface="Arial"/>
            </a:endParaRPr>
          </a:p>
        </p:txBody>
      </p:sp>
      <p:grpSp>
        <p:nvGrpSpPr>
          <p:cNvPr id="5" name="object 5"/>
          <p:cNvGrpSpPr/>
          <p:nvPr/>
        </p:nvGrpSpPr>
        <p:grpSpPr>
          <a:xfrm>
            <a:off x="3913785" y="2296032"/>
            <a:ext cx="8282940" cy="1783080"/>
            <a:chOff x="3913785" y="2296032"/>
            <a:chExt cx="8282940" cy="1783080"/>
          </a:xfrm>
        </p:grpSpPr>
        <p:sp>
          <p:nvSpPr>
            <p:cNvPr id="6" name="object 6"/>
            <p:cNvSpPr/>
            <p:nvPr/>
          </p:nvSpPr>
          <p:spPr>
            <a:xfrm>
              <a:off x="3920131" y="2332527"/>
              <a:ext cx="4352290" cy="1741170"/>
            </a:xfrm>
            <a:custGeom>
              <a:avLst/>
              <a:gdLst/>
              <a:ahLst/>
              <a:cxnLst/>
              <a:rect l="l" t="t" r="r" b="b"/>
              <a:pathLst>
                <a:path w="4352290" h="1741170">
                  <a:moveTo>
                    <a:pt x="3481387" y="0"/>
                  </a:moveTo>
                  <a:lnTo>
                    <a:pt x="0" y="0"/>
                  </a:lnTo>
                  <a:lnTo>
                    <a:pt x="870343" y="870343"/>
                  </a:lnTo>
                  <a:lnTo>
                    <a:pt x="0" y="1740687"/>
                  </a:lnTo>
                  <a:lnTo>
                    <a:pt x="3481387" y="1740687"/>
                  </a:lnTo>
                  <a:lnTo>
                    <a:pt x="4351731" y="870343"/>
                  </a:lnTo>
                  <a:lnTo>
                    <a:pt x="3481387" y="0"/>
                  </a:lnTo>
                  <a:close/>
                </a:path>
              </a:pathLst>
            </a:custGeom>
            <a:solidFill>
              <a:srgbClr val="FFFFFF"/>
            </a:solidFill>
          </p:spPr>
          <p:txBody>
            <a:bodyPr wrap="square" lIns="0" tIns="0" rIns="0" bIns="0" rtlCol="0"/>
            <a:lstStyle/>
            <a:p>
              <a:endParaRPr/>
            </a:p>
          </p:txBody>
        </p:sp>
        <p:sp>
          <p:nvSpPr>
            <p:cNvPr id="7" name="object 7"/>
            <p:cNvSpPr/>
            <p:nvPr/>
          </p:nvSpPr>
          <p:spPr>
            <a:xfrm>
              <a:off x="3920131" y="2332527"/>
              <a:ext cx="4349750" cy="1739900"/>
            </a:xfrm>
            <a:custGeom>
              <a:avLst/>
              <a:gdLst/>
              <a:ahLst/>
              <a:cxnLst/>
              <a:rect l="l" t="t" r="r" b="b"/>
              <a:pathLst>
                <a:path w="4349750" h="1739900">
                  <a:moveTo>
                    <a:pt x="0" y="0"/>
                  </a:moveTo>
                  <a:lnTo>
                    <a:pt x="3479616" y="0"/>
                  </a:lnTo>
                  <a:lnTo>
                    <a:pt x="4349514" y="869905"/>
                  </a:lnTo>
                  <a:lnTo>
                    <a:pt x="3479616" y="1739805"/>
                  </a:lnTo>
                  <a:lnTo>
                    <a:pt x="0" y="1739805"/>
                  </a:lnTo>
                  <a:lnTo>
                    <a:pt x="869902" y="869905"/>
                  </a:lnTo>
                  <a:lnTo>
                    <a:pt x="0" y="0"/>
                  </a:lnTo>
                  <a:close/>
                </a:path>
              </a:pathLst>
            </a:custGeom>
            <a:ln w="12693">
              <a:solidFill>
                <a:srgbClr val="FFFFFF"/>
              </a:solidFill>
            </a:ln>
          </p:spPr>
          <p:txBody>
            <a:bodyPr wrap="square" lIns="0" tIns="0" rIns="0" bIns="0" rtlCol="0"/>
            <a:lstStyle/>
            <a:p>
              <a:endParaRPr/>
            </a:p>
          </p:txBody>
        </p:sp>
        <p:sp>
          <p:nvSpPr>
            <p:cNvPr id="8" name="object 8"/>
            <p:cNvSpPr/>
            <p:nvPr/>
          </p:nvSpPr>
          <p:spPr>
            <a:xfrm>
              <a:off x="7840264" y="2302379"/>
              <a:ext cx="4352290" cy="1741170"/>
            </a:xfrm>
            <a:custGeom>
              <a:avLst/>
              <a:gdLst/>
              <a:ahLst/>
              <a:cxnLst/>
              <a:rect l="l" t="t" r="r" b="b"/>
              <a:pathLst>
                <a:path w="4352290" h="1741170">
                  <a:moveTo>
                    <a:pt x="3481387" y="0"/>
                  </a:moveTo>
                  <a:lnTo>
                    <a:pt x="0" y="0"/>
                  </a:lnTo>
                  <a:lnTo>
                    <a:pt x="870343" y="870343"/>
                  </a:lnTo>
                  <a:lnTo>
                    <a:pt x="0" y="1740687"/>
                  </a:lnTo>
                  <a:lnTo>
                    <a:pt x="3481387" y="1740687"/>
                  </a:lnTo>
                  <a:lnTo>
                    <a:pt x="4351731" y="870343"/>
                  </a:lnTo>
                  <a:lnTo>
                    <a:pt x="3481387" y="0"/>
                  </a:lnTo>
                  <a:close/>
                </a:path>
              </a:pathLst>
            </a:custGeom>
            <a:solidFill>
              <a:srgbClr val="FFFFFF"/>
            </a:solidFill>
          </p:spPr>
          <p:txBody>
            <a:bodyPr wrap="square" lIns="0" tIns="0" rIns="0" bIns="0" rtlCol="0"/>
            <a:lstStyle/>
            <a:p>
              <a:endParaRPr/>
            </a:p>
          </p:txBody>
        </p:sp>
        <p:sp>
          <p:nvSpPr>
            <p:cNvPr id="9" name="object 9"/>
            <p:cNvSpPr/>
            <p:nvPr/>
          </p:nvSpPr>
          <p:spPr>
            <a:xfrm>
              <a:off x="7840264" y="2302379"/>
              <a:ext cx="4349750" cy="1739900"/>
            </a:xfrm>
            <a:custGeom>
              <a:avLst/>
              <a:gdLst/>
              <a:ahLst/>
              <a:cxnLst/>
              <a:rect l="l" t="t" r="r" b="b"/>
              <a:pathLst>
                <a:path w="4349750" h="1739900">
                  <a:moveTo>
                    <a:pt x="0" y="0"/>
                  </a:moveTo>
                  <a:lnTo>
                    <a:pt x="3479616" y="0"/>
                  </a:lnTo>
                  <a:lnTo>
                    <a:pt x="4349514" y="869905"/>
                  </a:lnTo>
                  <a:lnTo>
                    <a:pt x="3479616" y="1739805"/>
                  </a:lnTo>
                  <a:lnTo>
                    <a:pt x="0" y="1739805"/>
                  </a:lnTo>
                  <a:lnTo>
                    <a:pt x="869902" y="869905"/>
                  </a:lnTo>
                  <a:lnTo>
                    <a:pt x="0" y="0"/>
                  </a:lnTo>
                  <a:close/>
                </a:path>
              </a:pathLst>
            </a:custGeom>
            <a:ln w="12693">
              <a:solidFill>
                <a:srgbClr val="FFFFFF"/>
              </a:solidFill>
            </a:ln>
          </p:spPr>
          <p:txBody>
            <a:bodyPr wrap="square" lIns="0" tIns="0" rIns="0" bIns="0" rtlCol="0"/>
            <a:lstStyle/>
            <a:p>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Methods"/>
          <p:cNvSpPr txBox="1">
            <a:spLocks noGrp="1"/>
          </p:cNvSpPr>
          <p:nvPr>
            <p:ph type="title"/>
          </p:nvPr>
        </p:nvSpPr>
        <p:spPr>
          <a:xfrm>
            <a:off x="916939" y="611123"/>
            <a:ext cx="2044064" cy="695960"/>
          </a:xfrm>
          <a:prstGeom prst="rect">
            <a:avLst/>
          </a:prstGeom>
        </p:spPr>
        <p:txBody>
          <a:bodyPr vert="horz" wrap="square" lIns="0" tIns="12700" rIns="0" bIns="0" rtlCol="0">
            <a:spAutoFit/>
          </a:bodyPr>
          <a:lstStyle/>
          <a:p>
            <a:pPr marL="12700">
              <a:lnSpc>
                <a:spcPct val="100000"/>
              </a:lnSpc>
              <a:spcBef>
                <a:spcPts val="100"/>
              </a:spcBef>
            </a:pPr>
            <a:r>
              <a:rPr sz="4400" spc="-140" dirty="0">
                <a:solidFill>
                  <a:srgbClr val="000000"/>
                </a:solidFill>
                <a:latin typeface="Arial"/>
                <a:cs typeface="Arial"/>
              </a:rPr>
              <a:t>Methods</a:t>
            </a:r>
            <a:endParaRPr sz="4400" dirty="0">
              <a:latin typeface="Arial"/>
              <a:cs typeface="Arial"/>
            </a:endParaRPr>
          </a:p>
        </p:txBody>
      </p:sp>
      <p:sp>
        <p:nvSpPr>
          <p:cNvPr id="3" name="object 3" descr="Data collection from October 2017 to March 2018&#13;&#10;&#13;&#10;Grounded theory approach, comparative coding&#13;&#10;">
            <a:extLst>
              <a:ext uri="{C183D7F6-B498-43B3-948B-1728B52AA6E4}">
                <adec:decorative xmlns:adec="http://schemas.microsoft.com/office/drawing/2017/decorative" val="0"/>
              </a:ext>
            </a:extLst>
          </p:cNvPr>
          <p:cNvSpPr txBox="1"/>
          <p:nvPr/>
        </p:nvSpPr>
        <p:spPr>
          <a:xfrm>
            <a:off x="916939" y="4206747"/>
            <a:ext cx="7218680" cy="1479550"/>
          </a:xfrm>
          <a:prstGeom prst="rect">
            <a:avLst/>
          </a:prstGeom>
        </p:spPr>
        <p:txBody>
          <a:bodyPr vert="horz" wrap="square" lIns="0" tIns="12700" rIns="0" bIns="0" rtlCol="0">
            <a:spAutoFit/>
          </a:bodyPr>
          <a:lstStyle/>
          <a:p>
            <a:pPr marL="12700">
              <a:lnSpc>
                <a:spcPct val="100000"/>
              </a:lnSpc>
              <a:spcBef>
                <a:spcPts val="100"/>
              </a:spcBef>
            </a:pPr>
            <a:r>
              <a:rPr sz="2800" spc="-175" dirty="0">
                <a:latin typeface="Arial"/>
                <a:cs typeface="Arial"/>
              </a:rPr>
              <a:t>Data</a:t>
            </a:r>
            <a:r>
              <a:rPr sz="2800" spc="-120" dirty="0">
                <a:latin typeface="Arial"/>
                <a:cs typeface="Arial"/>
              </a:rPr>
              <a:t> </a:t>
            </a:r>
            <a:r>
              <a:rPr sz="2800" spc="-80" dirty="0">
                <a:latin typeface="Arial"/>
                <a:cs typeface="Arial"/>
              </a:rPr>
              <a:t>collection</a:t>
            </a:r>
            <a:r>
              <a:rPr sz="2800" spc="-110" dirty="0">
                <a:latin typeface="Arial"/>
                <a:cs typeface="Arial"/>
              </a:rPr>
              <a:t> </a:t>
            </a:r>
            <a:r>
              <a:rPr sz="2800" spc="-45" dirty="0">
                <a:latin typeface="Arial"/>
                <a:cs typeface="Arial"/>
              </a:rPr>
              <a:t>from</a:t>
            </a:r>
            <a:r>
              <a:rPr sz="2800" spc="-114" dirty="0">
                <a:latin typeface="Arial"/>
                <a:cs typeface="Arial"/>
              </a:rPr>
              <a:t> </a:t>
            </a:r>
            <a:r>
              <a:rPr sz="2800" spc="-110" dirty="0">
                <a:latin typeface="Arial"/>
                <a:cs typeface="Arial"/>
              </a:rPr>
              <a:t>October </a:t>
            </a:r>
            <a:r>
              <a:rPr sz="2800" spc="-160" dirty="0">
                <a:latin typeface="Arial"/>
                <a:cs typeface="Arial"/>
              </a:rPr>
              <a:t>2017</a:t>
            </a:r>
            <a:r>
              <a:rPr sz="2800" spc="-110" dirty="0">
                <a:latin typeface="Arial"/>
                <a:cs typeface="Arial"/>
              </a:rPr>
              <a:t> </a:t>
            </a:r>
            <a:r>
              <a:rPr sz="2800" dirty="0">
                <a:latin typeface="Arial"/>
                <a:cs typeface="Arial"/>
              </a:rPr>
              <a:t>to</a:t>
            </a:r>
            <a:r>
              <a:rPr sz="2800" spc="-120" dirty="0">
                <a:latin typeface="Arial"/>
                <a:cs typeface="Arial"/>
              </a:rPr>
              <a:t> </a:t>
            </a:r>
            <a:r>
              <a:rPr sz="2800" spc="-110" dirty="0">
                <a:latin typeface="Arial"/>
                <a:cs typeface="Arial"/>
              </a:rPr>
              <a:t>March </a:t>
            </a:r>
            <a:r>
              <a:rPr sz="2800" spc="-45" dirty="0">
                <a:latin typeface="Arial"/>
                <a:cs typeface="Arial"/>
              </a:rPr>
              <a:t>2018</a:t>
            </a:r>
            <a:endParaRPr sz="2800" dirty="0">
              <a:latin typeface="Arial"/>
              <a:cs typeface="Arial"/>
            </a:endParaRPr>
          </a:p>
          <a:p>
            <a:pPr>
              <a:lnSpc>
                <a:spcPct val="100000"/>
              </a:lnSpc>
              <a:spcBef>
                <a:spcPts val="1505"/>
              </a:spcBef>
            </a:pPr>
            <a:endParaRPr sz="2800" dirty="0">
              <a:latin typeface="Arial"/>
              <a:cs typeface="Arial"/>
            </a:endParaRPr>
          </a:p>
          <a:p>
            <a:pPr marL="12700">
              <a:lnSpc>
                <a:spcPct val="100000"/>
              </a:lnSpc>
              <a:spcBef>
                <a:spcPts val="5"/>
              </a:spcBef>
            </a:pPr>
            <a:r>
              <a:rPr sz="2800" spc="-145" dirty="0">
                <a:latin typeface="Arial"/>
                <a:cs typeface="Arial"/>
              </a:rPr>
              <a:t>Grounded</a:t>
            </a:r>
            <a:r>
              <a:rPr sz="2800" spc="-110" dirty="0">
                <a:latin typeface="Arial"/>
                <a:cs typeface="Arial"/>
              </a:rPr>
              <a:t> </a:t>
            </a:r>
            <a:r>
              <a:rPr sz="2800" spc="-50" dirty="0">
                <a:latin typeface="Arial"/>
                <a:cs typeface="Arial"/>
              </a:rPr>
              <a:t>theory</a:t>
            </a:r>
            <a:r>
              <a:rPr sz="2800" spc="-120" dirty="0">
                <a:latin typeface="Arial"/>
                <a:cs typeface="Arial"/>
              </a:rPr>
              <a:t> </a:t>
            </a:r>
            <a:r>
              <a:rPr sz="2800" spc="-130" dirty="0">
                <a:latin typeface="Arial"/>
                <a:cs typeface="Arial"/>
              </a:rPr>
              <a:t>approach,</a:t>
            </a:r>
            <a:r>
              <a:rPr sz="2800" spc="-110" dirty="0">
                <a:latin typeface="Arial"/>
                <a:cs typeface="Arial"/>
              </a:rPr>
              <a:t> </a:t>
            </a:r>
            <a:r>
              <a:rPr sz="2800" spc="-120" dirty="0">
                <a:latin typeface="Arial"/>
                <a:cs typeface="Arial"/>
              </a:rPr>
              <a:t>comparative</a:t>
            </a:r>
            <a:r>
              <a:rPr sz="2800" spc="-114" dirty="0">
                <a:latin typeface="Arial"/>
                <a:cs typeface="Arial"/>
              </a:rPr>
              <a:t> </a:t>
            </a:r>
            <a:r>
              <a:rPr sz="2800" spc="-10" dirty="0">
                <a:latin typeface="Arial"/>
                <a:cs typeface="Arial"/>
              </a:rPr>
              <a:t>coding</a:t>
            </a:r>
            <a:endParaRPr sz="2800" dirty="0">
              <a:latin typeface="Arial"/>
              <a:cs typeface="Arial"/>
            </a:endParaRPr>
          </a:p>
        </p:txBody>
      </p:sp>
      <p:grpSp>
        <p:nvGrpSpPr>
          <p:cNvPr id="4" name="object 4" descr="Arrows"/>
          <p:cNvGrpSpPr/>
          <p:nvPr/>
        </p:nvGrpSpPr>
        <p:grpSpPr>
          <a:xfrm>
            <a:off x="3571" y="2326177"/>
            <a:ext cx="8272780" cy="1752600"/>
            <a:chOff x="3571" y="2326177"/>
            <a:chExt cx="8272780" cy="1752600"/>
          </a:xfrm>
        </p:grpSpPr>
        <p:sp>
          <p:nvSpPr>
            <p:cNvPr id="5" name="object 5"/>
            <p:cNvSpPr/>
            <p:nvPr/>
          </p:nvSpPr>
          <p:spPr>
            <a:xfrm>
              <a:off x="3568" y="2332532"/>
              <a:ext cx="8268334" cy="1741170"/>
            </a:xfrm>
            <a:custGeom>
              <a:avLst/>
              <a:gdLst/>
              <a:ahLst/>
              <a:cxnLst/>
              <a:rect l="l" t="t" r="r" b="b"/>
              <a:pathLst>
                <a:path w="8268334" h="1741170">
                  <a:moveTo>
                    <a:pt x="4351731" y="870343"/>
                  </a:moveTo>
                  <a:lnTo>
                    <a:pt x="3481387" y="0"/>
                  </a:lnTo>
                  <a:lnTo>
                    <a:pt x="0" y="0"/>
                  </a:lnTo>
                  <a:lnTo>
                    <a:pt x="870343" y="870343"/>
                  </a:lnTo>
                  <a:lnTo>
                    <a:pt x="0" y="1740687"/>
                  </a:lnTo>
                  <a:lnTo>
                    <a:pt x="3481387" y="1740687"/>
                  </a:lnTo>
                  <a:lnTo>
                    <a:pt x="4351731" y="870343"/>
                  </a:lnTo>
                  <a:close/>
                </a:path>
                <a:path w="8268334" h="1741170">
                  <a:moveTo>
                    <a:pt x="8268284" y="870343"/>
                  </a:moveTo>
                  <a:lnTo>
                    <a:pt x="7397940" y="0"/>
                  </a:lnTo>
                  <a:lnTo>
                    <a:pt x="3916553" y="0"/>
                  </a:lnTo>
                  <a:lnTo>
                    <a:pt x="4786896" y="870343"/>
                  </a:lnTo>
                  <a:lnTo>
                    <a:pt x="3916553" y="1740687"/>
                  </a:lnTo>
                  <a:lnTo>
                    <a:pt x="7397940" y="1740687"/>
                  </a:lnTo>
                  <a:lnTo>
                    <a:pt x="8268284" y="870343"/>
                  </a:lnTo>
                  <a:close/>
                </a:path>
              </a:pathLst>
            </a:custGeom>
            <a:solidFill>
              <a:srgbClr val="5B9BD5"/>
            </a:solidFill>
          </p:spPr>
          <p:txBody>
            <a:bodyPr wrap="square" lIns="0" tIns="0" rIns="0" bIns="0" rtlCol="0"/>
            <a:lstStyle/>
            <a:p>
              <a:endParaRPr/>
            </a:p>
          </p:txBody>
        </p:sp>
        <p:sp>
          <p:nvSpPr>
            <p:cNvPr id="6" name="object 6"/>
            <p:cNvSpPr/>
            <p:nvPr/>
          </p:nvSpPr>
          <p:spPr>
            <a:xfrm>
              <a:off x="3920131" y="2332527"/>
              <a:ext cx="4349750" cy="1739900"/>
            </a:xfrm>
            <a:custGeom>
              <a:avLst/>
              <a:gdLst/>
              <a:ahLst/>
              <a:cxnLst/>
              <a:rect l="l" t="t" r="r" b="b"/>
              <a:pathLst>
                <a:path w="4349750" h="1739900">
                  <a:moveTo>
                    <a:pt x="0" y="0"/>
                  </a:moveTo>
                  <a:lnTo>
                    <a:pt x="3479616" y="0"/>
                  </a:lnTo>
                  <a:lnTo>
                    <a:pt x="4349514" y="869905"/>
                  </a:lnTo>
                  <a:lnTo>
                    <a:pt x="3479616" y="1739805"/>
                  </a:lnTo>
                  <a:lnTo>
                    <a:pt x="0" y="1739805"/>
                  </a:lnTo>
                  <a:lnTo>
                    <a:pt x="869902" y="869905"/>
                  </a:lnTo>
                  <a:lnTo>
                    <a:pt x="0" y="0"/>
                  </a:lnTo>
                  <a:close/>
                </a:path>
              </a:pathLst>
            </a:custGeom>
            <a:ln w="12693">
              <a:solidFill>
                <a:srgbClr val="FFFFFF"/>
              </a:solidFill>
            </a:ln>
          </p:spPr>
          <p:txBody>
            <a:bodyPr wrap="square" lIns="0" tIns="0" rIns="0" bIns="0" rtlCol="0"/>
            <a:lstStyle/>
            <a:p>
              <a:endParaRPr/>
            </a:p>
          </p:txBody>
        </p:sp>
      </p:grpSp>
      <p:graphicFrame>
        <p:nvGraphicFramePr>
          <p:cNvPr id="7" name="object 7" descr="Sample frame &amp; strategy&#10;&#10;Data collection &amp; analysis"/>
          <p:cNvGraphicFramePr>
            <a:graphicFrameLocks noGrp="1"/>
          </p:cNvGraphicFramePr>
          <p:nvPr>
            <p:extLst>
              <p:ext uri="{D42A27DB-BD31-4B8C-83A1-F6EECF244321}">
                <p14:modId xmlns:p14="http://schemas.microsoft.com/office/powerpoint/2010/main" val="1338022528"/>
              </p:ext>
            </p:extLst>
          </p:nvPr>
        </p:nvGraphicFramePr>
        <p:xfrm>
          <a:off x="1279008" y="2320368"/>
          <a:ext cx="6099810" cy="1698625"/>
        </p:xfrm>
        <a:graphic>
          <a:graphicData uri="http://schemas.openxmlformats.org/drawingml/2006/table">
            <a:tbl>
              <a:tblPr firstRow="1" bandRow="1">
                <a:tableStyleId>{2D5ABB26-0587-4C30-8999-92F81FD0307C}</a:tableStyleId>
              </a:tblPr>
              <a:tblGrid>
                <a:gridCol w="2771775">
                  <a:extLst>
                    <a:ext uri="{9D8B030D-6E8A-4147-A177-3AD203B41FA5}">
                      <a16:colId xmlns:a16="http://schemas.microsoft.com/office/drawing/2014/main" val="20000"/>
                    </a:ext>
                  </a:extLst>
                </a:gridCol>
                <a:gridCol w="3328035">
                  <a:extLst>
                    <a:ext uri="{9D8B030D-6E8A-4147-A177-3AD203B41FA5}">
                      <a16:colId xmlns:a16="http://schemas.microsoft.com/office/drawing/2014/main" val="20001"/>
                    </a:ext>
                  </a:extLst>
                </a:gridCol>
              </a:tblGrid>
              <a:tr h="1123950">
                <a:tc>
                  <a:txBody>
                    <a:bodyPr/>
                    <a:lstStyle/>
                    <a:p>
                      <a:pPr marL="130810" marR="889000" indent="-99695">
                        <a:lnSpc>
                          <a:spcPts val="4320"/>
                        </a:lnSpc>
                        <a:spcBef>
                          <a:spcPts val="110"/>
                        </a:spcBef>
                      </a:pPr>
                      <a:r>
                        <a:rPr sz="3900" spc="-229" dirty="0">
                          <a:solidFill>
                            <a:srgbClr val="FFFFFF"/>
                          </a:solidFill>
                          <a:latin typeface="Arial"/>
                          <a:cs typeface="Arial"/>
                        </a:rPr>
                        <a:t>Sampling </a:t>
                      </a:r>
                      <a:r>
                        <a:rPr sz="3900" spc="-135" dirty="0">
                          <a:solidFill>
                            <a:srgbClr val="FFFFFF"/>
                          </a:solidFill>
                          <a:latin typeface="Arial"/>
                          <a:cs typeface="Arial"/>
                        </a:rPr>
                        <a:t>frame</a:t>
                      </a:r>
                      <a:r>
                        <a:rPr sz="3900" spc="-160" dirty="0">
                          <a:solidFill>
                            <a:srgbClr val="FFFFFF"/>
                          </a:solidFill>
                          <a:latin typeface="Arial"/>
                          <a:cs typeface="Arial"/>
                        </a:rPr>
                        <a:t> </a:t>
                      </a:r>
                      <a:r>
                        <a:rPr sz="3900" dirty="0">
                          <a:solidFill>
                            <a:srgbClr val="FFFFFF"/>
                          </a:solidFill>
                          <a:latin typeface="Arial"/>
                          <a:cs typeface="Arial"/>
                        </a:rPr>
                        <a:t>&amp;</a:t>
                      </a:r>
                      <a:endParaRPr sz="3900" dirty="0">
                        <a:latin typeface="Arial"/>
                        <a:cs typeface="Arial"/>
                      </a:endParaRPr>
                    </a:p>
                  </a:txBody>
                  <a:tcPr marL="0" marR="0" marT="13970" marB="0"/>
                </a:tc>
                <a:tc>
                  <a:txBody>
                    <a:bodyPr/>
                    <a:lstStyle/>
                    <a:p>
                      <a:pPr marL="896619" marR="24130" indent="732790">
                        <a:lnSpc>
                          <a:spcPts val="4320"/>
                        </a:lnSpc>
                        <a:spcBef>
                          <a:spcPts val="110"/>
                        </a:spcBef>
                      </a:pPr>
                      <a:r>
                        <a:rPr sz="3900" spc="-20" dirty="0">
                          <a:solidFill>
                            <a:srgbClr val="FFFFFF"/>
                          </a:solidFill>
                          <a:latin typeface="Arial"/>
                          <a:cs typeface="Arial"/>
                        </a:rPr>
                        <a:t>Data </a:t>
                      </a:r>
                      <a:r>
                        <a:rPr sz="3900" spc="-120" dirty="0">
                          <a:solidFill>
                            <a:srgbClr val="FFFFFF"/>
                          </a:solidFill>
                          <a:latin typeface="Arial"/>
                          <a:cs typeface="Arial"/>
                        </a:rPr>
                        <a:t>collection</a:t>
                      </a:r>
                      <a:r>
                        <a:rPr sz="3900" spc="-110" dirty="0">
                          <a:solidFill>
                            <a:srgbClr val="FFFFFF"/>
                          </a:solidFill>
                          <a:latin typeface="Arial"/>
                          <a:cs typeface="Arial"/>
                        </a:rPr>
                        <a:t> </a:t>
                      </a:r>
                      <a:r>
                        <a:rPr sz="3900" dirty="0">
                          <a:solidFill>
                            <a:srgbClr val="FFFFFF"/>
                          </a:solidFill>
                          <a:latin typeface="Arial"/>
                          <a:cs typeface="Arial"/>
                        </a:rPr>
                        <a:t>&amp;</a:t>
                      </a:r>
                      <a:endParaRPr sz="3900">
                        <a:latin typeface="Arial"/>
                        <a:cs typeface="Arial"/>
                      </a:endParaRPr>
                    </a:p>
                  </a:txBody>
                  <a:tcPr marL="0" marR="0" marT="13970" marB="0"/>
                </a:tc>
                <a:extLst>
                  <a:ext uri="{0D108BD9-81ED-4DB2-BD59-A6C34878D82A}">
                    <a16:rowId xmlns:a16="http://schemas.microsoft.com/office/drawing/2014/main" val="10000"/>
                  </a:ext>
                </a:extLst>
              </a:tr>
              <a:tr h="574675">
                <a:tc>
                  <a:txBody>
                    <a:bodyPr/>
                    <a:lstStyle/>
                    <a:p>
                      <a:pPr marL="145415">
                        <a:lnSpc>
                          <a:spcPts val="4260"/>
                        </a:lnSpc>
                      </a:pPr>
                      <a:r>
                        <a:rPr sz="3900" spc="-40" dirty="0">
                          <a:solidFill>
                            <a:srgbClr val="FFFFFF"/>
                          </a:solidFill>
                          <a:latin typeface="Arial"/>
                          <a:cs typeface="Arial"/>
                        </a:rPr>
                        <a:t>strategy</a:t>
                      </a:r>
                      <a:endParaRPr sz="3900" dirty="0">
                        <a:latin typeface="Arial"/>
                        <a:cs typeface="Arial"/>
                      </a:endParaRPr>
                    </a:p>
                  </a:txBody>
                  <a:tcPr marL="0" marR="0" marT="0" marB="0"/>
                </a:tc>
                <a:tc>
                  <a:txBody>
                    <a:bodyPr/>
                    <a:lstStyle/>
                    <a:p>
                      <a:pPr marL="867410" algn="ctr">
                        <a:lnSpc>
                          <a:spcPts val="4260"/>
                        </a:lnSpc>
                      </a:pPr>
                      <a:r>
                        <a:rPr sz="3900" spc="-110" dirty="0">
                          <a:solidFill>
                            <a:srgbClr val="FFFFFF"/>
                          </a:solidFill>
                          <a:latin typeface="Arial"/>
                          <a:cs typeface="Arial"/>
                        </a:rPr>
                        <a:t>analysis</a:t>
                      </a:r>
                      <a:endParaRPr sz="3900" dirty="0">
                        <a:latin typeface="Arial"/>
                        <a:cs typeface="Arial"/>
                      </a:endParaRPr>
                    </a:p>
                  </a:txBody>
                  <a:tcPr marL="0" marR="0" marT="0" marB="0"/>
                </a:tc>
                <a:extLst>
                  <a:ext uri="{0D108BD9-81ED-4DB2-BD59-A6C34878D82A}">
                    <a16:rowId xmlns:a16="http://schemas.microsoft.com/office/drawing/2014/main" val="10001"/>
                  </a:ext>
                </a:extLst>
              </a:tr>
            </a:tbl>
          </a:graphicData>
        </a:graphic>
      </p:graphicFrame>
      <p:grpSp>
        <p:nvGrpSpPr>
          <p:cNvPr id="8" name="object 8"/>
          <p:cNvGrpSpPr/>
          <p:nvPr/>
        </p:nvGrpSpPr>
        <p:grpSpPr>
          <a:xfrm>
            <a:off x="7833917" y="2296032"/>
            <a:ext cx="4362450" cy="1752600"/>
            <a:chOff x="7833917" y="2296032"/>
            <a:chExt cx="4362450" cy="1752600"/>
          </a:xfrm>
        </p:grpSpPr>
        <p:sp>
          <p:nvSpPr>
            <p:cNvPr id="9" name="object 9"/>
            <p:cNvSpPr/>
            <p:nvPr/>
          </p:nvSpPr>
          <p:spPr>
            <a:xfrm>
              <a:off x="7840264" y="2302379"/>
              <a:ext cx="4352290" cy="1741170"/>
            </a:xfrm>
            <a:custGeom>
              <a:avLst/>
              <a:gdLst/>
              <a:ahLst/>
              <a:cxnLst/>
              <a:rect l="l" t="t" r="r" b="b"/>
              <a:pathLst>
                <a:path w="4352290" h="1741170">
                  <a:moveTo>
                    <a:pt x="3481387" y="0"/>
                  </a:moveTo>
                  <a:lnTo>
                    <a:pt x="0" y="0"/>
                  </a:lnTo>
                  <a:lnTo>
                    <a:pt x="870343" y="870343"/>
                  </a:lnTo>
                  <a:lnTo>
                    <a:pt x="0" y="1740687"/>
                  </a:lnTo>
                  <a:lnTo>
                    <a:pt x="3481387" y="1740687"/>
                  </a:lnTo>
                  <a:lnTo>
                    <a:pt x="4351731" y="870343"/>
                  </a:lnTo>
                  <a:lnTo>
                    <a:pt x="3481387" y="0"/>
                  </a:lnTo>
                  <a:close/>
                </a:path>
              </a:pathLst>
            </a:custGeom>
            <a:solidFill>
              <a:srgbClr val="FFFFFF"/>
            </a:solidFill>
          </p:spPr>
          <p:txBody>
            <a:bodyPr wrap="square" lIns="0" tIns="0" rIns="0" bIns="0" rtlCol="0"/>
            <a:lstStyle/>
            <a:p>
              <a:endParaRPr/>
            </a:p>
          </p:txBody>
        </p:sp>
        <p:sp>
          <p:nvSpPr>
            <p:cNvPr id="10" name="object 10"/>
            <p:cNvSpPr/>
            <p:nvPr/>
          </p:nvSpPr>
          <p:spPr>
            <a:xfrm>
              <a:off x="7840264" y="2302379"/>
              <a:ext cx="4349750" cy="1739900"/>
            </a:xfrm>
            <a:custGeom>
              <a:avLst/>
              <a:gdLst/>
              <a:ahLst/>
              <a:cxnLst/>
              <a:rect l="l" t="t" r="r" b="b"/>
              <a:pathLst>
                <a:path w="4349750" h="1739900">
                  <a:moveTo>
                    <a:pt x="0" y="0"/>
                  </a:moveTo>
                  <a:lnTo>
                    <a:pt x="3479616" y="0"/>
                  </a:lnTo>
                  <a:lnTo>
                    <a:pt x="4349514" y="869905"/>
                  </a:lnTo>
                  <a:lnTo>
                    <a:pt x="3479616" y="1739805"/>
                  </a:lnTo>
                  <a:lnTo>
                    <a:pt x="0" y="1739805"/>
                  </a:lnTo>
                  <a:lnTo>
                    <a:pt x="869902" y="869905"/>
                  </a:lnTo>
                  <a:lnTo>
                    <a:pt x="0" y="0"/>
                  </a:lnTo>
                  <a:close/>
                </a:path>
              </a:pathLst>
            </a:custGeom>
            <a:ln w="12693">
              <a:solidFill>
                <a:srgbClr val="FFFFFF"/>
              </a:solidFill>
            </a:ln>
          </p:spPr>
          <p:txBody>
            <a:bodyPr wrap="square" lIns="0" tIns="0" rIns="0" bIns="0" rtlCol="0"/>
            <a:lstStyle/>
            <a:p>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a:spLocks noGrp="1"/>
          </p:cNvSpPr>
          <p:nvPr>
            <p:ph type="title"/>
          </p:nvPr>
        </p:nvSpPr>
        <p:spPr>
          <a:xfrm>
            <a:off x="916939" y="611123"/>
            <a:ext cx="2044064" cy="695960"/>
          </a:xfrm>
          <a:prstGeom prst="rect">
            <a:avLst/>
          </a:prstGeom>
        </p:spPr>
        <p:txBody>
          <a:bodyPr vert="horz" wrap="square" lIns="0" tIns="12700" rIns="0" bIns="0" rtlCol="0">
            <a:spAutoFit/>
          </a:bodyPr>
          <a:lstStyle/>
          <a:p>
            <a:pPr marL="12700">
              <a:lnSpc>
                <a:spcPct val="100000"/>
              </a:lnSpc>
              <a:spcBef>
                <a:spcPts val="100"/>
              </a:spcBef>
            </a:pPr>
            <a:r>
              <a:rPr sz="4400" spc="-140" dirty="0">
                <a:solidFill>
                  <a:srgbClr val="000000"/>
                </a:solidFill>
                <a:latin typeface="Arial"/>
                <a:cs typeface="Arial"/>
              </a:rPr>
              <a:t>Methods</a:t>
            </a:r>
            <a:endParaRPr sz="4400" dirty="0">
              <a:latin typeface="Arial"/>
              <a:cs typeface="Arial"/>
            </a:endParaRPr>
          </a:p>
        </p:txBody>
      </p:sp>
      <p:sp>
        <p:nvSpPr>
          <p:cNvPr id="3" name="object 3" descr="Sample framing &amp; strategy"/>
          <p:cNvSpPr/>
          <p:nvPr/>
        </p:nvSpPr>
        <p:spPr>
          <a:xfrm>
            <a:off x="3571" y="2332527"/>
            <a:ext cx="4352290" cy="1741170"/>
          </a:xfrm>
          <a:custGeom>
            <a:avLst/>
            <a:gdLst/>
            <a:ahLst/>
            <a:cxnLst/>
            <a:rect l="l" t="t" r="r" b="b"/>
            <a:pathLst>
              <a:path w="4352290" h="1741170">
                <a:moveTo>
                  <a:pt x="3481387" y="0"/>
                </a:moveTo>
                <a:lnTo>
                  <a:pt x="0" y="0"/>
                </a:lnTo>
                <a:lnTo>
                  <a:pt x="870343" y="870343"/>
                </a:lnTo>
                <a:lnTo>
                  <a:pt x="0" y="1740687"/>
                </a:lnTo>
                <a:lnTo>
                  <a:pt x="3481387" y="1740687"/>
                </a:lnTo>
                <a:lnTo>
                  <a:pt x="4351731" y="870343"/>
                </a:lnTo>
                <a:lnTo>
                  <a:pt x="3481387" y="0"/>
                </a:lnTo>
                <a:close/>
              </a:path>
            </a:pathLst>
          </a:custGeom>
          <a:solidFill>
            <a:srgbClr val="5B9BD5"/>
          </a:solidFill>
        </p:spPr>
        <p:txBody>
          <a:bodyPr wrap="square" lIns="0" tIns="0" rIns="0" bIns="0" rtlCol="0"/>
          <a:lstStyle/>
          <a:p>
            <a:endParaRPr/>
          </a:p>
        </p:txBody>
      </p:sp>
      <p:sp>
        <p:nvSpPr>
          <p:cNvPr id="4" name="object 4"/>
          <p:cNvSpPr txBox="1"/>
          <p:nvPr/>
        </p:nvSpPr>
        <p:spPr>
          <a:xfrm>
            <a:off x="1298058" y="2283967"/>
            <a:ext cx="1868170" cy="1714500"/>
          </a:xfrm>
          <a:prstGeom prst="rect">
            <a:avLst/>
          </a:prstGeom>
        </p:spPr>
        <p:txBody>
          <a:bodyPr vert="horz" wrap="square" lIns="0" tIns="59690" rIns="0" bIns="0" rtlCol="0">
            <a:spAutoFit/>
          </a:bodyPr>
          <a:lstStyle/>
          <a:p>
            <a:pPr marL="111760" marR="5080" indent="-99695" algn="just">
              <a:lnSpc>
                <a:spcPct val="92100"/>
              </a:lnSpc>
              <a:spcBef>
                <a:spcPts val="470"/>
              </a:spcBef>
            </a:pPr>
            <a:r>
              <a:rPr sz="3900" spc="-225" dirty="0">
                <a:solidFill>
                  <a:srgbClr val="FFFFFF"/>
                </a:solidFill>
                <a:latin typeface="Arial"/>
                <a:cs typeface="Arial"/>
              </a:rPr>
              <a:t>Sampling </a:t>
            </a:r>
            <a:r>
              <a:rPr sz="3900" spc="-140" dirty="0">
                <a:solidFill>
                  <a:srgbClr val="FFFFFF"/>
                </a:solidFill>
                <a:latin typeface="Arial"/>
                <a:cs typeface="Arial"/>
              </a:rPr>
              <a:t>frame</a:t>
            </a:r>
            <a:r>
              <a:rPr sz="3900" spc="-135" dirty="0">
                <a:solidFill>
                  <a:srgbClr val="FFFFFF"/>
                </a:solidFill>
                <a:latin typeface="Arial"/>
                <a:cs typeface="Arial"/>
              </a:rPr>
              <a:t> </a:t>
            </a:r>
            <a:r>
              <a:rPr sz="3900" dirty="0">
                <a:solidFill>
                  <a:srgbClr val="FFFFFF"/>
                </a:solidFill>
                <a:latin typeface="Arial"/>
                <a:cs typeface="Arial"/>
              </a:rPr>
              <a:t>&amp; </a:t>
            </a:r>
            <a:r>
              <a:rPr sz="3900" spc="-40" dirty="0">
                <a:solidFill>
                  <a:srgbClr val="FFFFFF"/>
                </a:solidFill>
                <a:latin typeface="Arial"/>
                <a:cs typeface="Arial"/>
              </a:rPr>
              <a:t>strategy</a:t>
            </a:r>
            <a:endParaRPr sz="3900">
              <a:latin typeface="Arial"/>
              <a:cs typeface="Arial"/>
            </a:endParaRPr>
          </a:p>
        </p:txBody>
      </p:sp>
      <p:grpSp>
        <p:nvGrpSpPr>
          <p:cNvPr id="5" name="object 5" descr="Data Collection and Analysis"/>
          <p:cNvGrpSpPr/>
          <p:nvPr/>
        </p:nvGrpSpPr>
        <p:grpSpPr>
          <a:xfrm>
            <a:off x="3913782" y="2326177"/>
            <a:ext cx="4362450" cy="1752600"/>
            <a:chOff x="3913782" y="2326177"/>
            <a:chExt cx="4362450" cy="1752600"/>
          </a:xfrm>
        </p:grpSpPr>
        <p:sp>
          <p:nvSpPr>
            <p:cNvPr id="6" name="object 6"/>
            <p:cNvSpPr/>
            <p:nvPr/>
          </p:nvSpPr>
          <p:spPr>
            <a:xfrm>
              <a:off x="3920132" y="2332527"/>
              <a:ext cx="4352290" cy="1741170"/>
            </a:xfrm>
            <a:custGeom>
              <a:avLst/>
              <a:gdLst/>
              <a:ahLst/>
              <a:cxnLst/>
              <a:rect l="l" t="t" r="r" b="b"/>
              <a:pathLst>
                <a:path w="4352290" h="1741170">
                  <a:moveTo>
                    <a:pt x="3481387" y="0"/>
                  </a:moveTo>
                  <a:lnTo>
                    <a:pt x="0" y="0"/>
                  </a:lnTo>
                  <a:lnTo>
                    <a:pt x="870343" y="870343"/>
                  </a:lnTo>
                  <a:lnTo>
                    <a:pt x="0" y="1740687"/>
                  </a:lnTo>
                  <a:lnTo>
                    <a:pt x="3481387" y="1740687"/>
                  </a:lnTo>
                  <a:lnTo>
                    <a:pt x="4351731" y="870343"/>
                  </a:lnTo>
                  <a:lnTo>
                    <a:pt x="3481387" y="0"/>
                  </a:lnTo>
                  <a:close/>
                </a:path>
              </a:pathLst>
            </a:custGeom>
            <a:solidFill>
              <a:srgbClr val="5B9BD5"/>
            </a:solidFill>
          </p:spPr>
          <p:txBody>
            <a:bodyPr wrap="square" lIns="0" tIns="0" rIns="0" bIns="0" rtlCol="0"/>
            <a:lstStyle/>
            <a:p>
              <a:endParaRPr/>
            </a:p>
          </p:txBody>
        </p:sp>
        <p:sp>
          <p:nvSpPr>
            <p:cNvPr id="7" name="object 7"/>
            <p:cNvSpPr/>
            <p:nvPr/>
          </p:nvSpPr>
          <p:spPr>
            <a:xfrm>
              <a:off x="3920132" y="2332527"/>
              <a:ext cx="4349750" cy="1739900"/>
            </a:xfrm>
            <a:custGeom>
              <a:avLst/>
              <a:gdLst/>
              <a:ahLst/>
              <a:cxnLst/>
              <a:rect l="l" t="t" r="r" b="b"/>
              <a:pathLst>
                <a:path w="4349750" h="1739900">
                  <a:moveTo>
                    <a:pt x="0" y="0"/>
                  </a:moveTo>
                  <a:lnTo>
                    <a:pt x="3479616" y="0"/>
                  </a:lnTo>
                  <a:lnTo>
                    <a:pt x="4349514" y="869905"/>
                  </a:lnTo>
                  <a:lnTo>
                    <a:pt x="3479616" y="1739805"/>
                  </a:lnTo>
                  <a:lnTo>
                    <a:pt x="0" y="1739805"/>
                  </a:lnTo>
                  <a:lnTo>
                    <a:pt x="869902" y="869905"/>
                  </a:lnTo>
                  <a:lnTo>
                    <a:pt x="0" y="0"/>
                  </a:lnTo>
                  <a:close/>
                </a:path>
              </a:pathLst>
            </a:custGeom>
            <a:ln w="12693">
              <a:solidFill>
                <a:srgbClr val="FFFFFF"/>
              </a:solidFill>
            </a:ln>
          </p:spPr>
          <p:txBody>
            <a:bodyPr wrap="square" lIns="0" tIns="0" rIns="0" bIns="0" rtlCol="0"/>
            <a:lstStyle/>
            <a:p>
              <a:endParaRPr/>
            </a:p>
          </p:txBody>
        </p:sp>
      </p:grpSp>
      <p:sp>
        <p:nvSpPr>
          <p:cNvPr id="8" name="object 8"/>
          <p:cNvSpPr txBox="1"/>
          <p:nvPr/>
        </p:nvSpPr>
        <p:spPr>
          <a:xfrm>
            <a:off x="4934996" y="2283967"/>
            <a:ext cx="2424430" cy="1714500"/>
          </a:xfrm>
          <a:prstGeom prst="rect">
            <a:avLst/>
          </a:prstGeom>
        </p:spPr>
        <p:txBody>
          <a:bodyPr vert="horz" wrap="square" lIns="0" tIns="59690" rIns="0" bIns="0" rtlCol="0">
            <a:spAutoFit/>
          </a:bodyPr>
          <a:lstStyle/>
          <a:p>
            <a:pPr marL="12700" marR="5080" indent="1270" algn="ctr">
              <a:lnSpc>
                <a:spcPct val="92100"/>
              </a:lnSpc>
              <a:spcBef>
                <a:spcPts val="470"/>
              </a:spcBef>
            </a:pPr>
            <a:r>
              <a:rPr sz="3900" spc="-20" dirty="0">
                <a:solidFill>
                  <a:srgbClr val="FFFFFF"/>
                </a:solidFill>
                <a:latin typeface="Arial"/>
                <a:cs typeface="Arial"/>
              </a:rPr>
              <a:t>Data </a:t>
            </a:r>
            <a:r>
              <a:rPr sz="3900" spc="-120" dirty="0">
                <a:solidFill>
                  <a:srgbClr val="FFFFFF"/>
                </a:solidFill>
                <a:latin typeface="Arial"/>
                <a:cs typeface="Arial"/>
              </a:rPr>
              <a:t>collection</a:t>
            </a:r>
            <a:r>
              <a:rPr sz="3900" spc="-110" dirty="0">
                <a:solidFill>
                  <a:srgbClr val="FFFFFF"/>
                </a:solidFill>
                <a:latin typeface="Arial"/>
                <a:cs typeface="Arial"/>
              </a:rPr>
              <a:t> </a:t>
            </a:r>
            <a:r>
              <a:rPr sz="3900" dirty="0">
                <a:solidFill>
                  <a:srgbClr val="FFFFFF"/>
                </a:solidFill>
                <a:latin typeface="Arial"/>
                <a:cs typeface="Arial"/>
              </a:rPr>
              <a:t>&amp; </a:t>
            </a:r>
            <a:r>
              <a:rPr sz="3900" spc="-110" dirty="0">
                <a:solidFill>
                  <a:srgbClr val="FFFFFF"/>
                </a:solidFill>
                <a:latin typeface="Arial"/>
                <a:cs typeface="Arial"/>
              </a:rPr>
              <a:t>analysis</a:t>
            </a:r>
            <a:endParaRPr sz="3900" dirty="0">
              <a:latin typeface="Arial"/>
              <a:cs typeface="Arial"/>
            </a:endParaRPr>
          </a:p>
        </p:txBody>
      </p:sp>
      <p:grpSp>
        <p:nvGrpSpPr>
          <p:cNvPr id="9" name="object 9" descr="Advisory Board Meetings"/>
          <p:cNvGrpSpPr/>
          <p:nvPr/>
        </p:nvGrpSpPr>
        <p:grpSpPr>
          <a:xfrm>
            <a:off x="7833917" y="2296032"/>
            <a:ext cx="4362450" cy="1752600"/>
            <a:chOff x="7833917" y="2296032"/>
            <a:chExt cx="4362450" cy="1752600"/>
          </a:xfrm>
        </p:grpSpPr>
        <p:sp>
          <p:nvSpPr>
            <p:cNvPr id="10" name="object 10"/>
            <p:cNvSpPr/>
            <p:nvPr/>
          </p:nvSpPr>
          <p:spPr>
            <a:xfrm>
              <a:off x="7840264" y="2302379"/>
              <a:ext cx="4352290" cy="1741170"/>
            </a:xfrm>
            <a:custGeom>
              <a:avLst/>
              <a:gdLst/>
              <a:ahLst/>
              <a:cxnLst/>
              <a:rect l="l" t="t" r="r" b="b"/>
              <a:pathLst>
                <a:path w="4352290" h="1741170">
                  <a:moveTo>
                    <a:pt x="3481387" y="0"/>
                  </a:moveTo>
                  <a:lnTo>
                    <a:pt x="0" y="0"/>
                  </a:lnTo>
                  <a:lnTo>
                    <a:pt x="870343" y="870343"/>
                  </a:lnTo>
                  <a:lnTo>
                    <a:pt x="0" y="1740687"/>
                  </a:lnTo>
                  <a:lnTo>
                    <a:pt x="3481387" y="1740687"/>
                  </a:lnTo>
                  <a:lnTo>
                    <a:pt x="4351731" y="870343"/>
                  </a:lnTo>
                  <a:lnTo>
                    <a:pt x="3481387" y="0"/>
                  </a:lnTo>
                  <a:close/>
                </a:path>
              </a:pathLst>
            </a:custGeom>
            <a:solidFill>
              <a:srgbClr val="5B9BD5"/>
            </a:solidFill>
          </p:spPr>
          <p:txBody>
            <a:bodyPr wrap="square" lIns="0" tIns="0" rIns="0" bIns="0" rtlCol="0"/>
            <a:lstStyle/>
            <a:p>
              <a:endParaRPr/>
            </a:p>
          </p:txBody>
        </p:sp>
        <p:sp>
          <p:nvSpPr>
            <p:cNvPr id="11" name="object 11"/>
            <p:cNvSpPr/>
            <p:nvPr/>
          </p:nvSpPr>
          <p:spPr>
            <a:xfrm>
              <a:off x="7840264" y="2302379"/>
              <a:ext cx="4349750" cy="1739900"/>
            </a:xfrm>
            <a:custGeom>
              <a:avLst/>
              <a:gdLst/>
              <a:ahLst/>
              <a:cxnLst/>
              <a:rect l="l" t="t" r="r" b="b"/>
              <a:pathLst>
                <a:path w="4349750" h="1739900">
                  <a:moveTo>
                    <a:pt x="0" y="0"/>
                  </a:moveTo>
                  <a:lnTo>
                    <a:pt x="3479616" y="0"/>
                  </a:lnTo>
                  <a:lnTo>
                    <a:pt x="4349514" y="869905"/>
                  </a:lnTo>
                  <a:lnTo>
                    <a:pt x="3479616" y="1739805"/>
                  </a:lnTo>
                  <a:lnTo>
                    <a:pt x="0" y="1739805"/>
                  </a:lnTo>
                  <a:lnTo>
                    <a:pt x="869902" y="869905"/>
                  </a:lnTo>
                  <a:lnTo>
                    <a:pt x="0" y="0"/>
                  </a:lnTo>
                  <a:close/>
                </a:path>
              </a:pathLst>
            </a:custGeom>
            <a:ln w="12693">
              <a:solidFill>
                <a:srgbClr val="FFFFFF"/>
              </a:solidFill>
            </a:ln>
          </p:spPr>
          <p:txBody>
            <a:bodyPr wrap="square" lIns="0" tIns="0" rIns="0" bIns="0" rtlCol="0"/>
            <a:lstStyle/>
            <a:p>
              <a:endParaRPr/>
            </a:p>
          </p:txBody>
        </p:sp>
      </p:grpSp>
      <p:sp>
        <p:nvSpPr>
          <p:cNvPr id="12" name="object 12">
            <a:extLst>
              <a:ext uri="{C183D7F6-B498-43B3-948B-1728B52AA6E4}">
                <adec:decorative xmlns:adec="http://schemas.microsoft.com/office/drawing/2017/decorative" val="1"/>
              </a:ext>
            </a:extLst>
          </p:cNvPr>
          <p:cNvSpPr txBox="1"/>
          <p:nvPr/>
        </p:nvSpPr>
        <p:spPr>
          <a:xfrm>
            <a:off x="7539681" y="2256535"/>
            <a:ext cx="3773804" cy="4039870"/>
          </a:xfrm>
          <a:prstGeom prst="rect">
            <a:avLst/>
          </a:prstGeom>
        </p:spPr>
        <p:txBody>
          <a:bodyPr vert="horz" wrap="square" lIns="0" tIns="71120" rIns="0" bIns="0" rtlCol="0">
            <a:spAutoFit/>
          </a:bodyPr>
          <a:lstStyle/>
          <a:p>
            <a:pPr marL="1602105" marR="310515" indent="-1270" algn="ctr">
              <a:lnSpc>
                <a:spcPts val="4300"/>
              </a:lnSpc>
              <a:spcBef>
                <a:spcPts val="560"/>
              </a:spcBef>
            </a:pPr>
            <a:r>
              <a:rPr sz="3900" spc="-55" dirty="0">
                <a:solidFill>
                  <a:srgbClr val="FFFFFF"/>
                </a:solidFill>
                <a:latin typeface="Arial"/>
                <a:cs typeface="Arial"/>
              </a:rPr>
              <a:t>Advisory </a:t>
            </a:r>
            <a:r>
              <a:rPr sz="3900" spc="-10" dirty="0">
                <a:solidFill>
                  <a:srgbClr val="FFFFFF"/>
                </a:solidFill>
                <a:latin typeface="Arial"/>
                <a:cs typeface="Arial"/>
              </a:rPr>
              <a:t>board </a:t>
            </a:r>
            <a:r>
              <a:rPr sz="3900" spc="-170" dirty="0">
                <a:solidFill>
                  <a:srgbClr val="FFFFFF"/>
                </a:solidFill>
                <a:latin typeface="Arial"/>
                <a:cs typeface="Arial"/>
              </a:rPr>
              <a:t>meetings</a:t>
            </a:r>
            <a:endParaRPr sz="3900" dirty="0">
              <a:latin typeface="Arial"/>
              <a:cs typeface="Arial"/>
            </a:endParaRPr>
          </a:p>
          <a:p>
            <a:pPr marL="926465" marR="5080" indent="-914400">
              <a:lnSpc>
                <a:spcPct val="110200"/>
              </a:lnSpc>
              <a:spcBef>
                <a:spcPts val="3429"/>
              </a:spcBef>
            </a:pPr>
            <a:r>
              <a:rPr sz="2800" spc="-125" dirty="0">
                <a:latin typeface="Arial"/>
                <a:cs typeface="Arial"/>
              </a:rPr>
              <a:t>Advisory </a:t>
            </a:r>
            <a:r>
              <a:rPr sz="2800" spc="-165" dirty="0">
                <a:latin typeface="Arial"/>
                <a:cs typeface="Arial"/>
              </a:rPr>
              <a:t>Board</a:t>
            </a:r>
            <a:r>
              <a:rPr sz="2800" spc="-110" dirty="0">
                <a:latin typeface="Arial"/>
                <a:cs typeface="Arial"/>
              </a:rPr>
              <a:t> </a:t>
            </a:r>
            <a:r>
              <a:rPr sz="2800" spc="-100" dirty="0">
                <a:latin typeface="Arial"/>
                <a:cs typeface="Arial"/>
              </a:rPr>
              <a:t>Members: </a:t>
            </a:r>
            <a:r>
              <a:rPr sz="2800" spc="-409" dirty="0">
                <a:latin typeface="Arial"/>
                <a:cs typeface="Arial"/>
              </a:rPr>
              <a:t>CBO</a:t>
            </a:r>
            <a:r>
              <a:rPr sz="2800" spc="-145" dirty="0">
                <a:latin typeface="Arial"/>
                <a:cs typeface="Arial"/>
              </a:rPr>
              <a:t> </a:t>
            </a:r>
            <a:r>
              <a:rPr sz="2800" spc="-25" dirty="0">
                <a:latin typeface="Arial"/>
                <a:cs typeface="Arial"/>
              </a:rPr>
              <a:t>leadership </a:t>
            </a:r>
            <a:r>
              <a:rPr sz="2800" spc="-145" dirty="0">
                <a:latin typeface="Arial"/>
                <a:cs typeface="Arial"/>
              </a:rPr>
              <a:t>Public</a:t>
            </a:r>
            <a:r>
              <a:rPr sz="2800" spc="-90" dirty="0">
                <a:latin typeface="Arial"/>
                <a:cs typeface="Arial"/>
              </a:rPr>
              <a:t> </a:t>
            </a:r>
            <a:r>
              <a:rPr sz="2800" spc="-10" dirty="0">
                <a:latin typeface="Arial"/>
                <a:cs typeface="Arial"/>
              </a:rPr>
              <a:t>Health </a:t>
            </a:r>
            <a:r>
              <a:rPr sz="2800" spc="-110" dirty="0">
                <a:latin typeface="Arial"/>
                <a:cs typeface="Arial"/>
              </a:rPr>
              <a:t>Health</a:t>
            </a:r>
            <a:r>
              <a:rPr sz="2800" spc="-105" dirty="0">
                <a:latin typeface="Arial"/>
                <a:cs typeface="Arial"/>
              </a:rPr>
              <a:t> </a:t>
            </a:r>
            <a:r>
              <a:rPr sz="2800" spc="-20" dirty="0">
                <a:latin typeface="Arial"/>
                <a:cs typeface="Arial"/>
              </a:rPr>
              <a:t>Care</a:t>
            </a:r>
            <a:endParaRPr sz="2800" dirty="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Resulting sample"/>
          <p:cNvSpPr txBox="1">
            <a:spLocks noGrp="1"/>
          </p:cNvSpPr>
          <p:nvPr>
            <p:ph type="title"/>
          </p:nvPr>
        </p:nvSpPr>
        <p:spPr>
          <a:xfrm>
            <a:off x="916939" y="309371"/>
            <a:ext cx="2078989" cy="1293495"/>
          </a:xfrm>
          <a:prstGeom prst="rect">
            <a:avLst/>
          </a:prstGeom>
        </p:spPr>
        <p:txBody>
          <a:bodyPr vert="horz" wrap="square" lIns="0" tIns="93980" rIns="0" bIns="0" rtlCol="0">
            <a:spAutoFit/>
          </a:bodyPr>
          <a:lstStyle/>
          <a:p>
            <a:pPr marL="12700" marR="5080">
              <a:lnSpc>
                <a:spcPts val="4700"/>
              </a:lnSpc>
              <a:spcBef>
                <a:spcPts val="740"/>
              </a:spcBef>
            </a:pPr>
            <a:r>
              <a:rPr sz="4400" spc="-265" dirty="0">
                <a:solidFill>
                  <a:srgbClr val="000000"/>
                </a:solidFill>
                <a:latin typeface="Arial"/>
                <a:cs typeface="Arial"/>
              </a:rPr>
              <a:t>Resulting </a:t>
            </a:r>
            <a:r>
              <a:rPr sz="4400" spc="-350" dirty="0">
                <a:solidFill>
                  <a:srgbClr val="000000"/>
                </a:solidFill>
                <a:latin typeface="Arial"/>
                <a:cs typeface="Arial"/>
              </a:rPr>
              <a:t>Sample</a:t>
            </a:r>
            <a:endParaRPr sz="4400" dirty="0">
              <a:latin typeface="Arial"/>
              <a:cs typeface="Arial"/>
            </a:endParaRPr>
          </a:p>
        </p:txBody>
      </p:sp>
      <p:graphicFrame>
        <p:nvGraphicFramePr>
          <p:cNvPr id="3" name="object 3" descr="Community Based Organization CBO sector | Number of People Interviewed&#10;Food, 6&#10;Housing, 16&#10;Community centers, 8&#10;Legal services, 2&#10;Mutli-service centers, 7&#10;Transportation, 1&#10;Workforce development, 5&#10;Domestic violence, 1&#10;Early childhood education, 1&#10;Total 47"/>
          <p:cNvGraphicFramePr>
            <a:graphicFrameLocks noGrp="1"/>
          </p:cNvGraphicFramePr>
          <p:nvPr>
            <p:extLst>
              <p:ext uri="{D42A27DB-BD31-4B8C-83A1-F6EECF244321}">
                <p14:modId xmlns:p14="http://schemas.microsoft.com/office/powerpoint/2010/main" val="2806570577"/>
              </p:ext>
            </p:extLst>
          </p:nvPr>
        </p:nvGraphicFramePr>
        <p:xfrm>
          <a:off x="3810220" y="815419"/>
          <a:ext cx="7813675" cy="5784214"/>
        </p:xfrm>
        <a:graphic>
          <a:graphicData uri="http://schemas.openxmlformats.org/drawingml/2006/table">
            <a:tbl>
              <a:tblPr firstRow="1" bandRow="1">
                <a:tableStyleId>{2D5ABB26-0587-4C30-8999-92F81FD0307C}</a:tableStyleId>
              </a:tblPr>
              <a:tblGrid>
                <a:gridCol w="5394325">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tblGrid>
              <a:tr h="944244">
                <a:tc>
                  <a:txBody>
                    <a:bodyPr/>
                    <a:lstStyle/>
                    <a:p>
                      <a:pPr marL="90805" marR="650240">
                        <a:lnSpc>
                          <a:spcPct val="101400"/>
                        </a:lnSpc>
                        <a:spcBef>
                          <a:spcPts val="115"/>
                        </a:spcBef>
                      </a:pPr>
                      <a:r>
                        <a:rPr sz="2800" b="1" spc="-225" dirty="0">
                          <a:solidFill>
                            <a:srgbClr val="FFFFFF"/>
                          </a:solidFill>
                          <a:latin typeface="Arial"/>
                          <a:cs typeface="Arial"/>
                        </a:rPr>
                        <a:t>Community</a:t>
                      </a:r>
                      <a:r>
                        <a:rPr sz="2800" b="1" spc="-140" dirty="0">
                          <a:solidFill>
                            <a:srgbClr val="FFFFFF"/>
                          </a:solidFill>
                          <a:latin typeface="Arial"/>
                          <a:cs typeface="Arial"/>
                        </a:rPr>
                        <a:t> </a:t>
                      </a:r>
                      <a:r>
                        <a:rPr sz="2800" b="1" spc="-300" dirty="0">
                          <a:solidFill>
                            <a:srgbClr val="FFFFFF"/>
                          </a:solidFill>
                          <a:latin typeface="Arial"/>
                          <a:cs typeface="Arial"/>
                        </a:rPr>
                        <a:t>Based</a:t>
                      </a:r>
                      <a:r>
                        <a:rPr sz="2800" b="1" spc="-145" dirty="0">
                          <a:solidFill>
                            <a:srgbClr val="FFFFFF"/>
                          </a:solidFill>
                          <a:latin typeface="Arial"/>
                          <a:cs typeface="Arial"/>
                        </a:rPr>
                        <a:t> </a:t>
                      </a:r>
                      <a:r>
                        <a:rPr sz="2800" b="1" spc="-190" dirty="0">
                          <a:solidFill>
                            <a:srgbClr val="FFFFFF"/>
                          </a:solidFill>
                          <a:latin typeface="Arial"/>
                          <a:cs typeface="Arial"/>
                        </a:rPr>
                        <a:t>Organization </a:t>
                      </a:r>
                      <a:r>
                        <a:rPr sz="2800" b="1" spc="-290" dirty="0">
                          <a:solidFill>
                            <a:srgbClr val="FFFFFF"/>
                          </a:solidFill>
                          <a:latin typeface="Arial"/>
                          <a:cs typeface="Arial"/>
                        </a:rPr>
                        <a:t>(CBO)</a:t>
                      </a:r>
                      <a:r>
                        <a:rPr sz="2800" b="1" spc="-125" dirty="0">
                          <a:solidFill>
                            <a:srgbClr val="FFFFFF"/>
                          </a:solidFill>
                          <a:latin typeface="Arial"/>
                          <a:cs typeface="Arial"/>
                        </a:rPr>
                        <a:t> </a:t>
                      </a:r>
                      <a:r>
                        <a:rPr sz="2800" b="1" spc="-75" dirty="0">
                          <a:solidFill>
                            <a:srgbClr val="FFFFFF"/>
                          </a:solidFill>
                          <a:latin typeface="Arial"/>
                          <a:cs typeface="Arial"/>
                        </a:rPr>
                        <a:t>Sector</a:t>
                      </a:r>
                      <a:endParaRPr sz="2800" dirty="0">
                        <a:latin typeface="Arial"/>
                        <a:cs typeface="Arial"/>
                      </a:endParaRPr>
                    </a:p>
                  </a:txBody>
                  <a:tcPr marL="0" marR="0" marT="146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93980" marR="417195">
                        <a:lnSpc>
                          <a:spcPct val="101400"/>
                        </a:lnSpc>
                        <a:spcBef>
                          <a:spcPts val="115"/>
                        </a:spcBef>
                      </a:pPr>
                      <a:r>
                        <a:rPr sz="2800" b="1" spc="-210" dirty="0">
                          <a:solidFill>
                            <a:srgbClr val="FFFFFF"/>
                          </a:solidFill>
                          <a:latin typeface="Arial"/>
                          <a:cs typeface="Arial"/>
                        </a:rPr>
                        <a:t>No</a:t>
                      </a:r>
                      <a:r>
                        <a:rPr sz="2800" b="1" spc="-140" dirty="0">
                          <a:solidFill>
                            <a:srgbClr val="FFFFFF"/>
                          </a:solidFill>
                          <a:latin typeface="Arial"/>
                          <a:cs typeface="Arial"/>
                        </a:rPr>
                        <a:t> </a:t>
                      </a:r>
                      <a:r>
                        <a:rPr sz="2800" b="1" spc="-150" dirty="0">
                          <a:solidFill>
                            <a:srgbClr val="FFFFFF"/>
                          </a:solidFill>
                          <a:latin typeface="Arial"/>
                          <a:cs typeface="Arial"/>
                        </a:rPr>
                        <a:t>of</a:t>
                      </a:r>
                      <a:r>
                        <a:rPr sz="2800" b="1" spc="-125" dirty="0">
                          <a:solidFill>
                            <a:srgbClr val="FFFFFF"/>
                          </a:solidFill>
                          <a:latin typeface="Arial"/>
                          <a:cs typeface="Arial"/>
                        </a:rPr>
                        <a:t> </a:t>
                      </a:r>
                      <a:r>
                        <a:rPr sz="2800" b="1" spc="-210" dirty="0">
                          <a:solidFill>
                            <a:srgbClr val="FFFFFF"/>
                          </a:solidFill>
                          <a:latin typeface="Arial"/>
                          <a:cs typeface="Arial"/>
                        </a:rPr>
                        <a:t>People </a:t>
                      </a:r>
                      <a:r>
                        <a:rPr sz="2800" b="1" spc="-55" dirty="0">
                          <a:solidFill>
                            <a:srgbClr val="FFFFFF"/>
                          </a:solidFill>
                          <a:latin typeface="Arial"/>
                          <a:cs typeface="Arial"/>
                        </a:rPr>
                        <a:t>Interviewed</a:t>
                      </a:r>
                      <a:endParaRPr sz="2800">
                        <a:latin typeface="Arial"/>
                        <a:cs typeface="Arial"/>
                      </a:endParaRPr>
                    </a:p>
                  </a:txBody>
                  <a:tcPr marL="0" marR="0" marT="146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extLst>
                  <a:ext uri="{0D108BD9-81ED-4DB2-BD59-A6C34878D82A}">
                    <a16:rowId xmlns:a16="http://schemas.microsoft.com/office/drawing/2014/main" val="10000"/>
                  </a:ext>
                </a:extLst>
              </a:tr>
              <a:tr h="487045">
                <a:tc>
                  <a:txBody>
                    <a:bodyPr/>
                    <a:lstStyle/>
                    <a:p>
                      <a:pPr marL="90805">
                        <a:lnSpc>
                          <a:spcPct val="100000"/>
                        </a:lnSpc>
                        <a:spcBef>
                          <a:spcPts val="170"/>
                        </a:spcBef>
                      </a:pPr>
                      <a:r>
                        <a:rPr sz="2600" spc="-20" dirty="0">
                          <a:latin typeface="Arial"/>
                          <a:cs typeface="Arial"/>
                        </a:rPr>
                        <a:t>Food</a:t>
                      </a:r>
                      <a:endParaRPr sz="2600">
                        <a:latin typeface="Arial"/>
                        <a:cs typeface="Arial"/>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marR="80010" algn="r">
                        <a:lnSpc>
                          <a:spcPct val="100000"/>
                        </a:lnSpc>
                        <a:spcBef>
                          <a:spcPts val="170"/>
                        </a:spcBef>
                      </a:pPr>
                      <a:r>
                        <a:rPr sz="2600" spc="-50" dirty="0">
                          <a:latin typeface="Arial"/>
                          <a:cs typeface="Arial"/>
                        </a:rPr>
                        <a:t>6</a:t>
                      </a:r>
                      <a:endParaRPr sz="2600">
                        <a:latin typeface="Arial"/>
                        <a:cs typeface="Arial"/>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1"/>
                  </a:ext>
                </a:extLst>
              </a:tr>
              <a:tr h="487045">
                <a:tc>
                  <a:txBody>
                    <a:bodyPr/>
                    <a:lstStyle/>
                    <a:p>
                      <a:pPr marL="90805">
                        <a:lnSpc>
                          <a:spcPct val="100000"/>
                        </a:lnSpc>
                        <a:spcBef>
                          <a:spcPts val="175"/>
                        </a:spcBef>
                      </a:pPr>
                      <a:r>
                        <a:rPr sz="2600" spc="-10" dirty="0">
                          <a:latin typeface="Arial"/>
                          <a:cs typeface="Arial"/>
                        </a:rPr>
                        <a:t>Housing</a:t>
                      </a:r>
                      <a:endParaRPr sz="26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R="80645" algn="r">
                        <a:lnSpc>
                          <a:spcPct val="100000"/>
                        </a:lnSpc>
                        <a:spcBef>
                          <a:spcPts val="175"/>
                        </a:spcBef>
                      </a:pPr>
                      <a:r>
                        <a:rPr sz="2600" spc="-25" dirty="0">
                          <a:latin typeface="Arial"/>
                          <a:cs typeface="Arial"/>
                        </a:rPr>
                        <a:t>16</a:t>
                      </a:r>
                      <a:endParaRPr sz="26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2"/>
                  </a:ext>
                </a:extLst>
              </a:tr>
              <a:tr h="487045">
                <a:tc>
                  <a:txBody>
                    <a:bodyPr/>
                    <a:lstStyle/>
                    <a:p>
                      <a:pPr marL="90805">
                        <a:lnSpc>
                          <a:spcPct val="100000"/>
                        </a:lnSpc>
                        <a:spcBef>
                          <a:spcPts val="175"/>
                        </a:spcBef>
                      </a:pPr>
                      <a:r>
                        <a:rPr sz="2600" spc="-105" dirty="0">
                          <a:latin typeface="Arial"/>
                          <a:cs typeface="Arial"/>
                        </a:rPr>
                        <a:t>Community</a:t>
                      </a:r>
                      <a:r>
                        <a:rPr sz="2600" spc="-125" dirty="0">
                          <a:latin typeface="Arial"/>
                          <a:cs typeface="Arial"/>
                        </a:rPr>
                        <a:t> </a:t>
                      </a:r>
                      <a:r>
                        <a:rPr sz="2600" spc="-10" dirty="0">
                          <a:latin typeface="Arial"/>
                          <a:cs typeface="Arial"/>
                        </a:rPr>
                        <a:t>centers</a:t>
                      </a:r>
                      <a:endParaRPr sz="26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R="80010" algn="r">
                        <a:lnSpc>
                          <a:spcPct val="100000"/>
                        </a:lnSpc>
                        <a:spcBef>
                          <a:spcPts val="175"/>
                        </a:spcBef>
                      </a:pPr>
                      <a:r>
                        <a:rPr sz="2600" spc="-50" dirty="0">
                          <a:latin typeface="Arial"/>
                          <a:cs typeface="Arial"/>
                        </a:rPr>
                        <a:t>8</a:t>
                      </a:r>
                      <a:endParaRPr sz="260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3"/>
                  </a:ext>
                </a:extLst>
              </a:tr>
              <a:tr h="487045">
                <a:tc>
                  <a:txBody>
                    <a:bodyPr/>
                    <a:lstStyle/>
                    <a:p>
                      <a:pPr marL="90805">
                        <a:lnSpc>
                          <a:spcPct val="100000"/>
                        </a:lnSpc>
                        <a:spcBef>
                          <a:spcPts val="180"/>
                        </a:spcBef>
                      </a:pPr>
                      <a:r>
                        <a:rPr sz="2600" spc="-210" dirty="0">
                          <a:latin typeface="Arial"/>
                          <a:cs typeface="Arial"/>
                        </a:rPr>
                        <a:t>Legal</a:t>
                      </a:r>
                      <a:r>
                        <a:rPr sz="2600" spc="-100" dirty="0">
                          <a:latin typeface="Arial"/>
                          <a:cs typeface="Arial"/>
                        </a:rPr>
                        <a:t> </a:t>
                      </a:r>
                      <a:r>
                        <a:rPr sz="2600" spc="-25" dirty="0">
                          <a:latin typeface="Arial"/>
                          <a:cs typeface="Arial"/>
                        </a:rPr>
                        <a:t>services</a:t>
                      </a:r>
                      <a:endParaRPr sz="26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R="80010" algn="r">
                        <a:lnSpc>
                          <a:spcPct val="100000"/>
                        </a:lnSpc>
                        <a:spcBef>
                          <a:spcPts val="180"/>
                        </a:spcBef>
                      </a:pPr>
                      <a:r>
                        <a:rPr sz="2600" spc="-50" dirty="0">
                          <a:latin typeface="Arial"/>
                          <a:cs typeface="Arial"/>
                        </a:rPr>
                        <a:t>2</a:t>
                      </a:r>
                      <a:endParaRPr sz="26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4"/>
                  </a:ext>
                </a:extLst>
              </a:tr>
              <a:tr h="487045">
                <a:tc>
                  <a:txBody>
                    <a:bodyPr/>
                    <a:lstStyle/>
                    <a:p>
                      <a:pPr marL="90805">
                        <a:lnSpc>
                          <a:spcPct val="100000"/>
                        </a:lnSpc>
                        <a:spcBef>
                          <a:spcPts val="180"/>
                        </a:spcBef>
                      </a:pPr>
                      <a:r>
                        <a:rPr sz="2600" dirty="0">
                          <a:latin typeface="Arial"/>
                          <a:cs typeface="Arial"/>
                        </a:rPr>
                        <a:t>Multi-</a:t>
                      </a:r>
                      <a:r>
                        <a:rPr sz="2600" spc="-125" dirty="0">
                          <a:latin typeface="Arial"/>
                          <a:cs typeface="Arial"/>
                        </a:rPr>
                        <a:t>service</a:t>
                      </a:r>
                      <a:r>
                        <a:rPr sz="2600" spc="-65" dirty="0">
                          <a:latin typeface="Arial"/>
                          <a:cs typeface="Arial"/>
                        </a:rPr>
                        <a:t> </a:t>
                      </a:r>
                      <a:r>
                        <a:rPr sz="2600" spc="-10" dirty="0">
                          <a:latin typeface="Arial"/>
                          <a:cs typeface="Arial"/>
                        </a:rPr>
                        <a:t>centers</a:t>
                      </a:r>
                      <a:endParaRPr sz="2600" dirty="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R="80010" algn="r">
                        <a:lnSpc>
                          <a:spcPct val="100000"/>
                        </a:lnSpc>
                        <a:spcBef>
                          <a:spcPts val="180"/>
                        </a:spcBef>
                      </a:pPr>
                      <a:r>
                        <a:rPr sz="2600" spc="-50" dirty="0">
                          <a:latin typeface="Arial"/>
                          <a:cs typeface="Arial"/>
                        </a:rPr>
                        <a:t>7</a:t>
                      </a:r>
                      <a:endParaRPr sz="26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5"/>
                  </a:ext>
                </a:extLst>
              </a:tr>
              <a:tr h="487045">
                <a:tc>
                  <a:txBody>
                    <a:bodyPr/>
                    <a:lstStyle/>
                    <a:p>
                      <a:pPr marL="90805">
                        <a:lnSpc>
                          <a:spcPct val="100000"/>
                        </a:lnSpc>
                        <a:spcBef>
                          <a:spcPts val="180"/>
                        </a:spcBef>
                      </a:pPr>
                      <a:r>
                        <a:rPr sz="2600" spc="-30" dirty="0">
                          <a:latin typeface="Arial"/>
                          <a:cs typeface="Arial"/>
                        </a:rPr>
                        <a:t>Transportation</a:t>
                      </a:r>
                      <a:endParaRPr sz="26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R="80010" algn="r">
                        <a:lnSpc>
                          <a:spcPct val="100000"/>
                        </a:lnSpc>
                        <a:spcBef>
                          <a:spcPts val="180"/>
                        </a:spcBef>
                      </a:pPr>
                      <a:r>
                        <a:rPr sz="2600" spc="-50" dirty="0">
                          <a:latin typeface="Arial"/>
                          <a:cs typeface="Arial"/>
                        </a:rPr>
                        <a:t>1</a:t>
                      </a:r>
                      <a:endParaRPr sz="26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6"/>
                  </a:ext>
                </a:extLst>
              </a:tr>
              <a:tr h="487045">
                <a:tc>
                  <a:txBody>
                    <a:bodyPr/>
                    <a:lstStyle/>
                    <a:p>
                      <a:pPr marL="90805">
                        <a:lnSpc>
                          <a:spcPct val="100000"/>
                        </a:lnSpc>
                        <a:spcBef>
                          <a:spcPts val="185"/>
                        </a:spcBef>
                      </a:pPr>
                      <a:r>
                        <a:rPr sz="2600" spc="-100" dirty="0">
                          <a:latin typeface="Arial"/>
                          <a:cs typeface="Arial"/>
                        </a:rPr>
                        <a:t>Workforce</a:t>
                      </a:r>
                      <a:r>
                        <a:rPr sz="2600" spc="-105" dirty="0">
                          <a:latin typeface="Arial"/>
                          <a:cs typeface="Arial"/>
                        </a:rPr>
                        <a:t> </a:t>
                      </a:r>
                      <a:r>
                        <a:rPr sz="2600" spc="-10" dirty="0">
                          <a:latin typeface="Arial"/>
                          <a:cs typeface="Arial"/>
                        </a:rPr>
                        <a:t>development</a:t>
                      </a:r>
                      <a:endParaRPr sz="26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R="80010" algn="r">
                        <a:lnSpc>
                          <a:spcPct val="100000"/>
                        </a:lnSpc>
                        <a:spcBef>
                          <a:spcPts val="185"/>
                        </a:spcBef>
                      </a:pPr>
                      <a:r>
                        <a:rPr sz="2600" spc="-50" dirty="0">
                          <a:latin typeface="Arial"/>
                          <a:cs typeface="Arial"/>
                        </a:rPr>
                        <a:t>5</a:t>
                      </a:r>
                      <a:endParaRPr sz="26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7"/>
                  </a:ext>
                </a:extLst>
              </a:tr>
              <a:tr h="487045">
                <a:tc>
                  <a:txBody>
                    <a:bodyPr/>
                    <a:lstStyle/>
                    <a:p>
                      <a:pPr marL="90805">
                        <a:lnSpc>
                          <a:spcPct val="100000"/>
                        </a:lnSpc>
                        <a:spcBef>
                          <a:spcPts val="185"/>
                        </a:spcBef>
                      </a:pPr>
                      <a:r>
                        <a:rPr sz="2600" spc="-125" dirty="0">
                          <a:latin typeface="Arial"/>
                          <a:cs typeface="Arial"/>
                        </a:rPr>
                        <a:t>Domestic</a:t>
                      </a:r>
                      <a:r>
                        <a:rPr sz="2600" spc="-130" dirty="0">
                          <a:latin typeface="Arial"/>
                          <a:cs typeface="Arial"/>
                        </a:rPr>
                        <a:t> </a:t>
                      </a:r>
                      <a:r>
                        <a:rPr sz="2600" spc="-10" dirty="0">
                          <a:latin typeface="Arial"/>
                          <a:cs typeface="Arial"/>
                        </a:rPr>
                        <a:t>violence</a:t>
                      </a:r>
                      <a:endParaRPr sz="26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R="80010" algn="r">
                        <a:lnSpc>
                          <a:spcPct val="100000"/>
                        </a:lnSpc>
                        <a:spcBef>
                          <a:spcPts val="185"/>
                        </a:spcBef>
                      </a:pPr>
                      <a:r>
                        <a:rPr sz="2600" spc="-50" dirty="0">
                          <a:latin typeface="Arial"/>
                          <a:cs typeface="Arial"/>
                        </a:rPr>
                        <a:t>1</a:t>
                      </a:r>
                      <a:endParaRPr sz="26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8"/>
                  </a:ext>
                </a:extLst>
              </a:tr>
              <a:tr h="487045">
                <a:tc>
                  <a:txBody>
                    <a:bodyPr/>
                    <a:lstStyle/>
                    <a:p>
                      <a:pPr marL="90805">
                        <a:lnSpc>
                          <a:spcPct val="100000"/>
                        </a:lnSpc>
                        <a:spcBef>
                          <a:spcPts val="185"/>
                        </a:spcBef>
                      </a:pPr>
                      <a:r>
                        <a:rPr sz="2600" spc="-170" dirty="0">
                          <a:latin typeface="Arial"/>
                          <a:cs typeface="Arial"/>
                        </a:rPr>
                        <a:t>Early</a:t>
                      </a:r>
                      <a:r>
                        <a:rPr sz="2600" spc="-100" dirty="0">
                          <a:latin typeface="Arial"/>
                          <a:cs typeface="Arial"/>
                        </a:rPr>
                        <a:t> </a:t>
                      </a:r>
                      <a:r>
                        <a:rPr sz="2600" spc="-85" dirty="0">
                          <a:latin typeface="Arial"/>
                          <a:cs typeface="Arial"/>
                        </a:rPr>
                        <a:t>childhood</a:t>
                      </a:r>
                      <a:r>
                        <a:rPr sz="2600" spc="-95" dirty="0">
                          <a:latin typeface="Arial"/>
                          <a:cs typeface="Arial"/>
                        </a:rPr>
                        <a:t> </a:t>
                      </a:r>
                      <a:r>
                        <a:rPr sz="2600" spc="-10" dirty="0">
                          <a:latin typeface="Arial"/>
                          <a:cs typeface="Arial"/>
                        </a:rPr>
                        <a:t>education</a:t>
                      </a:r>
                      <a:endParaRPr sz="26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R="80010" algn="r">
                        <a:lnSpc>
                          <a:spcPct val="100000"/>
                        </a:lnSpc>
                        <a:spcBef>
                          <a:spcPts val="185"/>
                        </a:spcBef>
                      </a:pPr>
                      <a:r>
                        <a:rPr sz="2600" spc="-50" dirty="0">
                          <a:latin typeface="Arial"/>
                          <a:cs typeface="Arial"/>
                        </a:rPr>
                        <a:t>1</a:t>
                      </a:r>
                      <a:endParaRPr sz="26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9"/>
                  </a:ext>
                </a:extLst>
              </a:tr>
              <a:tr h="456565">
                <a:tc>
                  <a:txBody>
                    <a:bodyPr/>
                    <a:lstStyle/>
                    <a:p>
                      <a:pPr marR="81280" algn="r">
                        <a:lnSpc>
                          <a:spcPct val="100000"/>
                        </a:lnSpc>
                        <a:spcBef>
                          <a:spcPts val="175"/>
                        </a:spcBef>
                      </a:pPr>
                      <a:r>
                        <a:rPr sz="2400" b="1" spc="-10" dirty="0">
                          <a:latin typeface="Arial"/>
                          <a:cs typeface="Arial"/>
                        </a:rPr>
                        <a:t>Total</a:t>
                      </a:r>
                      <a:endParaRPr sz="24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R="80645" algn="r">
                        <a:lnSpc>
                          <a:spcPct val="100000"/>
                        </a:lnSpc>
                        <a:spcBef>
                          <a:spcPts val="175"/>
                        </a:spcBef>
                      </a:pPr>
                      <a:r>
                        <a:rPr sz="2400" b="1" spc="-25" dirty="0">
                          <a:latin typeface="Arial"/>
                          <a:cs typeface="Arial"/>
                        </a:rPr>
                        <a:t>47</a:t>
                      </a:r>
                      <a:endParaRPr sz="24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Findings"/>
          <p:cNvSpPr txBox="1">
            <a:spLocks noGrp="1"/>
          </p:cNvSpPr>
          <p:nvPr>
            <p:ph type="title"/>
          </p:nvPr>
        </p:nvSpPr>
        <p:spPr>
          <a:xfrm>
            <a:off x="4934930" y="2767743"/>
            <a:ext cx="2213610" cy="683260"/>
          </a:xfrm>
          <a:prstGeom prst="rect">
            <a:avLst/>
          </a:prstGeom>
        </p:spPr>
        <p:txBody>
          <a:bodyPr vert="horz" wrap="square" lIns="0" tIns="13970" rIns="0" bIns="0" rtlCol="0">
            <a:spAutoFit/>
          </a:bodyPr>
          <a:lstStyle/>
          <a:p>
            <a:pPr marL="12700">
              <a:lnSpc>
                <a:spcPct val="100000"/>
              </a:lnSpc>
              <a:spcBef>
                <a:spcPts val="110"/>
              </a:spcBef>
            </a:pPr>
            <a:r>
              <a:rPr sz="4300" spc="-434" dirty="0">
                <a:solidFill>
                  <a:srgbClr val="000000"/>
                </a:solidFill>
                <a:latin typeface="Arial"/>
                <a:cs typeface="Arial"/>
              </a:rPr>
              <a:t>FINDINGS</a:t>
            </a:r>
            <a:endParaRPr sz="43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49926" y="2377947"/>
            <a:ext cx="2003425" cy="1726564"/>
          </a:xfrm>
          <a:prstGeom prst="rect">
            <a:avLst/>
          </a:prstGeom>
        </p:spPr>
        <p:txBody>
          <a:bodyPr vert="horz" wrap="square" lIns="0" tIns="83820" rIns="0" bIns="0" rtlCol="0">
            <a:spAutoFit/>
          </a:bodyPr>
          <a:lstStyle/>
          <a:p>
            <a:pPr marL="12700" marR="5080" indent="635" algn="ctr">
              <a:lnSpc>
                <a:spcPts val="4300"/>
              </a:lnSpc>
              <a:spcBef>
                <a:spcPts val="660"/>
              </a:spcBef>
            </a:pPr>
            <a:r>
              <a:rPr sz="4000" spc="-320" dirty="0">
                <a:latin typeface="Arial"/>
                <a:cs typeface="Arial"/>
              </a:rPr>
              <a:t>Five </a:t>
            </a:r>
            <a:r>
              <a:rPr sz="4000" spc="-235" dirty="0">
                <a:latin typeface="Arial"/>
                <a:cs typeface="Arial"/>
              </a:rPr>
              <a:t>Emergent </a:t>
            </a:r>
            <a:r>
              <a:rPr sz="4000" spc="-325" dirty="0">
                <a:latin typeface="Arial"/>
                <a:cs typeface="Arial"/>
              </a:rPr>
              <a:t>Themes</a:t>
            </a:r>
            <a:endParaRPr sz="4000">
              <a:latin typeface="Arial"/>
              <a:cs typeface="Arial"/>
            </a:endParaRPr>
          </a:p>
        </p:txBody>
      </p:sp>
      <p:grpSp>
        <p:nvGrpSpPr>
          <p:cNvPr id="3" name="object 3">
            <a:extLst>
              <a:ext uri="{C183D7F6-B498-43B3-948B-1728B52AA6E4}">
                <adec:decorative xmlns:adec="http://schemas.microsoft.com/office/drawing/2017/decorative" val="1"/>
              </a:ext>
            </a:extLst>
          </p:cNvPr>
          <p:cNvGrpSpPr/>
          <p:nvPr/>
        </p:nvGrpSpPr>
        <p:grpSpPr>
          <a:xfrm>
            <a:off x="152400" y="587162"/>
            <a:ext cx="8205470" cy="5907405"/>
            <a:chOff x="85459" y="603169"/>
            <a:chExt cx="8205470" cy="5907405"/>
          </a:xfrm>
        </p:grpSpPr>
        <p:sp>
          <p:nvSpPr>
            <p:cNvPr id="4" name="object 4"/>
            <p:cNvSpPr/>
            <p:nvPr/>
          </p:nvSpPr>
          <p:spPr>
            <a:xfrm>
              <a:off x="91809" y="609519"/>
              <a:ext cx="1236345" cy="5894705"/>
            </a:xfrm>
            <a:custGeom>
              <a:avLst/>
              <a:gdLst/>
              <a:ahLst/>
              <a:cxnLst/>
              <a:rect l="l" t="t" r="r" b="b"/>
              <a:pathLst>
                <a:path w="1236345" h="5894705">
                  <a:moveTo>
                    <a:pt x="15261" y="0"/>
                  </a:moveTo>
                  <a:lnTo>
                    <a:pt x="49170" y="34295"/>
                  </a:lnTo>
                  <a:lnTo>
                    <a:pt x="82601" y="68883"/>
                  </a:lnTo>
                  <a:lnTo>
                    <a:pt x="115555" y="103760"/>
                  </a:lnTo>
                  <a:lnTo>
                    <a:pt x="148032" y="138921"/>
                  </a:lnTo>
                  <a:lnTo>
                    <a:pt x="180031" y="174362"/>
                  </a:lnTo>
                  <a:lnTo>
                    <a:pt x="211552" y="210079"/>
                  </a:lnTo>
                  <a:lnTo>
                    <a:pt x="242595" y="246068"/>
                  </a:lnTo>
                  <a:lnTo>
                    <a:pt x="273161" y="282325"/>
                  </a:lnTo>
                  <a:lnTo>
                    <a:pt x="303250" y="318845"/>
                  </a:lnTo>
                  <a:lnTo>
                    <a:pt x="332861" y="355624"/>
                  </a:lnTo>
                  <a:lnTo>
                    <a:pt x="361994" y="392659"/>
                  </a:lnTo>
                  <a:lnTo>
                    <a:pt x="390649" y="429945"/>
                  </a:lnTo>
                  <a:lnTo>
                    <a:pt x="418828" y="467478"/>
                  </a:lnTo>
                  <a:lnTo>
                    <a:pt x="446528" y="505253"/>
                  </a:lnTo>
                  <a:lnTo>
                    <a:pt x="473751" y="543268"/>
                  </a:lnTo>
                  <a:lnTo>
                    <a:pt x="500496" y="581516"/>
                  </a:lnTo>
                  <a:lnTo>
                    <a:pt x="526764" y="619995"/>
                  </a:lnTo>
                  <a:lnTo>
                    <a:pt x="552554" y="658700"/>
                  </a:lnTo>
                  <a:lnTo>
                    <a:pt x="577866" y="697628"/>
                  </a:lnTo>
                  <a:lnTo>
                    <a:pt x="602701" y="736773"/>
                  </a:lnTo>
                  <a:lnTo>
                    <a:pt x="627058" y="776132"/>
                  </a:lnTo>
                  <a:lnTo>
                    <a:pt x="650938" y="815700"/>
                  </a:lnTo>
                  <a:lnTo>
                    <a:pt x="674340" y="855474"/>
                  </a:lnTo>
                  <a:lnTo>
                    <a:pt x="697265" y="895449"/>
                  </a:lnTo>
                  <a:lnTo>
                    <a:pt x="719712" y="935622"/>
                  </a:lnTo>
                  <a:lnTo>
                    <a:pt x="741681" y="975987"/>
                  </a:lnTo>
                  <a:lnTo>
                    <a:pt x="763173" y="1016541"/>
                  </a:lnTo>
                  <a:lnTo>
                    <a:pt x="784187" y="1057280"/>
                  </a:lnTo>
                  <a:lnTo>
                    <a:pt x="804723" y="1098199"/>
                  </a:lnTo>
                  <a:lnTo>
                    <a:pt x="824782" y="1139295"/>
                  </a:lnTo>
                  <a:lnTo>
                    <a:pt x="844364" y="1180563"/>
                  </a:lnTo>
                  <a:lnTo>
                    <a:pt x="863467" y="1221999"/>
                  </a:lnTo>
                  <a:lnTo>
                    <a:pt x="882094" y="1263599"/>
                  </a:lnTo>
                  <a:lnTo>
                    <a:pt x="900242" y="1305359"/>
                  </a:lnTo>
                  <a:lnTo>
                    <a:pt x="917913" y="1347274"/>
                  </a:lnTo>
                  <a:lnTo>
                    <a:pt x="935106" y="1389341"/>
                  </a:lnTo>
                  <a:lnTo>
                    <a:pt x="951822" y="1431555"/>
                  </a:lnTo>
                  <a:lnTo>
                    <a:pt x="968060" y="1473912"/>
                  </a:lnTo>
                  <a:lnTo>
                    <a:pt x="983821" y="1516409"/>
                  </a:lnTo>
                  <a:lnTo>
                    <a:pt x="999104" y="1559040"/>
                  </a:lnTo>
                  <a:lnTo>
                    <a:pt x="1013909" y="1601802"/>
                  </a:lnTo>
                  <a:lnTo>
                    <a:pt x="1028237" y="1644691"/>
                  </a:lnTo>
                  <a:lnTo>
                    <a:pt x="1042088" y="1687702"/>
                  </a:lnTo>
                  <a:lnTo>
                    <a:pt x="1055460" y="1730831"/>
                  </a:lnTo>
                  <a:lnTo>
                    <a:pt x="1068355" y="1774075"/>
                  </a:lnTo>
                  <a:lnTo>
                    <a:pt x="1080773" y="1817428"/>
                  </a:lnTo>
                  <a:lnTo>
                    <a:pt x="1092712" y="1860887"/>
                  </a:lnTo>
                  <a:lnTo>
                    <a:pt x="1104175" y="1904448"/>
                  </a:lnTo>
                  <a:lnTo>
                    <a:pt x="1115159" y="1948107"/>
                  </a:lnTo>
                  <a:lnTo>
                    <a:pt x="1125666" y="1991859"/>
                  </a:lnTo>
                  <a:lnTo>
                    <a:pt x="1135696" y="2035700"/>
                  </a:lnTo>
                  <a:lnTo>
                    <a:pt x="1145248" y="2079626"/>
                  </a:lnTo>
                  <a:lnTo>
                    <a:pt x="1154322" y="2123633"/>
                  </a:lnTo>
                  <a:lnTo>
                    <a:pt x="1162919" y="2167717"/>
                  </a:lnTo>
                  <a:lnTo>
                    <a:pt x="1171038" y="2211873"/>
                  </a:lnTo>
                  <a:lnTo>
                    <a:pt x="1178679" y="2256098"/>
                  </a:lnTo>
                  <a:lnTo>
                    <a:pt x="1185843" y="2300388"/>
                  </a:lnTo>
                  <a:lnTo>
                    <a:pt x="1192530" y="2344737"/>
                  </a:lnTo>
                  <a:lnTo>
                    <a:pt x="1198738" y="2389143"/>
                  </a:lnTo>
                  <a:lnTo>
                    <a:pt x="1204469" y="2433600"/>
                  </a:lnTo>
                  <a:lnTo>
                    <a:pt x="1209723" y="2478105"/>
                  </a:lnTo>
                  <a:lnTo>
                    <a:pt x="1214499" y="2522654"/>
                  </a:lnTo>
                  <a:lnTo>
                    <a:pt x="1218797" y="2567242"/>
                  </a:lnTo>
                  <a:lnTo>
                    <a:pt x="1222618" y="2611865"/>
                  </a:lnTo>
                  <a:lnTo>
                    <a:pt x="1225961" y="2656520"/>
                  </a:lnTo>
                  <a:lnTo>
                    <a:pt x="1228827" y="2701201"/>
                  </a:lnTo>
                  <a:lnTo>
                    <a:pt x="1231215" y="2745906"/>
                  </a:lnTo>
                  <a:lnTo>
                    <a:pt x="1233125" y="2790629"/>
                  </a:lnTo>
                  <a:lnTo>
                    <a:pt x="1234558" y="2835366"/>
                  </a:lnTo>
                  <a:lnTo>
                    <a:pt x="1235513" y="2880114"/>
                  </a:lnTo>
                  <a:lnTo>
                    <a:pt x="1235991" y="2924868"/>
                  </a:lnTo>
                  <a:lnTo>
                    <a:pt x="1235991" y="2969624"/>
                  </a:lnTo>
                  <a:lnTo>
                    <a:pt x="1235513" y="3014378"/>
                  </a:lnTo>
                  <a:lnTo>
                    <a:pt x="1234558" y="3059126"/>
                  </a:lnTo>
                  <a:lnTo>
                    <a:pt x="1233125" y="3103864"/>
                  </a:lnTo>
                  <a:lnTo>
                    <a:pt x="1231215" y="3148587"/>
                  </a:lnTo>
                  <a:lnTo>
                    <a:pt x="1228827" y="3193291"/>
                  </a:lnTo>
                  <a:lnTo>
                    <a:pt x="1225961" y="3237973"/>
                  </a:lnTo>
                  <a:lnTo>
                    <a:pt x="1222618" y="3282627"/>
                  </a:lnTo>
                  <a:lnTo>
                    <a:pt x="1218797" y="3327251"/>
                  </a:lnTo>
                  <a:lnTo>
                    <a:pt x="1214499" y="3371839"/>
                  </a:lnTo>
                  <a:lnTo>
                    <a:pt x="1209723" y="3416387"/>
                  </a:lnTo>
                  <a:lnTo>
                    <a:pt x="1204469" y="3460893"/>
                  </a:lnTo>
                  <a:lnTo>
                    <a:pt x="1198738" y="3505350"/>
                  </a:lnTo>
                  <a:lnTo>
                    <a:pt x="1192530" y="3549755"/>
                  </a:lnTo>
                  <a:lnTo>
                    <a:pt x="1185843" y="3594105"/>
                  </a:lnTo>
                  <a:lnTo>
                    <a:pt x="1178679" y="3638394"/>
                  </a:lnTo>
                  <a:lnTo>
                    <a:pt x="1171038" y="3682619"/>
                  </a:lnTo>
                  <a:lnTo>
                    <a:pt x="1162919" y="3726776"/>
                  </a:lnTo>
                  <a:lnTo>
                    <a:pt x="1154322" y="3770860"/>
                  </a:lnTo>
                  <a:lnTo>
                    <a:pt x="1145248" y="3814867"/>
                  </a:lnTo>
                  <a:lnTo>
                    <a:pt x="1135696" y="3858793"/>
                  </a:lnTo>
                  <a:lnTo>
                    <a:pt x="1125666" y="3902634"/>
                  </a:lnTo>
                  <a:lnTo>
                    <a:pt x="1115159" y="3946386"/>
                  </a:lnTo>
                  <a:lnTo>
                    <a:pt x="1104175" y="3990044"/>
                  </a:lnTo>
                  <a:lnTo>
                    <a:pt x="1092712" y="4033605"/>
                  </a:lnTo>
                  <a:lnTo>
                    <a:pt x="1080773" y="4077064"/>
                  </a:lnTo>
                  <a:lnTo>
                    <a:pt x="1068355" y="4120418"/>
                  </a:lnTo>
                  <a:lnTo>
                    <a:pt x="1055460" y="4163661"/>
                  </a:lnTo>
                  <a:lnTo>
                    <a:pt x="1042088" y="4206791"/>
                  </a:lnTo>
                  <a:lnTo>
                    <a:pt x="1028237" y="4249802"/>
                  </a:lnTo>
                  <a:lnTo>
                    <a:pt x="1013909" y="4292690"/>
                  </a:lnTo>
                  <a:lnTo>
                    <a:pt x="999104" y="4335452"/>
                  </a:lnTo>
                  <a:lnTo>
                    <a:pt x="983821" y="4378084"/>
                  </a:lnTo>
                  <a:lnTo>
                    <a:pt x="968060" y="4420580"/>
                  </a:lnTo>
                  <a:lnTo>
                    <a:pt x="951822" y="4462937"/>
                  </a:lnTo>
                  <a:lnTo>
                    <a:pt x="935106" y="4505152"/>
                  </a:lnTo>
                  <a:lnTo>
                    <a:pt x="917913" y="4547218"/>
                  </a:lnTo>
                  <a:lnTo>
                    <a:pt x="900242" y="4589134"/>
                  </a:lnTo>
                  <a:lnTo>
                    <a:pt x="882094" y="4630894"/>
                  </a:lnTo>
                  <a:lnTo>
                    <a:pt x="863467" y="4672494"/>
                  </a:lnTo>
                  <a:lnTo>
                    <a:pt x="844364" y="4713930"/>
                  </a:lnTo>
                  <a:lnTo>
                    <a:pt x="824782" y="4755198"/>
                  </a:lnTo>
                  <a:lnTo>
                    <a:pt x="804723" y="4796293"/>
                  </a:lnTo>
                  <a:lnTo>
                    <a:pt x="784187" y="4837213"/>
                  </a:lnTo>
                  <a:lnTo>
                    <a:pt x="763173" y="4877951"/>
                  </a:lnTo>
                  <a:lnTo>
                    <a:pt x="741681" y="4918506"/>
                  </a:lnTo>
                  <a:lnTo>
                    <a:pt x="719712" y="4958871"/>
                  </a:lnTo>
                  <a:lnTo>
                    <a:pt x="697265" y="4999043"/>
                  </a:lnTo>
                  <a:lnTo>
                    <a:pt x="674340" y="5039018"/>
                  </a:lnTo>
                  <a:lnTo>
                    <a:pt x="650938" y="5078792"/>
                  </a:lnTo>
                  <a:lnTo>
                    <a:pt x="627058" y="5118361"/>
                  </a:lnTo>
                  <a:lnTo>
                    <a:pt x="602701" y="5157720"/>
                  </a:lnTo>
                  <a:lnTo>
                    <a:pt x="577866" y="5196865"/>
                  </a:lnTo>
                  <a:lnTo>
                    <a:pt x="552554" y="5235792"/>
                  </a:lnTo>
                  <a:lnTo>
                    <a:pt x="526764" y="5274497"/>
                  </a:lnTo>
                  <a:lnTo>
                    <a:pt x="500496" y="5312976"/>
                  </a:lnTo>
                  <a:lnTo>
                    <a:pt x="473751" y="5351225"/>
                  </a:lnTo>
                  <a:lnTo>
                    <a:pt x="446528" y="5389239"/>
                  </a:lnTo>
                  <a:lnTo>
                    <a:pt x="418828" y="5427015"/>
                  </a:lnTo>
                  <a:lnTo>
                    <a:pt x="390649" y="5464548"/>
                  </a:lnTo>
                  <a:lnTo>
                    <a:pt x="361994" y="5501833"/>
                  </a:lnTo>
                  <a:lnTo>
                    <a:pt x="332861" y="5538868"/>
                  </a:lnTo>
                  <a:lnTo>
                    <a:pt x="303250" y="5575648"/>
                  </a:lnTo>
                  <a:lnTo>
                    <a:pt x="273161" y="5612168"/>
                  </a:lnTo>
                  <a:lnTo>
                    <a:pt x="242595" y="5648424"/>
                  </a:lnTo>
                  <a:lnTo>
                    <a:pt x="211552" y="5684413"/>
                  </a:lnTo>
                  <a:lnTo>
                    <a:pt x="180031" y="5720130"/>
                  </a:lnTo>
                  <a:lnTo>
                    <a:pt x="148032" y="5755571"/>
                  </a:lnTo>
                  <a:lnTo>
                    <a:pt x="115555" y="5790732"/>
                  </a:lnTo>
                  <a:lnTo>
                    <a:pt x="82601" y="5825609"/>
                  </a:lnTo>
                  <a:lnTo>
                    <a:pt x="49170" y="5860197"/>
                  </a:lnTo>
                  <a:lnTo>
                    <a:pt x="15261" y="5894493"/>
                  </a:lnTo>
                  <a:lnTo>
                    <a:pt x="0" y="5879228"/>
                  </a:lnTo>
                  <a:lnTo>
                    <a:pt x="33969" y="5844868"/>
                  </a:lnTo>
                  <a:lnTo>
                    <a:pt x="67456" y="5810214"/>
                  </a:lnTo>
                  <a:lnTo>
                    <a:pt x="100462" y="5775269"/>
                  </a:lnTo>
                  <a:lnTo>
                    <a:pt x="132986" y="5740036"/>
                  </a:lnTo>
                  <a:lnTo>
                    <a:pt x="165028" y="5704522"/>
                  </a:lnTo>
                  <a:lnTo>
                    <a:pt x="196588" y="5668729"/>
                  </a:lnTo>
                  <a:lnTo>
                    <a:pt x="227667" y="5632662"/>
                  </a:lnTo>
                  <a:lnTo>
                    <a:pt x="258263" y="5596325"/>
                  </a:lnTo>
                  <a:lnTo>
                    <a:pt x="288378" y="5559722"/>
                  </a:lnTo>
                  <a:lnTo>
                    <a:pt x="318011" y="5522859"/>
                  </a:lnTo>
                  <a:lnTo>
                    <a:pt x="347162" y="5485737"/>
                  </a:lnTo>
                  <a:lnTo>
                    <a:pt x="375831" y="5448363"/>
                  </a:lnTo>
                  <a:lnTo>
                    <a:pt x="404019" y="5410740"/>
                  </a:lnTo>
                  <a:lnTo>
                    <a:pt x="431724" y="5372873"/>
                  </a:lnTo>
                  <a:lnTo>
                    <a:pt x="458948" y="5334765"/>
                  </a:lnTo>
                  <a:lnTo>
                    <a:pt x="485690" y="5296421"/>
                  </a:lnTo>
                  <a:lnTo>
                    <a:pt x="511950" y="5257845"/>
                  </a:lnTo>
                  <a:lnTo>
                    <a:pt x="537728" y="5219042"/>
                  </a:lnTo>
                  <a:lnTo>
                    <a:pt x="563024" y="5180015"/>
                  </a:lnTo>
                  <a:lnTo>
                    <a:pt x="587839" y="5140768"/>
                  </a:lnTo>
                  <a:lnTo>
                    <a:pt x="612172" y="5101307"/>
                  </a:lnTo>
                  <a:lnTo>
                    <a:pt x="636022" y="5061635"/>
                  </a:lnTo>
                  <a:lnTo>
                    <a:pt x="659392" y="5021756"/>
                  </a:lnTo>
                  <a:lnTo>
                    <a:pt x="682279" y="4981675"/>
                  </a:lnTo>
                  <a:lnTo>
                    <a:pt x="704684" y="4941396"/>
                  </a:lnTo>
                  <a:lnTo>
                    <a:pt x="726608" y="4900922"/>
                  </a:lnTo>
                  <a:lnTo>
                    <a:pt x="748049" y="4860259"/>
                  </a:lnTo>
                  <a:lnTo>
                    <a:pt x="769009" y="4819411"/>
                  </a:lnTo>
                  <a:lnTo>
                    <a:pt x="789487" y="4778381"/>
                  </a:lnTo>
                  <a:lnTo>
                    <a:pt x="809483" y="4737174"/>
                  </a:lnTo>
                  <a:lnTo>
                    <a:pt x="828998" y="4695794"/>
                  </a:lnTo>
                  <a:lnTo>
                    <a:pt x="848030" y="4654246"/>
                  </a:lnTo>
                  <a:lnTo>
                    <a:pt x="866581" y="4612533"/>
                  </a:lnTo>
                  <a:lnTo>
                    <a:pt x="884650" y="4570659"/>
                  </a:lnTo>
                  <a:lnTo>
                    <a:pt x="902237" y="4528630"/>
                  </a:lnTo>
                  <a:lnTo>
                    <a:pt x="919342" y="4486449"/>
                  </a:lnTo>
                  <a:lnTo>
                    <a:pt x="935965" y="4444121"/>
                  </a:lnTo>
                  <a:lnTo>
                    <a:pt x="952107" y="4401649"/>
                  </a:lnTo>
                  <a:lnTo>
                    <a:pt x="967766" y="4359038"/>
                  </a:lnTo>
                  <a:lnTo>
                    <a:pt x="982944" y="4316292"/>
                  </a:lnTo>
                  <a:lnTo>
                    <a:pt x="997640" y="4273415"/>
                  </a:lnTo>
                  <a:lnTo>
                    <a:pt x="1011854" y="4230412"/>
                  </a:lnTo>
                  <a:lnTo>
                    <a:pt x="1025587" y="4187286"/>
                  </a:lnTo>
                  <a:lnTo>
                    <a:pt x="1038837" y="4144043"/>
                  </a:lnTo>
                  <a:lnTo>
                    <a:pt x="1051606" y="4100685"/>
                  </a:lnTo>
                  <a:lnTo>
                    <a:pt x="1063892" y="4057218"/>
                  </a:lnTo>
                  <a:lnTo>
                    <a:pt x="1075697" y="4013646"/>
                  </a:lnTo>
                  <a:lnTo>
                    <a:pt x="1087021" y="3969972"/>
                  </a:lnTo>
                  <a:lnTo>
                    <a:pt x="1097862" y="3926201"/>
                  </a:lnTo>
                  <a:lnTo>
                    <a:pt x="1108221" y="3882338"/>
                  </a:lnTo>
                  <a:lnTo>
                    <a:pt x="1118099" y="3838386"/>
                  </a:lnTo>
                  <a:lnTo>
                    <a:pt x="1127495" y="3794350"/>
                  </a:lnTo>
                  <a:lnTo>
                    <a:pt x="1136409" y="3750233"/>
                  </a:lnTo>
                  <a:lnTo>
                    <a:pt x="1144841" y="3706041"/>
                  </a:lnTo>
                  <a:lnTo>
                    <a:pt x="1152791" y="3661777"/>
                  </a:lnTo>
                  <a:lnTo>
                    <a:pt x="1160260" y="3617446"/>
                  </a:lnTo>
                  <a:lnTo>
                    <a:pt x="1167246" y="3573051"/>
                  </a:lnTo>
                  <a:lnTo>
                    <a:pt x="1173751" y="3528597"/>
                  </a:lnTo>
                  <a:lnTo>
                    <a:pt x="1179774" y="3484089"/>
                  </a:lnTo>
                  <a:lnTo>
                    <a:pt x="1185315" y="3439530"/>
                  </a:lnTo>
                  <a:lnTo>
                    <a:pt x="1190374" y="3394924"/>
                  </a:lnTo>
                  <a:lnTo>
                    <a:pt x="1194952" y="3350276"/>
                  </a:lnTo>
                  <a:lnTo>
                    <a:pt x="1199047" y="3305591"/>
                  </a:lnTo>
                  <a:lnTo>
                    <a:pt x="1202661" y="3260872"/>
                  </a:lnTo>
                  <a:lnTo>
                    <a:pt x="1205793" y="3216123"/>
                  </a:lnTo>
                  <a:lnTo>
                    <a:pt x="1208443" y="3171348"/>
                  </a:lnTo>
                  <a:lnTo>
                    <a:pt x="1210611" y="3126553"/>
                  </a:lnTo>
                  <a:lnTo>
                    <a:pt x="1212298" y="3081741"/>
                  </a:lnTo>
                  <a:lnTo>
                    <a:pt x="1213502" y="3036916"/>
                  </a:lnTo>
                  <a:lnTo>
                    <a:pt x="1214225" y="2992083"/>
                  </a:lnTo>
                  <a:lnTo>
                    <a:pt x="1214466" y="2947246"/>
                  </a:lnTo>
                  <a:lnTo>
                    <a:pt x="1214225" y="2902408"/>
                  </a:lnTo>
                  <a:lnTo>
                    <a:pt x="1213502" y="2857575"/>
                  </a:lnTo>
                  <a:lnTo>
                    <a:pt x="1212298" y="2812750"/>
                  </a:lnTo>
                  <a:lnTo>
                    <a:pt x="1210611" y="2767938"/>
                  </a:lnTo>
                  <a:lnTo>
                    <a:pt x="1208443" y="2723143"/>
                  </a:lnTo>
                  <a:lnTo>
                    <a:pt x="1205793" y="2678369"/>
                  </a:lnTo>
                  <a:lnTo>
                    <a:pt x="1202661" y="2633620"/>
                  </a:lnTo>
                  <a:lnTo>
                    <a:pt x="1199047" y="2588901"/>
                  </a:lnTo>
                  <a:lnTo>
                    <a:pt x="1194952" y="2544215"/>
                  </a:lnTo>
                  <a:lnTo>
                    <a:pt x="1190374" y="2499567"/>
                  </a:lnTo>
                  <a:lnTo>
                    <a:pt x="1185315" y="2454962"/>
                  </a:lnTo>
                  <a:lnTo>
                    <a:pt x="1179774" y="2410403"/>
                  </a:lnTo>
                  <a:lnTo>
                    <a:pt x="1173751" y="2365894"/>
                  </a:lnTo>
                  <a:lnTo>
                    <a:pt x="1167246" y="2321440"/>
                  </a:lnTo>
                  <a:lnTo>
                    <a:pt x="1160260" y="2277046"/>
                  </a:lnTo>
                  <a:lnTo>
                    <a:pt x="1152791" y="2232714"/>
                  </a:lnTo>
                  <a:lnTo>
                    <a:pt x="1144841" y="2188450"/>
                  </a:lnTo>
                  <a:lnTo>
                    <a:pt x="1136409" y="2144258"/>
                  </a:lnTo>
                  <a:lnTo>
                    <a:pt x="1127495" y="2100142"/>
                  </a:lnTo>
                  <a:lnTo>
                    <a:pt x="1118099" y="2056105"/>
                  </a:lnTo>
                  <a:lnTo>
                    <a:pt x="1108221" y="2012153"/>
                  </a:lnTo>
                  <a:lnTo>
                    <a:pt x="1097862" y="1968290"/>
                  </a:lnTo>
                  <a:lnTo>
                    <a:pt x="1087021" y="1924519"/>
                  </a:lnTo>
                  <a:lnTo>
                    <a:pt x="1075697" y="1880846"/>
                  </a:lnTo>
                  <a:lnTo>
                    <a:pt x="1063892" y="1837273"/>
                  </a:lnTo>
                  <a:lnTo>
                    <a:pt x="1051606" y="1793806"/>
                  </a:lnTo>
                  <a:lnTo>
                    <a:pt x="1038837" y="1750449"/>
                  </a:lnTo>
                  <a:lnTo>
                    <a:pt x="1025587" y="1707205"/>
                  </a:lnTo>
                  <a:lnTo>
                    <a:pt x="1011854" y="1664080"/>
                  </a:lnTo>
                  <a:lnTo>
                    <a:pt x="997640" y="1621077"/>
                  </a:lnTo>
                  <a:lnTo>
                    <a:pt x="982944" y="1578200"/>
                  </a:lnTo>
                  <a:lnTo>
                    <a:pt x="967766" y="1535454"/>
                  </a:lnTo>
                  <a:lnTo>
                    <a:pt x="952107" y="1492843"/>
                  </a:lnTo>
                  <a:lnTo>
                    <a:pt x="935965" y="1450371"/>
                  </a:lnTo>
                  <a:lnTo>
                    <a:pt x="919342" y="1408042"/>
                  </a:lnTo>
                  <a:lnTo>
                    <a:pt x="902237" y="1365861"/>
                  </a:lnTo>
                  <a:lnTo>
                    <a:pt x="884650" y="1323832"/>
                  </a:lnTo>
                  <a:lnTo>
                    <a:pt x="866581" y="1281959"/>
                  </a:lnTo>
                  <a:lnTo>
                    <a:pt x="848030" y="1240246"/>
                  </a:lnTo>
                  <a:lnTo>
                    <a:pt x="828998" y="1198697"/>
                  </a:lnTo>
                  <a:lnTo>
                    <a:pt x="809483" y="1157318"/>
                  </a:lnTo>
                  <a:lnTo>
                    <a:pt x="789487" y="1116111"/>
                  </a:lnTo>
                  <a:lnTo>
                    <a:pt x="769009" y="1075081"/>
                  </a:lnTo>
                  <a:lnTo>
                    <a:pt x="748049" y="1034232"/>
                  </a:lnTo>
                  <a:lnTo>
                    <a:pt x="726608" y="993569"/>
                  </a:lnTo>
                  <a:lnTo>
                    <a:pt x="704684" y="953096"/>
                  </a:lnTo>
                  <a:lnTo>
                    <a:pt x="682279" y="912816"/>
                  </a:lnTo>
                  <a:lnTo>
                    <a:pt x="659392" y="872735"/>
                  </a:lnTo>
                  <a:lnTo>
                    <a:pt x="636022" y="832857"/>
                  </a:lnTo>
                  <a:lnTo>
                    <a:pt x="612172" y="793184"/>
                  </a:lnTo>
                  <a:lnTo>
                    <a:pt x="587839" y="753723"/>
                  </a:lnTo>
                  <a:lnTo>
                    <a:pt x="563024" y="714477"/>
                  </a:lnTo>
                  <a:lnTo>
                    <a:pt x="537728" y="675450"/>
                  </a:lnTo>
                  <a:lnTo>
                    <a:pt x="511950" y="636646"/>
                  </a:lnTo>
                  <a:lnTo>
                    <a:pt x="485690" y="598070"/>
                  </a:lnTo>
                  <a:lnTo>
                    <a:pt x="458948" y="559726"/>
                  </a:lnTo>
                  <a:lnTo>
                    <a:pt x="431724" y="521619"/>
                  </a:lnTo>
                  <a:lnTo>
                    <a:pt x="404019" y="483751"/>
                  </a:lnTo>
                  <a:lnTo>
                    <a:pt x="375831" y="446128"/>
                  </a:lnTo>
                  <a:lnTo>
                    <a:pt x="347162" y="408754"/>
                  </a:lnTo>
                  <a:lnTo>
                    <a:pt x="318011" y="371633"/>
                  </a:lnTo>
                  <a:lnTo>
                    <a:pt x="288378" y="334769"/>
                  </a:lnTo>
                  <a:lnTo>
                    <a:pt x="258263" y="298166"/>
                  </a:lnTo>
                  <a:lnTo>
                    <a:pt x="227667" y="261830"/>
                  </a:lnTo>
                  <a:lnTo>
                    <a:pt x="196588" y="225763"/>
                  </a:lnTo>
                  <a:lnTo>
                    <a:pt x="165028" y="189970"/>
                  </a:lnTo>
                  <a:lnTo>
                    <a:pt x="132986" y="154455"/>
                  </a:lnTo>
                  <a:lnTo>
                    <a:pt x="100462" y="119223"/>
                  </a:lnTo>
                  <a:lnTo>
                    <a:pt x="67456" y="84277"/>
                  </a:lnTo>
                  <a:lnTo>
                    <a:pt x="33969" y="49623"/>
                  </a:lnTo>
                  <a:lnTo>
                    <a:pt x="0" y="15264"/>
                  </a:lnTo>
                  <a:lnTo>
                    <a:pt x="15261" y="0"/>
                  </a:lnTo>
                  <a:close/>
                </a:path>
              </a:pathLst>
            </a:custGeom>
            <a:ln w="12693">
              <a:solidFill>
                <a:srgbClr val="70AD47"/>
              </a:solidFill>
            </a:ln>
          </p:spPr>
          <p:txBody>
            <a:bodyPr wrap="square" lIns="0" tIns="0" rIns="0" bIns="0" rtlCol="0"/>
            <a:lstStyle/>
            <a:p>
              <a:endParaRPr/>
            </a:p>
          </p:txBody>
        </p:sp>
        <p:sp>
          <p:nvSpPr>
            <p:cNvPr id="5" name="object 5" descr="1 Healthcare and CBOs have different values"/>
            <p:cNvSpPr/>
            <p:nvPr/>
          </p:nvSpPr>
          <p:spPr>
            <a:xfrm>
              <a:off x="591235" y="847331"/>
              <a:ext cx="7697470" cy="775335"/>
            </a:xfrm>
            <a:custGeom>
              <a:avLst/>
              <a:gdLst/>
              <a:ahLst/>
              <a:cxnLst/>
              <a:rect l="l" t="t" r="r" b="b"/>
              <a:pathLst>
                <a:path w="7697470" h="775335">
                  <a:moveTo>
                    <a:pt x="7697012" y="0"/>
                  </a:moveTo>
                  <a:lnTo>
                    <a:pt x="0" y="0"/>
                  </a:lnTo>
                  <a:lnTo>
                    <a:pt x="0" y="774941"/>
                  </a:lnTo>
                  <a:lnTo>
                    <a:pt x="7697012" y="774941"/>
                  </a:lnTo>
                  <a:lnTo>
                    <a:pt x="7697012" y="0"/>
                  </a:lnTo>
                  <a:close/>
                </a:path>
              </a:pathLst>
            </a:custGeom>
            <a:solidFill>
              <a:srgbClr val="4472C4"/>
            </a:solidFill>
          </p:spPr>
          <p:txBody>
            <a:bodyPr wrap="square" lIns="0" tIns="0" rIns="0" bIns="0" rtlCol="0"/>
            <a:lstStyle/>
            <a:p>
              <a:endParaRPr/>
            </a:p>
          </p:txBody>
        </p:sp>
        <p:sp>
          <p:nvSpPr>
            <p:cNvPr id="6" name="object 6"/>
            <p:cNvSpPr/>
            <p:nvPr/>
          </p:nvSpPr>
          <p:spPr>
            <a:xfrm>
              <a:off x="591236" y="847331"/>
              <a:ext cx="7693659" cy="774700"/>
            </a:xfrm>
            <a:custGeom>
              <a:avLst/>
              <a:gdLst/>
              <a:ahLst/>
              <a:cxnLst/>
              <a:rect l="l" t="t" r="r" b="b"/>
              <a:pathLst>
                <a:path w="7693659" h="774700">
                  <a:moveTo>
                    <a:pt x="0" y="0"/>
                  </a:moveTo>
                  <a:lnTo>
                    <a:pt x="7693091" y="0"/>
                  </a:lnTo>
                  <a:lnTo>
                    <a:pt x="7693091" y="774547"/>
                  </a:lnTo>
                  <a:lnTo>
                    <a:pt x="0" y="774547"/>
                  </a:lnTo>
                  <a:lnTo>
                    <a:pt x="0" y="0"/>
                  </a:lnTo>
                  <a:close/>
                </a:path>
              </a:pathLst>
            </a:custGeom>
            <a:ln w="12693">
              <a:solidFill>
                <a:srgbClr val="FFFFFF"/>
              </a:solidFill>
            </a:ln>
          </p:spPr>
          <p:txBody>
            <a:bodyPr wrap="square" lIns="0" tIns="0" rIns="0" bIns="0" rtlCol="0"/>
            <a:lstStyle/>
            <a:p>
              <a:endParaRPr/>
            </a:p>
          </p:txBody>
        </p:sp>
      </p:grpSp>
      <p:sp>
        <p:nvSpPr>
          <p:cNvPr id="7" name="object 7"/>
          <p:cNvSpPr txBox="1"/>
          <p:nvPr/>
        </p:nvSpPr>
        <p:spPr>
          <a:xfrm>
            <a:off x="1193646" y="1011935"/>
            <a:ext cx="5116195" cy="375920"/>
          </a:xfrm>
          <a:prstGeom prst="rect">
            <a:avLst/>
          </a:prstGeom>
        </p:spPr>
        <p:txBody>
          <a:bodyPr vert="horz" wrap="square" lIns="0" tIns="12700" rIns="0" bIns="0" rtlCol="0">
            <a:spAutoFit/>
          </a:bodyPr>
          <a:lstStyle/>
          <a:p>
            <a:pPr marL="12700">
              <a:lnSpc>
                <a:spcPct val="100000"/>
              </a:lnSpc>
              <a:spcBef>
                <a:spcPts val="100"/>
              </a:spcBef>
            </a:pPr>
            <a:r>
              <a:rPr sz="2300" spc="-90" dirty="0">
                <a:solidFill>
                  <a:srgbClr val="FFFFFF"/>
                </a:solidFill>
                <a:latin typeface="Arial"/>
                <a:cs typeface="Arial"/>
              </a:rPr>
              <a:t>Health</a:t>
            </a:r>
            <a:r>
              <a:rPr sz="2300" spc="-100" dirty="0">
                <a:solidFill>
                  <a:srgbClr val="FFFFFF"/>
                </a:solidFill>
                <a:latin typeface="Arial"/>
                <a:cs typeface="Arial"/>
              </a:rPr>
              <a:t> </a:t>
            </a:r>
            <a:r>
              <a:rPr sz="2300" spc="-140" dirty="0">
                <a:solidFill>
                  <a:srgbClr val="FFFFFF"/>
                </a:solidFill>
                <a:latin typeface="Arial"/>
                <a:cs typeface="Arial"/>
              </a:rPr>
              <a:t>care</a:t>
            </a:r>
            <a:r>
              <a:rPr sz="2300" spc="-90" dirty="0">
                <a:solidFill>
                  <a:srgbClr val="FFFFFF"/>
                </a:solidFill>
                <a:latin typeface="Arial"/>
                <a:cs typeface="Arial"/>
              </a:rPr>
              <a:t> </a:t>
            </a:r>
            <a:r>
              <a:rPr sz="2300" spc="-125" dirty="0">
                <a:solidFill>
                  <a:srgbClr val="FFFFFF"/>
                </a:solidFill>
                <a:latin typeface="Arial"/>
                <a:cs typeface="Arial"/>
              </a:rPr>
              <a:t>and</a:t>
            </a:r>
            <a:r>
              <a:rPr sz="2300" spc="-100" dirty="0">
                <a:solidFill>
                  <a:srgbClr val="FFFFFF"/>
                </a:solidFill>
                <a:latin typeface="Arial"/>
                <a:cs typeface="Arial"/>
              </a:rPr>
              <a:t> </a:t>
            </a:r>
            <a:r>
              <a:rPr sz="2300" spc="-330" dirty="0">
                <a:solidFill>
                  <a:srgbClr val="FFFFFF"/>
                </a:solidFill>
                <a:latin typeface="Arial"/>
                <a:cs typeface="Arial"/>
              </a:rPr>
              <a:t>CBOs</a:t>
            </a:r>
            <a:r>
              <a:rPr sz="2300" spc="-90" dirty="0">
                <a:solidFill>
                  <a:srgbClr val="FFFFFF"/>
                </a:solidFill>
                <a:latin typeface="Arial"/>
                <a:cs typeface="Arial"/>
              </a:rPr>
              <a:t> </a:t>
            </a:r>
            <a:r>
              <a:rPr sz="2300" spc="-150" dirty="0">
                <a:solidFill>
                  <a:srgbClr val="FFFFFF"/>
                </a:solidFill>
                <a:latin typeface="Arial"/>
                <a:cs typeface="Arial"/>
              </a:rPr>
              <a:t>have</a:t>
            </a:r>
            <a:r>
              <a:rPr sz="2300" spc="-95" dirty="0">
                <a:solidFill>
                  <a:srgbClr val="FFFFFF"/>
                </a:solidFill>
                <a:latin typeface="Arial"/>
                <a:cs typeface="Arial"/>
              </a:rPr>
              <a:t> </a:t>
            </a:r>
            <a:r>
              <a:rPr sz="2300" spc="-30" dirty="0">
                <a:solidFill>
                  <a:srgbClr val="FFFFFF"/>
                </a:solidFill>
                <a:latin typeface="Arial"/>
                <a:cs typeface="Arial"/>
              </a:rPr>
              <a:t>different</a:t>
            </a:r>
            <a:r>
              <a:rPr sz="2300" spc="-90" dirty="0">
                <a:solidFill>
                  <a:srgbClr val="FFFFFF"/>
                </a:solidFill>
                <a:latin typeface="Arial"/>
                <a:cs typeface="Arial"/>
              </a:rPr>
              <a:t> </a:t>
            </a:r>
            <a:r>
              <a:rPr sz="2300" spc="-80" dirty="0">
                <a:solidFill>
                  <a:srgbClr val="FFFFFF"/>
                </a:solidFill>
                <a:latin typeface="Arial"/>
                <a:cs typeface="Arial"/>
              </a:rPr>
              <a:t>values</a:t>
            </a:r>
            <a:endParaRPr sz="2300" dirty="0">
              <a:latin typeface="Arial"/>
              <a:cs typeface="Arial"/>
            </a:endParaRPr>
          </a:p>
        </p:txBody>
      </p:sp>
      <p:grpSp>
        <p:nvGrpSpPr>
          <p:cNvPr id="8" name="object 8"/>
          <p:cNvGrpSpPr/>
          <p:nvPr/>
        </p:nvGrpSpPr>
        <p:grpSpPr>
          <a:xfrm>
            <a:off x="91002" y="744113"/>
            <a:ext cx="8190865" cy="2046605"/>
            <a:chOff x="91002" y="744113"/>
            <a:chExt cx="8190865" cy="2046605"/>
          </a:xfrm>
        </p:grpSpPr>
        <p:sp>
          <p:nvSpPr>
            <p:cNvPr id="9" name="object 9">
              <a:extLst>
                <a:ext uri="{C183D7F6-B498-43B3-948B-1728B52AA6E4}">
                  <adec:decorative xmlns:adec="http://schemas.microsoft.com/office/drawing/2017/decorative" val="1"/>
                </a:ext>
              </a:extLst>
            </p:cNvPr>
            <p:cNvSpPr/>
            <p:nvPr/>
          </p:nvSpPr>
          <p:spPr>
            <a:xfrm>
              <a:off x="97351" y="750462"/>
              <a:ext cx="969010" cy="969010"/>
            </a:xfrm>
            <a:custGeom>
              <a:avLst/>
              <a:gdLst/>
              <a:ahLst/>
              <a:cxnLst/>
              <a:rect l="l" t="t" r="r" b="b"/>
              <a:pathLst>
                <a:path w="969010" h="969010">
                  <a:moveTo>
                    <a:pt x="484339" y="0"/>
                  </a:moveTo>
                  <a:lnTo>
                    <a:pt x="437693" y="2217"/>
                  </a:lnTo>
                  <a:lnTo>
                    <a:pt x="392302" y="8733"/>
                  </a:lnTo>
                  <a:lnTo>
                    <a:pt x="348368" y="19346"/>
                  </a:lnTo>
                  <a:lnTo>
                    <a:pt x="306095" y="33851"/>
                  </a:lnTo>
                  <a:lnTo>
                    <a:pt x="265685" y="52047"/>
                  </a:lnTo>
                  <a:lnTo>
                    <a:pt x="227342" y="73730"/>
                  </a:lnTo>
                  <a:lnTo>
                    <a:pt x="191268" y="98697"/>
                  </a:lnTo>
                  <a:lnTo>
                    <a:pt x="157667" y="126746"/>
                  </a:lnTo>
                  <a:lnTo>
                    <a:pt x="126741" y="157672"/>
                  </a:lnTo>
                  <a:lnTo>
                    <a:pt x="98693" y="191274"/>
                  </a:lnTo>
                  <a:lnTo>
                    <a:pt x="73727" y="227348"/>
                  </a:lnTo>
                  <a:lnTo>
                    <a:pt x="52045" y="265691"/>
                  </a:lnTo>
                  <a:lnTo>
                    <a:pt x="33850" y="306100"/>
                  </a:lnTo>
                  <a:lnTo>
                    <a:pt x="19345" y="348372"/>
                  </a:lnTo>
                  <a:lnTo>
                    <a:pt x="8733" y="392305"/>
                  </a:lnTo>
                  <a:lnTo>
                    <a:pt x="2217" y="437695"/>
                  </a:lnTo>
                  <a:lnTo>
                    <a:pt x="0" y="484339"/>
                  </a:lnTo>
                  <a:lnTo>
                    <a:pt x="2217" y="530984"/>
                  </a:lnTo>
                  <a:lnTo>
                    <a:pt x="8733" y="576374"/>
                  </a:lnTo>
                  <a:lnTo>
                    <a:pt x="19345" y="620306"/>
                  </a:lnTo>
                  <a:lnTo>
                    <a:pt x="33850" y="662579"/>
                  </a:lnTo>
                  <a:lnTo>
                    <a:pt x="52045" y="702988"/>
                  </a:lnTo>
                  <a:lnTo>
                    <a:pt x="73727" y="741331"/>
                  </a:lnTo>
                  <a:lnTo>
                    <a:pt x="98693" y="777405"/>
                  </a:lnTo>
                  <a:lnTo>
                    <a:pt x="126741" y="811007"/>
                  </a:lnTo>
                  <a:lnTo>
                    <a:pt x="157667" y="841933"/>
                  </a:lnTo>
                  <a:lnTo>
                    <a:pt x="191268" y="869982"/>
                  </a:lnTo>
                  <a:lnTo>
                    <a:pt x="227342" y="894949"/>
                  </a:lnTo>
                  <a:lnTo>
                    <a:pt x="265685" y="916632"/>
                  </a:lnTo>
                  <a:lnTo>
                    <a:pt x="306095" y="934828"/>
                  </a:lnTo>
                  <a:lnTo>
                    <a:pt x="348368" y="949333"/>
                  </a:lnTo>
                  <a:lnTo>
                    <a:pt x="392302" y="959946"/>
                  </a:lnTo>
                  <a:lnTo>
                    <a:pt x="437693" y="966462"/>
                  </a:lnTo>
                  <a:lnTo>
                    <a:pt x="484339" y="968679"/>
                  </a:lnTo>
                  <a:lnTo>
                    <a:pt x="530984" y="966462"/>
                  </a:lnTo>
                  <a:lnTo>
                    <a:pt x="576374" y="959946"/>
                  </a:lnTo>
                  <a:lnTo>
                    <a:pt x="620306" y="949333"/>
                  </a:lnTo>
                  <a:lnTo>
                    <a:pt x="662579" y="934828"/>
                  </a:lnTo>
                  <a:lnTo>
                    <a:pt x="702988" y="916632"/>
                  </a:lnTo>
                  <a:lnTo>
                    <a:pt x="741331" y="894949"/>
                  </a:lnTo>
                  <a:lnTo>
                    <a:pt x="777405" y="869982"/>
                  </a:lnTo>
                  <a:lnTo>
                    <a:pt x="811007" y="841933"/>
                  </a:lnTo>
                  <a:lnTo>
                    <a:pt x="841933" y="811007"/>
                  </a:lnTo>
                  <a:lnTo>
                    <a:pt x="869982" y="777405"/>
                  </a:lnTo>
                  <a:lnTo>
                    <a:pt x="894949" y="741331"/>
                  </a:lnTo>
                  <a:lnTo>
                    <a:pt x="916632" y="702988"/>
                  </a:lnTo>
                  <a:lnTo>
                    <a:pt x="934828" y="662579"/>
                  </a:lnTo>
                  <a:lnTo>
                    <a:pt x="949333" y="620306"/>
                  </a:lnTo>
                  <a:lnTo>
                    <a:pt x="959946" y="576374"/>
                  </a:lnTo>
                  <a:lnTo>
                    <a:pt x="966462" y="530984"/>
                  </a:lnTo>
                  <a:lnTo>
                    <a:pt x="968679" y="484339"/>
                  </a:lnTo>
                  <a:lnTo>
                    <a:pt x="966462" y="437695"/>
                  </a:lnTo>
                  <a:lnTo>
                    <a:pt x="959946" y="392305"/>
                  </a:lnTo>
                  <a:lnTo>
                    <a:pt x="949333" y="348372"/>
                  </a:lnTo>
                  <a:lnTo>
                    <a:pt x="934828" y="306100"/>
                  </a:lnTo>
                  <a:lnTo>
                    <a:pt x="916632" y="265691"/>
                  </a:lnTo>
                  <a:lnTo>
                    <a:pt x="894949" y="227348"/>
                  </a:lnTo>
                  <a:lnTo>
                    <a:pt x="869982" y="191274"/>
                  </a:lnTo>
                  <a:lnTo>
                    <a:pt x="841933" y="157672"/>
                  </a:lnTo>
                  <a:lnTo>
                    <a:pt x="811007" y="126746"/>
                  </a:lnTo>
                  <a:lnTo>
                    <a:pt x="777405" y="98697"/>
                  </a:lnTo>
                  <a:lnTo>
                    <a:pt x="741331" y="73730"/>
                  </a:lnTo>
                  <a:lnTo>
                    <a:pt x="702988" y="52047"/>
                  </a:lnTo>
                  <a:lnTo>
                    <a:pt x="662579" y="33851"/>
                  </a:lnTo>
                  <a:lnTo>
                    <a:pt x="620306" y="19346"/>
                  </a:lnTo>
                  <a:lnTo>
                    <a:pt x="576374" y="8733"/>
                  </a:lnTo>
                  <a:lnTo>
                    <a:pt x="530984" y="2217"/>
                  </a:lnTo>
                  <a:lnTo>
                    <a:pt x="484339" y="0"/>
                  </a:lnTo>
                  <a:close/>
                </a:path>
              </a:pathLst>
            </a:custGeom>
            <a:solidFill>
              <a:srgbClr val="FFFFFF"/>
            </a:solidFill>
          </p:spPr>
          <p:txBody>
            <a:bodyPr wrap="square" lIns="0" tIns="0" rIns="0" bIns="0" rtlCol="0"/>
            <a:lstStyle/>
            <a:p>
              <a:endParaRPr/>
            </a:p>
          </p:txBody>
        </p:sp>
        <p:sp>
          <p:nvSpPr>
            <p:cNvPr id="10" name="object 10"/>
            <p:cNvSpPr/>
            <p:nvPr/>
          </p:nvSpPr>
          <p:spPr>
            <a:xfrm>
              <a:off x="97352" y="750463"/>
              <a:ext cx="968375" cy="968375"/>
            </a:xfrm>
            <a:custGeom>
              <a:avLst/>
              <a:gdLst/>
              <a:ahLst/>
              <a:cxnLst/>
              <a:rect l="l" t="t" r="r" b="b"/>
              <a:pathLst>
                <a:path w="968375" h="968375">
                  <a:moveTo>
                    <a:pt x="0" y="484092"/>
                  </a:moveTo>
                  <a:lnTo>
                    <a:pt x="2216" y="437471"/>
                  </a:lnTo>
                  <a:lnTo>
                    <a:pt x="8728" y="392103"/>
                  </a:lnTo>
                  <a:lnTo>
                    <a:pt x="19335" y="348192"/>
                  </a:lnTo>
                  <a:lnTo>
                    <a:pt x="33833" y="305941"/>
                  </a:lnTo>
                  <a:lnTo>
                    <a:pt x="52019" y="265552"/>
                  </a:lnTo>
                  <a:lnTo>
                    <a:pt x="73691" y="227229"/>
                  </a:lnTo>
                  <a:lnTo>
                    <a:pt x="98645" y="191173"/>
                  </a:lnTo>
                  <a:lnTo>
                    <a:pt x="126679" y="157589"/>
                  </a:lnTo>
                  <a:lnTo>
                    <a:pt x="157589" y="126679"/>
                  </a:lnTo>
                  <a:lnTo>
                    <a:pt x="191173" y="98645"/>
                  </a:lnTo>
                  <a:lnTo>
                    <a:pt x="227229" y="73691"/>
                  </a:lnTo>
                  <a:lnTo>
                    <a:pt x="265552" y="52019"/>
                  </a:lnTo>
                  <a:lnTo>
                    <a:pt x="305941" y="33833"/>
                  </a:lnTo>
                  <a:lnTo>
                    <a:pt x="348192" y="19335"/>
                  </a:lnTo>
                  <a:lnTo>
                    <a:pt x="392103" y="8728"/>
                  </a:lnTo>
                  <a:lnTo>
                    <a:pt x="437471" y="2216"/>
                  </a:lnTo>
                  <a:lnTo>
                    <a:pt x="484092" y="0"/>
                  </a:lnTo>
                  <a:lnTo>
                    <a:pt x="530713" y="2216"/>
                  </a:lnTo>
                  <a:lnTo>
                    <a:pt x="576081" y="8728"/>
                  </a:lnTo>
                  <a:lnTo>
                    <a:pt x="619992" y="19335"/>
                  </a:lnTo>
                  <a:lnTo>
                    <a:pt x="662243" y="33833"/>
                  </a:lnTo>
                  <a:lnTo>
                    <a:pt x="702632" y="52019"/>
                  </a:lnTo>
                  <a:lnTo>
                    <a:pt x="740955" y="73691"/>
                  </a:lnTo>
                  <a:lnTo>
                    <a:pt x="777011" y="98645"/>
                  </a:lnTo>
                  <a:lnTo>
                    <a:pt x="810595" y="126679"/>
                  </a:lnTo>
                  <a:lnTo>
                    <a:pt x="841505" y="157589"/>
                  </a:lnTo>
                  <a:lnTo>
                    <a:pt x="869539" y="191173"/>
                  </a:lnTo>
                  <a:lnTo>
                    <a:pt x="894493" y="227229"/>
                  </a:lnTo>
                  <a:lnTo>
                    <a:pt x="916165" y="265552"/>
                  </a:lnTo>
                  <a:lnTo>
                    <a:pt x="934351" y="305941"/>
                  </a:lnTo>
                  <a:lnTo>
                    <a:pt x="948849" y="348192"/>
                  </a:lnTo>
                  <a:lnTo>
                    <a:pt x="959456" y="392103"/>
                  </a:lnTo>
                  <a:lnTo>
                    <a:pt x="965968" y="437471"/>
                  </a:lnTo>
                  <a:lnTo>
                    <a:pt x="968185" y="484092"/>
                  </a:lnTo>
                  <a:lnTo>
                    <a:pt x="965968" y="530713"/>
                  </a:lnTo>
                  <a:lnTo>
                    <a:pt x="959456" y="576081"/>
                  </a:lnTo>
                  <a:lnTo>
                    <a:pt x="948849" y="619992"/>
                  </a:lnTo>
                  <a:lnTo>
                    <a:pt x="934351" y="662243"/>
                  </a:lnTo>
                  <a:lnTo>
                    <a:pt x="916165" y="702632"/>
                  </a:lnTo>
                  <a:lnTo>
                    <a:pt x="894493" y="740955"/>
                  </a:lnTo>
                  <a:lnTo>
                    <a:pt x="869539" y="777011"/>
                  </a:lnTo>
                  <a:lnTo>
                    <a:pt x="841505" y="810595"/>
                  </a:lnTo>
                  <a:lnTo>
                    <a:pt x="810595" y="841505"/>
                  </a:lnTo>
                  <a:lnTo>
                    <a:pt x="777011" y="869539"/>
                  </a:lnTo>
                  <a:lnTo>
                    <a:pt x="740955" y="894493"/>
                  </a:lnTo>
                  <a:lnTo>
                    <a:pt x="702632" y="916165"/>
                  </a:lnTo>
                  <a:lnTo>
                    <a:pt x="662243" y="934351"/>
                  </a:lnTo>
                  <a:lnTo>
                    <a:pt x="619992" y="948849"/>
                  </a:lnTo>
                  <a:lnTo>
                    <a:pt x="576081" y="959456"/>
                  </a:lnTo>
                  <a:lnTo>
                    <a:pt x="530713" y="965968"/>
                  </a:lnTo>
                  <a:lnTo>
                    <a:pt x="484092" y="968185"/>
                  </a:lnTo>
                  <a:lnTo>
                    <a:pt x="437471" y="965968"/>
                  </a:lnTo>
                  <a:lnTo>
                    <a:pt x="392103" y="959456"/>
                  </a:lnTo>
                  <a:lnTo>
                    <a:pt x="348192" y="948849"/>
                  </a:lnTo>
                  <a:lnTo>
                    <a:pt x="305941" y="934351"/>
                  </a:lnTo>
                  <a:lnTo>
                    <a:pt x="265552" y="916165"/>
                  </a:lnTo>
                  <a:lnTo>
                    <a:pt x="227229" y="894493"/>
                  </a:lnTo>
                  <a:lnTo>
                    <a:pt x="191173" y="869539"/>
                  </a:lnTo>
                  <a:lnTo>
                    <a:pt x="157589" y="841505"/>
                  </a:lnTo>
                  <a:lnTo>
                    <a:pt x="126679" y="810595"/>
                  </a:lnTo>
                  <a:lnTo>
                    <a:pt x="98645" y="777011"/>
                  </a:lnTo>
                  <a:lnTo>
                    <a:pt x="73691" y="740955"/>
                  </a:lnTo>
                  <a:lnTo>
                    <a:pt x="52019" y="702632"/>
                  </a:lnTo>
                  <a:lnTo>
                    <a:pt x="33833" y="662243"/>
                  </a:lnTo>
                  <a:lnTo>
                    <a:pt x="19335" y="619992"/>
                  </a:lnTo>
                  <a:lnTo>
                    <a:pt x="8728" y="576081"/>
                  </a:lnTo>
                  <a:lnTo>
                    <a:pt x="2216" y="530713"/>
                  </a:lnTo>
                  <a:lnTo>
                    <a:pt x="0" y="484092"/>
                  </a:lnTo>
                  <a:close/>
                </a:path>
              </a:pathLst>
            </a:custGeom>
            <a:ln w="12693">
              <a:solidFill>
                <a:srgbClr val="4472C4"/>
              </a:solidFill>
            </a:ln>
          </p:spPr>
          <p:txBody>
            <a:bodyPr wrap="square" lIns="0" tIns="0" rIns="0" bIns="0" rtlCol="0"/>
            <a:lstStyle/>
            <a:p>
              <a:endParaRPr/>
            </a:p>
          </p:txBody>
        </p:sp>
        <p:sp>
          <p:nvSpPr>
            <p:cNvPr id="11" name="object 11" descr="2 How CBOs perceive health care SDOH strategy"/>
            <p:cNvSpPr/>
            <p:nvPr/>
          </p:nvSpPr>
          <p:spPr>
            <a:xfrm>
              <a:off x="1136994" y="2009374"/>
              <a:ext cx="7141845" cy="775335"/>
            </a:xfrm>
            <a:custGeom>
              <a:avLst/>
              <a:gdLst/>
              <a:ahLst/>
              <a:cxnLst/>
              <a:rect l="l" t="t" r="r" b="b"/>
              <a:pathLst>
                <a:path w="7141845" h="775335">
                  <a:moveTo>
                    <a:pt x="7141718" y="0"/>
                  </a:moveTo>
                  <a:lnTo>
                    <a:pt x="0" y="0"/>
                  </a:lnTo>
                  <a:lnTo>
                    <a:pt x="0" y="774941"/>
                  </a:lnTo>
                  <a:lnTo>
                    <a:pt x="7141718" y="774941"/>
                  </a:lnTo>
                  <a:lnTo>
                    <a:pt x="7141718" y="0"/>
                  </a:lnTo>
                  <a:close/>
                </a:path>
              </a:pathLst>
            </a:custGeom>
            <a:solidFill>
              <a:srgbClr val="43AFC0"/>
            </a:solidFill>
          </p:spPr>
          <p:txBody>
            <a:bodyPr wrap="square" lIns="0" tIns="0" rIns="0" bIns="0" rtlCol="0"/>
            <a:lstStyle/>
            <a:p>
              <a:endParaRPr/>
            </a:p>
          </p:txBody>
        </p:sp>
        <p:sp>
          <p:nvSpPr>
            <p:cNvPr id="12" name="object 12"/>
            <p:cNvSpPr/>
            <p:nvPr/>
          </p:nvSpPr>
          <p:spPr>
            <a:xfrm>
              <a:off x="1136994" y="2009374"/>
              <a:ext cx="7138670" cy="774700"/>
            </a:xfrm>
            <a:custGeom>
              <a:avLst/>
              <a:gdLst/>
              <a:ahLst/>
              <a:cxnLst/>
              <a:rect l="l" t="t" r="r" b="b"/>
              <a:pathLst>
                <a:path w="7138670" h="774700">
                  <a:moveTo>
                    <a:pt x="0" y="0"/>
                  </a:moveTo>
                  <a:lnTo>
                    <a:pt x="7138072" y="0"/>
                  </a:lnTo>
                  <a:lnTo>
                    <a:pt x="7138072" y="774547"/>
                  </a:lnTo>
                  <a:lnTo>
                    <a:pt x="0" y="774547"/>
                  </a:lnTo>
                  <a:lnTo>
                    <a:pt x="0" y="0"/>
                  </a:lnTo>
                  <a:close/>
                </a:path>
              </a:pathLst>
            </a:custGeom>
            <a:ln w="12693">
              <a:solidFill>
                <a:srgbClr val="FFFFFF"/>
              </a:solidFill>
            </a:ln>
          </p:spPr>
          <p:txBody>
            <a:bodyPr wrap="square" lIns="0" tIns="0" rIns="0" bIns="0" rtlCol="0"/>
            <a:lstStyle/>
            <a:p>
              <a:endParaRPr/>
            </a:p>
          </p:txBody>
        </p:sp>
      </p:grpSp>
      <p:sp>
        <p:nvSpPr>
          <p:cNvPr id="13" name="object 13"/>
          <p:cNvSpPr txBox="1"/>
          <p:nvPr/>
        </p:nvSpPr>
        <p:spPr>
          <a:xfrm>
            <a:off x="1739404" y="2173223"/>
            <a:ext cx="5496560" cy="375920"/>
          </a:xfrm>
          <a:prstGeom prst="rect">
            <a:avLst/>
          </a:prstGeom>
        </p:spPr>
        <p:txBody>
          <a:bodyPr vert="horz" wrap="square" lIns="0" tIns="12700" rIns="0" bIns="0" rtlCol="0">
            <a:spAutoFit/>
          </a:bodyPr>
          <a:lstStyle/>
          <a:p>
            <a:pPr marL="12700">
              <a:lnSpc>
                <a:spcPct val="100000"/>
              </a:lnSpc>
              <a:spcBef>
                <a:spcPts val="100"/>
              </a:spcBef>
            </a:pPr>
            <a:r>
              <a:rPr sz="2300" spc="-120" dirty="0">
                <a:solidFill>
                  <a:srgbClr val="FFFFFF"/>
                </a:solidFill>
                <a:latin typeface="Arial"/>
                <a:cs typeface="Arial"/>
              </a:rPr>
              <a:t>How</a:t>
            </a:r>
            <a:r>
              <a:rPr sz="2300" spc="-105" dirty="0">
                <a:solidFill>
                  <a:srgbClr val="FFFFFF"/>
                </a:solidFill>
                <a:latin typeface="Arial"/>
                <a:cs typeface="Arial"/>
              </a:rPr>
              <a:t> </a:t>
            </a:r>
            <a:r>
              <a:rPr sz="2300" spc="-330" dirty="0">
                <a:solidFill>
                  <a:srgbClr val="FFFFFF"/>
                </a:solidFill>
                <a:latin typeface="Arial"/>
                <a:cs typeface="Arial"/>
              </a:rPr>
              <a:t>CBOs</a:t>
            </a:r>
            <a:r>
              <a:rPr sz="2300" spc="-100" dirty="0">
                <a:solidFill>
                  <a:srgbClr val="FFFFFF"/>
                </a:solidFill>
                <a:latin typeface="Arial"/>
                <a:cs typeface="Arial"/>
              </a:rPr>
              <a:t> perceive</a:t>
            </a:r>
            <a:r>
              <a:rPr sz="2300" spc="-105" dirty="0">
                <a:solidFill>
                  <a:srgbClr val="FFFFFF"/>
                </a:solidFill>
                <a:latin typeface="Arial"/>
                <a:cs typeface="Arial"/>
              </a:rPr>
              <a:t> </a:t>
            </a:r>
            <a:r>
              <a:rPr sz="2300" spc="-60" dirty="0">
                <a:solidFill>
                  <a:srgbClr val="FFFFFF"/>
                </a:solidFill>
                <a:latin typeface="Arial"/>
                <a:cs typeface="Arial"/>
              </a:rPr>
              <a:t>health</a:t>
            </a:r>
            <a:r>
              <a:rPr sz="2300" spc="-105" dirty="0">
                <a:solidFill>
                  <a:srgbClr val="FFFFFF"/>
                </a:solidFill>
                <a:latin typeface="Arial"/>
                <a:cs typeface="Arial"/>
              </a:rPr>
              <a:t> </a:t>
            </a:r>
            <a:r>
              <a:rPr sz="2300" spc="-140" dirty="0">
                <a:solidFill>
                  <a:srgbClr val="FFFFFF"/>
                </a:solidFill>
                <a:latin typeface="Arial"/>
                <a:cs typeface="Arial"/>
              </a:rPr>
              <a:t>care</a:t>
            </a:r>
            <a:r>
              <a:rPr sz="2300" spc="-105" dirty="0">
                <a:solidFill>
                  <a:srgbClr val="FFFFFF"/>
                </a:solidFill>
                <a:latin typeface="Arial"/>
                <a:cs typeface="Arial"/>
              </a:rPr>
              <a:t> </a:t>
            </a:r>
            <a:r>
              <a:rPr sz="2300" spc="-320" dirty="0">
                <a:solidFill>
                  <a:srgbClr val="FFFFFF"/>
                </a:solidFill>
                <a:latin typeface="Arial"/>
                <a:cs typeface="Arial"/>
              </a:rPr>
              <a:t>SDOH</a:t>
            </a:r>
            <a:r>
              <a:rPr sz="2300" spc="-100" dirty="0">
                <a:solidFill>
                  <a:srgbClr val="FFFFFF"/>
                </a:solidFill>
                <a:latin typeface="Arial"/>
                <a:cs typeface="Arial"/>
              </a:rPr>
              <a:t> </a:t>
            </a:r>
            <a:r>
              <a:rPr sz="2300" spc="-50" dirty="0">
                <a:solidFill>
                  <a:srgbClr val="FFFFFF"/>
                </a:solidFill>
                <a:latin typeface="Arial"/>
                <a:cs typeface="Arial"/>
              </a:rPr>
              <a:t>strategy</a:t>
            </a:r>
            <a:endParaRPr sz="2300" dirty="0">
              <a:latin typeface="Arial"/>
              <a:cs typeface="Arial"/>
            </a:endParaRPr>
          </a:p>
        </p:txBody>
      </p:sp>
      <p:grpSp>
        <p:nvGrpSpPr>
          <p:cNvPr id="14" name="object 14"/>
          <p:cNvGrpSpPr/>
          <p:nvPr/>
        </p:nvGrpSpPr>
        <p:grpSpPr>
          <a:xfrm>
            <a:off x="646304" y="1906156"/>
            <a:ext cx="7635240" cy="2046605"/>
            <a:chOff x="646304" y="1906156"/>
            <a:chExt cx="7635240" cy="2046605"/>
          </a:xfrm>
        </p:grpSpPr>
        <p:sp>
          <p:nvSpPr>
            <p:cNvPr id="15" name="object 15">
              <a:extLst>
                <a:ext uri="{C183D7F6-B498-43B3-948B-1728B52AA6E4}">
                  <adec:decorative xmlns:adec="http://schemas.microsoft.com/office/drawing/2017/decorative" val="1"/>
                </a:ext>
              </a:extLst>
            </p:cNvPr>
            <p:cNvSpPr/>
            <p:nvPr/>
          </p:nvSpPr>
          <p:spPr>
            <a:xfrm>
              <a:off x="652654" y="1912506"/>
              <a:ext cx="969010" cy="969010"/>
            </a:xfrm>
            <a:custGeom>
              <a:avLst/>
              <a:gdLst/>
              <a:ahLst/>
              <a:cxnLst/>
              <a:rect l="l" t="t" r="r" b="b"/>
              <a:pathLst>
                <a:path w="969010" h="969010">
                  <a:moveTo>
                    <a:pt x="484339" y="0"/>
                  </a:moveTo>
                  <a:lnTo>
                    <a:pt x="437693" y="2217"/>
                  </a:lnTo>
                  <a:lnTo>
                    <a:pt x="392302" y="8733"/>
                  </a:lnTo>
                  <a:lnTo>
                    <a:pt x="348368" y="19346"/>
                  </a:lnTo>
                  <a:lnTo>
                    <a:pt x="306095" y="33851"/>
                  </a:lnTo>
                  <a:lnTo>
                    <a:pt x="265685" y="52047"/>
                  </a:lnTo>
                  <a:lnTo>
                    <a:pt x="227342" y="73730"/>
                  </a:lnTo>
                  <a:lnTo>
                    <a:pt x="191268" y="98697"/>
                  </a:lnTo>
                  <a:lnTo>
                    <a:pt x="157667" y="126746"/>
                  </a:lnTo>
                  <a:lnTo>
                    <a:pt x="126741" y="157672"/>
                  </a:lnTo>
                  <a:lnTo>
                    <a:pt x="98693" y="191274"/>
                  </a:lnTo>
                  <a:lnTo>
                    <a:pt x="73727" y="227348"/>
                  </a:lnTo>
                  <a:lnTo>
                    <a:pt x="52045" y="265691"/>
                  </a:lnTo>
                  <a:lnTo>
                    <a:pt x="33850" y="306100"/>
                  </a:lnTo>
                  <a:lnTo>
                    <a:pt x="19345" y="348372"/>
                  </a:lnTo>
                  <a:lnTo>
                    <a:pt x="8733" y="392305"/>
                  </a:lnTo>
                  <a:lnTo>
                    <a:pt x="2217" y="437695"/>
                  </a:lnTo>
                  <a:lnTo>
                    <a:pt x="0" y="484339"/>
                  </a:lnTo>
                  <a:lnTo>
                    <a:pt x="2217" y="530984"/>
                  </a:lnTo>
                  <a:lnTo>
                    <a:pt x="8733" y="576374"/>
                  </a:lnTo>
                  <a:lnTo>
                    <a:pt x="19345" y="620306"/>
                  </a:lnTo>
                  <a:lnTo>
                    <a:pt x="33850" y="662579"/>
                  </a:lnTo>
                  <a:lnTo>
                    <a:pt x="52045" y="702988"/>
                  </a:lnTo>
                  <a:lnTo>
                    <a:pt x="73727" y="741331"/>
                  </a:lnTo>
                  <a:lnTo>
                    <a:pt x="98693" y="777405"/>
                  </a:lnTo>
                  <a:lnTo>
                    <a:pt x="126741" y="811007"/>
                  </a:lnTo>
                  <a:lnTo>
                    <a:pt x="157667" y="841933"/>
                  </a:lnTo>
                  <a:lnTo>
                    <a:pt x="191268" y="869982"/>
                  </a:lnTo>
                  <a:lnTo>
                    <a:pt x="227342" y="894949"/>
                  </a:lnTo>
                  <a:lnTo>
                    <a:pt x="265685" y="916632"/>
                  </a:lnTo>
                  <a:lnTo>
                    <a:pt x="306095" y="934828"/>
                  </a:lnTo>
                  <a:lnTo>
                    <a:pt x="348368" y="949333"/>
                  </a:lnTo>
                  <a:lnTo>
                    <a:pt x="392302" y="959946"/>
                  </a:lnTo>
                  <a:lnTo>
                    <a:pt x="437693" y="966462"/>
                  </a:lnTo>
                  <a:lnTo>
                    <a:pt x="484339" y="968679"/>
                  </a:lnTo>
                  <a:lnTo>
                    <a:pt x="530984" y="966462"/>
                  </a:lnTo>
                  <a:lnTo>
                    <a:pt x="576374" y="959946"/>
                  </a:lnTo>
                  <a:lnTo>
                    <a:pt x="620306" y="949333"/>
                  </a:lnTo>
                  <a:lnTo>
                    <a:pt x="662579" y="934828"/>
                  </a:lnTo>
                  <a:lnTo>
                    <a:pt x="702988" y="916632"/>
                  </a:lnTo>
                  <a:lnTo>
                    <a:pt x="741331" y="894949"/>
                  </a:lnTo>
                  <a:lnTo>
                    <a:pt x="777405" y="869982"/>
                  </a:lnTo>
                  <a:lnTo>
                    <a:pt x="811007" y="841933"/>
                  </a:lnTo>
                  <a:lnTo>
                    <a:pt x="841933" y="811007"/>
                  </a:lnTo>
                  <a:lnTo>
                    <a:pt x="869982" y="777405"/>
                  </a:lnTo>
                  <a:lnTo>
                    <a:pt x="894949" y="741331"/>
                  </a:lnTo>
                  <a:lnTo>
                    <a:pt x="916632" y="702988"/>
                  </a:lnTo>
                  <a:lnTo>
                    <a:pt x="934828" y="662579"/>
                  </a:lnTo>
                  <a:lnTo>
                    <a:pt x="949333" y="620306"/>
                  </a:lnTo>
                  <a:lnTo>
                    <a:pt x="959946" y="576374"/>
                  </a:lnTo>
                  <a:lnTo>
                    <a:pt x="966462" y="530984"/>
                  </a:lnTo>
                  <a:lnTo>
                    <a:pt x="968679" y="484339"/>
                  </a:lnTo>
                  <a:lnTo>
                    <a:pt x="966462" y="437695"/>
                  </a:lnTo>
                  <a:lnTo>
                    <a:pt x="959946" y="392305"/>
                  </a:lnTo>
                  <a:lnTo>
                    <a:pt x="949333" y="348372"/>
                  </a:lnTo>
                  <a:lnTo>
                    <a:pt x="934828" y="306100"/>
                  </a:lnTo>
                  <a:lnTo>
                    <a:pt x="916632" y="265691"/>
                  </a:lnTo>
                  <a:lnTo>
                    <a:pt x="894949" y="227348"/>
                  </a:lnTo>
                  <a:lnTo>
                    <a:pt x="869982" y="191274"/>
                  </a:lnTo>
                  <a:lnTo>
                    <a:pt x="841933" y="157672"/>
                  </a:lnTo>
                  <a:lnTo>
                    <a:pt x="811007" y="126746"/>
                  </a:lnTo>
                  <a:lnTo>
                    <a:pt x="777405" y="98697"/>
                  </a:lnTo>
                  <a:lnTo>
                    <a:pt x="741331" y="73730"/>
                  </a:lnTo>
                  <a:lnTo>
                    <a:pt x="702988" y="52047"/>
                  </a:lnTo>
                  <a:lnTo>
                    <a:pt x="662579" y="33851"/>
                  </a:lnTo>
                  <a:lnTo>
                    <a:pt x="620306" y="19346"/>
                  </a:lnTo>
                  <a:lnTo>
                    <a:pt x="576374" y="8733"/>
                  </a:lnTo>
                  <a:lnTo>
                    <a:pt x="530984" y="2217"/>
                  </a:lnTo>
                  <a:lnTo>
                    <a:pt x="484339" y="0"/>
                  </a:lnTo>
                  <a:close/>
                </a:path>
              </a:pathLst>
            </a:custGeom>
            <a:solidFill>
              <a:srgbClr val="FFFFFF"/>
            </a:solidFill>
          </p:spPr>
          <p:txBody>
            <a:bodyPr wrap="square" lIns="0" tIns="0" rIns="0" bIns="0" rtlCol="0"/>
            <a:lstStyle/>
            <a:p>
              <a:endParaRPr/>
            </a:p>
          </p:txBody>
        </p:sp>
        <p:sp>
          <p:nvSpPr>
            <p:cNvPr id="16" name="object 16"/>
            <p:cNvSpPr/>
            <p:nvPr/>
          </p:nvSpPr>
          <p:spPr>
            <a:xfrm>
              <a:off x="652654" y="1912506"/>
              <a:ext cx="968375" cy="968375"/>
            </a:xfrm>
            <a:custGeom>
              <a:avLst/>
              <a:gdLst/>
              <a:ahLst/>
              <a:cxnLst/>
              <a:rect l="l" t="t" r="r" b="b"/>
              <a:pathLst>
                <a:path w="968375" h="968375">
                  <a:moveTo>
                    <a:pt x="0" y="484092"/>
                  </a:moveTo>
                  <a:lnTo>
                    <a:pt x="2216" y="437471"/>
                  </a:lnTo>
                  <a:lnTo>
                    <a:pt x="8728" y="392103"/>
                  </a:lnTo>
                  <a:lnTo>
                    <a:pt x="19335" y="348192"/>
                  </a:lnTo>
                  <a:lnTo>
                    <a:pt x="33833" y="305941"/>
                  </a:lnTo>
                  <a:lnTo>
                    <a:pt x="52019" y="265552"/>
                  </a:lnTo>
                  <a:lnTo>
                    <a:pt x="73691" y="227229"/>
                  </a:lnTo>
                  <a:lnTo>
                    <a:pt x="98645" y="191173"/>
                  </a:lnTo>
                  <a:lnTo>
                    <a:pt x="126679" y="157589"/>
                  </a:lnTo>
                  <a:lnTo>
                    <a:pt x="157589" y="126679"/>
                  </a:lnTo>
                  <a:lnTo>
                    <a:pt x="191173" y="98645"/>
                  </a:lnTo>
                  <a:lnTo>
                    <a:pt x="227229" y="73691"/>
                  </a:lnTo>
                  <a:lnTo>
                    <a:pt x="265552" y="52019"/>
                  </a:lnTo>
                  <a:lnTo>
                    <a:pt x="305941" y="33833"/>
                  </a:lnTo>
                  <a:lnTo>
                    <a:pt x="348192" y="19335"/>
                  </a:lnTo>
                  <a:lnTo>
                    <a:pt x="392103" y="8728"/>
                  </a:lnTo>
                  <a:lnTo>
                    <a:pt x="437471" y="2216"/>
                  </a:lnTo>
                  <a:lnTo>
                    <a:pt x="484092" y="0"/>
                  </a:lnTo>
                  <a:lnTo>
                    <a:pt x="530713" y="2216"/>
                  </a:lnTo>
                  <a:lnTo>
                    <a:pt x="576081" y="8728"/>
                  </a:lnTo>
                  <a:lnTo>
                    <a:pt x="619992" y="19335"/>
                  </a:lnTo>
                  <a:lnTo>
                    <a:pt x="662243" y="33833"/>
                  </a:lnTo>
                  <a:lnTo>
                    <a:pt x="702632" y="52019"/>
                  </a:lnTo>
                  <a:lnTo>
                    <a:pt x="740955" y="73691"/>
                  </a:lnTo>
                  <a:lnTo>
                    <a:pt x="777011" y="98645"/>
                  </a:lnTo>
                  <a:lnTo>
                    <a:pt x="810595" y="126679"/>
                  </a:lnTo>
                  <a:lnTo>
                    <a:pt x="841505" y="157589"/>
                  </a:lnTo>
                  <a:lnTo>
                    <a:pt x="869539" y="191173"/>
                  </a:lnTo>
                  <a:lnTo>
                    <a:pt x="894493" y="227229"/>
                  </a:lnTo>
                  <a:lnTo>
                    <a:pt x="916165" y="265552"/>
                  </a:lnTo>
                  <a:lnTo>
                    <a:pt x="934351" y="305941"/>
                  </a:lnTo>
                  <a:lnTo>
                    <a:pt x="948849" y="348192"/>
                  </a:lnTo>
                  <a:lnTo>
                    <a:pt x="959456" y="392103"/>
                  </a:lnTo>
                  <a:lnTo>
                    <a:pt x="965968" y="437471"/>
                  </a:lnTo>
                  <a:lnTo>
                    <a:pt x="968185" y="484092"/>
                  </a:lnTo>
                  <a:lnTo>
                    <a:pt x="965968" y="530713"/>
                  </a:lnTo>
                  <a:lnTo>
                    <a:pt x="959456" y="576081"/>
                  </a:lnTo>
                  <a:lnTo>
                    <a:pt x="948849" y="619992"/>
                  </a:lnTo>
                  <a:lnTo>
                    <a:pt x="934351" y="662243"/>
                  </a:lnTo>
                  <a:lnTo>
                    <a:pt x="916165" y="702632"/>
                  </a:lnTo>
                  <a:lnTo>
                    <a:pt x="894493" y="740955"/>
                  </a:lnTo>
                  <a:lnTo>
                    <a:pt x="869539" y="777011"/>
                  </a:lnTo>
                  <a:lnTo>
                    <a:pt x="841505" y="810595"/>
                  </a:lnTo>
                  <a:lnTo>
                    <a:pt x="810595" y="841505"/>
                  </a:lnTo>
                  <a:lnTo>
                    <a:pt x="777011" y="869539"/>
                  </a:lnTo>
                  <a:lnTo>
                    <a:pt x="740955" y="894493"/>
                  </a:lnTo>
                  <a:lnTo>
                    <a:pt x="702632" y="916165"/>
                  </a:lnTo>
                  <a:lnTo>
                    <a:pt x="662243" y="934351"/>
                  </a:lnTo>
                  <a:lnTo>
                    <a:pt x="619992" y="948849"/>
                  </a:lnTo>
                  <a:lnTo>
                    <a:pt x="576081" y="959456"/>
                  </a:lnTo>
                  <a:lnTo>
                    <a:pt x="530713" y="965968"/>
                  </a:lnTo>
                  <a:lnTo>
                    <a:pt x="484092" y="968185"/>
                  </a:lnTo>
                  <a:lnTo>
                    <a:pt x="437471" y="965968"/>
                  </a:lnTo>
                  <a:lnTo>
                    <a:pt x="392103" y="959456"/>
                  </a:lnTo>
                  <a:lnTo>
                    <a:pt x="348192" y="948849"/>
                  </a:lnTo>
                  <a:lnTo>
                    <a:pt x="305941" y="934351"/>
                  </a:lnTo>
                  <a:lnTo>
                    <a:pt x="265552" y="916165"/>
                  </a:lnTo>
                  <a:lnTo>
                    <a:pt x="227229" y="894493"/>
                  </a:lnTo>
                  <a:lnTo>
                    <a:pt x="191173" y="869539"/>
                  </a:lnTo>
                  <a:lnTo>
                    <a:pt x="157589" y="841505"/>
                  </a:lnTo>
                  <a:lnTo>
                    <a:pt x="126679" y="810595"/>
                  </a:lnTo>
                  <a:lnTo>
                    <a:pt x="98645" y="777011"/>
                  </a:lnTo>
                  <a:lnTo>
                    <a:pt x="73691" y="740955"/>
                  </a:lnTo>
                  <a:lnTo>
                    <a:pt x="52019" y="702632"/>
                  </a:lnTo>
                  <a:lnTo>
                    <a:pt x="33833" y="662243"/>
                  </a:lnTo>
                  <a:lnTo>
                    <a:pt x="19335" y="619992"/>
                  </a:lnTo>
                  <a:lnTo>
                    <a:pt x="8728" y="576081"/>
                  </a:lnTo>
                  <a:lnTo>
                    <a:pt x="2216" y="530713"/>
                  </a:lnTo>
                  <a:lnTo>
                    <a:pt x="0" y="484092"/>
                  </a:lnTo>
                  <a:close/>
                </a:path>
              </a:pathLst>
            </a:custGeom>
            <a:ln w="12693">
              <a:solidFill>
                <a:srgbClr val="43AFC0"/>
              </a:solidFill>
            </a:ln>
          </p:spPr>
          <p:txBody>
            <a:bodyPr wrap="square" lIns="0" tIns="0" rIns="0" bIns="0" rtlCol="0"/>
            <a:lstStyle/>
            <a:p>
              <a:endParaRPr/>
            </a:p>
          </p:txBody>
        </p:sp>
        <p:sp>
          <p:nvSpPr>
            <p:cNvPr id="17" name="object 17" descr="3 Policy is moving the right direction "/>
            <p:cNvSpPr/>
            <p:nvPr/>
          </p:nvSpPr>
          <p:spPr>
            <a:xfrm>
              <a:off x="1307426" y="3171417"/>
              <a:ext cx="6971665" cy="775335"/>
            </a:xfrm>
            <a:custGeom>
              <a:avLst/>
              <a:gdLst/>
              <a:ahLst/>
              <a:cxnLst/>
              <a:rect l="l" t="t" r="r" b="b"/>
              <a:pathLst>
                <a:path w="6971665" h="775335">
                  <a:moveTo>
                    <a:pt x="6971283" y="0"/>
                  </a:moveTo>
                  <a:lnTo>
                    <a:pt x="0" y="0"/>
                  </a:lnTo>
                  <a:lnTo>
                    <a:pt x="0" y="774941"/>
                  </a:lnTo>
                  <a:lnTo>
                    <a:pt x="6971283" y="774941"/>
                  </a:lnTo>
                  <a:lnTo>
                    <a:pt x="6971283" y="0"/>
                  </a:lnTo>
                  <a:close/>
                </a:path>
              </a:pathLst>
            </a:custGeom>
            <a:solidFill>
              <a:srgbClr val="43BB8D"/>
            </a:solidFill>
          </p:spPr>
          <p:txBody>
            <a:bodyPr wrap="square" lIns="0" tIns="0" rIns="0" bIns="0" rtlCol="0"/>
            <a:lstStyle/>
            <a:p>
              <a:endParaRPr/>
            </a:p>
          </p:txBody>
        </p:sp>
        <p:sp>
          <p:nvSpPr>
            <p:cNvPr id="18" name="object 18"/>
            <p:cNvSpPr/>
            <p:nvPr/>
          </p:nvSpPr>
          <p:spPr>
            <a:xfrm>
              <a:off x="1307426" y="3171417"/>
              <a:ext cx="6967855" cy="774700"/>
            </a:xfrm>
            <a:custGeom>
              <a:avLst/>
              <a:gdLst/>
              <a:ahLst/>
              <a:cxnLst/>
              <a:rect l="l" t="t" r="r" b="b"/>
              <a:pathLst>
                <a:path w="6967855" h="774700">
                  <a:moveTo>
                    <a:pt x="0" y="0"/>
                  </a:moveTo>
                  <a:lnTo>
                    <a:pt x="6967726" y="0"/>
                  </a:lnTo>
                  <a:lnTo>
                    <a:pt x="6967726" y="774547"/>
                  </a:lnTo>
                  <a:lnTo>
                    <a:pt x="0" y="774547"/>
                  </a:lnTo>
                  <a:lnTo>
                    <a:pt x="0" y="0"/>
                  </a:lnTo>
                  <a:close/>
                </a:path>
              </a:pathLst>
            </a:custGeom>
            <a:ln w="12693">
              <a:solidFill>
                <a:srgbClr val="FFFFFF"/>
              </a:solidFill>
            </a:ln>
          </p:spPr>
          <p:txBody>
            <a:bodyPr wrap="square" lIns="0" tIns="0" rIns="0" bIns="0" rtlCol="0"/>
            <a:lstStyle/>
            <a:p>
              <a:endParaRPr/>
            </a:p>
          </p:txBody>
        </p:sp>
      </p:grpSp>
      <p:sp>
        <p:nvSpPr>
          <p:cNvPr id="19" name="object 19"/>
          <p:cNvSpPr txBox="1"/>
          <p:nvPr/>
        </p:nvSpPr>
        <p:spPr>
          <a:xfrm>
            <a:off x="1909837" y="3334511"/>
            <a:ext cx="4112895" cy="375920"/>
          </a:xfrm>
          <a:prstGeom prst="rect">
            <a:avLst/>
          </a:prstGeom>
        </p:spPr>
        <p:txBody>
          <a:bodyPr vert="horz" wrap="square" lIns="0" tIns="12700" rIns="0" bIns="0" rtlCol="0">
            <a:spAutoFit/>
          </a:bodyPr>
          <a:lstStyle/>
          <a:p>
            <a:pPr marL="12700">
              <a:lnSpc>
                <a:spcPct val="100000"/>
              </a:lnSpc>
              <a:spcBef>
                <a:spcPts val="100"/>
              </a:spcBef>
            </a:pPr>
            <a:r>
              <a:rPr sz="2300" spc="-135" dirty="0">
                <a:solidFill>
                  <a:srgbClr val="FFFFFF"/>
                </a:solidFill>
                <a:latin typeface="Arial"/>
                <a:cs typeface="Arial"/>
              </a:rPr>
              <a:t>Policy</a:t>
            </a:r>
            <a:r>
              <a:rPr sz="2300" spc="-105" dirty="0">
                <a:solidFill>
                  <a:srgbClr val="FFFFFF"/>
                </a:solidFill>
                <a:latin typeface="Arial"/>
                <a:cs typeface="Arial"/>
              </a:rPr>
              <a:t> </a:t>
            </a:r>
            <a:r>
              <a:rPr sz="2300" spc="-130" dirty="0">
                <a:solidFill>
                  <a:srgbClr val="FFFFFF"/>
                </a:solidFill>
                <a:latin typeface="Arial"/>
                <a:cs typeface="Arial"/>
              </a:rPr>
              <a:t>is</a:t>
            </a:r>
            <a:r>
              <a:rPr sz="2300" spc="-105" dirty="0">
                <a:solidFill>
                  <a:srgbClr val="FFFFFF"/>
                </a:solidFill>
                <a:latin typeface="Arial"/>
                <a:cs typeface="Arial"/>
              </a:rPr>
              <a:t> </a:t>
            </a:r>
            <a:r>
              <a:rPr sz="2300" spc="-95" dirty="0">
                <a:solidFill>
                  <a:srgbClr val="FFFFFF"/>
                </a:solidFill>
                <a:latin typeface="Arial"/>
                <a:cs typeface="Arial"/>
              </a:rPr>
              <a:t>moving</a:t>
            </a:r>
            <a:r>
              <a:rPr sz="2300" spc="-100" dirty="0">
                <a:solidFill>
                  <a:srgbClr val="FFFFFF"/>
                </a:solidFill>
                <a:latin typeface="Arial"/>
                <a:cs typeface="Arial"/>
              </a:rPr>
              <a:t> </a:t>
            </a:r>
            <a:r>
              <a:rPr sz="2300" spc="-35" dirty="0">
                <a:solidFill>
                  <a:srgbClr val="FFFFFF"/>
                </a:solidFill>
                <a:latin typeface="Arial"/>
                <a:cs typeface="Arial"/>
              </a:rPr>
              <a:t>the</a:t>
            </a:r>
            <a:r>
              <a:rPr sz="2300" spc="-105" dirty="0">
                <a:solidFill>
                  <a:srgbClr val="FFFFFF"/>
                </a:solidFill>
                <a:latin typeface="Arial"/>
                <a:cs typeface="Arial"/>
              </a:rPr>
              <a:t> </a:t>
            </a:r>
            <a:r>
              <a:rPr sz="2300" spc="-25" dirty="0">
                <a:solidFill>
                  <a:srgbClr val="FFFFFF"/>
                </a:solidFill>
                <a:latin typeface="Arial"/>
                <a:cs typeface="Arial"/>
              </a:rPr>
              <a:t>right</a:t>
            </a:r>
            <a:r>
              <a:rPr sz="2300" spc="-105" dirty="0">
                <a:solidFill>
                  <a:srgbClr val="FFFFFF"/>
                </a:solidFill>
                <a:latin typeface="Arial"/>
                <a:cs typeface="Arial"/>
              </a:rPr>
              <a:t> </a:t>
            </a:r>
            <a:r>
              <a:rPr sz="2300" spc="-20" dirty="0">
                <a:solidFill>
                  <a:srgbClr val="FFFFFF"/>
                </a:solidFill>
                <a:latin typeface="Arial"/>
                <a:cs typeface="Arial"/>
              </a:rPr>
              <a:t>direction</a:t>
            </a:r>
            <a:endParaRPr sz="2300" dirty="0">
              <a:latin typeface="Arial"/>
              <a:cs typeface="Arial"/>
            </a:endParaRPr>
          </a:p>
        </p:txBody>
      </p:sp>
      <p:grpSp>
        <p:nvGrpSpPr>
          <p:cNvPr id="20" name="object 20"/>
          <p:cNvGrpSpPr/>
          <p:nvPr/>
        </p:nvGrpSpPr>
        <p:grpSpPr>
          <a:xfrm>
            <a:off x="816736" y="3068199"/>
            <a:ext cx="7465059" cy="2046605"/>
            <a:chOff x="816736" y="3068199"/>
            <a:chExt cx="7465059" cy="2046605"/>
          </a:xfrm>
        </p:grpSpPr>
        <p:sp>
          <p:nvSpPr>
            <p:cNvPr id="21" name="object 21">
              <a:extLst>
                <a:ext uri="{C183D7F6-B498-43B3-948B-1728B52AA6E4}">
                  <adec:decorative xmlns:adec="http://schemas.microsoft.com/office/drawing/2017/decorative" val="1"/>
                </a:ext>
              </a:extLst>
            </p:cNvPr>
            <p:cNvSpPr/>
            <p:nvPr/>
          </p:nvSpPr>
          <p:spPr>
            <a:xfrm>
              <a:off x="823086" y="3074549"/>
              <a:ext cx="969010" cy="969010"/>
            </a:xfrm>
            <a:custGeom>
              <a:avLst/>
              <a:gdLst/>
              <a:ahLst/>
              <a:cxnLst/>
              <a:rect l="l" t="t" r="r" b="b"/>
              <a:pathLst>
                <a:path w="969010" h="969010">
                  <a:moveTo>
                    <a:pt x="484339" y="0"/>
                  </a:moveTo>
                  <a:lnTo>
                    <a:pt x="437695" y="2217"/>
                  </a:lnTo>
                  <a:lnTo>
                    <a:pt x="392305" y="8733"/>
                  </a:lnTo>
                  <a:lnTo>
                    <a:pt x="348372" y="19346"/>
                  </a:lnTo>
                  <a:lnTo>
                    <a:pt x="306100" y="33851"/>
                  </a:lnTo>
                  <a:lnTo>
                    <a:pt x="265691" y="52047"/>
                  </a:lnTo>
                  <a:lnTo>
                    <a:pt x="227348" y="73730"/>
                  </a:lnTo>
                  <a:lnTo>
                    <a:pt x="191274" y="98697"/>
                  </a:lnTo>
                  <a:lnTo>
                    <a:pt x="157672" y="126746"/>
                  </a:lnTo>
                  <a:lnTo>
                    <a:pt x="126746" y="157672"/>
                  </a:lnTo>
                  <a:lnTo>
                    <a:pt x="98697" y="191274"/>
                  </a:lnTo>
                  <a:lnTo>
                    <a:pt x="73730" y="227348"/>
                  </a:lnTo>
                  <a:lnTo>
                    <a:pt x="52047" y="265691"/>
                  </a:lnTo>
                  <a:lnTo>
                    <a:pt x="33851" y="306100"/>
                  </a:lnTo>
                  <a:lnTo>
                    <a:pt x="19346" y="348372"/>
                  </a:lnTo>
                  <a:lnTo>
                    <a:pt x="8733" y="392305"/>
                  </a:lnTo>
                  <a:lnTo>
                    <a:pt x="2217" y="437695"/>
                  </a:lnTo>
                  <a:lnTo>
                    <a:pt x="0" y="484339"/>
                  </a:lnTo>
                  <a:lnTo>
                    <a:pt x="2217" y="530984"/>
                  </a:lnTo>
                  <a:lnTo>
                    <a:pt x="8733" y="576374"/>
                  </a:lnTo>
                  <a:lnTo>
                    <a:pt x="19346" y="620306"/>
                  </a:lnTo>
                  <a:lnTo>
                    <a:pt x="33851" y="662579"/>
                  </a:lnTo>
                  <a:lnTo>
                    <a:pt x="52047" y="702988"/>
                  </a:lnTo>
                  <a:lnTo>
                    <a:pt x="73730" y="741331"/>
                  </a:lnTo>
                  <a:lnTo>
                    <a:pt x="98697" y="777405"/>
                  </a:lnTo>
                  <a:lnTo>
                    <a:pt x="126746" y="811007"/>
                  </a:lnTo>
                  <a:lnTo>
                    <a:pt x="157672" y="841933"/>
                  </a:lnTo>
                  <a:lnTo>
                    <a:pt x="191274" y="869982"/>
                  </a:lnTo>
                  <a:lnTo>
                    <a:pt x="227348" y="894949"/>
                  </a:lnTo>
                  <a:lnTo>
                    <a:pt x="265691" y="916632"/>
                  </a:lnTo>
                  <a:lnTo>
                    <a:pt x="306100" y="934828"/>
                  </a:lnTo>
                  <a:lnTo>
                    <a:pt x="348372" y="949333"/>
                  </a:lnTo>
                  <a:lnTo>
                    <a:pt x="392305" y="959946"/>
                  </a:lnTo>
                  <a:lnTo>
                    <a:pt x="437695" y="966462"/>
                  </a:lnTo>
                  <a:lnTo>
                    <a:pt x="484339" y="968679"/>
                  </a:lnTo>
                  <a:lnTo>
                    <a:pt x="530984" y="966462"/>
                  </a:lnTo>
                  <a:lnTo>
                    <a:pt x="576374" y="959946"/>
                  </a:lnTo>
                  <a:lnTo>
                    <a:pt x="620306" y="949333"/>
                  </a:lnTo>
                  <a:lnTo>
                    <a:pt x="662579" y="934828"/>
                  </a:lnTo>
                  <a:lnTo>
                    <a:pt x="702988" y="916632"/>
                  </a:lnTo>
                  <a:lnTo>
                    <a:pt x="741331" y="894949"/>
                  </a:lnTo>
                  <a:lnTo>
                    <a:pt x="777405" y="869982"/>
                  </a:lnTo>
                  <a:lnTo>
                    <a:pt x="811007" y="841933"/>
                  </a:lnTo>
                  <a:lnTo>
                    <a:pt x="841933" y="811007"/>
                  </a:lnTo>
                  <a:lnTo>
                    <a:pt x="869982" y="777405"/>
                  </a:lnTo>
                  <a:lnTo>
                    <a:pt x="894949" y="741331"/>
                  </a:lnTo>
                  <a:lnTo>
                    <a:pt x="916632" y="702988"/>
                  </a:lnTo>
                  <a:lnTo>
                    <a:pt x="934828" y="662579"/>
                  </a:lnTo>
                  <a:lnTo>
                    <a:pt x="949333" y="620306"/>
                  </a:lnTo>
                  <a:lnTo>
                    <a:pt x="959946" y="576374"/>
                  </a:lnTo>
                  <a:lnTo>
                    <a:pt x="966462" y="530984"/>
                  </a:lnTo>
                  <a:lnTo>
                    <a:pt x="968679" y="484339"/>
                  </a:lnTo>
                  <a:lnTo>
                    <a:pt x="966462" y="437695"/>
                  </a:lnTo>
                  <a:lnTo>
                    <a:pt x="959946" y="392305"/>
                  </a:lnTo>
                  <a:lnTo>
                    <a:pt x="949333" y="348372"/>
                  </a:lnTo>
                  <a:lnTo>
                    <a:pt x="934828" y="306100"/>
                  </a:lnTo>
                  <a:lnTo>
                    <a:pt x="916632" y="265691"/>
                  </a:lnTo>
                  <a:lnTo>
                    <a:pt x="894949" y="227348"/>
                  </a:lnTo>
                  <a:lnTo>
                    <a:pt x="869982" y="191274"/>
                  </a:lnTo>
                  <a:lnTo>
                    <a:pt x="841933" y="157672"/>
                  </a:lnTo>
                  <a:lnTo>
                    <a:pt x="811007" y="126746"/>
                  </a:lnTo>
                  <a:lnTo>
                    <a:pt x="777405" y="98697"/>
                  </a:lnTo>
                  <a:lnTo>
                    <a:pt x="741331" y="73730"/>
                  </a:lnTo>
                  <a:lnTo>
                    <a:pt x="702988" y="52047"/>
                  </a:lnTo>
                  <a:lnTo>
                    <a:pt x="662579" y="33851"/>
                  </a:lnTo>
                  <a:lnTo>
                    <a:pt x="620306" y="19346"/>
                  </a:lnTo>
                  <a:lnTo>
                    <a:pt x="576374" y="8733"/>
                  </a:lnTo>
                  <a:lnTo>
                    <a:pt x="530984" y="2217"/>
                  </a:lnTo>
                  <a:lnTo>
                    <a:pt x="484339" y="0"/>
                  </a:lnTo>
                  <a:close/>
                </a:path>
              </a:pathLst>
            </a:custGeom>
            <a:solidFill>
              <a:srgbClr val="FFFFFF"/>
            </a:solidFill>
          </p:spPr>
          <p:txBody>
            <a:bodyPr wrap="square" lIns="0" tIns="0" rIns="0" bIns="0" rtlCol="0"/>
            <a:lstStyle/>
            <a:p>
              <a:endParaRPr/>
            </a:p>
          </p:txBody>
        </p:sp>
        <p:sp>
          <p:nvSpPr>
            <p:cNvPr id="22" name="object 22"/>
            <p:cNvSpPr/>
            <p:nvPr/>
          </p:nvSpPr>
          <p:spPr>
            <a:xfrm>
              <a:off x="823086" y="3074549"/>
              <a:ext cx="968375" cy="968375"/>
            </a:xfrm>
            <a:custGeom>
              <a:avLst/>
              <a:gdLst/>
              <a:ahLst/>
              <a:cxnLst/>
              <a:rect l="l" t="t" r="r" b="b"/>
              <a:pathLst>
                <a:path w="968375" h="968375">
                  <a:moveTo>
                    <a:pt x="0" y="484092"/>
                  </a:moveTo>
                  <a:lnTo>
                    <a:pt x="2216" y="437471"/>
                  </a:lnTo>
                  <a:lnTo>
                    <a:pt x="8728" y="392103"/>
                  </a:lnTo>
                  <a:lnTo>
                    <a:pt x="19335" y="348192"/>
                  </a:lnTo>
                  <a:lnTo>
                    <a:pt x="33833" y="305941"/>
                  </a:lnTo>
                  <a:lnTo>
                    <a:pt x="52019" y="265552"/>
                  </a:lnTo>
                  <a:lnTo>
                    <a:pt x="73691" y="227229"/>
                  </a:lnTo>
                  <a:lnTo>
                    <a:pt x="98645" y="191173"/>
                  </a:lnTo>
                  <a:lnTo>
                    <a:pt x="126679" y="157589"/>
                  </a:lnTo>
                  <a:lnTo>
                    <a:pt x="157589" y="126679"/>
                  </a:lnTo>
                  <a:lnTo>
                    <a:pt x="191173" y="98645"/>
                  </a:lnTo>
                  <a:lnTo>
                    <a:pt x="227229" y="73691"/>
                  </a:lnTo>
                  <a:lnTo>
                    <a:pt x="265552" y="52019"/>
                  </a:lnTo>
                  <a:lnTo>
                    <a:pt x="305941" y="33833"/>
                  </a:lnTo>
                  <a:lnTo>
                    <a:pt x="348192" y="19335"/>
                  </a:lnTo>
                  <a:lnTo>
                    <a:pt x="392103" y="8728"/>
                  </a:lnTo>
                  <a:lnTo>
                    <a:pt x="437471" y="2216"/>
                  </a:lnTo>
                  <a:lnTo>
                    <a:pt x="484092" y="0"/>
                  </a:lnTo>
                  <a:lnTo>
                    <a:pt x="530713" y="2216"/>
                  </a:lnTo>
                  <a:lnTo>
                    <a:pt x="576081" y="8728"/>
                  </a:lnTo>
                  <a:lnTo>
                    <a:pt x="619992" y="19335"/>
                  </a:lnTo>
                  <a:lnTo>
                    <a:pt x="662243" y="33833"/>
                  </a:lnTo>
                  <a:lnTo>
                    <a:pt x="702632" y="52019"/>
                  </a:lnTo>
                  <a:lnTo>
                    <a:pt x="740955" y="73691"/>
                  </a:lnTo>
                  <a:lnTo>
                    <a:pt x="777011" y="98645"/>
                  </a:lnTo>
                  <a:lnTo>
                    <a:pt x="810595" y="126679"/>
                  </a:lnTo>
                  <a:lnTo>
                    <a:pt x="841505" y="157589"/>
                  </a:lnTo>
                  <a:lnTo>
                    <a:pt x="869539" y="191173"/>
                  </a:lnTo>
                  <a:lnTo>
                    <a:pt x="894493" y="227229"/>
                  </a:lnTo>
                  <a:lnTo>
                    <a:pt x="916165" y="265552"/>
                  </a:lnTo>
                  <a:lnTo>
                    <a:pt x="934351" y="305941"/>
                  </a:lnTo>
                  <a:lnTo>
                    <a:pt x="948849" y="348192"/>
                  </a:lnTo>
                  <a:lnTo>
                    <a:pt x="959456" y="392103"/>
                  </a:lnTo>
                  <a:lnTo>
                    <a:pt x="965968" y="437471"/>
                  </a:lnTo>
                  <a:lnTo>
                    <a:pt x="968185" y="484092"/>
                  </a:lnTo>
                  <a:lnTo>
                    <a:pt x="965968" y="530713"/>
                  </a:lnTo>
                  <a:lnTo>
                    <a:pt x="959456" y="576081"/>
                  </a:lnTo>
                  <a:lnTo>
                    <a:pt x="948849" y="619992"/>
                  </a:lnTo>
                  <a:lnTo>
                    <a:pt x="934351" y="662243"/>
                  </a:lnTo>
                  <a:lnTo>
                    <a:pt x="916165" y="702632"/>
                  </a:lnTo>
                  <a:lnTo>
                    <a:pt x="894493" y="740955"/>
                  </a:lnTo>
                  <a:lnTo>
                    <a:pt x="869539" y="777011"/>
                  </a:lnTo>
                  <a:lnTo>
                    <a:pt x="841505" y="810595"/>
                  </a:lnTo>
                  <a:lnTo>
                    <a:pt x="810595" y="841505"/>
                  </a:lnTo>
                  <a:lnTo>
                    <a:pt x="777011" y="869539"/>
                  </a:lnTo>
                  <a:lnTo>
                    <a:pt x="740955" y="894493"/>
                  </a:lnTo>
                  <a:lnTo>
                    <a:pt x="702632" y="916165"/>
                  </a:lnTo>
                  <a:lnTo>
                    <a:pt x="662243" y="934351"/>
                  </a:lnTo>
                  <a:lnTo>
                    <a:pt x="619992" y="948849"/>
                  </a:lnTo>
                  <a:lnTo>
                    <a:pt x="576081" y="959456"/>
                  </a:lnTo>
                  <a:lnTo>
                    <a:pt x="530713" y="965968"/>
                  </a:lnTo>
                  <a:lnTo>
                    <a:pt x="484092" y="968185"/>
                  </a:lnTo>
                  <a:lnTo>
                    <a:pt x="437471" y="965968"/>
                  </a:lnTo>
                  <a:lnTo>
                    <a:pt x="392103" y="959456"/>
                  </a:lnTo>
                  <a:lnTo>
                    <a:pt x="348192" y="948849"/>
                  </a:lnTo>
                  <a:lnTo>
                    <a:pt x="305941" y="934351"/>
                  </a:lnTo>
                  <a:lnTo>
                    <a:pt x="265552" y="916165"/>
                  </a:lnTo>
                  <a:lnTo>
                    <a:pt x="227229" y="894493"/>
                  </a:lnTo>
                  <a:lnTo>
                    <a:pt x="191173" y="869539"/>
                  </a:lnTo>
                  <a:lnTo>
                    <a:pt x="157589" y="841505"/>
                  </a:lnTo>
                  <a:lnTo>
                    <a:pt x="126679" y="810595"/>
                  </a:lnTo>
                  <a:lnTo>
                    <a:pt x="98645" y="777011"/>
                  </a:lnTo>
                  <a:lnTo>
                    <a:pt x="73691" y="740955"/>
                  </a:lnTo>
                  <a:lnTo>
                    <a:pt x="52019" y="702632"/>
                  </a:lnTo>
                  <a:lnTo>
                    <a:pt x="33833" y="662243"/>
                  </a:lnTo>
                  <a:lnTo>
                    <a:pt x="19335" y="619992"/>
                  </a:lnTo>
                  <a:lnTo>
                    <a:pt x="8728" y="576081"/>
                  </a:lnTo>
                  <a:lnTo>
                    <a:pt x="2216" y="530713"/>
                  </a:lnTo>
                  <a:lnTo>
                    <a:pt x="0" y="484092"/>
                  </a:lnTo>
                  <a:close/>
                </a:path>
              </a:pathLst>
            </a:custGeom>
            <a:ln w="12693">
              <a:solidFill>
                <a:srgbClr val="43BB8D"/>
              </a:solidFill>
            </a:ln>
          </p:spPr>
          <p:txBody>
            <a:bodyPr wrap="square" lIns="0" tIns="0" rIns="0" bIns="0" rtlCol="0"/>
            <a:lstStyle/>
            <a:p>
              <a:endParaRPr/>
            </a:p>
          </p:txBody>
        </p:sp>
        <p:sp>
          <p:nvSpPr>
            <p:cNvPr id="23" name="object 23" descr="4 CBOs position themselves to partner with health care"/>
            <p:cNvSpPr/>
            <p:nvPr/>
          </p:nvSpPr>
          <p:spPr>
            <a:xfrm>
              <a:off x="1136994" y="4333460"/>
              <a:ext cx="7141845" cy="775335"/>
            </a:xfrm>
            <a:custGeom>
              <a:avLst/>
              <a:gdLst/>
              <a:ahLst/>
              <a:cxnLst/>
              <a:rect l="l" t="t" r="r" b="b"/>
              <a:pathLst>
                <a:path w="7141845" h="775335">
                  <a:moveTo>
                    <a:pt x="7141718" y="0"/>
                  </a:moveTo>
                  <a:lnTo>
                    <a:pt x="0" y="0"/>
                  </a:lnTo>
                  <a:lnTo>
                    <a:pt x="0" y="774941"/>
                  </a:lnTo>
                  <a:lnTo>
                    <a:pt x="7141718" y="774941"/>
                  </a:lnTo>
                  <a:lnTo>
                    <a:pt x="7141718" y="0"/>
                  </a:lnTo>
                  <a:close/>
                </a:path>
              </a:pathLst>
            </a:custGeom>
            <a:solidFill>
              <a:srgbClr val="45B451"/>
            </a:solidFill>
          </p:spPr>
          <p:txBody>
            <a:bodyPr wrap="square" lIns="0" tIns="0" rIns="0" bIns="0" rtlCol="0"/>
            <a:lstStyle/>
            <a:p>
              <a:endParaRPr/>
            </a:p>
          </p:txBody>
        </p:sp>
        <p:sp>
          <p:nvSpPr>
            <p:cNvPr id="24" name="object 24"/>
            <p:cNvSpPr/>
            <p:nvPr/>
          </p:nvSpPr>
          <p:spPr>
            <a:xfrm>
              <a:off x="1136994" y="4333460"/>
              <a:ext cx="7138670" cy="774700"/>
            </a:xfrm>
            <a:custGeom>
              <a:avLst/>
              <a:gdLst/>
              <a:ahLst/>
              <a:cxnLst/>
              <a:rect l="l" t="t" r="r" b="b"/>
              <a:pathLst>
                <a:path w="7138670" h="774700">
                  <a:moveTo>
                    <a:pt x="0" y="0"/>
                  </a:moveTo>
                  <a:lnTo>
                    <a:pt x="7138072" y="0"/>
                  </a:lnTo>
                  <a:lnTo>
                    <a:pt x="7138072" y="774547"/>
                  </a:lnTo>
                  <a:lnTo>
                    <a:pt x="0" y="774547"/>
                  </a:lnTo>
                  <a:lnTo>
                    <a:pt x="0" y="0"/>
                  </a:lnTo>
                  <a:close/>
                </a:path>
              </a:pathLst>
            </a:custGeom>
            <a:ln w="12693">
              <a:solidFill>
                <a:srgbClr val="FFFFFF"/>
              </a:solidFill>
            </a:ln>
          </p:spPr>
          <p:txBody>
            <a:bodyPr wrap="square" lIns="0" tIns="0" rIns="0" bIns="0" rtlCol="0"/>
            <a:lstStyle/>
            <a:p>
              <a:endParaRPr/>
            </a:p>
          </p:txBody>
        </p:sp>
      </p:grpSp>
      <p:sp>
        <p:nvSpPr>
          <p:cNvPr id="25" name="object 25"/>
          <p:cNvSpPr txBox="1"/>
          <p:nvPr/>
        </p:nvSpPr>
        <p:spPr>
          <a:xfrm>
            <a:off x="1739404" y="4495800"/>
            <a:ext cx="6345555" cy="375920"/>
          </a:xfrm>
          <a:prstGeom prst="rect">
            <a:avLst/>
          </a:prstGeom>
        </p:spPr>
        <p:txBody>
          <a:bodyPr vert="horz" wrap="square" lIns="0" tIns="12700" rIns="0" bIns="0" rtlCol="0">
            <a:spAutoFit/>
          </a:bodyPr>
          <a:lstStyle/>
          <a:p>
            <a:pPr marL="12700">
              <a:lnSpc>
                <a:spcPct val="100000"/>
              </a:lnSpc>
              <a:spcBef>
                <a:spcPts val="100"/>
              </a:spcBef>
            </a:pPr>
            <a:r>
              <a:rPr sz="2300" spc="-330" dirty="0">
                <a:solidFill>
                  <a:srgbClr val="FFFFFF"/>
                </a:solidFill>
                <a:latin typeface="Arial"/>
                <a:cs typeface="Arial"/>
              </a:rPr>
              <a:t>CBOs</a:t>
            </a:r>
            <a:r>
              <a:rPr sz="2300" spc="-100" dirty="0">
                <a:solidFill>
                  <a:srgbClr val="FFFFFF"/>
                </a:solidFill>
                <a:latin typeface="Arial"/>
                <a:cs typeface="Arial"/>
              </a:rPr>
              <a:t> </a:t>
            </a:r>
            <a:r>
              <a:rPr sz="2300" spc="-55" dirty="0">
                <a:solidFill>
                  <a:srgbClr val="FFFFFF"/>
                </a:solidFill>
                <a:latin typeface="Arial"/>
                <a:cs typeface="Arial"/>
              </a:rPr>
              <a:t>position</a:t>
            </a:r>
            <a:r>
              <a:rPr sz="2300" spc="-105" dirty="0">
                <a:solidFill>
                  <a:srgbClr val="FFFFFF"/>
                </a:solidFill>
                <a:latin typeface="Arial"/>
                <a:cs typeface="Arial"/>
              </a:rPr>
              <a:t> </a:t>
            </a:r>
            <a:r>
              <a:rPr sz="2300" spc="-114" dirty="0">
                <a:solidFill>
                  <a:srgbClr val="FFFFFF"/>
                </a:solidFill>
                <a:latin typeface="Arial"/>
                <a:cs typeface="Arial"/>
              </a:rPr>
              <a:t>themselves</a:t>
            </a:r>
            <a:r>
              <a:rPr sz="2300" spc="-95" dirty="0">
                <a:solidFill>
                  <a:srgbClr val="FFFFFF"/>
                </a:solidFill>
                <a:latin typeface="Arial"/>
                <a:cs typeface="Arial"/>
              </a:rPr>
              <a:t> </a:t>
            </a:r>
            <a:r>
              <a:rPr sz="2300" dirty="0">
                <a:solidFill>
                  <a:srgbClr val="FFFFFF"/>
                </a:solidFill>
                <a:latin typeface="Arial"/>
                <a:cs typeface="Arial"/>
              </a:rPr>
              <a:t>to</a:t>
            </a:r>
            <a:r>
              <a:rPr sz="2300" spc="-95" dirty="0">
                <a:solidFill>
                  <a:srgbClr val="FFFFFF"/>
                </a:solidFill>
                <a:latin typeface="Arial"/>
                <a:cs typeface="Arial"/>
              </a:rPr>
              <a:t> </a:t>
            </a:r>
            <a:r>
              <a:rPr sz="2300" spc="-45" dirty="0">
                <a:solidFill>
                  <a:srgbClr val="FFFFFF"/>
                </a:solidFill>
                <a:latin typeface="Arial"/>
                <a:cs typeface="Arial"/>
              </a:rPr>
              <a:t>partner</a:t>
            </a:r>
            <a:r>
              <a:rPr sz="2300" spc="-100" dirty="0">
                <a:solidFill>
                  <a:srgbClr val="FFFFFF"/>
                </a:solidFill>
                <a:latin typeface="Arial"/>
                <a:cs typeface="Arial"/>
              </a:rPr>
              <a:t> </a:t>
            </a:r>
            <a:r>
              <a:rPr sz="2300" dirty="0">
                <a:solidFill>
                  <a:srgbClr val="FFFFFF"/>
                </a:solidFill>
                <a:latin typeface="Arial"/>
                <a:cs typeface="Arial"/>
              </a:rPr>
              <a:t>with</a:t>
            </a:r>
            <a:r>
              <a:rPr sz="2300" spc="-105" dirty="0">
                <a:solidFill>
                  <a:srgbClr val="FFFFFF"/>
                </a:solidFill>
                <a:latin typeface="Arial"/>
                <a:cs typeface="Arial"/>
              </a:rPr>
              <a:t> </a:t>
            </a:r>
            <a:r>
              <a:rPr sz="2300" spc="-60" dirty="0">
                <a:solidFill>
                  <a:srgbClr val="FFFFFF"/>
                </a:solidFill>
                <a:latin typeface="Arial"/>
                <a:cs typeface="Arial"/>
              </a:rPr>
              <a:t>health</a:t>
            </a:r>
            <a:r>
              <a:rPr sz="2300" spc="-100" dirty="0">
                <a:solidFill>
                  <a:srgbClr val="FFFFFF"/>
                </a:solidFill>
                <a:latin typeface="Arial"/>
                <a:cs typeface="Arial"/>
              </a:rPr>
              <a:t> </a:t>
            </a:r>
            <a:r>
              <a:rPr sz="2300" spc="-20" dirty="0">
                <a:solidFill>
                  <a:srgbClr val="FFFFFF"/>
                </a:solidFill>
                <a:latin typeface="Arial"/>
                <a:cs typeface="Arial"/>
              </a:rPr>
              <a:t>care</a:t>
            </a:r>
            <a:endParaRPr sz="2300">
              <a:latin typeface="Arial"/>
              <a:cs typeface="Arial"/>
            </a:endParaRPr>
          </a:p>
        </p:txBody>
      </p:sp>
      <p:grpSp>
        <p:nvGrpSpPr>
          <p:cNvPr id="26" name="object 26"/>
          <p:cNvGrpSpPr/>
          <p:nvPr/>
        </p:nvGrpSpPr>
        <p:grpSpPr>
          <a:xfrm>
            <a:off x="575342" y="4230242"/>
            <a:ext cx="7706359" cy="2046605"/>
            <a:chOff x="575342" y="4230242"/>
            <a:chExt cx="7706359" cy="2046605"/>
          </a:xfrm>
        </p:grpSpPr>
        <p:sp>
          <p:nvSpPr>
            <p:cNvPr id="27" name="object 27">
              <a:extLst>
                <a:ext uri="{C183D7F6-B498-43B3-948B-1728B52AA6E4}">
                  <adec:decorative xmlns:adec="http://schemas.microsoft.com/office/drawing/2017/decorative" val="1"/>
                </a:ext>
              </a:extLst>
            </p:cNvPr>
            <p:cNvSpPr/>
            <p:nvPr/>
          </p:nvSpPr>
          <p:spPr>
            <a:xfrm>
              <a:off x="652654" y="4236592"/>
              <a:ext cx="969010" cy="969010"/>
            </a:xfrm>
            <a:custGeom>
              <a:avLst/>
              <a:gdLst/>
              <a:ahLst/>
              <a:cxnLst/>
              <a:rect l="l" t="t" r="r" b="b"/>
              <a:pathLst>
                <a:path w="969010" h="969010">
                  <a:moveTo>
                    <a:pt x="484339" y="0"/>
                  </a:moveTo>
                  <a:lnTo>
                    <a:pt x="437693" y="2217"/>
                  </a:lnTo>
                  <a:lnTo>
                    <a:pt x="392302" y="8733"/>
                  </a:lnTo>
                  <a:lnTo>
                    <a:pt x="348368" y="19346"/>
                  </a:lnTo>
                  <a:lnTo>
                    <a:pt x="306095" y="33851"/>
                  </a:lnTo>
                  <a:lnTo>
                    <a:pt x="265685" y="52047"/>
                  </a:lnTo>
                  <a:lnTo>
                    <a:pt x="227342" y="73730"/>
                  </a:lnTo>
                  <a:lnTo>
                    <a:pt x="191268" y="98697"/>
                  </a:lnTo>
                  <a:lnTo>
                    <a:pt x="157667" y="126746"/>
                  </a:lnTo>
                  <a:lnTo>
                    <a:pt x="126741" y="157672"/>
                  </a:lnTo>
                  <a:lnTo>
                    <a:pt x="98693" y="191274"/>
                  </a:lnTo>
                  <a:lnTo>
                    <a:pt x="73727" y="227348"/>
                  </a:lnTo>
                  <a:lnTo>
                    <a:pt x="52045" y="265691"/>
                  </a:lnTo>
                  <a:lnTo>
                    <a:pt x="33850" y="306100"/>
                  </a:lnTo>
                  <a:lnTo>
                    <a:pt x="19345" y="348372"/>
                  </a:lnTo>
                  <a:lnTo>
                    <a:pt x="8733" y="392305"/>
                  </a:lnTo>
                  <a:lnTo>
                    <a:pt x="2217" y="437695"/>
                  </a:lnTo>
                  <a:lnTo>
                    <a:pt x="0" y="484339"/>
                  </a:lnTo>
                  <a:lnTo>
                    <a:pt x="2217" y="530984"/>
                  </a:lnTo>
                  <a:lnTo>
                    <a:pt x="8733" y="576374"/>
                  </a:lnTo>
                  <a:lnTo>
                    <a:pt x="19345" y="620306"/>
                  </a:lnTo>
                  <a:lnTo>
                    <a:pt x="33850" y="662579"/>
                  </a:lnTo>
                  <a:lnTo>
                    <a:pt x="52045" y="702988"/>
                  </a:lnTo>
                  <a:lnTo>
                    <a:pt x="73727" y="741331"/>
                  </a:lnTo>
                  <a:lnTo>
                    <a:pt x="98693" y="777405"/>
                  </a:lnTo>
                  <a:lnTo>
                    <a:pt x="126741" y="811007"/>
                  </a:lnTo>
                  <a:lnTo>
                    <a:pt x="157667" y="841933"/>
                  </a:lnTo>
                  <a:lnTo>
                    <a:pt x="191268" y="869982"/>
                  </a:lnTo>
                  <a:lnTo>
                    <a:pt x="227342" y="894949"/>
                  </a:lnTo>
                  <a:lnTo>
                    <a:pt x="265685" y="916632"/>
                  </a:lnTo>
                  <a:lnTo>
                    <a:pt x="306095" y="934828"/>
                  </a:lnTo>
                  <a:lnTo>
                    <a:pt x="348368" y="949333"/>
                  </a:lnTo>
                  <a:lnTo>
                    <a:pt x="392302" y="959946"/>
                  </a:lnTo>
                  <a:lnTo>
                    <a:pt x="437693" y="966462"/>
                  </a:lnTo>
                  <a:lnTo>
                    <a:pt x="484339" y="968679"/>
                  </a:lnTo>
                  <a:lnTo>
                    <a:pt x="530984" y="966462"/>
                  </a:lnTo>
                  <a:lnTo>
                    <a:pt x="576374" y="959946"/>
                  </a:lnTo>
                  <a:lnTo>
                    <a:pt x="620306" y="949333"/>
                  </a:lnTo>
                  <a:lnTo>
                    <a:pt x="662579" y="934828"/>
                  </a:lnTo>
                  <a:lnTo>
                    <a:pt x="702988" y="916632"/>
                  </a:lnTo>
                  <a:lnTo>
                    <a:pt x="741331" y="894949"/>
                  </a:lnTo>
                  <a:lnTo>
                    <a:pt x="777405" y="869982"/>
                  </a:lnTo>
                  <a:lnTo>
                    <a:pt x="811007" y="841933"/>
                  </a:lnTo>
                  <a:lnTo>
                    <a:pt x="841933" y="811007"/>
                  </a:lnTo>
                  <a:lnTo>
                    <a:pt x="869982" y="777405"/>
                  </a:lnTo>
                  <a:lnTo>
                    <a:pt x="894949" y="741331"/>
                  </a:lnTo>
                  <a:lnTo>
                    <a:pt x="916632" y="702988"/>
                  </a:lnTo>
                  <a:lnTo>
                    <a:pt x="934828" y="662579"/>
                  </a:lnTo>
                  <a:lnTo>
                    <a:pt x="949333" y="620306"/>
                  </a:lnTo>
                  <a:lnTo>
                    <a:pt x="959946" y="576374"/>
                  </a:lnTo>
                  <a:lnTo>
                    <a:pt x="966462" y="530984"/>
                  </a:lnTo>
                  <a:lnTo>
                    <a:pt x="968679" y="484339"/>
                  </a:lnTo>
                  <a:lnTo>
                    <a:pt x="966462" y="437695"/>
                  </a:lnTo>
                  <a:lnTo>
                    <a:pt x="959946" y="392305"/>
                  </a:lnTo>
                  <a:lnTo>
                    <a:pt x="949333" y="348372"/>
                  </a:lnTo>
                  <a:lnTo>
                    <a:pt x="934828" y="306100"/>
                  </a:lnTo>
                  <a:lnTo>
                    <a:pt x="916632" y="265691"/>
                  </a:lnTo>
                  <a:lnTo>
                    <a:pt x="894949" y="227348"/>
                  </a:lnTo>
                  <a:lnTo>
                    <a:pt x="869982" y="191274"/>
                  </a:lnTo>
                  <a:lnTo>
                    <a:pt x="841933" y="157672"/>
                  </a:lnTo>
                  <a:lnTo>
                    <a:pt x="811007" y="126746"/>
                  </a:lnTo>
                  <a:lnTo>
                    <a:pt x="777405" y="98697"/>
                  </a:lnTo>
                  <a:lnTo>
                    <a:pt x="741331" y="73730"/>
                  </a:lnTo>
                  <a:lnTo>
                    <a:pt x="702988" y="52047"/>
                  </a:lnTo>
                  <a:lnTo>
                    <a:pt x="662579" y="33851"/>
                  </a:lnTo>
                  <a:lnTo>
                    <a:pt x="620306" y="19346"/>
                  </a:lnTo>
                  <a:lnTo>
                    <a:pt x="576374" y="8733"/>
                  </a:lnTo>
                  <a:lnTo>
                    <a:pt x="530984" y="2217"/>
                  </a:lnTo>
                  <a:lnTo>
                    <a:pt x="484339" y="0"/>
                  </a:lnTo>
                  <a:close/>
                </a:path>
              </a:pathLst>
            </a:custGeom>
            <a:solidFill>
              <a:srgbClr val="FFFFFF"/>
            </a:solidFill>
          </p:spPr>
          <p:txBody>
            <a:bodyPr wrap="square" lIns="0" tIns="0" rIns="0" bIns="0" rtlCol="0"/>
            <a:lstStyle/>
            <a:p>
              <a:endParaRPr/>
            </a:p>
          </p:txBody>
        </p:sp>
        <p:sp>
          <p:nvSpPr>
            <p:cNvPr id="28" name="object 28"/>
            <p:cNvSpPr/>
            <p:nvPr/>
          </p:nvSpPr>
          <p:spPr>
            <a:xfrm>
              <a:off x="652654" y="4236592"/>
              <a:ext cx="968375" cy="968375"/>
            </a:xfrm>
            <a:custGeom>
              <a:avLst/>
              <a:gdLst/>
              <a:ahLst/>
              <a:cxnLst/>
              <a:rect l="l" t="t" r="r" b="b"/>
              <a:pathLst>
                <a:path w="968375" h="968375">
                  <a:moveTo>
                    <a:pt x="0" y="484092"/>
                  </a:moveTo>
                  <a:lnTo>
                    <a:pt x="2216" y="437471"/>
                  </a:lnTo>
                  <a:lnTo>
                    <a:pt x="8728" y="392103"/>
                  </a:lnTo>
                  <a:lnTo>
                    <a:pt x="19335" y="348192"/>
                  </a:lnTo>
                  <a:lnTo>
                    <a:pt x="33833" y="305941"/>
                  </a:lnTo>
                  <a:lnTo>
                    <a:pt x="52019" y="265552"/>
                  </a:lnTo>
                  <a:lnTo>
                    <a:pt x="73691" y="227229"/>
                  </a:lnTo>
                  <a:lnTo>
                    <a:pt x="98645" y="191173"/>
                  </a:lnTo>
                  <a:lnTo>
                    <a:pt x="126679" y="157589"/>
                  </a:lnTo>
                  <a:lnTo>
                    <a:pt x="157589" y="126679"/>
                  </a:lnTo>
                  <a:lnTo>
                    <a:pt x="191173" y="98645"/>
                  </a:lnTo>
                  <a:lnTo>
                    <a:pt x="227229" y="73691"/>
                  </a:lnTo>
                  <a:lnTo>
                    <a:pt x="265552" y="52019"/>
                  </a:lnTo>
                  <a:lnTo>
                    <a:pt x="305941" y="33833"/>
                  </a:lnTo>
                  <a:lnTo>
                    <a:pt x="348192" y="19335"/>
                  </a:lnTo>
                  <a:lnTo>
                    <a:pt x="392103" y="8728"/>
                  </a:lnTo>
                  <a:lnTo>
                    <a:pt x="437471" y="2216"/>
                  </a:lnTo>
                  <a:lnTo>
                    <a:pt x="484092" y="0"/>
                  </a:lnTo>
                  <a:lnTo>
                    <a:pt x="530713" y="2216"/>
                  </a:lnTo>
                  <a:lnTo>
                    <a:pt x="576081" y="8728"/>
                  </a:lnTo>
                  <a:lnTo>
                    <a:pt x="619992" y="19335"/>
                  </a:lnTo>
                  <a:lnTo>
                    <a:pt x="662243" y="33833"/>
                  </a:lnTo>
                  <a:lnTo>
                    <a:pt x="702632" y="52019"/>
                  </a:lnTo>
                  <a:lnTo>
                    <a:pt x="740955" y="73691"/>
                  </a:lnTo>
                  <a:lnTo>
                    <a:pt x="777011" y="98645"/>
                  </a:lnTo>
                  <a:lnTo>
                    <a:pt x="810595" y="126679"/>
                  </a:lnTo>
                  <a:lnTo>
                    <a:pt x="841505" y="157589"/>
                  </a:lnTo>
                  <a:lnTo>
                    <a:pt x="869539" y="191173"/>
                  </a:lnTo>
                  <a:lnTo>
                    <a:pt x="894493" y="227229"/>
                  </a:lnTo>
                  <a:lnTo>
                    <a:pt x="916165" y="265552"/>
                  </a:lnTo>
                  <a:lnTo>
                    <a:pt x="934351" y="305941"/>
                  </a:lnTo>
                  <a:lnTo>
                    <a:pt x="948849" y="348192"/>
                  </a:lnTo>
                  <a:lnTo>
                    <a:pt x="959456" y="392103"/>
                  </a:lnTo>
                  <a:lnTo>
                    <a:pt x="965968" y="437471"/>
                  </a:lnTo>
                  <a:lnTo>
                    <a:pt x="968185" y="484092"/>
                  </a:lnTo>
                  <a:lnTo>
                    <a:pt x="965968" y="530713"/>
                  </a:lnTo>
                  <a:lnTo>
                    <a:pt x="959456" y="576081"/>
                  </a:lnTo>
                  <a:lnTo>
                    <a:pt x="948849" y="619992"/>
                  </a:lnTo>
                  <a:lnTo>
                    <a:pt x="934351" y="662243"/>
                  </a:lnTo>
                  <a:lnTo>
                    <a:pt x="916165" y="702632"/>
                  </a:lnTo>
                  <a:lnTo>
                    <a:pt x="894493" y="740955"/>
                  </a:lnTo>
                  <a:lnTo>
                    <a:pt x="869539" y="777011"/>
                  </a:lnTo>
                  <a:lnTo>
                    <a:pt x="841505" y="810595"/>
                  </a:lnTo>
                  <a:lnTo>
                    <a:pt x="810595" y="841505"/>
                  </a:lnTo>
                  <a:lnTo>
                    <a:pt x="777011" y="869539"/>
                  </a:lnTo>
                  <a:lnTo>
                    <a:pt x="740955" y="894493"/>
                  </a:lnTo>
                  <a:lnTo>
                    <a:pt x="702632" y="916165"/>
                  </a:lnTo>
                  <a:lnTo>
                    <a:pt x="662243" y="934351"/>
                  </a:lnTo>
                  <a:lnTo>
                    <a:pt x="619992" y="948849"/>
                  </a:lnTo>
                  <a:lnTo>
                    <a:pt x="576081" y="959456"/>
                  </a:lnTo>
                  <a:lnTo>
                    <a:pt x="530713" y="965968"/>
                  </a:lnTo>
                  <a:lnTo>
                    <a:pt x="484092" y="968185"/>
                  </a:lnTo>
                  <a:lnTo>
                    <a:pt x="437471" y="965968"/>
                  </a:lnTo>
                  <a:lnTo>
                    <a:pt x="392103" y="959456"/>
                  </a:lnTo>
                  <a:lnTo>
                    <a:pt x="348192" y="948849"/>
                  </a:lnTo>
                  <a:lnTo>
                    <a:pt x="305941" y="934351"/>
                  </a:lnTo>
                  <a:lnTo>
                    <a:pt x="265552" y="916165"/>
                  </a:lnTo>
                  <a:lnTo>
                    <a:pt x="227229" y="894493"/>
                  </a:lnTo>
                  <a:lnTo>
                    <a:pt x="191173" y="869539"/>
                  </a:lnTo>
                  <a:lnTo>
                    <a:pt x="157589" y="841505"/>
                  </a:lnTo>
                  <a:lnTo>
                    <a:pt x="126679" y="810595"/>
                  </a:lnTo>
                  <a:lnTo>
                    <a:pt x="98645" y="777011"/>
                  </a:lnTo>
                  <a:lnTo>
                    <a:pt x="73691" y="740955"/>
                  </a:lnTo>
                  <a:lnTo>
                    <a:pt x="52019" y="702632"/>
                  </a:lnTo>
                  <a:lnTo>
                    <a:pt x="33833" y="662243"/>
                  </a:lnTo>
                  <a:lnTo>
                    <a:pt x="19335" y="619992"/>
                  </a:lnTo>
                  <a:lnTo>
                    <a:pt x="8728" y="576081"/>
                  </a:lnTo>
                  <a:lnTo>
                    <a:pt x="2216" y="530713"/>
                  </a:lnTo>
                  <a:lnTo>
                    <a:pt x="0" y="484092"/>
                  </a:lnTo>
                  <a:close/>
                </a:path>
              </a:pathLst>
            </a:custGeom>
            <a:ln w="12693">
              <a:solidFill>
                <a:srgbClr val="45B451"/>
              </a:solidFill>
            </a:ln>
          </p:spPr>
          <p:txBody>
            <a:bodyPr wrap="square" lIns="0" tIns="0" rIns="0" bIns="0" rtlCol="0"/>
            <a:lstStyle/>
            <a:p>
              <a:endParaRPr/>
            </a:p>
          </p:txBody>
        </p:sp>
        <p:sp>
          <p:nvSpPr>
            <p:cNvPr id="29" name="object 29" descr="5 Fears, risk or unintended consequences"/>
            <p:cNvSpPr/>
            <p:nvPr/>
          </p:nvSpPr>
          <p:spPr>
            <a:xfrm>
              <a:off x="581691" y="5495503"/>
              <a:ext cx="7697470" cy="775335"/>
            </a:xfrm>
            <a:custGeom>
              <a:avLst/>
              <a:gdLst/>
              <a:ahLst/>
              <a:cxnLst/>
              <a:rect l="l" t="t" r="r" b="b"/>
              <a:pathLst>
                <a:path w="7697470" h="775335">
                  <a:moveTo>
                    <a:pt x="7697012" y="0"/>
                  </a:moveTo>
                  <a:lnTo>
                    <a:pt x="0" y="0"/>
                  </a:lnTo>
                  <a:lnTo>
                    <a:pt x="0" y="774941"/>
                  </a:lnTo>
                  <a:lnTo>
                    <a:pt x="7697012" y="774941"/>
                  </a:lnTo>
                  <a:lnTo>
                    <a:pt x="7697012" y="0"/>
                  </a:lnTo>
                  <a:close/>
                </a:path>
              </a:pathLst>
            </a:custGeom>
            <a:solidFill>
              <a:srgbClr val="70AD47"/>
            </a:solidFill>
          </p:spPr>
          <p:txBody>
            <a:bodyPr wrap="square" lIns="0" tIns="0" rIns="0" bIns="0" rtlCol="0"/>
            <a:lstStyle/>
            <a:p>
              <a:endParaRPr/>
            </a:p>
          </p:txBody>
        </p:sp>
        <p:sp>
          <p:nvSpPr>
            <p:cNvPr id="30" name="object 30"/>
            <p:cNvSpPr/>
            <p:nvPr/>
          </p:nvSpPr>
          <p:spPr>
            <a:xfrm>
              <a:off x="581692" y="5495503"/>
              <a:ext cx="7693659" cy="774700"/>
            </a:xfrm>
            <a:custGeom>
              <a:avLst/>
              <a:gdLst/>
              <a:ahLst/>
              <a:cxnLst/>
              <a:rect l="l" t="t" r="r" b="b"/>
              <a:pathLst>
                <a:path w="7693659" h="774700">
                  <a:moveTo>
                    <a:pt x="0" y="0"/>
                  </a:moveTo>
                  <a:lnTo>
                    <a:pt x="7693091" y="0"/>
                  </a:lnTo>
                  <a:lnTo>
                    <a:pt x="7693091" y="774547"/>
                  </a:lnTo>
                  <a:lnTo>
                    <a:pt x="0" y="774547"/>
                  </a:lnTo>
                  <a:lnTo>
                    <a:pt x="0" y="0"/>
                  </a:lnTo>
                  <a:close/>
                </a:path>
              </a:pathLst>
            </a:custGeom>
            <a:ln w="12693">
              <a:solidFill>
                <a:srgbClr val="FFFFFF"/>
              </a:solidFill>
            </a:ln>
          </p:spPr>
          <p:txBody>
            <a:bodyPr wrap="square" lIns="0" tIns="0" rIns="0" bIns="0" rtlCol="0"/>
            <a:lstStyle/>
            <a:p>
              <a:endParaRPr/>
            </a:p>
          </p:txBody>
        </p:sp>
      </p:grpSp>
      <p:sp>
        <p:nvSpPr>
          <p:cNvPr id="31" name="object 31"/>
          <p:cNvSpPr txBox="1"/>
          <p:nvPr/>
        </p:nvSpPr>
        <p:spPr>
          <a:xfrm>
            <a:off x="1184103" y="5660135"/>
            <a:ext cx="4819015" cy="375920"/>
          </a:xfrm>
          <a:prstGeom prst="rect">
            <a:avLst/>
          </a:prstGeom>
        </p:spPr>
        <p:txBody>
          <a:bodyPr vert="horz" wrap="square" lIns="0" tIns="12700" rIns="0" bIns="0" rtlCol="0">
            <a:spAutoFit/>
          </a:bodyPr>
          <a:lstStyle/>
          <a:p>
            <a:pPr marL="12700">
              <a:lnSpc>
                <a:spcPct val="100000"/>
              </a:lnSpc>
              <a:spcBef>
                <a:spcPts val="100"/>
              </a:spcBef>
            </a:pPr>
            <a:r>
              <a:rPr sz="2300" spc="-170" dirty="0">
                <a:solidFill>
                  <a:srgbClr val="FFFFFF"/>
                </a:solidFill>
                <a:latin typeface="Arial"/>
                <a:cs typeface="Arial"/>
              </a:rPr>
              <a:t>Fears,</a:t>
            </a:r>
            <a:r>
              <a:rPr sz="2300" spc="-120" dirty="0">
                <a:solidFill>
                  <a:srgbClr val="FFFFFF"/>
                </a:solidFill>
                <a:latin typeface="Arial"/>
                <a:cs typeface="Arial"/>
              </a:rPr>
              <a:t> risks</a:t>
            </a:r>
            <a:r>
              <a:rPr sz="2300" spc="-114" dirty="0">
                <a:solidFill>
                  <a:srgbClr val="FFFFFF"/>
                </a:solidFill>
                <a:latin typeface="Arial"/>
                <a:cs typeface="Arial"/>
              </a:rPr>
              <a:t> </a:t>
            </a:r>
            <a:r>
              <a:rPr sz="2300" spc="-10" dirty="0">
                <a:solidFill>
                  <a:srgbClr val="FFFFFF"/>
                </a:solidFill>
                <a:latin typeface="Arial"/>
                <a:cs typeface="Arial"/>
              </a:rPr>
              <a:t>or</a:t>
            </a:r>
            <a:r>
              <a:rPr sz="2300" spc="-114" dirty="0">
                <a:solidFill>
                  <a:srgbClr val="FFFFFF"/>
                </a:solidFill>
                <a:latin typeface="Arial"/>
                <a:cs typeface="Arial"/>
              </a:rPr>
              <a:t> </a:t>
            </a:r>
            <a:r>
              <a:rPr sz="2300" spc="-70" dirty="0">
                <a:solidFill>
                  <a:srgbClr val="FFFFFF"/>
                </a:solidFill>
                <a:latin typeface="Arial"/>
                <a:cs typeface="Arial"/>
              </a:rPr>
              <a:t>unintended</a:t>
            </a:r>
            <a:r>
              <a:rPr sz="2300" spc="-120" dirty="0">
                <a:solidFill>
                  <a:srgbClr val="FFFFFF"/>
                </a:solidFill>
                <a:latin typeface="Arial"/>
                <a:cs typeface="Arial"/>
              </a:rPr>
              <a:t> consequences</a:t>
            </a:r>
            <a:endParaRPr sz="2300">
              <a:latin typeface="Arial"/>
              <a:cs typeface="Arial"/>
            </a:endParaRPr>
          </a:p>
        </p:txBody>
      </p:sp>
      <p:grpSp>
        <p:nvGrpSpPr>
          <p:cNvPr id="32" name="object 32">
            <a:extLst>
              <a:ext uri="{C183D7F6-B498-43B3-948B-1728B52AA6E4}">
                <adec:decorative xmlns:adec="http://schemas.microsoft.com/office/drawing/2017/decorative" val="1"/>
              </a:ext>
            </a:extLst>
          </p:cNvPr>
          <p:cNvGrpSpPr/>
          <p:nvPr/>
        </p:nvGrpSpPr>
        <p:grpSpPr>
          <a:xfrm>
            <a:off x="91005" y="5392288"/>
            <a:ext cx="981075" cy="981075"/>
            <a:chOff x="91005" y="5392288"/>
            <a:chExt cx="981075" cy="981075"/>
          </a:xfrm>
        </p:grpSpPr>
        <p:sp>
          <p:nvSpPr>
            <p:cNvPr id="33" name="object 33"/>
            <p:cNvSpPr/>
            <p:nvPr/>
          </p:nvSpPr>
          <p:spPr>
            <a:xfrm>
              <a:off x="97351" y="5398635"/>
              <a:ext cx="969010" cy="969010"/>
            </a:xfrm>
            <a:custGeom>
              <a:avLst/>
              <a:gdLst/>
              <a:ahLst/>
              <a:cxnLst/>
              <a:rect l="l" t="t" r="r" b="b"/>
              <a:pathLst>
                <a:path w="969010" h="969010">
                  <a:moveTo>
                    <a:pt x="484339" y="0"/>
                  </a:moveTo>
                  <a:lnTo>
                    <a:pt x="437693" y="2217"/>
                  </a:lnTo>
                  <a:lnTo>
                    <a:pt x="392302" y="8733"/>
                  </a:lnTo>
                  <a:lnTo>
                    <a:pt x="348368" y="19346"/>
                  </a:lnTo>
                  <a:lnTo>
                    <a:pt x="306095" y="33851"/>
                  </a:lnTo>
                  <a:lnTo>
                    <a:pt x="265685" y="52047"/>
                  </a:lnTo>
                  <a:lnTo>
                    <a:pt x="227342" y="73730"/>
                  </a:lnTo>
                  <a:lnTo>
                    <a:pt x="191268" y="98697"/>
                  </a:lnTo>
                  <a:lnTo>
                    <a:pt x="157667" y="126746"/>
                  </a:lnTo>
                  <a:lnTo>
                    <a:pt x="126741" y="157672"/>
                  </a:lnTo>
                  <a:lnTo>
                    <a:pt x="98693" y="191274"/>
                  </a:lnTo>
                  <a:lnTo>
                    <a:pt x="73727" y="227348"/>
                  </a:lnTo>
                  <a:lnTo>
                    <a:pt x="52045" y="265691"/>
                  </a:lnTo>
                  <a:lnTo>
                    <a:pt x="33850" y="306100"/>
                  </a:lnTo>
                  <a:lnTo>
                    <a:pt x="19345" y="348372"/>
                  </a:lnTo>
                  <a:lnTo>
                    <a:pt x="8733" y="392305"/>
                  </a:lnTo>
                  <a:lnTo>
                    <a:pt x="2217" y="437695"/>
                  </a:lnTo>
                  <a:lnTo>
                    <a:pt x="0" y="484339"/>
                  </a:lnTo>
                  <a:lnTo>
                    <a:pt x="2217" y="530984"/>
                  </a:lnTo>
                  <a:lnTo>
                    <a:pt x="8733" y="576374"/>
                  </a:lnTo>
                  <a:lnTo>
                    <a:pt x="19345" y="620306"/>
                  </a:lnTo>
                  <a:lnTo>
                    <a:pt x="33850" y="662579"/>
                  </a:lnTo>
                  <a:lnTo>
                    <a:pt x="52045" y="702988"/>
                  </a:lnTo>
                  <a:lnTo>
                    <a:pt x="73727" y="741331"/>
                  </a:lnTo>
                  <a:lnTo>
                    <a:pt x="98693" y="777405"/>
                  </a:lnTo>
                  <a:lnTo>
                    <a:pt x="126741" y="811007"/>
                  </a:lnTo>
                  <a:lnTo>
                    <a:pt x="157667" y="841933"/>
                  </a:lnTo>
                  <a:lnTo>
                    <a:pt x="191268" y="869982"/>
                  </a:lnTo>
                  <a:lnTo>
                    <a:pt x="227342" y="894949"/>
                  </a:lnTo>
                  <a:lnTo>
                    <a:pt x="265685" y="916632"/>
                  </a:lnTo>
                  <a:lnTo>
                    <a:pt x="306095" y="934828"/>
                  </a:lnTo>
                  <a:lnTo>
                    <a:pt x="348368" y="949333"/>
                  </a:lnTo>
                  <a:lnTo>
                    <a:pt x="392302" y="959946"/>
                  </a:lnTo>
                  <a:lnTo>
                    <a:pt x="437693" y="966462"/>
                  </a:lnTo>
                  <a:lnTo>
                    <a:pt x="484339" y="968679"/>
                  </a:lnTo>
                  <a:lnTo>
                    <a:pt x="530984" y="966462"/>
                  </a:lnTo>
                  <a:lnTo>
                    <a:pt x="576374" y="959946"/>
                  </a:lnTo>
                  <a:lnTo>
                    <a:pt x="620306" y="949333"/>
                  </a:lnTo>
                  <a:lnTo>
                    <a:pt x="662579" y="934828"/>
                  </a:lnTo>
                  <a:lnTo>
                    <a:pt x="702988" y="916632"/>
                  </a:lnTo>
                  <a:lnTo>
                    <a:pt x="741331" y="894949"/>
                  </a:lnTo>
                  <a:lnTo>
                    <a:pt x="777405" y="869982"/>
                  </a:lnTo>
                  <a:lnTo>
                    <a:pt x="811007" y="841933"/>
                  </a:lnTo>
                  <a:lnTo>
                    <a:pt x="841933" y="811007"/>
                  </a:lnTo>
                  <a:lnTo>
                    <a:pt x="869982" y="777405"/>
                  </a:lnTo>
                  <a:lnTo>
                    <a:pt x="894949" y="741331"/>
                  </a:lnTo>
                  <a:lnTo>
                    <a:pt x="916632" y="702988"/>
                  </a:lnTo>
                  <a:lnTo>
                    <a:pt x="934828" y="662579"/>
                  </a:lnTo>
                  <a:lnTo>
                    <a:pt x="949333" y="620306"/>
                  </a:lnTo>
                  <a:lnTo>
                    <a:pt x="959946" y="576374"/>
                  </a:lnTo>
                  <a:lnTo>
                    <a:pt x="966462" y="530984"/>
                  </a:lnTo>
                  <a:lnTo>
                    <a:pt x="968679" y="484339"/>
                  </a:lnTo>
                  <a:lnTo>
                    <a:pt x="966462" y="437695"/>
                  </a:lnTo>
                  <a:lnTo>
                    <a:pt x="959946" y="392305"/>
                  </a:lnTo>
                  <a:lnTo>
                    <a:pt x="949333" y="348372"/>
                  </a:lnTo>
                  <a:lnTo>
                    <a:pt x="934828" y="306100"/>
                  </a:lnTo>
                  <a:lnTo>
                    <a:pt x="916632" y="265691"/>
                  </a:lnTo>
                  <a:lnTo>
                    <a:pt x="894949" y="227348"/>
                  </a:lnTo>
                  <a:lnTo>
                    <a:pt x="869982" y="191274"/>
                  </a:lnTo>
                  <a:lnTo>
                    <a:pt x="841933" y="157672"/>
                  </a:lnTo>
                  <a:lnTo>
                    <a:pt x="811007" y="126746"/>
                  </a:lnTo>
                  <a:lnTo>
                    <a:pt x="777405" y="98697"/>
                  </a:lnTo>
                  <a:lnTo>
                    <a:pt x="741331" y="73730"/>
                  </a:lnTo>
                  <a:lnTo>
                    <a:pt x="702988" y="52047"/>
                  </a:lnTo>
                  <a:lnTo>
                    <a:pt x="662579" y="33851"/>
                  </a:lnTo>
                  <a:lnTo>
                    <a:pt x="620306" y="19346"/>
                  </a:lnTo>
                  <a:lnTo>
                    <a:pt x="576374" y="8733"/>
                  </a:lnTo>
                  <a:lnTo>
                    <a:pt x="530984" y="2217"/>
                  </a:lnTo>
                  <a:lnTo>
                    <a:pt x="484339" y="0"/>
                  </a:lnTo>
                  <a:close/>
                </a:path>
              </a:pathLst>
            </a:custGeom>
            <a:solidFill>
              <a:srgbClr val="FFFFFF"/>
            </a:solidFill>
          </p:spPr>
          <p:txBody>
            <a:bodyPr wrap="square" lIns="0" tIns="0" rIns="0" bIns="0" rtlCol="0"/>
            <a:lstStyle/>
            <a:p>
              <a:endParaRPr/>
            </a:p>
          </p:txBody>
        </p:sp>
        <p:sp>
          <p:nvSpPr>
            <p:cNvPr id="34" name="object 34"/>
            <p:cNvSpPr/>
            <p:nvPr/>
          </p:nvSpPr>
          <p:spPr>
            <a:xfrm>
              <a:off x="97352" y="5398635"/>
              <a:ext cx="968375" cy="968375"/>
            </a:xfrm>
            <a:custGeom>
              <a:avLst/>
              <a:gdLst/>
              <a:ahLst/>
              <a:cxnLst/>
              <a:rect l="l" t="t" r="r" b="b"/>
              <a:pathLst>
                <a:path w="968375" h="968375">
                  <a:moveTo>
                    <a:pt x="0" y="484092"/>
                  </a:moveTo>
                  <a:lnTo>
                    <a:pt x="2216" y="437471"/>
                  </a:lnTo>
                  <a:lnTo>
                    <a:pt x="8728" y="392103"/>
                  </a:lnTo>
                  <a:lnTo>
                    <a:pt x="19335" y="348192"/>
                  </a:lnTo>
                  <a:lnTo>
                    <a:pt x="33833" y="305941"/>
                  </a:lnTo>
                  <a:lnTo>
                    <a:pt x="52019" y="265552"/>
                  </a:lnTo>
                  <a:lnTo>
                    <a:pt x="73691" y="227229"/>
                  </a:lnTo>
                  <a:lnTo>
                    <a:pt x="98645" y="191173"/>
                  </a:lnTo>
                  <a:lnTo>
                    <a:pt x="126679" y="157589"/>
                  </a:lnTo>
                  <a:lnTo>
                    <a:pt x="157589" y="126679"/>
                  </a:lnTo>
                  <a:lnTo>
                    <a:pt x="191173" y="98645"/>
                  </a:lnTo>
                  <a:lnTo>
                    <a:pt x="227229" y="73691"/>
                  </a:lnTo>
                  <a:lnTo>
                    <a:pt x="265552" y="52019"/>
                  </a:lnTo>
                  <a:lnTo>
                    <a:pt x="305941" y="33833"/>
                  </a:lnTo>
                  <a:lnTo>
                    <a:pt x="348192" y="19335"/>
                  </a:lnTo>
                  <a:lnTo>
                    <a:pt x="392103" y="8728"/>
                  </a:lnTo>
                  <a:lnTo>
                    <a:pt x="437471" y="2216"/>
                  </a:lnTo>
                  <a:lnTo>
                    <a:pt x="484092" y="0"/>
                  </a:lnTo>
                  <a:lnTo>
                    <a:pt x="530713" y="2216"/>
                  </a:lnTo>
                  <a:lnTo>
                    <a:pt x="576081" y="8728"/>
                  </a:lnTo>
                  <a:lnTo>
                    <a:pt x="619992" y="19335"/>
                  </a:lnTo>
                  <a:lnTo>
                    <a:pt x="662243" y="33833"/>
                  </a:lnTo>
                  <a:lnTo>
                    <a:pt x="702632" y="52019"/>
                  </a:lnTo>
                  <a:lnTo>
                    <a:pt x="740955" y="73691"/>
                  </a:lnTo>
                  <a:lnTo>
                    <a:pt x="777011" y="98645"/>
                  </a:lnTo>
                  <a:lnTo>
                    <a:pt x="810595" y="126679"/>
                  </a:lnTo>
                  <a:lnTo>
                    <a:pt x="841505" y="157589"/>
                  </a:lnTo>
                  <a:lnTo>
                    <a:pt x="869539" y="191173"/>
                  </a:lnTo>
                  <a:lnTo>
                    <a:pt x="894493" y="227229"/>
                  </a:lnTo>
                  <a:lnTo>
                    <a:pt x="916165" y="265552"/>
                  </a:lnTo>
                  <a:lnTo>
                    <a:pt x="934351" y="305941"/>
                  </a:lnTo>
                  <a:lnTo>
                    <a:pt x="948849" y="348192"/>
                  </a:lnTo>
                  <a:lnTo>
                    <a:pt x="959456" y="392103"/>
                  </a:lnTo>
                  <a:lnTo>
                    <a:pt x="965968" y="437471"/>
                  </a:lnTo>
                  <a:lnTo>
                    <a:pt x="968185" y="484092"/>
                  </a:lnTo>
                  <a:lnTo>
                    <a:pt x="965968" y="530713"/>
                  </a:lnTo>
                  <a:lnTo>
                    <a:pt x="959456" y="576081"/>
                  </a:lnTo>
                  <a:lnTo>
                    <a:pt x="948849" y="619992"/>
                  </a:lnTo>
                  <a:lnTo>
                    <a:pt x="934351" y="662243"/>
                  </a:lnTo>
                  <a:lnTo>
                    <a:pt x="916165" y="702632"/>
                  </a:lnTo>
                  <a:lnTo>
                    <a:pt x="894493" y="740955"/>
                  </a:lnTo>
                  <a:lnTo>
                    <a:pt x="869539" y="777011"/>
                  </a:lnTo>
                  <a:lnTo>
                    <a:pt x="841505" y="810595"/>
                  </a:lnTo>
                  <a:lnTo>
                    <a:pt x="810595" y="841505"/>
                  </a:lnTo>
                  <a:lnTo>
                    <a:pt x="777011" y="869539"/>
                  </a:lnTo>
                  <a:lnTo>
                    <a:pt x="740955" y="894493"/>
                  </a:lnTo>
                  <a:lnTo>
                    <a:pt x="702632" y="916165"/>
                  </a:lnTo>
                  <a:lnTo>
                    <a:pt x="662243" y="934351"/>
                  </a:lnTo>
                  <a:lnTo>
                    <a:pt x="619992" y="948849"/>
                  </a:lnTo>
                  <a:lnTo>
                    <a:pt x="576081" y="959456"/>
                  </a:lnTo>
                  <a:lnTo>
                    <a:pt x="530713" y="965968"/>
                  </a:lnTo>
                  <a:lnTo>
                    <a:pt x="484092" y="968185"/>
                  </a:lnTo>
                  <a:lnTo>
                    <a:pt x="437471" y="965968"/>
                  </a:lnTo>
                  <a:lnTo>
                    <a:pt x="392103" y="959456"/>
                  </a:lnTo>
                  <a:lnTo>
                    <a:pt x="348192" y="948849"/>
                  </a:lnTo>
                  <a:lnTo>
                    <a:pt x="305941" y="934351"/>
                  </a:lnTo>
                  <a:lnTo>
                    <a:pt x="265552" y="916165"/>
                  </a:lnTo>
                  <a:lnTo>
                    <a:pt x="227229" y="894493"/>
                  </a:lnTo>
                  <a:lnTo>
                    <a:pt x="191173" y="869539"/>
                  </a:lnTo>
                  <a:lnTo>
                    <a:pt x="157589" y="841505"/>
                  </a:lnTo>
                  <a:lnTo>
                    <a:pt x="126679" y="810595"/>
                  </a:lnTo>
                  <a:lnTo>
                    <a:pt x="98645" y="777011"/>
                  </a:lnTo>
                  <a:lnTo>
                    <a:pt x="73691" y="740955"/>
                  </a:lnTo>
                  <a:lnTo>
                    <a:pt x="52019" y="702632"/>
                  </a:lnTo>
                  <a:lnTo>
                    <a:pt x="33833" y="662243"/>
                  </a:lnTo>
                  <a:lnTo>
                    <a:pt x="19335" y="619992"/>
                  </a:lnTo>
                  <a:lnTo>
                    <a:pt x="8728" y="576081"/>
                  </a:lnTo>
                  <a:lnTo>
                    <a:pt x="2216" y="530713"/>
                  </a:lnTo>
                  <a:lnTo>
                    <a:pt x="0" y="484092"/>
                  </a:lnTo>
                  <a:close/>
                </a:path>
              </a:pathLst>
            </a:custGeom>
            <a:ln w="12693">
              <a:solidFill>
                <a:srgbClr val="70AD47"/>
              </a:solidFill>
            </a:ln>
          </p:spPr>
          <p:txBody>
            <a:bodyPr wrap="square" lIns="0" tIns="0" rIns="0" bIns="0" rtlCol="0"/>
            <a:lstStyle/>
            <a:p>
              <a:endParaRPr/>
            </a:p>
          </p:txBody>
        </p:sp>
      </p:grpSp>
      <p:sp>
        <p:nvSpPr>
          <p:cNvPr id="35" name="object 35"/>
          <p:cNvSpPr txBox="1"/>
          <p:nvPr/>
        </p:nvSpPr>
        <p:spPr>
          <a:xfrm>
            <a:off x="458566" y="907796"/>
            <a:ext cx="257175" cy="574040"/>
          </a:xfrm>
          <a:prstGeom prst="rect">
            <a:avLst/>
          </a:prstGeom>
        </p:spPr>
        <p:txBody>
          <a:bodyPr vert="horz" wrap="square" lIns="0" tIns="12700" rIns="0" bIns="0" rtlCol="0">
            <a:spAutoFit/>
          </a:bodyPr>
          <a:lstStyle/>
          <a:p>
            <a:pPr marL="12700">
              <a:lnSpc>
                <a:spcPct val="100000"/>
              </a:lnSpc>
              <a:spcBef>
                <a:spcPts val="100"/>
              </a:spcBef>
            </a:pPr>
            <a:r>
              <a:rPr sz="3600" spc="-125" dirty="0">
                <a:latin typeface="Arial"/>
                <a:cs typeface="Arial"/>
              </a:rPr>
              <a:t>1</a:t>
            </a:r>
            <a:endParaRPr sz="3600">
              <a:latin typeface="Arial"/>
              <a:cs typeface="Arial"/>
            </a:endParaRPr>
          </a:p>
        </p:txBody>
      </p:sp>
      <p:sp>
        <p:nvSpPr>
          <p:cNvPr id="36" name="object 36"/>
          <p:cNvSpPr txBox="1"/>
          <p:nvPr/>
        </p:nvSpPr>
        <p:spPr>
          <a:xfrm>
            <a:off x="1002177" y="2096515"/>
            <a:ext cx="257175" cy="574040"/>
          </a:xfrm>
          <a:prstGeom prst="rect">
            <a:avLst/>
          </a:prstGeom>
        </p:spPr>
        <p:txBody>
          <a:bodyPr vert="horz" wrap="square" lIns="0" tIns="12700" rIns="0" bIns="0" rtlCol="0">
            <a:spAutoFit/>
          </a:bodyPr>
          <a:lstStyle/>
          <a:p>
            <a:pPr marL="12700">
              <a:lnSpc>
                <a:spcPct val="100000"/>
              </a:lnSpc>
              <a:spcBef>
                <a:spcPts val="100"/>
              </a:spcBef>
            </a:pPr>
            <a:r>
              <a:rPr sz="3600" spc="-125" dirty="0">
                <a:latin typeface="Arial"/>
                <a:cs typeface="Arial"/>
              </a:rPr>
              <a:t>2</a:t>
            </a:r>
            <a:endParaRPr sz="3600">
              <a:latin typeface="Arial"/>
              <a:cs typeface="Arial"/>
            </a:endParaRPr>
          </a:p>
        </p:txBody>
      </p:sp>
      <p:sp>
        <p:nvSpPr>
          <p:cNvPr id="37" name="object 37"/>
          <p:cNvSpPr txBox="1"/>
          <p:nvPr/>
        </p:nvSpPr>
        <p:spPr>
          <a:xfrm>
            <a:off x="1211574" y="3239516"/>
            <a:ext cx="257175" cy="574040"/>
          </a:xfrm>
          <a:prstGeom prst="rect">
            <a:avLst/>
          </a:prstGeom>
        </p:spPr>
        <p:txBody>
          <a:bodyPr vert="horz" wrap="square" lIns="0" tIns="12700" rIns="0" bIns="0" rtlCol="0">
            <a:spAutoFit/>
          </a:bodyPr>
          <a:lstStyle/>
          <a:p>
            <a:pPr marL="12700">
              <a:lnSpc>
                <a:spcPct val="100000"/>
              </a:lnSpc>
              <a:spcBef>
                <a:spcPts val="100"/>
              </a:spcBef>
            </a:pPr>
            <a:r>
              <a:rPr sz="3600" spc="-125" dirty="0">
                <a:latin typeface="Arial"/>
                <a:cs typeface="Arial"/>
              </a:rPr>
              <a:t>3</a:t>
            </a:r>
            <a:endParaRPr sz="3600">
              <a:latin typeface="Arial"/>
              <a:cs typeface="Arial"/>
            </a:endParaRPr>
          </a:p>
        </p:txBody>
      </p:sp>
      <p:sp>
        <p:nvSpPr>
          <p:cNvPr id="38" name="object 38"/>
          <p:cNvSpPr txBox="1"/>
          <p:nvPr/>
        </p:nvSpPr>
        <p:spPr>
          <a:xfrm>
            <a:off x="1002177" y="4404004"/>
            <a:ext cx="257175" cy="574040"/>
          </a:xfrm>
          <a:prstGeom prst="rect">
            <a:avLst/>
          </a:prstGeom>
        </p:spPr>
        <p:txBody>
          <a:bodyPr vert="horz" wrap="square" lIns="0" tIns="12700" rIns="0" bIns="0" rtlCol="0">
            <a:spAutoFit/>
          </a:bodyPr>
          <a:lstStyle/>
          <a:p>
            <a:pPr marL="12700">
              <a:lnSpc>
                <a:spcPct val="100000"/>
              </a:lnSpc>
              <a:spcBef>
                <a:spcPts val="100"/>
              </a:spcBef>
            </a:pPr>
            <a:r>
              <a:rPr sz="3600" spc="-125" dirty="0">
                <a:latin typeface="Arial"/>
                <a:cs typeface="Arial"/>
              </a:rPr>
              <a:t>4</a:t>
            </a:r>
            <a:endParaRPr sz="3600">
              <a:latin typeface="Arial"/>
              <a:cs typeface="Arial"/>
            </a:endParaRPr>
          </a:p>
        </p:txBody>
      </p:sp>
      <p:sp>
        <p:nvSpPr>
          <p:cNvPr id="39" name="object 39"/>
          <p:cNvSpPr txBox="1"/>
          <p:nvPr/>
        </p:nvSpPr>
        <p:spPr>
          <a:xfrm>
            <a:off x="458566" y="5556148"/>
            <a:ext cx="257175" cy="574040"/>
          </a:xfrm>
          <a:prstGeom prst="rect">
            <a:avLst/>
          </a:prstGeom>
        </p:spPr>
        <p:txBody>
          <a:bodyPr vert="horz" wrap="square" lIns="0" tIns="12700" rIns="0" bIns="0" rtlCol="0">
            <a:spAutoFit/>
          </a:bodyPr>
          <a:lstStyle/>
          <a:p>
            <a:pPr marL="12700">
              <a:lnSpc>
                <a:spcPct val="100000"/>
              </a:lnSpc>
              <a:spcBef>
                <a:spcPts val="100"/>
              </a:spcBef>
            </a:pPr>
            <a:r>
              <a:rPr sz="3600" spc="-125" dirty="0">
                <a:latin typeface="Arial"/>
                <a:cs typeface="Arial"/>
              </a:rPr>
              <a:t>5</a:t>
            </a:r>
            <a:endParaRPr sz="36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5410" y="0"/>
            <a:ext cx="11323320" cy="4969510"/>
            <a:chOff x="115410" y="0"/>
            <a:chExt cx="11323320" cy="4969510"/>
          </a:xfrm>
        </p:grpSpPr>
        <p:pic>
          <p:nvPicPr>
            <p:cNvPr id="3" name="object 3" descr="1 Health care and CBOs have different values"/>
            <p:cNvPicPr/>
            <p:nvPr/>
          </p:nvPicPr>
          <p:blipFill>
            <a:blip r:embed="rId2" cstate="print"/>
            <a:stretch>
              <a:fillRect/>
            </a:stretch>
          </p:blipFill>
          <p:spPr>
            <a:xfrm>
              <a:off x="115410" y="0"/>
              <a:ext cx="9384403" cy="1562646"/>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3366198" y="1464704"/>
              <a:ext cx="8070215" cy="3500120"/>
            </a:xfrm>
            <a:custGeom>
              <a:avLst/>
              <a:gdLst/>
              <a:ahLst/>
              <a:cxnLst/>
              <a:rect l="l" t="t" r="r" b="b"/>
              <a:pathLst>
                <a:path w="8070215" h="3500120">
                  <a:moveTo>
                    <a:pt x="6724827" y="2776740"/>
                  </a:moveTo>
                  <a:lnTo>
                    <a:pt x="4707382" y="2776740"/>
                  </a:lnTo>
                  <a:lnTo>
                    <a:pt x="7162266" y="3500107"/>
                  </a:lnTo>
                  <a:lnTo>
                    <a:pt x="6724827" y="2776740"/>
                  </a:lnTo>
                  <a:close/>
                </a:path>
                <a:path w="8070215" h="3500120">
                  <a:moveTo>
                    <a:pt x="7606995" y="0"/>
                  </a:moveTo>
                  <a:lnTo>
                    <a:pt x="462800" y="0"/>
                  </a:ln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0" y="2313952"/>
                  </a:lnTo>
                  <a:lnTo>
                    <a:pt x="2389" y="2361259"/>
                  </a:lnTo>
                  <a:lnTo>
                    <a:pt x="9402" y="2407211"/>
                  </a:lnTo>
                  <a:lnTo>
                    <a:pt x="20806" y="2451563"/>
                  </a:lnTo>
                  <a:lnTo>
                    <a:pt x="36368" y="2494083"/>
                  </a:lnTo>
                  <a:lnTo>
                    <a:pt x="55857" y="2534539"/>
                  </a:lnTo>
                  <a:lnTo>
                    <a:pt x="79038" y="2572697"/>
                  </a:lnTo>
                  <a:lnTo>
                    <a:pt x="105680" y="2608325"/>
                  </a:lnTo>
                  <a:lnTo>
                    <a:pt x="135550" y="2641190"/>
                  </a:lnTo>
                  <a:lnTo>
                    <a:pt x="168415" y="2671060"/>
                  </a:lnTo>
                  <a:lnTo>
                    <a:pt x="204043" y="2697702"/>
                  </a:lnTo>
                  <a:lnTo>
                    <a:pt x="242201" y="2720883"/>
                  </a:lnTo>
                  <a:lnTo>
                    <a:pt x="282656" y="2740371"/>
                  </a:lnTo>
                  <a:lnTo>
                    <a:pt x="325177" y="2755934"/>
                  </a:lnTo>
                  <a:lnTo>
                    <a:pt x="369529" y="2767338"/>
                  </a:lnTo>
                  <a:lnTo>
                    <a:pt x="415481" y="2774351"/>
                  </a:lnTo>
                  <a:lnTo>
                    <a:pt x="462800" y="2776740"/>
                  </a:lnTo>
                  <a:lnTo>
                    <a:pt x="7606995" y="2776740"/>
                  </a:lnTo>
                  <a:lnTo>
                    <a:pt x="7654312" y="2774351"/>
                  </a:lnTo>
                  <a:lnTo>
                    <a:pt x="7700262" y="2767338"/>
                  </a:lnTo>
                  <a:lnTo>
                    <a:pt x="7744612" y="2755934"/>
                  </a:lnTo>
                  <a:lnTo>
                    <a:pt x="7787131" y="2740371"/>
                  </a:lnTo>
                  <a:lnTo>
                    <a:pt x="7827585" y="2720883"/>
                  </a:lnTo>
                  <a:lnTo>
                    <a:pt x="7865742" y="2697702"/>
                  </a:lnTo>
                  <a:lnTo>
                    <a:pt x="7901369" y="2671060"/>
                  </a:lnTo>
                  <a:lnTo>
                    <a:pt x="7934234" y="2641190"/>
                  </a:lnTo>
                  <a:lnTo>
                    <a:pt x="7964103" y="2608325"/>
                  </a:lnTo>
                  <a:lnTo>
                    <a:pt x="7990745" y="2572697"/>
                  </a:lnTo>
                  <a:lnTo>
                    <a:pt x="8013926" y="2534539"/>
                  </a:lnTo>
                  <a:lnTo>
                    <a:pt x="8033414" y="2494083"/>
                  </a:lnTo>
                  <a:lnTo>
                    <a:pt x="8048976" y="2451563"/>
                  </a:lnTo>
                  <a:lnTo>
                    <a:pt x="8060380" y="2407211"/>
                  </a:lnTo>
                  <a:lnTo>
                    <a:pt x="8067393" y="2361259"/>
                  </a:lnTo>
                  <a:lnTo>
                    <a:pt x="8069783" y="2313952"/>
                  </a:lnTo>
                  <a:lnTo>
                    <a:pt x="8069783" y="462800"/>
                  </a:lnTo>
                  <a:lnTo>
                    <a:pt x="8067393" y="415481"/>
                  </a:lnTo>
                  <a:lnTo>
                    <a:pt x="8060380" y="369529"/>
                  </a:lnTo>
                  <a:lnTo>
                    <a:pt x="8048976" y="325177"/>
                  </a:lnTo>
                  <a:lnTo>
                    <a:pt x="8033414" y="282656"/>
                  </a:lnTo>
                  <a:lnTo>
                    <a:pt x="8013926" y="242201"/>
                  </a:lnTo>
                  <a:lnTo>
                    <a:pt x="7990745" y="204043"/>
                  </a:lnTo>
                  <a:lnTo>
                    <a:pt x="7964103" y="168415"/>
                  </a:lnTo>
                  <a:lnTo>
                    <a:pt x="7934234" y="135550"/>
                  </a:lnTo>
                  <a:lnTo>
                    <a:pt x="7901369" y="105680"/>
                  </a:lnTo>
                  <a:lnTo>
                    <a:pt x="7865742" y="79038"/>
                  </a:lnTo>
                  <a:lnTo>
                    <a:pt x="7827585" y="55857"/>
                  </a:lnTo>
                  <a:lnTo>
                    <a:pt x="7787131" y="36368"/>
                  </a:lnTo>
                  <a:lnTo>
                    <a:pt x="7744612" y="20806"/>
                  </a:lnTo>
                  <a:lnTo>
                    <a:pt x="7700262" y="9402"/>
                  </a:lnTo>
                  <a:lnTo>
                    <a:pt x="7654312" y="2389"/>
                  </a:lnTo>
                  <a:lnTo>
                    <a:pt x="7606995" y="0"/>
                  </a:lnTo>
                  <a:close/>
                </a:path>
              </a:pathLst>
            </a:custGeom>
            <a:solidFill>
              <a:srgbClr val="5B9BD5"/>
            </a:solidFill>
          </p:spPr>
          <p:txBody>
            <a:bodyPr wrap="square" lIns="0" tIns="0" rIns="0" bIns="0" rtlCol="0"/>
            <a:lstStyle/>
            <a:p>
              <a:endParaRPr/>
            </a:p>
          </p:txBody>
        </p:sp>
        <p:sp>
          <p:nvSpPr>
            <p:cNvPr id="5" name="object 5"/>
            <p:cNvSpPr/>
            <p:nvPr/>
          </p:nvSpPr>
          <p:spPr>
            <a:xfrm>
              <a:off x="3366198" y="1464710"/>
              <a:ext cx="8065770" cy="3498850"/>
            </a:xfrm>
            <a:custGeom>
              <a:avLst/>
              <a:gdLst/>
              <a:ahLst/>
              <a:cxnLst/>
              <a:rect l="l" t="t" r="r" b="b"/>
              <a:pathLst>
                <a:path w="8065770" h="3498850">
                  <a:moveTo>
                    <a:pt x="0" y="462559"/>
                  </a:moveTo>
                  <a:lnTo>
                    <a:pt x="2388" y="415265"/>
                  </a:lnTo>
                  <a:lnTo>
                    <a:pt x="9397" y="369337"/>
                  </a:lnTo>
                  <a:lnTo>
                    <a:pt x="20795" y="325008"/>
                  </a:lnTo>
                  <a:lnTo>
                    <a:pt x="36350" y="282510"/>
                  </a:lnTo>
                  <a:lnTo>
                    <a:pt x="55828" y="242076"/>
                  </a:lnTo>
                  <a:lnTo>
                    <a:pt x="78997" y="203938"/>
                  </a:lnTo>
                  <a:lnTo>
                    <a:pt x="105625" y="168328"/>
                  </a:lnTo>
                  <a:lnTo>
                    <a:pt x="135480" y="135480"/>
                  </a:lnTo>
                  <a:lnTo>
                    <a:pt x="168328" y="105626"/>
                  </a:lnTo>
                  <a:lnTo>
                    <a:pt x="203937" y="78997"/>
                  </a:lnTo>
                  <a:lnTo>
                    <a:pt x="242075" y="55828"/>
                  </a:lnTo>
                  <a:lnTo>
                    <a:pt x="282510" y="36350"/>
                  </a:lnTo>
                  <a:lnTo>
                    <a:pt x="325008" y="20795"/>
                  </a:lnTo>
                  <a:lnTo>
                    <a:pt x="369337" y="9397"/>
                  </a:lnTo>
                  <a:lnTo>
                    <a:pt x="415264" y="2388"/>
                  </a:lnTo>
                  <a:lnTo>
                    <a:pt x="462558" y="0"/>
                  </a:lnTo>
                  <a:lnTo>
                    <a:pt x="7603113" y="0"/>
                  </a:lnTo>
                  <a:lnTo>
                    <a:pt x="7650407" y="2388"/>
                  </a:lnTo>
                  <a:lnTo>
                    <a:pt x="7696335" y="9397"/>
                  </a:lnTo>
                  <a:lnTo>
                    <a:pt x="7740664" y="20795"/>
                  </a:lnTo>
                  <a:lnTo>
                    <a:pt x="7783162" y="36350"/>
                  </a:lnTo>
                  <a:lnTo>
                    <a:pt x="7823596" y="55828"/>
                  </a:lnTo>
                  <a:lnTo>
                    <a:pt x="7861734" y="78997"/>
                  </a:lnTo>
                  <a:lnTo>
                    <a:pt x="7897344" y="105626"/>
                  </a:lnTo>
                  <a:lnTo>
                    <a:pt x="7930192" y="135480"/>
                  </a:lnTo>
                  <a:lnTo>
                    <a:pt x="7960046" y="168328"/>
                  </a:lnTo>
                  <a:lnTo>
                    <a:pt x="7986674" y="203938"/>
                  </a:lnTo>
                  <a:lnTo>
                    <a:pt x="8009844" y="242076"/>
                  </a:lnTo>
                  <a:lnTo>
                    <a:pt x="8029322" y="282510"/>
                  </a:lnTo>
                  <a:lnTo>
                    <a:pt x="8044876" y="325008"/>
                  </a:lnTo>
                  <a:lnTo>
                    <a:pt x="8056275" y="369337"/>
                  </a:lnTo>
                  <a:lnTo>
                    <a:pt x="8063284" y="415265"/>
                  </a:lnTo>
                  <a:lnTo>
                    <a:pt x="8065672" y="462559"/>
                  </a:lnTo>
                  <a:lnTo>
                    <a:pt x="8065672" y="1618931"/>
                  </a:lnTo>
                  <a:lnTo>
                    <a:pt x="8065672" y="2312762"/>
                  </a:lnTo>
                  <a:lnTo>
                    <a:pt x="8063284" y="2360047"/>
                  </a:lnTo>
                  <a:lnTo>
                    <a:pt x="8056275" y="2405975"/>
                  </a:lnTo>
                  <a:lnTo>
                    <a:pt x="8044876" y="2450305"/>
                  </a:lnTo>
                  <a:lnTo>
                    <a:pt x="8029322" y="2492803"/>
                  </a:lnTo>
                  <a:lnTo>
                    <a:pt x="8009844" y="2533237"/>
                  </a:lnTo>
                  <a:lnTo>
                    <a:pt x="7986674" y="2571375"/>
                  </a:lnTo>
                  <a:lnTo>
                    <a:pt x="7960046" y="2606984"/>
                  </a:lnTo>
                  <a:lnTo>
                    <a:pt x="7930192" y="2639833"/>
                  </a:lnTo>
                  <a:lnTo>
                    <a:pt x="7897344" y="2669687"/>
                  </a:lnTo>
                  <a:lnTo>
                    <a:pt x="7861734" y="2696315"/>
                  </a:lnTo>
                  <a:lnTo>
                    <a:pt x="7823596" y="2719485"/>
                  </a:lnTo>
                  <a:lnTo>
                    <a:pt x="7783162" y="2738963"/>
                  </a:lnTo>
                  <a:lnTo>
                    <a:pt x="7740664" y="2754518"/>
                  </a:lnTo>
                  <a:lnTo>
                    <a:pt x="7696335" y="2765916"/>
                  </a:lnTo>
                  <a:lnTo>
                    <a:pt x="7650407" y="2772925"/>
                  </a:lnTo>
                  <a:lnTo>
                    <a:pt x="7603113" y="2775313"/>
                  </a:lnTo>
                  <a:lnTo>
                    <a:pt x="6721394" y="2775313"/>
                  </a:lnTo>
                  <a:lnTo>
                    <a:pt x="7158611" y="3498315"/>
                  </a:lnTo>
                  <a:lnTo>
                    <a:pt x="4704975" y="2775313"/>
                  </a:lnTo>
                  <a:lnTo>
                    <a:pt x="462558" y="2775313"/>
                  </a:lnTo>
                  <a:lnTo>
                    <a:pt x="415264" y="2772925"/>
                  </a:lnTo>
                  <a:lnTo>
                    <a:pt x="369337" y="2765916"/>
                  </a:lnTo>
                  <a:lnTo>
                    <a:pt x="325008" y="2754518"/>
                  </a:lnTo>
                  <a:lnTo>
                    <a:pt x="282510" y="2738963"/>
                  </a:lnTo>
                  <a:lnTo>
                    <a:pt x="242075" y="2719485"/>
                  </a:lnTo>
                  <a:lnTo>
                    <a:pt x="203937" y="2696315"/>
                  </a:lnTo>
                  <a:lnTo>
                    <a:pt x="168328" y="2669687"/>
                  </a:lnTo>
                  <a:lnTo>
                    <a:pt x="135480" y="2639833"/>
                  </a:lnTo>
                  <a:lnTo>
                    <a:pt x="105625" y="2606984"/>
                  </a:lnTo>
                  <a:lnTo>
                    <a:pt x="78997" y="2571375"/>
                  </a:lnTo>
                  <a:lnTo>
                    <a:pt x="55828" y="2533237"/>
                  </a:lnTo>
                  <a:lnTo>
                    <a:pt x="36350" y="2492803"/>
                  </a:lnTo>
                  <a:lnTo>
                    <a:pt x="20795" y="2450305"/>
                  </a:lnTo>
                  <a:lnTo>
                    <a:pt x="9397" y="2405975"/>
                  </a:lnTo>
                  <a:lnTo>
                    <a:pt x="2388" y="2360047"/>
                  </a:lnTo>
                  <a:lnTo>
                    <a:pt x="0" y="2312753"/>
                  </a:lnTo>
                  <a:lnTo>
                    <a:pt x="0" y="1618931"/>
                  </a:lnTo>
                  <a:lnTo>
                    <a:pt x="0" y="462559"/>
                  </a:lnTo>
                  <a:close/>
                </a:path>
              </a:pathLst>
            </a:custGeom>
            <a:ln w="12693">
              <a:solidFill>
                <a:srgbClr val="41719C"/>
              </a:solidFill>
            </a:ln>
          </p:spPr>
          <p:txBody>
            <a:bodyPr wrap="square" lIns="0" tIns="0" rIns="0" bIns="0" rtlCol="0"/>
            <a:lstStyle/>
            <a:p>
              <a:endParaRPr/>
            </a:p>
          </p:txBody>
        </p:sp>
      </p:grpSp>
      <p:sp>
        <p:nvSpPr>
          <p:cNvPr id="6" name="object 6" descr="Outcomes that matter&#13;&#10;The Department of Housing and Urban Development (HUD) measures the city on number of new people into homelessness. [So] I don't want Hospital A or Hospital B or anybody sending people here that aren't genuinely homeless. One of the things we worry about is driving our numbers up, inadvertently.&#13;&#10;"/>
          <p:cNvSpPr txBox="1"/>
          <p:nvPr/>
        </p:nvSpPr>
        <p:spPr>
          <a:xfrm>
            <a:off x="3580488" y="1535684"/>
            <a:ext cx="7518400" cy="2588895"/>
          </a:xfrm>
          <a:prstGeom prst="rect">
            <a:avLst/>
          </a:prstGeom>
        </p:spPr>
        <p:txBody>
          <a:bodyPr vert="horz" wrap="square" lIns="0" tIns="12700" rIns="0" bIns="0" rtlCol="0">
            <a:spAutoFit/>
          </a:bodyPr>
          <a:lstStyle/>
          <a:p>
            <a:pPr marR="4682490" algn="ctr">
              <a:lnSpc>
                <a:spcPct val="100000"/>
              </a:lnSpc>
              <a:spcBef>
                <a:spcPts val="100"/>
              </a:spcBef>
            </a:pPr>
            <a:r>
              <a:rPr sz="2400" b="1" i="1" spc="-240" dirty="0">
                <a:latin typeface="Arial"/>
                <a:cs typeface="Arial"/>
              </a:rPr>
              <a:t>Outcomes</a:t>
            </a:r>
            <a:r>
              <a:rPr sz="2400" b="1" i="1" spc="-105" dirty="0">
                <a:latin typeface="Arial"/>
                <a:cs typeface="Arial"/>
              </a:rPr>
              <a:t> </a:t>
            </a:r>
            <a:r>
              <a:rPr sz="2400" b="1" i="1" spc="-65" dirty="0">
                <a:latin typeface="Arial"/>
                <a:cs typeface="Arial"/>
              </a:rPr>
              <a:t>that</a:t>
            </a:r>
            <a:r>
              <a:rPr sz="2400" b="1" i="1" spc="-95" dirty="0">
                <a:latin typeface="Arial"/>
                <a:cs typeface="Arial"/>
              </a:rPr>
              <a:t> </a:t>
            </a:r>
            <a:r>
              <a:rPr sz="2400" b="1" i="1" spc="-40" dirty="0">
                <a:latin typeface="Arial"/>
                <a:cs typeface="Arial"/>
              </a:rPr>
              <a:t>matter</a:t>
            </a:r>
            <a:endParaRPr sz="2400" dirty="0">
              <a:latin typeface="Arial"/>
              <a:cs typeface="Arial"/>
            </a:endParaRPr>
          </a:p>
          <a:p>
            <a:pPr marL="135890" marR="5080" algn="ctr">
              <a:lnSpc>
                <a:spcPct val="100000"/>
              </a:lnSpc>
              <a:spcBef>
                <a:spcPts val="20"/>
              </a:spcBef>
            </a:pPr>
            <a:r>
              <a:rPr sz="2400" spc="-185" dirty="0">
                <a:solidFill>
                  <a:srgbClr val="FFFFFF"/>
                </a:solidFill>
                <a:latin typeface="Arial"/>
                <a:cs typeface="Arial"/>
              </a:rPr>
              <a:t>The</a:t>
            </a:r>
            <a:r>
              <a:rPr sz="2400" spc="-100" dirty="0">
                <a:solidFill>
                  <a:srgbClr val="FFFFFF"/>
                </a:solidFill>
                <a:latin typeface="Arial"/>
                <a:cs typeface="Arial"/>
              </a:rPr>
              <a:t> </a:t>
            </a:r>
            <a:r>
              <a:rPr sz="2400" spc="-80" dirty="0">
                <a:solidFill>
                  <a:srgbClr val="FFFFFF"/>
                </a:solidFill>
                <a:latin typeface="Arial"/>
                <a:cs typeface="Arial"/>
              </a:rPr>
              <a:t>Department</a:t>
            </a:r>
            <a:r>
              <a:rPr sz="2400" spc="-110" dirty="0">
                <a:solidFill>
                  <a:srgbClr val="FFFFFF"/>
                </a:solidFill>
                <a:latin typeface="Arial"/>
                <a:cs typeface="Arial"/>
              </a:rPr>
              <a:t> </a:t>
            </a:r>
            <a:r>
              <a:rPr sz="2400" dirty="0">
                <a:solidFill>
                  <a:srgbClr val="FFFFFF"/>
                </a:solidFill>
                <a:latin typeface="Arial"/>
                <a:cs typeface="Arial"/>
              </a:rPr>
              <a:t>of</a:t>
            </a:r>
            <a:r>
              <a:rPr sz="2400" spc="-100" dirty="0">
                <a:solidFill>
                  <a:srgbClr val="FFFFFF"/>
                </a:solidFill>
                <a:latin typeface="Arial"/>
                <a:cs typeface="Arial"/>
              </a:rPr>
              <a:t> </a:t>
            </a:r>
            <a:r>
              <a:rPr sz="2400" spc="-140" dirty="0">
                <a:solidFill>
                  <a:srgbClr val="FFFFFF"/>
                </a:solidFill>
                <a:latin typeface="Arial"/>
                <a:cs typeface="Arial"/>
              </a:rPr>
              <a:t>Housing</a:t>
            </a:r>
            <a:r>
              <a:rPr sz="2400" spc="-110" dirty="0">
                <a:solidFill>
                  <a:srgbClr val="FFFFFF"/>
                </a:solidFill>
                <a:latin typeface="Arial"/>
                <a:cs typeface="Arial"/>
              </a:rPr>
              <a:t> </a:t>
            </a:r>
            <a:r>
              <a:rPr sz="2400" spc="-125" dirty="0">
                <a:solidFill>
                  <a:srgbClr val="FFFFFF"/>
                </a:solidFill>
                <a:latin typeface="Arial"/>
                <a:cs typeface="Arial"/>
              </a:rPr>
              <a:t>and</a:t>
            </a:r>
            <a:r>
              <a:rPr sz="2400" spc="-105" dirty="0">
                <a:solidFill>
                  <a:srgbClr val="FFFFFF"/>
                </a:solidFill>
                <a:latin typeface="Arial"/>
                <a:cs typeface="Arial"/>
              </a:rPr>
              <a:t> </a:t>
            </a:r>
            <a:r>
              <a:rPr sz="2400" spc="-114" dirty="0">
                <a:solidFill>
                  <a:srgbClr val="FFFFFF"/>
                </a:solidFill>
                <a:latin typeface="Arial"/>
                <a:cs typeface="Arial"/>
              </a:rPr>
              <a:t>Urban</a:t>
            </a:r>
            <a:r>
              <a:rPr sz="2400" spc="-100" dirty="0">
                <a:solidFill>
                  <a:srgbClr val="FFFFFF"/>
                </a:solidFill>
                <a:latin typeface="Arial"/>
                <a:cs typeface="Arial"/>
              </a:rPr>
              <a:t> </a:t>
            </a:r>
            <a:r>
              <a:rPr sz="2400" spc="-105" dirty="0">
                <a:solidFill>
                  <a:srgbClr val="FFFFFF"/>
                </a:solidFill>
                <a:latin typeface="Arial"/>
                <a:cs typeface="Arial"/>
              </a:rPr>
              <a:t>Development</a:t>
            </a:r>
            <a:r>
              <a:rPr sz="2400" spc="-114" dirty="0">
                <a:solidFill>
                  <a:srgbClr val="FFFFFF"/>
                </a:solidFill>
                <a:latin typeface="Arial"/>
                <a:cs typeface="Arial"/>
              </a:rPr>
              <a:t> </a:t>
            </a:r>
            <a:r>
              <a:rPr sz="2400" spc="-110" dirty="0">
                <a:solidFill>
                  <a:srgbClr val="FFFFFF"/>
                </a:solidFill>
                <a:latin typeface="Arial"/>
                <a:cs typeface="Arial"/>
              </a:rPr>
              <a:t>(HUD) </a:t>
            </a:r>
            <a:r>
              <a:rPr sz="2400" spc="-155" dirty="0">
                <a:solidFill>
                  <a:srgbClr val="FFFFFF"/>
                </a:solidFill>
                <a:latin typeface="Arial"/>
                <a:cs typeface="Arial"/>
              </a:rPr>
              <a:t>measures</a:t>
            </a:r>
            <a:r>
              <a:rPr sz="2400" spc="-120" dirty="0">
                <a:solidFill>
                  <a:srgbClr val="FFFFFF"/>
                </a:solidFill>
                <a:latin typeface="Arial"/>
                <a:cs typeface="Arial"/>
              </a:rPr>
              <a:t> </a:t>
            </a:r>
            <a:r>
              <a:rPr sz="2400" spc="-35" dirty="0">
                <a:solidFill>
                  <a:srgbClr val="FFFFFF"/>
                </a:solidFill>
                <a:latin typeface="Arial"/>
                <a:cs typeface="Arial"/>
              </a:rPr>
              <a:t>the</a:t>
            </a:r>
            <a:r>
              <a:rPr sz="2400" spc="-110" dirty="0">
                <a:solidFill>
                  <a:srgbClr val="FFFFFF"/>
                </a:solidFill>
                <a:latin typeface="Arial"/>
                <a:cs typeface="Arial"/>
              </a:rPr>
              <a:t> </a:t>
            </a:r>
            <a:r>
              <a:rPr sz="2400" spc="-45" dirty="0">
                <a:solidFill>
                  <a:srgbClr val="FFFFFF"/>
                </a:solidFill>
                <a:latin typeface="Arial"/>
                <a:cs typeface="Arial"/>
              </a:rPr>
              <a:t>city</a:t>
            </a:r>
            <a:r>
              <a:rPr sz="2400" spc="-114" dirty="0">
                <a:solidFill>
                  <a:srgbClr val="FFFFFF"/>
                </a:solidFill>
                <a:latin typeface="Arial"/>
                <a:cs typeface="Arial"/>
              </a:rPr>
              <a:t> </a:t>
            </a:r>
            <a:r>
              <a:rPr sz="2400" spc="-90" dirty="0">
                <a:solidFill>
                  <a:srgbClr val="FFFFFF"/>
                </a:solidFill>
                <a:latin typeface="Arial"/>
                <a:cs typeface="Arial"/>
              </a:rPr>
              <a:t>on</a:t>
            </a:r>
            <a:r>
              <a:rPr sz="2400" spc="-114" dirty="0">
                <a:solidFill>
                  <a:srgbClr val="FFFFFF"/>
                </a:solidFill>
                <a:latin typeface="Arial"/>
                <a:cs typeface="Arial"/>
              </a:rPr>
              <a:t> </a:t>
            </a:r>
            <a:r>
              <a:rPr sz="2400" spc="-80" dirty="0">
                <a:solidFill>
                  <a:srgbClr val="FFFFFF"/>
                </a:solidFill>
                <a:latin typeface="Arial"/>
                <a:cs typeface="Arial"/>
              </a:rPr>
              <a:t>number</a:t>
            </a:r>
            <a:r>
              <a:rPr sz="2400" spc="-114" dirty="0">
                <a:solidFill>
                  <a:srgbClr val="FFFFFF"/>
                </a:solidFill>
                <a:latin typeface="Arial"/>
                <a:cs typeface="Arial"/>
              </a:rPr>
              <a:t> </a:t>
            </a:r>
            <a:r>
              <a:rPr sz="2400" dirty="0">
                <a:solidFill>
                  <a:srgbClr val="FFFFFF"/>
                </a:solidFill>
                <a:latin typeface="Arial"/>
                <a:cs typeface="Arial"/>
              </a:rPr>
              <a:t>of</a:t>
            </a:r>
            <a:r>
              <a:rPr sz="2400" spc="-110" dirty="0">
                <a:solidFill>
                  <a:srgbClr val="FFFFFF"/>
                </a:solidFill>
                <a:latin typeface="Arial"/>
                <a:cs typeface="Arial"/>
              </a:rPr>
              <a:t> </a:t>
            </a:r>
            <a:r>
              <a:rPr sz="2400" spc="-100" dirty="0">
                <a:solidFill>
                  <a:srgbClr val="FFFFFF"/>
                </a:solidFill>
                <a:latin typeface="Arial"/>
                <a:cs typeface="Arial"/>
              </a:rPr>
              <a:t>new</a:t>
            </a:r>
            <a:r>
              <a:rPr sz="2400" spc="-125" dirty="0">
                <a:solidFill>
                  <a:srgbClr val="FFFFFF"/>
                </a:solidFill>
                <a:latin typeface="Arial"/>
                <a:cs typeface="Arial"/>
              </a:rPr>
              <a:t> </a:t>
            </a:r>
            <a:r>
              <a:rPr sz="2400" spc="-90" dirty="0">
                <a:solidFill>
                  <a:srgbClr val="FFFFFF"/>
                </a:solidFill>
                <a:latin typeface="Arial"/>
                <a:cs typeface="Arial"/>
              </a:rPr>
              <a:t>people</a:t>
            </a:r>
            <a:r>
              <a:rPr sz="2400" spc="-114" dirty="0">
                <a:solidFill>
                  <a:srgbClr val="FFFFFF"/>
                </a:solidFill>
                <a:latin typeface="Arial"/>
                <a:cs typeface="Arial"/>
              </a:rPr>
              <a:t> </a:t>
            </a:r>
            <a:r>
              <a:rPr sz="2400" spc="-20" dirty="0">
                <a:solidFill>
                  <a:srgbClr val="FFFFFF"/>
                </a:solidFill>
                <a:latin typeface="Arial"/>
                <a:cs typeface="Arial"/>
              </a:rPr>
              <a:t>into </a:t>
            </a:r>
            <a:r>
              <a:rPr sz="2400" spc="-155" dirty="0">
                <a:solidFill>
                  <a:srgbClr val="FFFFFF"/>
                </a:solidFill>
                <a:latin typeface="Arial"/>
                <a:cs typeface="Arial"/>
              </a:rPr>
              <a:t>homelessness.</a:t>
            </a:r>
            <a:r>
              <a:rPr sz="2400" spc="-114" dirty="0">
                <a:solidFill>
                  <a:srgbClr val="FFFFFF"/>
                </a:solidFill>
                <a:latin typeface="Arial"/>
                <a:cs typeface="Arial"/>
              </a:rPr>
              <a:t> </a:t>
            </a:r>
            <a:r>
              <a:rPr sz="2400" spc="-120" dirty="0">
                <a:solidFill>
                  <a:srgbClr val="FFFFFF"/>
                </a:solidFill>
                <a:latin typeface="Arial"/>
                <a:cs typeface="Arial"/>
              </a:rPr>
              <a:t>[So]</a:t>
            </a:r>
            <a:r>
              <a:rPr sz="2400" spc="-110" dirty="0">
                <a:solidFill>
                  <a:srgbClr val="FFFFFF"/>
                </a:solidFill>
                <a:latin typeface="Arial"/>
                <a:cs typeface="Arial"/>
              </a:rPr>
              <a:t> </a:t>
            </a:r>
            <a:r>
              <a:rPr sz="2400" spc="-60" dirty="0">
                <a:solidFill>
                  <a:srgbClr val="FFFFFF"/>
                </a:solidFill>
                <a:latin typeface="Arial"/>
                <a:cs typeface="Arial"/>
              </a:rPr>
              <a:t>I</a:t>
            </a:r>
            <a:r>
              <a:rPr sz="2400" spc="-114" dirty="0">
                <a:solidFill>
                  <a:srgbClr val="FFFFFF"/>
                </a:solidFill>
                <a:latin typeface="Arial"/>
                <a:cs typeface="Arial"/>
              </a:rPr>
              <a:t> </a:t>
            </a:r>
            <a:r>
              <a:rPr sz="2400" spc="-10" dirty="0">
                <a:solidFill>
                  <a:srgbClr val="FFFFFF"/>
                </a:solidFill>
                <a:latin typeface="Arial"/>
                <a:cs typeface="Arial"/>
              </a:rPr>
              <a:t>don't</a:t>
            </a:r>
            <a:r>
              <a:rPr sz="2400" spc="-114" dirty="0">
                <a:solidFill>
                  <a:srgbClr val="FFFFFF"/>
                </a:solidFill>
                <a:latin typeface="Arial"/>
                <a:cs typeface="Arial"/>
              </a:rPr>
              <a:t> </a:t>
            </a:r>
            <a:r>
              <a:rPr sz="2400" spc="-65" dirty="0">
                <a:solidFill>
                  <a:srgbClr val="FFFFFF"/>
                </a:solidFill>
                <a:latin typeface="Arial"/>
                <a:cs typeface="Arial"/>
              </a:rPr>
              <a:t>want</a:t>
            </a:r>
            <a:r>
              <a:rPr sz="2400" spc="-114" dirty="0">
                <a:solidFill>
                  <a:srgbClr val="FFFFFF"/>
                </a:solidFill>
                <a:latin typeface="Arial"/>
                <a:cs typeface="Arial"/>
              </a:rPr>
              <a:t> </a:t>
            </a:r>
            <a:r>
              <a:rPr sz="2400" spc="-100" dirty="0">
                <a:solidFill>
                  <a:srgbClr val="FFFFFF"/>
                </a:solidFill>
                <a:latin typeface="Arial"/>
                <a:cs typeface="Arial"/>
              </a:rPr>
              <a:t>Hospital</a:t>
            </a:r>
            <a:r>
              <a:rPr sz="2400" spc="-110" dirty="0">
                <a:solidFill>
                  <a:srgbClr val="FFFFFF"/>
                </a:solidFill>
                <a:latin typeface="Arial"/>
                <a:cs typeface="Arial"/>
              </a:rPr>
              <a:t> </a:t>
            </a:r>
            <a:r>
              <a:rPr sz="2400" spc="-229" dirty="0">
                <a:solidFill>
                  <a:srgbClr val="FFFFFF"/>
                </a:solidFill>
                <a:latin typeface="Arial"/>
                <a:cs typeface="Arial"/>
              </a:rPr>
              <a:t>A</a:t>
            </a:r>
            <a:r>
              <a:rPr sz="2400" spc="-114" dirty="0">
                <a:solidFill>
                  <a:srgbClr val="FFFFFF"/>
                </a:solidFill>
                <a:latin typeface="Arial"/>
                <a:cs typeface="Arial"/>
              </a:rPr>
              <a:t> </a:t>
            </a:r>
            <a:r>
              <a:rPr sz="2400" spc="-20" dirty="0">
                <a:solidFill>
                  <a:srgbClr val="FFFFFF"/>
                </a:solidFill>
                <a:latin typeface="Arial"/>
                <a:cs typeface="Arial"/>
              </a:rPr>
              <a:t>or</a:t>
            </a:r>
            <a:r>
              <a:rPr sz="2400" spc="-110" dirty="0">
                <a:solidFill>
                  <a:srgbClr val="FFFFFF"/>
                </a:solidFill>
                <a:latin typeface="Arial"/>
                <a:cs typeface="Arial"/>
              </a:rPr>
              <a:t> </a:t>
            </a:r>
            <a:r>
              <a:rPr sz="2400" spc="-100" dirty="0">
                <a:solidFill>
                  <a:srgbClr val="FFFFFF"/>
                </a:solidFill>
                <a:latin typeface="Arial"/>
                <a:cs typeface="Arial"/>
              </a:rPr>
              <a:t>Hospital</a:t>
            </a:r>
            <a:r>
              <a:rPr sz="2400" spc="-114" dirty="0">
                <a:solidFill>
                  <a:srgbClr val="FFFFFF"/>
                </a:solidFill>
                <a:latin typeface="Arial"/>
                <a:cs typeface="Arial"/>
              </a:rPr>
              <a:t> </a:t>
            </a:r>
            <a:r>
              <a:rPr sz="2400" spc="-305" dirty="0">
                <a:solidFill>
                  <a:srgbClr val="FFFFFF"/>
                </a:solidFill>
                <a:latin typeface="Arial"/>
                <a:cs typeface="Arial"/>
              </a:rPr>
              <a:t>B</a:t>
            </a:r>
            <a:r>
              <a:rPr sz="2400" spc="-114" dirty="0">
                <a:solidFill>
                  <a:srgbClr val="FFFFFF"/>
                </a:solidFill>
                <a:latin typeface="Arial"/>
                <a:cs typeface="Arial"/>
              </a:rPr>
              <a:t> </a:t>
            </a:r>
            <a:r>
              <a:rPr sz="2400" spc="-25" dirty="0">
                <a:solidFill>
                  <a:srgbClr val="FFFFFF"/>
                </a:solidFill>
                <a:latin typeface="Arial"/>
                <a:cs typeface="Arial"/>
              </a:rPr>
              <a:t>or </a:t>
            </a:r>
            <a:r>
              <a:rPr sz="2400" spc="-120" dirty="0">
                <a:solidFill>
                  <a:srgbClr val="FFFFFF"/>
                </a:solidFill>
                <a:latin typeface="Arial"/>
                <a:cs typeface="Arial"/>
              </a:rPr>
              <a:t>anybody</a:t>
            </a:r>
            <a:r>
              <a:rPr sz="2400" spc="-114" dirty="0">
                <a:solidFill>
                  <a:srgbClr val="FFFFFF"/>
                </a:solidFill>
                <a:latin typeface="Arial"/>
                <a:cs typeface="Arial"/>
              </a:rPr>
              <a:t> </a:t>
            </a:r>
            <a:r>
              <a:rPr sz="2400" spc="-125" dirty="0">
                <a:solidFill>
                  <a:srgbClr val="FFFFFF"/>
                </a:solidFill>
                <a:latin typeface="Arial"/>
                <a:cs typeface="Arial"/>
              </a:rPr>
              <a:t>sending</a:t>
            </a:r>
            <a:r>
              <a:rPr sz="2400" spc="-114" dirty="0">
                <a:solidFill>
                  <a:srgbClr val="FFFFFF"/>
                </a:solidFill>
                <a:latin typeface="Arial"/>
                <a:cs typeface="Arial"/>
              </a:rPr>
              <a:t> </a:t>
            </a:r>
            <a:r>
              <a:rPr sz="2400" spc="-90" dirty="0">
                <a:solidFill>
                  <a:srgbClr val="FFFFFF"/>
                </a:solidFill>
                <a:latin typeface="Arial"/>
                <a:cs typeface="Arial"/>
              </a:rPr>
              <a:t>people</a:t>
            </a:r>
            <a:r>
              <a:rPr sz="2400" spc="-114" dirty="0">
                <a:solidFill>
                  <a:srgbClr val="FFFFFF"/>
                </a:solidFill>
                <a:latin typeface="Arial"/>
                <a:cs typeface="Arial"/>
              </a:rPr>
              <a:t> </a:t>
            </a:r>
            <a:r>
              <a:rPr sz="2400" spc="-100" dirty="0">
                <a:solidFill>
                  <a:srgbClr val="FFFFFF"/>
                </a:solidFill>
                <a:latin typeface="Arial"/>
                <a:cs typeface="Arial"/>
              </a:rPr>
              <a:t>here</a:t>
            </a:r>
            <a:r>
              <a:rPr sz="2400" spc="-105" dirty="0">
                <a:solidFill>
                  <a:srgbClr val="FFFFFF"/>
                </a:solidFill>
                <a:latin typeface="Arial"/>
                <a:cs typeface="Arial"/>
              </a:rPr>
              <a:t> </a:t>
            </a:r>
            <a:r>
              <a:rPr sz="2400" spc="-10" dirty="0">
                <a:solidFill>
                  <a:srgbClr val="FFFFFF"/>
                </a:solidFill>
                <a:latin typeface="Arial"/>
                <a:cs typeface="Arial"/>
              </a:rPr>
              <a:t>that</a:t>
            </a:r>
            <a:r>
              <a:rPr sz="2400" spc="-114" dirty="0">
                <a:solidFill>
                  <a:srgbClr val="FFFFFF"/>
                </a:solidFill>
                <a:latin typeface="Arial"/>
                <a:cs typeface="Arial"/>
              </a:rPr>
              <a:t> </a:t>
            </a:r>
            <a:r>
              <a:rPr sz="2400" spc="-40" dirty="0">
                <a:solidFill>
                  <a:srgbClr val="FFFFFF"/>
                </a:solidFill>
                <a:latin typeface="Arial"/>
                <a:cs typeface="Arial"/>
              </a:rPr>
              <a:t>aren't</a:t>
            </a:r>
            <a:r>
              <a:rPr sz="2400" spc="-120" dirty="0">
                <a:solidFill>
                  <a:srgbClr val="FFFFFF"/>
                </a:solidFill>
                <a:latin typeface="Arial"/>
                <a:cs typeface="Arial"/>
              </a:rPr>
              <a:t> </a:t>
            </a:r>
            <a:r>
              <a:rPr sz="2400" spc="-10" dirty="0">
                <a:solidFill>
                  <a:srgbClr val="FFFFFF"/>
                </a:solidFill>
                <a:latin typeface="Arial"/>
                <a:cs typeface="Arial"/>
              </a:rPr>
              <a:t>genuinely </a:t>
            </a:r>
            <a:r>
              <a:rPr sz="2400" spc="-130" dirty="0">
                <a:solidFill>
                  <a:srgbClr val="FFFFFF"/>
                </a:solidFill>
                <a:latin typeface="Arial"/>
                <a:cs typeface="Arial"/>
              </a:rPr>
              <a:t>homeless. </a:t>
            </a:r>
            <a:r>
              <a:rPr sz="2400" spc="-180" dirty="0">
                <a:solidFill>
                  <a:srgbClr val="FFFFFF"/>
                </a:solidFill>
                <a:latin typeface="Arial"/>
                <a:cs typeface="Arial"/>
              </a:rPr>
              <a:t>One</a:t>
            </a:r>
            <a:r>
              <a:rPr sz="2400" spc="-110" dirty="0">
                <a:solidFill>
                  <a:srgbClr val="FFFFFF"/>
                </a:solidFill>
                <a:latin typeface="Arial"/>
                <a:cs typeface="Arial"/>
              </a:rPr>
              <a:t> </a:t>
            </a:r>
            <a:r>
              <a:rPr sz="2400" dirty="0">
                <a:solidFill>
                  <a:srgbClr val="FFFFFF"/>
                </a:solidFill>
                <a:latin typeface="Arial"/>
                <a:cs typeface="Arial"/>
              </a:rPr>
              <a:t>of</a:t>
            </a:r>
            <a:r>
              <a:rPr sz="2400" spc="-110" dirty="0">
                <a:solidFill>
                  <a:srgbClr val="FFFFFF"/>
                </a:solidFill>
                <a:latin typeface="Arial"/>
                <a:cs typeface="Arial"/>
              </a:rPr>
              <a:t> </a:t>
            </a:r>
            <a:r>
              <a:rPr sz="2400" spc="-35" dirty="0">
                <a:solidFill>
                  <a:srgbClr val="FFFFFF"/>
                </a:solidFill>
                <a:latin typeface="Arial"/>
                <a:cs typeface="Arial"/>
              </a:rPr>
              <a:t>the</a:t>
            </a:r>
            <a:r>
              <a:rPr sz="2400" spc="-114" dirty="0">
                <a:solidFill>
                  <a:srgbClr val="FFFFFF"/>
                </a:solidFill>
                <a:latin typeface="Arial"/>
                <a:cs typeface="Arial"/>
              </a:rPr>
              <a:t> </a:t>
            </a:r>
            <a:r>
              <a:rPr sz="2400" spc="-85" dirty="0">
                <a:solidFill>
                  <a:srgbClr val="FFFFFF"/>
                </a:solidFill>
                <a:latin typeface="Arial"/>
                <a:cs typeface="Arial"/>
              </a:rPr>
              <a:t>things</a:t>
            </a:r>
            <a:r>
              <a:rPr sz="2400" spc="-114" dirty="0">
                <a:solidFill>
                  <a:srgbClr val="FFFFFF"/>
                </a:solidFill>
                <a:latin typeface="Arial"/>
                <a:cs typeface="Arial"/>
              </a:rPr>
              <a:t> </a:t>
            </a:r>
            <a:r>
              <a:rPr sz="2400" spc="-110" dirty="0">
                <a:solidFill>
                  <a:srgbClr val="FFFFFF"/>
                </a:solidFill>
                <a:latin typeface="Arial"/>
                <a:cs typeface="Arial"/>
              </a:rPr>
              <a:t>we </a:t>
            </a:r>
            <a:r>
              <a:rPr sz="2400" spc="-40" dirty="0">
                <a:solidFill>
                  <a:srgbClr val="FFFFFF"/>
                </a:solidFill>
                <a:latin typeface="Arial"/>
                <a:cs typeface="Arial"/>
              </a:rPr>
              <a:t>worry</a:t>
            </a:r>
            <a:r>
              <a:rPr sz="2400" spc="-120" dirty="0">
                <a:solidFill>
                  <a:srgbClr val="FFFFFF"/>
                </a:solidFill>
                <a:latin typeface="Arial"/>
                <a:cs typeface="Arial"/>
              </a:rPr>
              <a:t> </a:t>
            </a:r>
            <a:r>
              <a:rPr sz="2400" spc="-60" dirty="0">
                <a:solidFill>
                  <a:srgbClr val="FFFFFF"/>
                </a:solidFill>
                <a:latin typeface="Arial"/>
                <a:cs typeface="Arial"/>
              </a:rPr>
              <a:t>about</a:t>
            </a:r>
            <a:r>
              <a:rPr sz="2400" spc="-120" dirty="0">
                <a:solidFill>
                  <a:srgbClr val="FFFFFF"/>
                </a:solidFill>
                <a:latin typeface="Arial"/>
                <a:cs typeface="Arial"/>
              </a:rPr>
              <a:t> </a:t>
            </a:r>
            <a:r>
              <a:rPr sz="2400" spc="-140" dirty="0">
                <a:solidFill>
                  <a:srgbClr val="FFFFFF"/>
                </a:solidFill>
                <a:latin typeface="Arial"/>
                <a:cs typeface="Arial"/>
              </a:rPr>
              <a:t>is</a:t>
            </a:r>
            <a:r>
              <a:rPr sz="2400" spc="-114" dirty="0">
                <a:solidFill>
                  <a:srgbClr val="FFFFFF"/>
                </a:solidFill>
                <a:latin typeface="Arial"/>
                <a:cs typeface="Arial"/>
              </a:rPr>
              <a:t> </a:t>
            </a:r>
            <a:r>
              <a:rPr sz="2400" spc="-70" dirty="0">
                <a:solidFill>
                  <a:srgbClr val="FFFFFF"/>
                </a:solidFill>
                <a:latin typeface="Arial"/>
                <a:cs typeface="Arial"/>
              </a:rPr>
              <a:t>driving</a:t>
            </a:r>
            <a:r>
              <a:rPr sz="2400" spc="-130" dirty="0">
                <a:solidFill>
                  <a:srgbClr val="FFFFFF"/>
                </a:solidFill>
                <a:latin typeface="Arial"/>
                <a:cs typeface="Arial"/>
              </a:rPr>
              <a:t> </a:t>
            </a:r>
            <a:r>
              <a:rPr sz="2400" spc="-25" dirty="0">
                <a:solidFill>
                  <a:srgbClr val="FFFFFF"/>
                </a:solidFill>
                <a:latin typeface="Arial"/>
                <a:cs typeface="Arial"/>
              </a:rPr>
              <a:t>our </a:t>
            </a:r>
            <a:r>
              <a:rPr sz="2400" spc="-110" dirty="0">
                <a:solidFill>
                  <a:srgbClr val="FFFFFF"/>
                </a:solidFill>
                <a:latin typeface="Arial"/>
                <a:cs typeface="Arial"/>
              </a:rPr>
              <a:t>numbers</a:t>
            </a:r>
            <a:r>
              <a:rPr sz="2400" spc="-114" dirty="0">
                <a:solidFill>
                  <a:srgbClr val="FFFFFF"/>
                </a:solidFill>
                <a:latin typeface="Arial"/>
                <a:cs typeface="Arial"/>
              </a:rPr>
              <a:t> </a:t>
            </a:r>
            <a:r>
              <a:rPr sz="2400" spc="-85" dirty="0">
                <a:solidFill>
                  <a:srgbClr val="FFFFFF"/>
                </a:solidFill>
                <a:latin typeface="Arial"/>
                <a:cs typeface="Arial"/>
              </a:rPr>
              <a:t>up,</a:t>
            </a:r>
            <a:r>
              <a:rPr sz="2400" spc="-114" dirty="0">
                <a:solidFill>
                  <a:srgbClr val="FFFFFF"/>
                </a:solidFill>
                <a:latin typeface="Arial"/>
                <a:cs typeface="Arial"/>
              </a:rPr>
              <a:t> </a:t>
            </a:r>
            <a:r>
              <a:rPr sz="2400" spc="-10" dirty="0">
                <a:solidFill>
                  <a:srgbClr val="FFFFFF"/>
                </a:solidFill>
                <a:latin typeface="Arial"/>
                <a:cs typeface="Arial"/>
              </a:rPr>
              <a:t>inadvertently.</a:t>
            </a:r>
            <a:endParaRPr sz="2400" dirty="0">
              <a:latin typeface="Arial"/>
              <a:cs typeface="Arial"/>
            </a:endParaRPr>
          </a:p>
        </p:txBody>
      </p:sp>
      <p:pic>
        <p:nvPicPr>
          <p:cNvPr id="7" name="object 7" descr="Blue silhouette of a person with arms outstretched and legs apart."/>
          <p:cNvPicPr/>
          <p:nvPr/>
        </p:nvPicPr>
        <p:blipFill>
          <a:blip r:embed="rId3" cstate="print"/>
          <a:stretch>
            <a:fillRect/>
          </a:stretch>
        </p:blipFill>
        <p:spPr>
          <a:xfrm>
            <a:off x="10622280" y="4614671"/>
            <a:ext cx="972312" cy="19293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00088"/>
            <a:ext cx="9144000" cy="64769"/>
            <a:chOff x="0" y="6800088"/>
            <a:chExt cx="9144000" cy="64769"/>
          </a:xfrm>
        </p:grpSpPr>
        <p:pic>
          <p:nvPicPr>
            <p:cNvPr id="3" name="object 3"/>
            <p:cNvPicPr/>
            <p:nvPr/>
          </p:nvPicPr>
          <p:blipFill>
            <a:blip r:embed="rId2" cstate="print"/>
            <a:stretch>
              <a:fillRect/>
            </a:stretch>
          </p:blipFill>
          <p:spPr>
            <a:xfrm>
              <a:off x="0" y="6800088"/>
              <a:ext cx="9144000" cy="57912"/>
            </a:xfrm>
            <a:prstGeom prst="rect">
              <a:avLst/>
            </a:prstGeom>
          </p:spPr>
        </p:pic>
        <p:sp>
          <p:nvSpPr>
            <p:cNvPr id="4" name="object 4"/>
            <p:cNvSpPr/>
            <p:nvPr/>
          </p:nvSpPr>
          <p:spPr>
            <a:xfrm>
              <a:off x="4663" y="6858000"/>
              <a:ext cx="9139555" cy="0"/>
            </a:xfrm>
            <a:custGeom>
              <a:avLst/>
              <a:gdLst/>
              <a:ahLst/>
              <a:cxnLst/>
              <a:rect l="l" t="t" r="r" b="b"/>
              <a:pathLst>
                <a:path w="9139555">
                  <a:moveTo>
                    <a:pt x="9139336" y="0"/>
                  </a:moveTo>
                  <a:lnTo>
                    <a:pt x="0" y="0"/>
                  </a:lnTo>
                </a:path>
              </a:pathLst>
            </a:custGeom>
            <a:ln w="12693">
              <a:solidFill>
                <a:srgbClr val="B5B5B5"/>
              </a:solidFill>
            </a:ln>
          </p:spPr>
          <p:txBody>
            <a:bodyPr wrap="square" lIns="0" tIns="0" rIns="0" bIns="0" rtlCol="0"/>
            <a:lstStyle/>
            <a:p>
              <a:endParaRPr/>
            </a:p>
          </p:txBody>
        </p:sp>
      </p:grpSp>
      <p:grpSp>
        <p:nvGrpSpPr>
          <p:cNvPr id="5" name="object 5">
            <a:extLst>
              <a:ext uri="{C183D7F6-B498-43B3-948B-1728B52AA6E4}">
                <adec:decorative xmlns:adec="http://schemas.microsoft.com/office/drawing/2017/decorative" val="1"/>
              </a:ext>
            </a:extLst>
          </p:cNvPr>
          <p:cNvGrpSpPr/>
          <p:nvPr/>
        </p:nvGrpSpPr>
        <p:grpSpPr>
          <a:xfrm>
            <a:off x="-16511" y="-16509"/>
            <a:ext cx="9172575" cy="6887845"/>
            <a:chOff x="-16511" y="-16509"/>
            <a:chExt cx="9172575" cy="6887845"/>
          </a:xfrm>
        </p:grpSpPr>
        <p:pic>
          <p:nvPicPr>
            <p:cNvPr id="6" name="object 6"/>
            <p:cNvPicPr/>
            <p:nvPr/>
          </p:nvPicPr>
          <p:blipFill>
            <a:blip r:embed="rId3" cstate="print"/>
            <a:stretch>
              <a:fillRect/>
            </a:stretch>
          </p:blipFill>
          <p:spPr>
            <a:xfrm>
              <a:off x="0" y="0"/>
              <a:ext cx="9144000" cy="1438655"/>
            </a:xfrm>
            <a:prstGeom prst="rect">
              <a:avLst/>
            </a:prstGeom>
          </p:spPr>
        </p:pic>
        <p:sp>
          <p:nvSpPr>
            <p:cNvPr id="7" name="object 7"/>
            <p:cNvSpPr/>
            <p:nvPr/>
          </p:nvSpPr>
          <p:spPr>
            <a:xfrm>
              <a:off x="0" y="0"/>
              <a:ext cx="9139555" cy="1367790"/>
            </a:xfrm>
            <a:custGeom>
              <a:avLst/>
              <a:gdLst/>
              <a:ahLst/>
              <a:cxnLst/>
              <a:rect l="l" t="t" r="r" b="b"/>
              <a:pathLst>
                <a:path w="9139555" h="1367790">
                  <a:moveTo>
                    <a:pt x="9139336" y="0"/>
                  </a:moveTo>
                  <a:lnTo>
                    <a:pt x="9139336" y="1367726"/>
                  </a:lnTo>
                  <a:lnTo>
                    <a:pt x="0" y="1367726"/>
                  </a:lnTo>
                  <a:lnTo>
                    <a:pt x="0" y="0"/>
                  </a:lnTo>
                </a:path>
              </a:pathLst>
            </a:custGeom>
            <a:ln w="12693">
              <a:solidFill>
                <a:srgbClr val="01508B"/>
              </a:solidFill>
            </a:ln>
          </p:spPr>
          <p:txBody>
            <a:bodyPr wrap="square" lIns="0" tIns="0" rIns="0" bIns="0" rtlCol="0"/>
            <a:lstStyle/>
            <a:p>
              <a:endParaRPr/>
            </a:p>
          </p:txBody>
        </p:sp>
        <p:sp>
          <p:nvSpPr>
            <p:cNvPr id="8" name="object 8"/>
            <p:cNvSpPr/>
            <p:nvPr/>
          </p:nvSpPr>
          <p:spPr>
            <a:xfrm>
              <a:off x="-1" y="0"/>
              <a:ext cx="9139555" cy="6854825"/>
            </a:xfrm>
            <a:custGeom>
              <a:avLst/>
              <a:gdLst/>
              <a:ahLst/>
              <a:cxnLst/>
              <a:rect l="l" t="t" r="r" b="b"/>
              <a:pathLst>
                <a:path w="9139555" h="6854825">
                  <a:moveTo>
                    <a:pt x="0" y="0"/>
                  </a:moveTo>
                  <a:lnTo>
                    <a:pt x="9139337" y="0"/>
                  </a:lnTo>
                  <a:lnTo>
                    <a:pt x="9139337" y="6854502"/>
                  </a:lnTo>
                  <a:lnTo>
                    <a:pt x="0" y="6854502"/>
                  </a:lnTo>
                  <a:lnTo>
                    <a:pt x="0" y="0"/>
                  </a:lnTo>
                  <a:close/>
                </a:path>
              </a:pathLst>
            </a:custGeom>
            <a:ln w="32751">
              <a:solidFill>
                <a:srgbClr val="FFFFFF"/>
              </a:solidFill>
            </a:ln>
          </p:spPr>
          <p:txBody>
            <a:bodyPr wrap="square" lIns="0" tIns="0" rIns="0" bIns="0" rtlCol="0"/>
            <a:lstStyle/>
            <a:p>
              <a:endParaRPr/>
            </a:p>
          </p:txBody>
        </p:sp>
        <p:pic>
          <p:nvPicPr>
            <p:cNvPr id="9" name="object 9" descr="CHCS"/>
            <p:cNvPicPr/>
            <p:nvPr/>
          </p:nvPicPr>
          <p:blipFill>
            <a:blip r:embed="rId4" cstate="print"/>
            <a:stretch>
              <a:fillRect/>
            </a:stretch>
          </p:blipFill>
          <p:spPr>
            <a:xfrm>
              <a:off x="6989063" y="6495287"/>
              <a:ext cx="1831848" cy="213360"/>
            </a:xfrm>
            <a:prstGeom prst="rect">
              <a:avLst/>
            </a:prstGeom>
          </p:spPr>
        </p:pic>
      </p:grpSp>
      <p:sp>
        <p:nvSpPr>
          <p:cNvPr id="10" name="object 10">
            <a:extLst>
              <a:ext uri="{C183D7F6-B498-43B3-948B-1728B52AA6E4}">
                <adec:decorative xmlns:adec="http://schemas.microsoft.com/office/drawing/2017/decorative" val="1"/>
              </a:ext>
            </a:extLst>
          </p:cNvPr>
          <p:cNvSpPr txBox="1"/>
          <p:nvPr/>
        </p:nvSpPr>
        <p:spPr>
          <a:xfrm>
            <a:off x="417376" y="1593596"/>
            <a:ext cx="7747634" cy="4712970"/>
          </a:xfrm>
          <a:prstGeom prst="rect">
            <a:avLst/>
          </a:prstGeom>
        </p:spPr>
        <p:txBody>
          <a:bodyPr vert="horz" wrap="square" lIns="0" tIns="67310" rIns="0" bIns="0" rtlCol="0">
            <a:spAutoFit/>
          </a:bodyPr>
          <a:lstStyle/>
          <a:p>
            <a:pPr marL="269875" marR="1146175" indent="-267335">
              <a:lnSpc>
                <a:spcPct val="85000"/>
              </a:lnSpc>
              <a:spcBef>
                <a:spcPts val="530"/>
              </a:spcBef>
              <a:buSzPct val="93750"/>
              <a:buFont typeface="Wingdings 2"/>
              <a:buChar char=""/>
              <a:tabLst>
                <a:tab pos="269875" algn="l"/>
              </a:tabLst>
            </a:pPr>
            <a:r>
              <a:rPr sz="2400" b="1" spc="-175" dirty="0">
                <a:solidFill>
                  <a:srgbClr val="404040"/>
                </a:solidFill>
                <a:latin typeface="Arial"/>
                <a:cs typeface="Arial"/>
              </a:rPr>
              <a:t>2016</a:t>
            </a:r>
            <a:r>
              <a:rPr sz="2400" b="1" spc="-200" dirty="0">
                <a:solidFill>
                  <a:srgbClr val="404040"/>
                </a:solidFill>
                <a:latin typeface="Arial"/>
                <a:cs typeface="Arial"/>
              </a:rPr>
              <a:t> </a:t>
            </a:r>
            <a:r>
              <a:rPr sz="2400" b="1" spc="-245" dirty="0">
                <a:solidFill>
                  <a:srgbClr val="404040"/>
                </a:solidFill>
                <a:latin typeface="Arial"/>
                <a:cs typeface="Arial"/>
              </a:rPr>
              <a:t>managed</a:t>
            </a:r>
            <a:r>
              <a:rPr sz="2400" b="1" spc="-190" dirty="0">
                <a:solidFill>
                  <a:srgbClr val="404040"/>
                </a:solidFill>
                <a:latin typeface="Arial"/>
                <a:cs typeface="Arial"/>
              </a:rPr>
              <a:t> </a:t>
            </a:r>
            <a:r>
              <a:rPr sz="2400" b="1" spc="-235" dirty="0">
                <a:solidFill>
                  <a:srgbClr val="404040"/>
                </a:solidFill>
                <a:latin typeface="Arial"/>
                <a:cs typeface="Arial"/>
              </a:rPr>
              <a:t>care</a:t>
            </a:r>
            <a:r>
              <a:rPr sz="2400" b="1" spc="-185" dirty="0">
                <a:solidFill>
                  <a:srgbClr val="404040"/>
                </a:solidFill>
                <a:latin typeface="Arial"/>
                <a:cs typeface="Arial"/>
              </a:rPr>
              <a:t> </a:t>
            </a:r>
            <a:r>
              <a:rPr sz="2400" b="1" spc="-220" dirty="0">
                <a:solidFill>
                  <a:srgbClr val="404040"/>
                </a:solidFill>
                <a:latin typeface="Arial"/>
                <a:cs typeface="Arial"/>
              </a:rPr>
              <a:t>regulations</a:t>
            </a:r>
            <a:r>
              <a:rPr sz="2400" b="1" spc="-195" dirty="0">
                <a:solidFill>
                  <a:srgbClr val="404040"/>
                </a:solidFill>
                <a:latin typeface="Arial"/>
                <a:cs typeface="Arial"/>
              </a:rPr>
              <a:t> </a:t>
            </a:r>
            <a:r>
              <a:rPr sz="2400" spc="-105" dirty="0">
                <a:solidFill>
                  <a:srgbClr val="404040"/>
                </a:solidFill>
                <a:latin typeface="Arial"/>
                <a:cs typeface="Arial"/>
              </a:rPr>
              <a:t>clarified</a:t>
            </a:r>
            <a:r>
              <a:rPr sz="2400" spc="-190" dirty="0">
                <a:solidFill>
                  <a:srgbClr val="404040"/>
                </a:solidFill>
                <a:latin typeface="Arial"/>
                <a:cs typeface="Arial"/>
              </a:rPr>
              <a:t> </a:t>
            </a:r>
            <a:r>
              <a:rPr sz="2400" spc="-55" dirty="0">
                <a:solidFill>
                  <a:srgbClr val="404040"/>
                </a:solidFill>
                <a:latin typeface="Arial"/>
                <a:cs typeface="Arial"/>
              </a:rPr>
              <a:t>that</a:t>
            </a:r>
            <a:r>
              <a:rPr sz="2400" spc="-195" dirty="0">
                <a:solidFill>
                  <a:srgbClr val="404040"/>
                </a:solidFill>
                <a:latin typeface="Arial"/>
                <a:cs typeface="Arial"/>
              </a:rPr>
              <a:t> </a:t>
            </a:r>
            <a:r>
              <a:rPr sz="2400" spc="-150" dirty="0">
                <a:solidFill>
                  <a:srgbClr val="404040"/>
                </a:solidFill>
                <a:latin typeface="Arial"/>
                <a:cs typeface="Arial"/>
              </a:rPr>
              <a:t>manage </a:t>
            </a:r>
            <a:r>
              <a:rPr sz="2400" spc="-185" dirty="0">
                <a:solidFill>
                  <a:srgbClr val="404040"/>
                </a:solidFill>
                <a:latin typeface="Arial"/>
                <a:cs typeface="Arial"/>
              </a:rPr>
              <a:t>care</a:t>
            </a:r>
            <a:r>
              <a:rPr sz="2400" spc="-180" dirty="0">
                <a:solidFill>
                  <a:srgbClr val="404040"/>
                </a:solidFill>
                <a:latin typeface="Arial"/>
                <a:cs typeface="Arial"/>
              </a:rPr>
              <a:t> </a:t>
            </a:r>
            <a:r>
              <a:rPr sz="2400" spc="-165" dirty="0">
                <a:solidFill>
                  <a:srgbClr val="404040"/>
                </a:solidFill>
                <a:latin typeface="Arial"/>
                <a:cs typeface="Arial"/>
              </a:rPr>
              <a:t>organizations</a:t>
            </a:r>
            <a:r>
              <a:rPr sz="2400" spc="-190" dirty="0">
                <a:solidFill>
                  <a:srgbClr val="404040"/>
                </a:solidFill>
                <a:latin typeface="Arial"/>
                <a:cs typeface="Arial"/>
              </a:rPr>
              <a:t> </a:t>
            </a:r>
            <a:r>
              <a:rPr sz="2400" spc="-245" dirty="0">
                <a:solidFill>
                  <a:srgbClr val="404040"/>
                </a:solidFill>
                <a:latin typeface="Arial"/>
                <a:cs typeface="Arial"/>
              </a:rPr>
              <a:t>(MCOs)</a:t>
            </a:r>
            <a:r>
              <a:rPr sz="2400" spc="-185" dirty="0">
                <a:solidFill>
                  <a:srgbClr val="404040"/>
                </a:solidFill>
                <a:latin typeface="Arial"/>
                <a:cs typeface="Arial"/>
              </a:rPr>
              <a:t> </a:t>
            </a:r>
            <a:r>
              <a:rPr sz="2400" spc="-204" dirty="0">
                <a:solidFill>
                  <a:srgbClr val="404040"/>
                </a:solidFill>
                <a:latin typeface="Arial"/>
                <a:cs typeface="Arial"/>
              </a:rPr>
              <a:t>can</a:t>
            </a:r>
            <a:r>
              <a:rPr sz="2400" spc="-185" dirty="0">
                <a:solidFill>
                  <a:srgbClr val="404040"/>
                </a:solidFill>
                <a:latin typeface="Arial"/>
                <a:cs typeface="Arial"/>
              </a:rPr>
              <a:t> </a:t>
            </a:r>
            <a:r>
              <a:rPr sz="2400" spc="-190" dirty="0">
                <a:solidFill>
                  <a:srgbClr val="404040"/>
                </a:solidFill>
                <a:latin typeface="Arial"/>
                <a:cs typeface="Arial"/>
              </a:rPr>
              <a:t>pay</a:t>
            </a:r>
            <a:r>
              <a:rPr sz="2400" spc="-185" dirty="0">
                <a:solidFill>
                  <a:srgbClr val="404040"/>
                </a:solidFill>
                <a:latin typeface="Arial"/>
                <a:cs typeface="Arial"/>
              </a:rPr>
              <a:t> </a:t>
            </a:r>
            <a:r>
              <a:rPr sz="2400" spc="-50" dirty="0">
                <a:solidFill>
                  <a:srgbClr val="404040"/>
                </a:solidFill>
                <a:latin typeface="Arial"/>
                <a:cs typeface="Arial"/>
              </a:rPr>
              <a:t>for</a:t>
            </a:r>
            <a:r>
              <a:rPr sz="2400" spc="-185" dirty="0">
                <a:solidFill>
                  <a:srgbClr val="404040"/>
                </a:solidFill>
                <a:latin typeface="Arial"/>
                <a:cs typeface="Arial"/>
              </a:rPr>
              <a:t> </a:t>
            </a:r>
            <a:r>
              <a:rPr sz="2400" spc="-335" dirty="0">
                <a:solidFill>
                  <a:srgbClr val="404040"/>
                </a:solidFill>
                <a:latin typeface="Arial"/>
                <a:cs typeface="Arial"/>
              </a:rPr>
              <a:t>SDOH-</a:t>
            </a:r>
            <a:r>
              <a:rPr sz="2400" spc="-10" dirty="0">
                <a:solidFill>
                  <a:srgbClr val="404040"/>
                </a:solidFill>
                <a:latin typeface="Arial"/>
                <a:cs typeface="Arial"/>
              </a:rPr>
              <a:t>related </a:t>
            </a:r>
            <a:r>
              <a:rPr sz="2400" spc="-114" dirty="0">
                <a:solidFill>
                  <a:srgbClr val="404040"/>
                </a:solidFill>
                <a:latin typeface="Arial"/>
                <a:cs typeface="Arial"/>
              </a:rPr>
              <a:t>activities,</a:t>
            </a:r>
            <a:r>
              <a:rPr sz="2400" spc="-145" dirty="0">
                <a:solidFill>
                  <a:srgbClr val="404040"/>
                </a:solidFill>
                <a:latin typeface="Arial"/>
                <a:cs typeface="Arial"/>
              </a:rPr>
              <a:t> </a:t>
            </a:r>
            <a:r>
              <a:rPr sz="2400" spc="-25" dirty="0">
                <a:solidFill>
                  <a:srgbClr val="404040"/>
                </a:solidFill>
                <a:latin typeface="Arial"/>
                <a:cs typeface="Arial"/>
              </a:rPr>
              <a:t>including:</a:t>
            </a:r>
            <a:endParaRPr sz="2400" dirty="0">
              <a:latin typeface="Arial"/>
              <a:cs typeface="Arial"/>
            </a:endParaRPr>
          </a:p>
          <a:p>
            <a:pPr marL="593725">
              <a:lnSpc>
                <a:spcPts val="2625"/>
              </a:lnSpc>
            </a:pPr>
            <a:r>
              <a:rPr sz="2500" spc="-130" dirty="0">
                <a:solidFill>
                  <a:srgbClr val="CC592B"/>
                </a:solidFill>
                <a:latin typeface="Arial"/>
                <a:cs typeface="Arial"/>
              </a:rPr>
              <a:t>»</a:t>
            </a:r>
            <a:r>
              <a:rPr sz="2000" spc="-130" dirty="0">
                <a:solidFill>
                  <a:srgbClr val="404040"/>
                </a:solidFill>
                <a:latin typeface="Arial"/>
                <a:cs typeface="Arial"/>
              </a:rPr>
              <a:t>Community</a:t>
            </a:r>
            <a:r>
              <a:rPr sz="2000" spc="-160" dirty="0">
                <a:solidFill>
                  <a:srgbClr val="404040"/>
                </a:solidFill>
                <a:latin typeface="Arial"/>
                <a:cs typeface="Arial"/>
              </a:rPr>
              <a:t> </a:t>
            </a:r>
            <a:r>
              <a:rPr sz="2000" spc="-155" dirty="0">
                <a:solidFill>
                  <a:srgbClr val="404040"/>
                </a:solidFill>
                <a:latin typeface="Arial"/>
                <a:cs typeface="Arial"/>
              </a:rPr>
              <a:t>care</a:t>
            </a:r>
            <a:r>
              <a:rPr sz="2000" spc="-150" dirty="0">
                <a:solidFill>
                  <a:srgbClr val="404040"/>
                </a:solidFill>
                <a:latin typeface="Arial"/>
                <a:cs typeface="Arial"/>
              </a:rPr>
              <a:t> </a:t>
            </a:r>
            <a:r>
              <a:rPr sz="2000" spc="-25" dirty="0">
                <a:solidFill>
                  <a:srgbClr val="404040"/>
                </a:solidFill>
                <a:latin typeface="Arial"/>
                <a:cs typeface="Arial"/>
              </a:rPr>
              <a:t>coordination</a:t>
            </a:r>
            <a:endParaRPr sz="2000" dirty="0">
              <a:latin typeface="Arial"/>
              <a:cs typeface="Arial"/>
            </a:endParaRPr>
          </a:p>
          <a:p>
            <a:pPr marL="593725">
              <a:lnSpc>
                <a:spcPts val="2400"/>
              </a:lnSpc>
            </a:pPr>
            <a:r>
              <a:rPr sz="2500" spc="-170" dirty="0">
                <a:solidFill>
                  <a:srgbClr val="CC592B"/>
                </a:solidFill>
                <a:latin typeface="Arial"/>
                <a:cs typeface="Arial"/>
              </a:rPr>
              <a:t>»</a:t>
            </a:r>
            <a:r>
              <a:rPr sz="2000" spc="-170" dirty="0">
                <a:solidFill>
                  <a:srgbClr val="404040"/>
                </a:solidFill>
                <a:latin typeface="Arial"/>
                <a:cs typeface="Arial"/>
              </a:rPr>
              <a:t>Value-</a:t>
            </a:r>
            <a:r>
              <a:rPr sz="2000" spc="-145" dirty="0">
                <a:solidFill>
                  <a:srgbClr val="404040"/>
                </a:solidFill>
                <a:latin typeface="Arial"/>
                <a:cs typeface="Arial"/>
              </a:rPr>
              <a:t>added</a:t>
            </a:r>
            <a:r>
              <a:rPr sz="2000" spc="-120" dirty="0">
                <a:solidFill>
                  <a:srgbClr val="404040"/>
                </a:solidFill>
                <a:latin typeface="Arial"/>
                <a:cs typeface="Arial"/>
              </a:rPr>
              <a:t> </a:t>
            </a:r>
            <a:r>
              <a:rPr sz="2000" spc="-35" dirty="0">
                <a:solidFill>
                  <a:srgbClr val="404040"/>
                </a:solidFill>
                <a:latin typeface="Arial"/>
                <a:cs typeface="Arial"/>
              </a:rPr>
              <a:t>services</a:t>
            </a:r>
            <a:endParaRPr sz="2000" dirty="0">
              <a:latin typeface="Arial"/>
              <a:cs typeface="Arial"/>
            </a:endParaRPr>
          </a:p>
          <a:p>
            <a:pPr marL="593725">
              <a:lnSpc>
                <a:spcPts val="2655"/>
              </a:lnSpc>
            </a:pPr>
            <a:r>
              <a:rPr sz="2500" spc="-114" dirty="0">
                <a:solidFill>
                  <a:srgbClr val="CC592B"/>
                </a:solidFill>
                <a:latin typeface="Arial"/>
                <a:cs typeface="Arial"/>
              </a:rPr>
              <a:t>»</a:t>
            </a:r>
            <a:r>
              <a:rPr sz="2000" spc="-114" dirty="0">
                <a:solidFill>
                  <a:srgbClr val="404040"/>
                </a:solidFill>
                <a:latin typeface="Arial"/>
                <a:cs typeface="Arial"/>
              </a:rPr>
              <a:t>In-</a:t>
            </a:r>
            <a:r>
              <a:rPr sz="2000" spc="-110" dirty="0">
                <a:solidFill>
                  <a:srgbClr val="404040"/>
                </a:solidFill>
                <a:latin typeface="Arial"/>
                <a:cs typeface="Arial"/>
              </a:rPr>
              <a:t>lieu-</a:t>
            </a:r>
            <a:r>
              <a:rPr sz="2000" spc="-35" dirty="0">
                <a:solidFill>
                  <a:srgbClr val="404040"/>
                </a:solidFill>
                <a:latin typeface="Arial"/>
                <a:cs typeface="Arial"/>
              </a:rPr>
              <a:t>of</a:t>
            </a:r>
            <a:r>
              <a:rPr sz="2000" spc="-120" dirty="0">
                <a:solidFill>
                  <a:srgbClr val="404040"/>
                </a:solidFill>
                <a:latin typeface="Arial"/>
                <a:cs typeface="Arial"/>
              </a:rPr>
              <a:t> </a:t>
            </a:r>
            <a:r>
              <a:rPr sz="2000" spc="-35" dirty="0">
                <a:solidFill>
                  <a:srgbClr val="404040"/>
                </a:solidFill>
                <a:latin typeface="Arial"/>
                <a:cs typeface="Arial"/>
              </a:rPr>
              <a:t>services</a:t>
            </a:r>
            <a:endParaRPr sz="2000" dirty="0">
              <a:latin typeface="Arial"/>
              <a:cs typeface="Arial"/>
            </a:endParaRPr>
          </a:p>
          <a:p>
            <a:pPr marL="269875" marR="706120" indent="-267335">
              <a:lnSpc>
                <a:spcPts val="2400"/>
              </a:lnSpc>
              <a:spcBef>
                <a:spcPts val="434"/>
              </a:spcBef>
              <a:buClr>
                <a:srgbClr val="0182A9"/>
              </a:buClr>
              <a:buSzPct val="93750"/>
              <a:buFont typeface="Wingdings 2"/>
              <a:buChar char=""/>
              <a:tabLst>
                <a:tab pos="269875" algn="l"/>
              </a:tabLst>
            </a:pPr>
            <a:r>
              <a:rPr sz="2400" b="1" spc="-175" dirty="0">
                <a:solidFill>
                  <a:srgbClr val="404040"/>
                </a:solidFill>
                <a:latin typeface="Arial"/>
                <a:cs typeface="Arial"/>
              </a:rPr>
              <a:t>1115</a:t>
            </a:r>
            <a:r>
              <a:rPr sz="2400" b="1" spc="-195" dirty="0">
                <a:solidFill>
                  <a:srgbClr val="404040"/>
                </a:solidFill>
                <a:latin typeface="Arial"/>
                <a:cs typeface="Arial"/>
              </a:rPr>
              <a:t> </a:t>
            </a:r>
            <a:r>
              <a:rPr sz="2400" b="1" spc="-235" dirty="0">
                <a:solidFill>
                  <a:srgbClr val="404040"/>
                </a:solidFill>
                <a:latin typeface="Arial"/>
                <a:cs typeface="Arial"/>
              </a:rPr>
              <a:t>Waivers</a:t>
            </a:r>
            <a:r>
              <a:rPr sz="2400" b="1" spc="-190" dirty="0">
                <a:solidFill>
                  <a:srgbClr val="404040"/>
                </a:solidFill>
                <a:latin typeface="Arial"/>
                <a:cs typeface="Arial"/>
              </a:rPr>
              <a:t> </a:t>
            </a:r>
            <a:r>
              <a:rPr sz="2400" spc="-160" dirty="0">
                <a:solidFill>
                  <a:srgbClr val="404040"/>
                </a:solidFill>
                <a:latin typeface="Arial"/>
                <a:cs typeface="Arial"/>
              </a:rPr>
              <a:t>enable</a:t>
            </a:r>
            <a:r>
              <a:rPr sz="2400" spc="-185" dirty="0">
                <a:solidFill>
                  <a:srgbClr val="404040"/>
                </a:solidFill>
                <a:latin typeface="Arial"/>
                <a:cs typeface="Arial"/>
              </a:rPr>
              <a:t> </a:t>
            </a:r>
            <a:r>
              <a:rPr sz="2400" spc="-140" dirty="0">
                <a:solidFill>
                  <a:srgbClr val="404040"/>
                </a:solidFill>
                <a:latin typeface="Arial"/>
                <a:cs typeface="Arial"/>
              </a:rPr>
              <a:t>Medicaid</a:t>
            </a:r>
            <a:r>
              <a:rPr sz="2400" spc="-180" dirty="0">
                <a:solidFill>
                  <a:srgbClr val="404040"/>
                </a:solidFill>
                <a:latin typeface="Arial"/>
                <a:cs typeface="Arial"/>
              </a:rPr>
              <a:t> </a:t>
            </a:r>
            <a:r>
              <a:rPr sz="2400" spc="-20" dirty="0">
                <a:solidFill>
                  <a:srgbClr val="404040"/>
                </a:solidFill>
                <a:latin typeface="Arial"/>
                <a:cs typeface="Arial"/>
              </a:rPr>
              <a:t>to</a:t>
            </a:r>
            <a:r>
              <a:rPr sz="2400" spc="-195" dirty="0">
                <a:solidFill>
                  <a:srgbClr val="404040"/>
                </a:solidFill>
                <a:latin typeface="Arial"/>
                <a:cs typeface="Arial"/>
              </a:rPr>
              <a:t> </a:t>
            </a:r>
            <a:r>
              <a:rPr sz="2400" spc="-75" dirty="0">
                <a:solidFill>
                  <a:srgbClr val="404040"/>
                </a:solidFill>
                <a:latin typeface="Arial"/>
                <a:cs typeface="Arial"/>
              </a:rPr>
              <a:t>“waive”</a:t>
            </a:r>
            <a:r>
              <a:rPr sz="2400" spc="-190" dirty="0">
                <a:solidFill>
                  <a:srgbClr val="404040"/>
                </a:solidFill>
                <a:latin typeface="Arial"/>
                <a:cs typeface="Arial"/>
              </a:rPr>
              <a:t> </a:t>
            </a:r>
            <a:r>
              <a:rPr sz="2400" spc="-150" dirty="0">
                <a:solidFill>
                  <a:srgbClr val="404040"/>
                </a:solidFill>
                <a:latin typeface="Arial"/>
                <a:cs typeface="Arial"/>
              </a:rPr>
              <a:t>specific</a:t>
            </a:r>
            <a:r>
              <a:rPr sz="2400" spc="-190" dirty="0">
                <a:solidFill>
                  <a:srgbClr val="404040"/>
                </a:solidFill>
                <a:latin typeface="Arial"/>
                <a:cs typeface="Arial"/>
              </a:rPr>
              <a:t> </a:t>
            </a:r>
            <a:r>
              <a:rPr sz="2400" spc="-70" dirty="0">
                <a:solidFill>
                  <a:srgbClr val="404040"/>
                </a:solidFill>
                <a:latin typeface="Arial"/>
                <a:cs typeface="Arial"/>
              </a:rPr>
              <a:t>federal </a:t>
            </a:r>
            <a:r>
              <a:rPr sz="2400" spc="-150" dirty="0">
                <a:solidFill>
                  <a:srgbClr val="404040"/>
                </a:solidFill>
                <a:latin typeface="Arial"/>
                <a:cs typeface="Arial"/>
              </a:rPr>
              <a:t>program</a:t>
            </a:r>
            <a:r>
              <a:rPr sz="2400" spc="-195" dirty="0">
                <a:solidFill>
                  <a:srgbClr val="404040"/>
                </a:solidFill>
                <a:latin typeface="Arial"/>
                <a:cs typeface="Arial"/>
              </a:rPr>
              <a:t> </a:t>
            </a:r>
            <a:r>
              <a:rPr sz="2400" spc="-20" dirty="0">
                <a:solidFill>
                  <a:srgbClr val="404040"/>
                </a:solidFill>
                <a:latin typeface="Arial"/>
                <a:cs typeface="Arial"/>
              </a:rPr>
              <a:t>rules</a:t>
            </a:r>
            <a:endParaRPr sz="2400" dirty="0">
              <a:latin typeface="Arial"/>
              <a:cs typeface="Arial"/>
            </a:endParaRPr>
          </a:p>
          <a:p>
            <a:pPr marL="269875" marR="5080" indent="-267335">
              <a:lnSpc>
                <a:spcPts val="2400"/>
              </a:lnSpc>
              <a:spcBef>
                <a:spcPts val="1295"/>
              </a:spcBef>
              <a:buClr>
                <a:srgbClr val="0182A9"/>
              </a:buClr>
              <a:buSzPct val="93750"/>
              <a:buFont typeface="Wingdings 2"/>
              <a:buChar char=""/>
              <a:tabLst>
                <a:tab pos="269875" algn="l"/>
              </a:tabLst>
            </a:pPr>
            <a:r>
              <a:rPr sz="2400" b="1" spc="-204" dirty="0">
                <a:solidFill>
                  <a:srgbClr val="404040"/>
                </a:solidFill>
                <a:latin typeface="Arial"/>
                <a:cs typeface="Arial"/>
              </a:rPr>
              <a:t>State</a:t>
            </a:r>
            <a:r>
              <a:rPr sz="2400" b="1" spc="-175" dirty="0">
                <a:solidFill>
                  <a:srgbClr val="404040"/>
                </a:solidFill>
                <a:latin typeface="Arial"/>
                <a:cs typeface="Arial"/>
              </a:rPr>
              <a:t> </a:t>
            </a:r>
            <a:r>
              <a:rPr sz="2400" b="1" spc="-185" dirty="0">
                <a:solidFill>
                  <a:srgbClr val="404040"/>
                </a:solidFill>
                <a:latin typeface="Arial"/>
                <a:cs typeface="Arial"/>
              </a:rPr>
              <a:t>Medicaid</a:t>
            </a:r>
            <a:r>
              <a:rPr sz="2400" b="1" spc="-180" dirty="0">
                <a:solidFill>
                  <a:srgbClr val="404040"/>
                </a:solidFill>
                <a:latin typeface="Arial"/>
                <a:cs typeface="Arial"/>
              </a:rPr>
              <a:t> </a:t>
            </a:r>
            <a:r>
              <a:rPr sz="2400" b="1" spc="-235" dirty="0">
                <a:solidFill>
                  <a:srgbClr val="404040"/>
                </a:solidFill>
                <a:latin typeface="Arial"/>
                <a:cs typeface="Arial"/>
              </a:rPr>
              <a:t>levers</a:t>
            </a:r>
            <a:r>
              <a:rPr sz="2400" b="1" spc="-175" dirty="0">
                <a:solidFill>
                  <a:srgbClr val="404040"/>
                </a:solidFill>
                <a:latin typeface="Arial"/>
                <a:cs typeface="Arial"/>
              </a:rPr>
              <a:t> </a:t>
            </a:r>
            <a:r>
              <a:rPr sz="2400" spc="-204" dirty="0">
                <a:solidFill>
                  <a:srgbClr val="404040"/>
                </a:solidFill>
                <a:latin typeface="Arial"/>
                <a:cs typeface="Arial"/>
              </a:rPr>
              <a:t>can</a:t>
            </a:r>
            <a:r>
              <a:rPr sz="2400" spc="-180" dirty="0">
                <a:solidFill>
                  <a:srgbClr val="404040"/>
                </a:solidFill>
                <a:latin typeface="Arial"/>
                <a:cs typeface="Arial"/>
              </a:rPr>
              <a:t> </a:t>
            </a:r>
            <a:r>
              <a:rPr sz="2400" spc="-110" dirty="0">
                <a:solidFill>
                  <a:srgbClr val="404040"/>
                </a:solidFill>
                <a:latin typeface="Arial"/>
                <a:cs typeface="Arial"/>
              </a:rPr>
              <a:t>foster</a:t>
            </a:r>
            <a:r>
              <a:rPr sz="2400" spc="-190" dirty="0">
                <a:solidFill>
                  <a:srgbClr val="404040"/>
                </a:solidFill>
                <a:latin typeface="Arial"/>
                <a:cs typeface="Arial"/>
              </a:rPr>
              <a:t> </a:t>
            </a:r>
            <a:r>
              <a:rPr sz="2400" spc="-140" dirty="0">
                <a:solidFill>
                  <a:srgbClr val="404040"/>
                </a:solidFill>
                <a:latin typeface="Arial"/>
                <a:cs typeface="Arial"/>
              </a:rPr>
              <a:t>partnerships</a:t>
            </a:r>
            <a:r>
              <a:rPr sz="2400" spc="-185" dirty="0">
                <a:solidFill>
                  <a:srgbClr val="404040"/>
                </a:solidFill>
                <a:latin typeface="Arial"/>
                <a:cs typeface="Arial"/>
              </a:rPr>
              <a:t> among</a:t>
            </a:r>
            <a:r>
              <a:rPr sz="2400" spc="-190" dirty="0">
                <a:solidFill>
                  <a:srgbClr val="404040"/>
                </a:solidFill>
                <a:latin typeface="Arial"/>
                <a:cs typeface="Arial"/>
              </a:rPr>
              <a:t> </a:t>
            </a:r>
            <a:r>
              <a:rPr sz="2400" spc="-100" dirty="0">
                <a:solidFill>
                  <a:srgbClr val="404040"/>
                </a:solidFill>
                <a:latin typeface="Arial"/>
                <a:cs typeface="Arial"/>
              </a:rPr>
              <a:t>providers, </a:t>
            </a:r>
            <a:r>
              <a:rPr sz="2400" spc="-165" dirty="0">
                <a:solidFill>
                  <a:srgbClr val="404040"/>
                </a:solidFill>
                <a:latin typeface="Arial"/>
                <a:cs typeface="Arial"/>
              </a:rPr>
              <a:t>plans,</a:t>
            </a:r>
            <a:r>
              <a:rPr sz="2400" spc="-180" dirty="0">
                <a:solidFill>
                  <a:srgbClr val="404040"/>
                </a:solidFill>
                <a:latin typeface="Arial"/>
                <a:cs typeface="Arial"/>
              </a:rPr>
              <a:t> </a:t>
            </a:r>
            <a:r>
              <a:rPr sz="2400" spc="-160" dirty="0">
                <a:solidFill>
                  <a:srgbClr val="404040"/>
                </a:solidFill>
                <a:latin typeface="Arial"/>
                <a:cs typeface="Arial"/>
              </a:rPr>
              <a:t>and</a:t>
            </a:r>
            <a:r>
              <a:rPr sz="2400" spc="-175" dirty="0">
                <a:solidFill>
                  <a:srgbClr val="404040"/>
                </a:solidFill>
                <a:latin typeface="Arial"/>
                <a:cs typeface="Arial"/>
              </a:rPr>
              <a:t> </a:t>
            </a:r>
            <a:r>
              <a:rPr sz="2400" spc="-135" dirty="0">
                <a:solidFill>
                  <a:srgbClr val="404040"/>
                </a:solidFill>
                <a:latin typeface="Arial"/>
                <a:cs typeface="Arial"/>
              </a:rPr>
              <a:t>community-</a:t>
            </a:r>
            <a:r>
              <a:rPr sz="2400" spc="-200" dirty="0">
                <a:solidFill>
                  <a:srgbClr val="404040"/>
                </a:solidFill>
                <a:latin typeface="Arial"/>
                <a:cs typeface="Arial"/>
              </a:rPr>
              <a:t>based</a:t>
            </a:r>
            <a:r>
              <a:rPr sz="2400" spc="-180" dirty="0">
                <a:solidFill>
                  <a:srgbClr val="404040"/>
                </a:solidFill>
                <a:latin typeface="Arial"/>
                <a:cs typeface="Arial"/>
              </a:rPr>
              <a:t> </a:t>
            </a:r>
            <a:r>
              <a:rPr sz="2400" spc="-165" dirty="0">
                <a:solidFill>
                  <a:srgbClr val="404040"/>
                </a:solidFill>
                <a:latin typeface="Arial"/>
                <a:cs typeface="Arial"/>
              </a:rPr>
              <a:t>organizations</a:t>
            </a:r>
            <a:r>
              <a:rPr sz="2400" spc="-180" dirty="0">
                <a:solidFill>
                  <a:srgbClr val="404040"/>
                </a:solidFill>
                <a:latin typeface="Arial"/>
                <a:cs typeface="Arial"/>
              </a:rPr>
              <a:t> </a:t>
            </a:r>
            <a:r>
              <a:rPr sz="2400" spc="-270" dirty="0">
                <a:solidFill>
                  <a:srgbClr val="404040"/>
                </a:solidFill>
                <a:latin typeface="Arial"/>
                <a:cs typeface="Arial"/>
              </a:rPr>
              <a:t>(CBOs),</a:t>
            </a:r>
            <a:r>
              <a:rPr sz="2400" spc="-180" dirty="0">
                <a:solidFill>
                  <a:srgbClr val="404040"/>
                </a:solidFill>
                <a:latin typeface="Arial"/>
                <a:cs typeface="Arial"/>
              </a:rPr>
              <a:t> </a:t>
            </a:r>
            <a:r>
              <a:rPr sz="2400" spc="-10" dirty="0">
                <a:solidFill>
                  <a:srgbClr val="404040"/>
                </a:solidFill>
                <a:latin typeface="Arial"/>
                <a:cs typeface="Arial"/>
              </a:rPr>
              <a:t>including:</a:t>
            </a:r>
            <a:endParaRPr sz="2400" dirty="0">
              <a:latin typeface="Arial"/>
              <a:cs typeface="Arial"/>
            </a:endParaRPr>
          </a:p>
          <a:p>
            <a:pPr marL="593725">
              <a:lnSpc>
                <a:spcPts val="2625"/>
              </a:lnSpc>
            </a:pPr>
            <a:r>
              <a:rPr sz="2500" spc="-210" dirty="0">
                <a:solidFill>
                  <a:srgbClr val="CC592B"/>
                </a:solidFill>
                <a:latin typeface="Arial"/>
                <a:cs typeface="Arial"/>
              </a:rPr>
              <a:t>»</a:t>
            </a:r>
            <a:r>
              <a:rPr sz="2000" spc="-210" dirty="0">
                <a:solidFill>
                  <a:srgbClr val="404040"/>
                </a:solidFill>
                <a:latin typeface="Arial"/>
                <a:cs typeface="Arial"/>
              </a:rPr>
              <a:t>MCO</a:t>
            </a:r>
            <a:r>
              <a:rPr sz="2000" spc="-175" dirty="0">
                <a:solidFill>
                  <a:srgbClr val="404040"/>
                </a:solidFill>
                <a:latin typeface="Arial"/>
                <a:cs typeface="Arial"/>
              </a:rPr>
              <a:t> </a:t>
            </a:r>
            <a:r>
              <a:rPr sz="2000" spc="-10" dirty="0">
                <a:solidFill>
                  <a:srgbClr val="404040"/>
                </a:solidFill>
                <a:latin typeface="Arial"/>
                <a:cs typeface="Arial"/>
              </a:rPr>
              <a:t>contracts</a:t>
            </a:r>
            <a:endParaRPr sz="2000" dirty="0">
              <a:latin typeface="Arial"/>
              <a:cs typeface="Arial"/>
            </a:endParaRPr>
          </a:p>
          <a:p>
            <a:pPr marL="593725">
              <a:lnSpc>
                <a:spcPts val="2400"/>
              </a:lnSpc>
            </a:pPr>
            <a:r>
              <a:rPr sz="2500" spc="-130" dirty="0">
                <a:solidFill>
                  <a:srgbClr val="CC592B"/>
                </a:solidFill>
                <a:latin typeface="Arial"/>
                <a:cs typeface="Arial"/>
              </a:rPr>
              <a:t>»</a:t>
            </a:r>
            <a:r>
              <a:rPr sz="2000" spc="-130" dirty="0">
                <a:solidFill>
                  <a:srgbClr val="404040"/>
                </a:solidFill>
                <a:latin typeface="Arial"/>
                <a:cs typeface="Arial"/>
              </a:rPr>
              <a:t>Delivery</a:t>
            </a:r>
            <a:r>
              <a:rPr sz="2000" spc="-165" dirty="0">
                <a:solidFill>
                  <a:srgbClr val="404040"/>
                </a:solidFill>
                <a:latin typeface="Arial"/>
                <a:cs typeface="Arial"/>
              </a:rPr>
              <a:t> system</a:t>
            </a:r>
            <a:r>
              <a:rPr sz="2000" spc="-150" dirty="0">
                <a:solidFill>
                  <a:srgbClr val="404040"/>
                </a:solidFill>
                <a:latin typeface="Arial"/>
                <a:cs typeface="Arial"/>
              </a:rPr>
              <a:t> </a:t>
            </a:r>
            <a:r>
              <a:rPr sz="2000" spc="-130" dirty="0">
                <a:solidFill>
                  <a:srgbClr val="404040"/>
                </a:solidFill>
                <a:latin typeface="Arial"/>
                <a:cs typeface="Arial"/>
              </a:rPr>
              <a:t>program</a:t>
            </a:r>
            <a:r>
              <a:rPr sz="2000" spc="-150" dirty="0">
                <a:solidFill>
                  <a:srgbClr val="404040"/>
                </a:solidFill>
                <a:latin typeface="Arial"/>
                <a:cs typeface="Arial"/>
              </a:rPr>
              <a:t> </a:t>
            </a:r>
            <a:r>
              <a:rPr sz="2000" spc="-20" dirty="0">
                <a:solidFill>
                  <a:srgbClr val="404040"/>
                </a:solidFill>
                <a:latin typeface="Arial"/>
                <a:cs typeface="Arial"/>
              </a:rPr>
              <a:t>requirements</a:t>
            </a:r>
            <a:endParaRPr sz="2000" dirty="0">
              <a:latin typeface="Arial"/>
              <a:cs typeface="Arial"/>
            </a:endParaRPr>
          </a:p>
          <a:p>
            <a:pPr marL="593725">
              <a:lnSpc>
                <a:spcPts val="2400"/>
              </a:lnSpc>
            </a:pPr>
            <a:r>
              <a:rPr sz="2500" spc="-145" dirty="0">
                <a:solidFill>
                  <a:srgbClr val="CC592B"/>
                </a:solidFill>
                <a:latin typeface="Arial"/>
                <a:cs typeface="Arial"/>
              </a:rPr>
              <a:t>»</a:t>
            </a:r>
            <a:r>
              <a:rPr sz="2000" spc="-145" dirty="0">
                <a:solidFill>
                  <a:srgbClr val="404040"/>
                </a:solidFill>
                <a:latin typeface="Arial"/>
                <a:cs typeface="Arial"/>
              </a:rPr>
              <a:t>Financial</a:t>
            </a:r>
            <a:r>
              <a:rPr sz="2000" spc="-105" dirty="0">
                <a:solidFill>
                  <a:srgbClr val="404040"/>
                </a:solidFill>
                <a:latin typeface="Arial"/>
                <a:cs typeface="Arial"/>
              </a:rPr>
              <a:t> </a:t>
            </a:r>
            <a:r>
              <a:rPr sz="2000" spc="-120" dirty="0">
                <a:solidFill>
                  <a:srgbClr val="404040"/>
                </a:solidFill>
                <a:latin typeface="Arial"/>
                <a:cs typeface="Arial"/>
              </a:rPr>
              <a:t>incentives/value-</a:t>
            </a:r>
            <a:r>
              <a:rPr sz="2000" spc="-175" dirty="0">
                <a:solidFill>
                  <a:srgbClr val="404040"/>
                </a:solidFill>
                <a:latin typeface="Arial"/>
                <a:cs typeface="Arial"/>
              </a:rPr>
              <a:t>based</a:t>
            </a:r>
            <a:r>
              <a:rPr sz="2000" spc="-110" dirty="0">
                <a:solidFill>
                  <a:srgbClr val="404040"/>
                </a:solidFill>
                <a:latin typeface="Arial"/>
                <a:cs typeface="Arial"/>
              </a:rPr>
              <a:t> </a:t>
            </a:r>
            <a:r>
              <a:rPr sz="2000" spc="-10" dirty="0">
                <a:solidFill>
                  <a:srgbClr val="404040"/>
                </a:solidFill>
                <a:latin typeface="Arial"/>
                <a:cs typeface="Arial"/>
              </a:rPr>
              <a:t>payment</a:t>
            </a:r>
            <a:endParaRPr sz="2000" dirty="0">
              <a:latin typeface="Arial"/>
              <a:cs typeface="Arial"/>
            </a:endParaRPr>
          </a:p>
          <a:p>
            <a:pPr marL="593725">
              <a:lnSpc>
                <a:spcPts val="2700"/>
              </a:lnSpc>
            </a:pPr>
            <a:r>
              <a:rPr sz="2500" spc="-105" dirty="0">
                <a:solidFill>
                  <a:srgbClr val="CC592B"/>
                </a:solidFill>
                <a:latin typeface="Arial"/>
                <a:cs typeface="Arial"/>
              </a:rPr>
              <a:t>»</a:t>
            </a:r>
            <a:r>
              <a:rPr sz="2000" spc="-105" dirty="0">
                <a:solidFill>
                  <a:srgbClr val="404040"/>
                </a:solidFill>
                <a:latin typeface="Arial"/>
                <a:cs typeface="Arial"/>
              </a:rPr>
              <a:t>Quality</a:t>
            </a:r>
            <a:r>
              <a:rPr sz="2000" spc="-175" dirty="0">
                <a:solidFill>
                  <a:srgbClr val="404040"/>
                </a:solidFill>
                <a:latin typeface="Arial"/>
                <a:cs typeface="Arial"/>
              </a:rPr>
              <a:t> </a:t>
            </a:r>
            <a:r>
              <a:rPr sz="2000" spc="-45" dirty="0">
                <a:solidFill>
                  <a:srgbClr val="404040"/>
                </a:solidFill>
                <a:latin typeface="Arial"/>
                <a:cs typeface="Arial"/>
              </a:rPr>
              <a:t>measurement</a:t>
            </a:r>
            <a:endParaRPr sz="2000" dirty="0">
              <a:latin typeface="Arial"/>
              <a:cs typeface="Arial"/>
            </a:endParaRPr>
          </a:p>
        </p:txBody>
      </p:sp>
      <p:sp>
        <p:nvSpPr>
          <p:cNvPr id="11" name="object 11"/>
          <p:cNvSpPr txBox="1"/>
          <p:nvPr/>
        </p:nvSpPr>
        <p:spPr>
          <a:xfrm>
            <a:off x="998401" y="6204711"/>
            <a:ext cx="1350010" cy="406400"/>
          </a:xfrm>
          <a:prstGeom prst="rect">
            <a:avLst/>
          </a:prstGeom>
        </p:spPr>
        <p:txBody>
          <a:bodyPr vert="horz" wrap="square" lIns="0" tIns="12700" rIns="0" bIns="0" rtlCol="0">
            <a:spAutoFit/>
          </a:bodyPr>
          <a:lstStyle/>
          <a:p>
            <a:pPr marL="12700">
              <a:lnSpc>
                <a:spcPct val="100000"/>
              </a:lnSpc>
              <a:spcBef>
                <a:spcPts val="100"/>
              </a:spcBef>
            </a:pPr>
            <a:r>
              <a:rPr sz="2500" spc="-175" dirty="0">
                <a:solidFill>
                  <a:srgbClr val="CC592B"/>
                </a:solidFill>
                <a:latin typeface="Arial"/>
                <a:cs typeface="Arial"/>
              </a:rPr>
              <a:t>»</a:t>
            </a:r>
            <a:r>
              <a:rPr sz="2000" spc="-175" dirty="0">
                <a:solidFill>
                  <a:srgbClr val="404040"/>
                </a:solidFill>
                <a:latin typeface="Arial"/>
                <a:cs typeface="Arial"/>
              </a:rPr>
              <a:t>Rate</a:t>
            </a:r>
            <a:r>
              <a:rPr sz="2000" spc="-170" dirty="0">
                <a:solidFill>
                  <a:srgbClr val="404040"/>
                </a:solidFill>
                <a:latin typeface="Arial"/>
                <a:cs typeface="Arial"/>
              </a:rPr>
              <a:t> </a:t>
            </a:r>
            <a:r>
              <a:rPr sz="2000" spc="-85" dirty="0">
                <a:solidFill>
                  <a:srgbClr val="404040"/>
                </a:solidFill>
                <a:latin typeface="Arial"/>
                <a:cs typeface="Arial"/>
              </a:rPr>
              <a:t>setting</a:t>
            </a:r>
            <a:endParaRPr sz="2000">
              <a:latin typeface="Arial"/>
              <a:cs typeface="Arial"/>
            </a:endParaRPr>
          </a:p>
        </p:txBody>
      </p:sp>
      <p:sp>
        <p:nvSpPr>
          <p:cNvPr id="12" name="object 12" descr="2"/>
          <p:cNvSpPr txBox="1"/>
          <p:nvPr/>
        </p:nvSpPr>
        <p:spPr>
          <a:xfrm>
            <a:off x="417376" y="6447535"/>
            <a:ext cx="122555" cy="254000"/>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0182A9"/>
                </a:solidFill>
                <a:latin typeface="Arial"/>
                <a:cs typeface="Arial"/>
              </a:rPr>
              <a:t>2</a:t>
            </a:r>
            <a:endParaRPr sz="1500">
              <a:latin typeface="Arial"/>
              <a:cs typeface="Arial"/>
            </a:endParaRPr>
          </a:p>
        </p:txBody>
      </p:sp>
      <p:grpSp>
        <p:nvGrpSpPr>
          <p:cNvPr id="13" name="object 13"/>
          <p:cNvGrpSpPr/>
          <p:nvPr/>
        </p:nvGrpSpPr>
        <p:grpSpPr>
          <a:xfrm>
            <a:off x="131063" y="140207"/>
            <a:ext cx="6687820" cy="1454150"/>
            <a:chOff x="131063" y="140207"/>
            <a:chExt cx="6687820" cy="1454150"/>
          </a:xfrm>
        </p:grpSpPr>
        <p:pic>
          <p:nvPicPr>
            <p:cNvPr id="14" name="object 14"/>
            <p:cNvPicPr/>
            <p:nvPr/>
          </p:nvPicPr>
          <p:blipFill>
            <a:blip r:embed="rId5" cstate="print"/>
            <a:stretch>
              <a:fillRect/>
            </a:stretch>
          </p:blipFill>
          <p:spPr>
            <a:xfrm>
              <a:off x="131063" y="140207"/>
              <a:ext cx="6687311" cy="1008888"/>
            </a:xfrm>
            <a:prstGeom prst="rect">
              <a:avLst/>
            </a:prstGeom>
          </p:spPr>
        </p:pic>
        <p:pic>
          <p:nvPicPr>
            <p:cNvPr id="15" name="object 15"/>
            <p:cNvPicPr/>
            <p:nvPr/>
          </p:nvPicPr>
          <p:blipFill>
            <a:blip r:embed="rId6" cstate="print"/>
            <a:stretch>
              <a:fillRect/>
            </a:stretch>
          </p:blipFill>
          <p:spPr>
            <a:xfrm>
              <a:off x="131063" y="585216"/>
              <a:ext cx="2118360" cy="1008888"/>
            </a:xfrm>
            <a:prstGeom prst="rect">
              <a:avLst/>
            </a:prstGeom>
          </p:spPr>
        </p:pic>
      </p:grpSp>
      <p:sp>
        <p:nvSpPr>
          <p:cNvPr id="16" name="object 16" descr="Medicaid Regulatory and Policy Context"/>
          <p:cNvSpPr txBox="1">
            <a:spLocks noGrp="1"/>
          </p:cNvSpPr>
          <p:nvPr>
            <p:ph type="title"/>
          </p:nvPr>
        </p:nvSpPr>
        <p:spPr>
          <a:xfrm>
            <a:off x="417376" y="261620"/>
            <a:ext cx="6003925" cy="1016000"/>
          </a:xfrm>
          <a:prstGeom prst="rect">
            <a:avLst/>
          </a:prstGeom>
        </p:spPr>
        <p:txBody>
          <a:bodyPr vert="horz" wrap="square" lIns="0" tIns="116205" rIns="0" bIns="0" rtlCol="0">
            <a:spAutoFit/>
          </a:bodyPr>
          <a:lstStyle/>
          <a:p>
            <a:pPr marL="12700" marR="5080">
              <a:lnSpc>
                <a:spcPts val="3479"/>
              </a:lnSpc>
              <a:spcBef>
                <a:spcPts val="915"/>
              </a:spcBef>
            </a:pPr>
            <a:r>
              <a:rPr spc="-95" dirty="0">
                <a:solidFill>
                  <a:srgbClr val="FFFFFF"/>
                </a:solidFill>
                <a:latin typeface="Trebuchet MS"/>
                <a:cs typeface="Trebuchet MS"/>
              </a:rPr>
              <a:t>Medicaid</a:t>
            </a:r>
            <a:r>
              <a:rPr spc="-200" dirty="0">
                <a:solidFill>
                  <a:srgbClr val="FFFFFF"/>
                </a:solidFill>
                <a:latin typeface="Trebuchet MS"/>
                <a:cs typeface="Trebuchet MS"/>
              </a:rPr>
              <a:t> </a:t>
            </a:r>
            <a:r>
              <a:rPr spc="-114" dirty="0">
                <a:solidFill>
                  <a:srgbClr val="FFFFFF"/>
                </a:solidFill>
                <a:latin typeface="Trebuchet MS"/>
                <a:cs typeface="Trebuchet MS"/>
              </a:rPr>
              <a:t>Regulatory</a:t>
            </a:r>
            <a:r>
              <a:rPr spc="-190" dirty="0">
                <a:solidFill>
                  <a:srgbClr val="FFFFFF"/>
                </a:solidFill>
                <a:latin typeface="Trebuchet MS"/>
                <a:cs typeface="Trebuchet MS"/>
              </a:rPr>
              <a:t> </a:t>
            </a:r>
            <a:r>
              <a:rPr spc="-70" dirty="0">
                <a:solidFill>
                  <a:srgbClr val="FFFFFF"/>
                </a:solidFill>
                <a:latin typeface="Trebuchet MS"/>
                <a:cs typeface="Trebuchet MS"/>
              </a:rPr>
              <a:t>and</a:t>
            </a:r>
            <a:r>
              <a:rPr spc="-195" dirty="0">
                <a:solidFill>
                  <a:srgbClr val="FFFFFF"/>
                </a:solidFill>
                <a:latin typeface="Trebuchet MS"/>
                <a:cs typeface="Trebuchet MS"/>
              </a:rPr>
              <a:t> </a:t>
            </a:r>
            <a:r>
              <a:rPr spc="-95" dirty="0">
                <a:solidFill>
                  <a:srgbClr val="FFFFFF"/>
                </a:solidFill>
                <a:latin typeface="Trebuchet MS"/>
                <a:cs typeface="Trebuchet MS"/>
              </a:rPr>
              <a:t>Policy </a:t>
            </a:r>
            <a:r>
              <a:rPr spc="-10" dirty="0">
                <a:solidFill>
                  <a:srgbClr val="FFFFFF"/>
                </a:solidFill>
                <a:latin typeface="Trebuchet MS"/>
                <a:cs typeface="Trebuchet MS"/>
              </a:rPr>
              <a:t>Context</a:t>
            </a:r>
          </a:p>
        </p:txBody>
      </p:sp>
      <p:grpSp>
        <p:nvGrpSpPr>
          <p:cNvPr id="17" name="object 17">
            <a:extLst>
              <a:ext uri="{C183D7F6-B498-43B3-948B-1728B52AA6E4}">
                <adec:decorative xmlns:adec="http://schemas.microsoft.com/office/drawing/2017/decorative" val="1"/>
              </a:ext>
            </a:extLst>
          </p:cNvPr>
          <p:cNvGrpSpPr/>
          <p:nvPr/>
        </p:nvGrpSpPr>
        <p:grpSpPr>
          <a:xfrm>
            <a:off x="6894576" y="271272"/>
            <a:ext cx="1990725" cy="1990725"/>
            <a:chOff x="6894576" y="271272"/>
            <a:chExt cx="1990725" cy="1990725"/>
          </a:xfrm>
        </p:grpSpPr>
        <p:pic>
          <p:nvPicPr>
            <p:cNvPr id="18" name="object 18" descr="Medicaid Regulatory and Policy Context ü  2016 managed care regulations clarified that manage care organizations (MCOs) can pay for SDOH-related activities, including:  »Community care coordination  »Value-added services  »In-lieu-of services  ü  1115 Waivers enable Medicaid to  waive  specific federal program rules  ü  State Medicaid levers can foster partnerships among providers, plans, and community-based organizations (CBOs), including:  »MCO contracts  »Delivery system program requirements  »Financial incentives/value-based payment  »Quality measurement  »Rate setting"/>
            <p:cNvPicPr/>
            <p:nvPr/>
          </p:nvPicPr>
          <p:blipFill>
            <a:blip r:embed="rId7" cstate="print"/>
            <a:stretch>
              <a:fillRect/>
            </a:stretch>
          </p:blipFill>
          <p:spPr>
            <a:xfrm>
              <a:off x="6894576" y="271272"/>
              <a:ext cx="1990344" cy="1990343"/>
            </a:xfrm>
            <a:prstGeom prst="rect">
              <a:avLst/>
            </a:prstGeom>
          </p:spPr>
        </p:pic>
        <p:pic>
          <p:nvPicPr>
            <p:cNvPr id="19" name="object 19" descr="Medicaid Regulatory and Policy Context ü  2016 managed care regulations clarified that manage care organizations (MCOs) can pay for SDOH-related activities, including:  »Community care coordination  »Value-added services  »In-lieu-of services  ü  1115 Waivers enable Medicaid to  waive  specific federal program rules  ü  State Medicaid levers can foster partnerships among providers, plans, and community-based organizations (CBOs), including:  »MCO contracts  »Delivery system program requirements  »Financial incentives/value-based payment  »Quality measurement  »Rate setting"/>
            <p:cNvPicPr/>
            <p:nvPr/>
          </p:nvPicPr>
          <p:blipFill>
            <a:blip r:embed="rId8" cstate="print"/>
            <a:stretch>
              <a:fillRect/>
            </a:stretch>
          </p:blipFill>
          <p:spPr>
            <a:xfrm>
              <a:off x="6976567" y="312826"/>
              <a:ext cx="1828796" cy="1828794"/>
            </a:xfrm>
            <a:prstGeom prst="rect">
              <a:avLst/>
            </a:prstGeom>
          </p:spPr>
        </p:pic>
        <p:sp>
          <p:nvSpPr>
            <p:cNvPr id="20" name="object 20"/>
            <p:cNvSpPr/>
            <p:nvPr/>
          </p:nvSpPr>
          <p:spPr>
            <a:xfrm>
              <a:off x="6962278" y="298536"/>
              <a:ext cx="1856739" cy="1856739"/>
            </a:xfrm>
            <a:custGeom>
              <a:avLst/>
              <a:gdLst/>
              <a:ahLst/>
              <a:cxnLst/>
              <a:rect l="l" t="t" r="r" b="b"/>
              <a:pathLst>
                <a:path w="1856740" h="1856739">
                  <a:moveTo>
                    <a:pt x="928218" y="0"/>
                  </a:moveTo>
                  <a:lnTo>
                    <a:pt x="975971" y="1207"/>
                  </a:lnTo>
                  <a:lnTo>
                    <a:pt x="1023283" y="4805"/>
                  </a:lnTo>
                  <a:lnTo>
                    <a:pt x="1115270" y="18843"/>
                  </a:lnTo>
                  <a:lnTo>
                    <a:pt x="1204236" y="41719"/>
                  </a:lnTo>
                  <a:lnTo>
                    <a:pt x="1289529" y="72936"/>
                  </a:lnTo>
                  <a:lnTo>
                    <a:pt x="1370675" y="112027"/>
                  </a:lnTo>
                  <a:lnTo>
                    <a:pt x="1447208" y="158522"/>
                  </a:lnTo>
                  <a:lnTo>
                    <a:pt x="1518664" y="211955"/>
                  </a:lnTo>
                  <a:lnTo>
                    <a:pt x="1584576" y="271860"/>
                  </a:lnTo>
                  <a:lnTo>
                    <a:pt x="1644480" y="337772"/>
                  </a:lnTo>
                  <a:lnTo>
                    <a:pt x="1697914" y="409227"/>
                  </a:lnTo>
                  <a:lnTo>
                    <a:pt x="1744409" y="485761"/>
                  </a:lnTo>
                  <a:lnTo>
                    <a:pt x="1783500" y="566907"/>
                  </a:lnTo>
                  <a:lnTo>
                    <a:pt x="1814717" y="652199"/>
                  </a:lnTo>
                  <a:lnTo>
                    <a:pt x="1837593" y="741166"/>
                  </a:lnTo>
                  <a:lnTo>
                    <a:pt x="1851631" y="833153"/>
                  </a:lnTo>
                  <a:lnTo>
                    <a:pt x="1855229" y="880465"/>
                  </a:lnTo>
                  <a:lnTo>
                    <a:pt x="1856436" y="928218"/>
                  </a:lnTo>
                  <a:lnTo>
                    <a:pt x="1855229" y="975971"/>
                  </a:lnTo>
                  <a:lnTo>
                    <a:pt x="1851631" y="1023283"/>
                  </a:lnTo>
                  <a:lnTo>
                    <a:pt x="1837593" y="1115270"/>
                  </a:lnTo>
                  <a:lnTo>
                    <a:pt x="1814717" y="1204236"/>
                  </a:lnTo>
                  <a:lnTo>
                    <a:pt x="1783500" y="1289529"/>
                  </a:lnTo>
                  <a:lnTo>
                    <a:pt x="1744409" y="1370675"/>
                  </a:lnTo>
                  <a:lnTo>
                    <a:pt x="1697914" y="1447209"/>
                  </a:lnTo>
                  <a:lnTo>
                    <a:pt x="1644480" y="1518664"/>
                  </a:lnTo>
                  <a:lnTo>
                    <a:pt x="1584576" y="1584576"/>
                  </a:lnTo>
                  <a:lnTo>
                    <a:pt x="1518664" y="1644480"/>
                  </a:lnTo>
                  <a:lnTo>
                    <a:pt x="1447208" y="1697914"/>
                  </a:lnTo>
                  <a:lnTo>
                    <a:pt x="1370675" y="1744409"/>
                  </a:lnTo>
                  <a:lnTo>
                    <a:pt x="1289529" y="1783500"/>
                  </a:lnTo>
                  <a:lnTo>
                    <a:pt x="1204236" y="1814717"/>
                  </a:lnTo>
                  <a:lnTo>
                    <a:pt x="1115270" y="1837592"/>
                  </a:lnTo>
                  <a:lnTo>
                    <a:pt x="1023283" y="1851631"/>
                  </a:lnTo>
                  <a:lnTo>
                    <a:pt x="975971" y="1855229"/>
                  </a:lnTo>
                  <a:lnTo>
                    <a:pt x="928218" y="1856436"/>
                  </a:lnTo>
                  <a:lnTo>
                    <a:pt x="880465" y="1855229"/>
                  </a:lnTo>
                  <a:lnTo>
                    <a:pt x="833153" y="1851631"/>
                  </a:lnTo>
                  <a:lnTo>
                    <a:pt x="741166" y="1837592"/>
                  </a:lnTo>
                  <a:lnTo>
                    <a:pt x="652200" y="1814717"/>
                  </a:lnTo>
                  <a:lnTo>
                    <a:pt x="566907" y="1783500"/>
                  </a:lnTo>
                  <a:lnTo>
                    <a:pt x="485761" y="1744409"/>
                  </a:lnTo>
                  <a:lnTo>
                    <a:pt x="409227" y="1697914"/>
                  </a:lnTo>
                  <a:lnTo>
                    <a:pt x="337772" y="1644480"/>
                  </a:lnTo>
                  <a:lnTo>
                    <a:pt x="271860" y="1584576"/>
                  </a:lnTo>
                  <a:lnTo>
                    <a:pt x="211955" y="1518664"/>
                  </a:lnTo>
                  <a:lnTo>
                    <a:pt x="158522" y="1447209"/>
                  </a:lnTo>
                  <a:lnTo>
                    <a:pt x="112027" y="1370675"/>
                  </a:lnTo>
                  <a:lnTo>
                    <a:pt x="72936" y="1289529"/>
                  </a:lnTo>
                  <a:lnTo>
                    <a:pt x="41719" y="1204236"/>
                  </a:lnTo>
                  <a:lnTo>
                    <a:pt x="18843" y="1115270"/>
                  </a:lnTo>
                  <a:lnTo>
                    <a:pt x="4805" y="1023283"/>
                  </a:lnTo>
                  <a:lnTo>
                    <a:pt x="1207" y="975971"/>
                  </a:lnTo>
                  <a:lnTo>
                    <a:pt x="0" y="928218"/>
                  </a:lnTo>
                  <a:lnTo>
                    <a:pt x="1207" y="880465"/>
                  </a:lnTo>
                  <a:lnTo>
                    <a:pt x="4805" y="833153"/>
                  </a:lnTo>
                  <a:lnTo>
                    <a:pt x="18843" y="741166"/>
                  </a:lnTo>
                  <a:lnTo>
                    <a:pt x="41719" y="652199"/>
                  </a:lnTo>
                  <a:lnTo>
                    <a:pt x="72936" y="566907"/>
                  </a:lnTo>
                  <a:lnTo>
                    <a:pt x="112027" y="485761"/>
                  </a:lnTo>
                  <a:lnTo>
                    <a:pt x="158522" y="409227"/>
                  </a:lnTo>
                  <a:lnTo>
                    <a:pt x="211955" y="337772"/>
                  </a:lnTo>
                  <a:lnTo>
                    <a:pt x="271860" y="271860"/>
                  </a:lnTo>
                  <a:lnTo>
                    <a:pt x="337772" y="211955"/>
                  </a:lnTo>
                  <a:lnTo>
                    <a:pt x="409227" y="158522"/>
                  </a:lnTo>
                  <a:lnTo>
                    <a:pt x="485761" y="112027"/>
                  </a:lnTo>
                  <a:lnTo>
                    <a:pt x="566907" y="72936"/>
                  </a:lnTo>
                  <a:lnTo>
                    <a:pt x="652200" y="41719"/>
                  </a:lnTo>
                  <a:lnTo>
                    <a:pt x="741166" y="18843"/>
                  </a:lnTo>
                  <a:lnTo>
                    <a:pt x="833153" y="4805"/>
                  </a:lnTo>
                  <a:lnTo>
                    <a:pt x="880465" y="1207"/>
                  </a:lnTo>
                  <a:lnTo>
                    <a:pt x="928218" y="0"/>
                  </a:lnTo>
                  <a:close/>
                </a:path>
              </a:pathLst>
            </a:custGeom>
            <a:ln w="28560">
              <a:solidFill>
                <a:srgbClr val="FFFFFF"/>
              </a:solidFill>
            </a:ln>
          </p:spPr>
          <p:txBody>
            <a:bodyPr wrap="square" lIns="0" tIns="0" rIns="0" bIns="0" rtlCol="0"/>
            <a:lstStyle/>
            <a:p>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15410" y="0"/>
            <a:ext cx="11323320" cy="6283325"/>
            <a:chOff x="115410" y="0"/>
            <a:chExt cx="11323320" cy="6283325"/>
          </a:xfrm>
        </p:grpSpPr>
        <p:pic>
          <p:nvPicPr>
            <p:cNvPr id="3" name="object 3" descr="1 Health care and CBOs have different values"/>
            <p:cNvPicPr/>
            <p:nvPr/>
          </p:nvPicPr>
          <p:blipFill>
            <a:blip r:embed="rId2" cstate="print"/>
            <a:stretch>
              <a:fillRect/>
            </a:stretch>
          </p:blipFill>
          <p:spPr>
            <a:xfrm>
              <a:off x="115410" y="0"/>
              <a:ext cx="9384403" cy="1562646"/>
            </a:xfrm>
            <a:prstGeom prst="rect">
              <a:avLst/>
            </a:prstGeom>
          </p:spPr>
        </p:pic>
        <p:sp>
          <p:nvSpPr>
            <p:cNvPr id="4" name="object 4"/>
            <p:cNvSpPr/>
            <p:nvPr/>
          </p:nvSpPr>
          <p:spPr>
            <a:xfrm>
              <a:off x="3366198" y="1464704"/>
              <a:ext cx="8070215" cy="3500120"/>
            </a:xfrm>
            <a:custGeom>
              <a:avLst/>
              <a:gdLst/>
              <a:ahLst/>
              <a:cxnLst/>
              <a:rect l="l" t="t" r="r" b="b"/>
              <a:pathLst>
                <a:path w="8070215" h="3500120">
                  <a:moveTo>
                    <a:pt x="6724827" y="2776740"/>
                  </a:moveTo>
                  <a:lnTo>
                    <a:pt x="4707382" y="2776740"/>
                  </a:lnTo>
                  <a:lnTo>
                    <a:pt x="7162266" y="3500107"/>
                  </a:lnTo>
                  <a:lnTo>
                    <a:pt x="6724827" y="2776740"/>
                  </a:lnTo>
                  <a:close/>
                </a:path>
                <a:path w="8070215" h="3500120">
                  <a:moveTo>
                    <a:pt x="7606995" y="0"/>
                  </a:moveTo>
                  <a:lnTo>
                    <a:pt x="462800" y="0"/>
                  </a:ln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0" y="2313952"/>
                  </a:lnTo>
                  <a:lnTo>
                    <a:pt x="2389" y="2361259"/>
                  </a:lnTo>
                  <a:lnTo>
                    <a:pt x="9402" y="2407211"/>
                  </a:lnTo>
                  <a:lnTo>
                    <a:pt x="20806" y="2451563"/>
                  </a:lnTo>
                  <a:lnTo>
                    <a:pt x="36368" y="2494083"/>
                  </a:lnTo>
                  <a:lnTo>
                    <a:pt x="55857" y="2534539"/>
                  </a:lnTo>
                  <a:lnTo>
                    <a:pt x="79038" y="2572697"/>
                  </a:lnTo>
                  <a:lnTo>
                    <a:pt x="105680" y="2608325"/>
                  </a:lnTo>
                  <a:lnTo>
                    <a:pt x="135550" y="2641190"/>
                  </a:lnTo>
                  <a:lnTo>
                    <a:pt x="168415" y="2671060"/>
                  </a:lnTo>
                  <a:lnTo>
                    <a:pt x="204043" y="2697702"/>
                  </a:lnTo>
                  <a:lnTo>
                    <a:pt x="242201" y="2720883"/>
                  </a:lnTo>
                  <a:lnTo>
                    <a:pt x="282656" y="2740371"/>
                  </a:lnTo>
                  <a:lnTo>
                    <a:pt x="325177" y="2755934"/>
                  </a:lnTo>
                  <a:lnTo>
                    <a:pt x="369529" y="2767338"/>
                  </a:lnTo>
                  <a:lnTo>
                    <a:pt x="415481" y="2774351"/>
                  </a:lnTo>
                  <a:lnTo>
                    <a:pt x="462800" y="2776740"/>
                  </a:lnTo>
                  <a:lnTo>
                    <a:pt x="7606995" y="2776740"/>
                  </a:lnTo>
                  <a:lnTo>
                    <a:pt x="7654312" y="2774351"/>
                  </a:lnTo>
                  <a:lnTo>
                    <a:pt x="7700262" y="2767338"/>
                  </a:lnTo>
                  <a:lnTo>
                    <a:pt x="7744612" y="2755934"/>
                  </a:lnTo>
                  <a:lnTo>
                    <a:pt x="7787131" y="2740371"/>
                  </a:lnTo>
                  <a:lnTo>
                    <a:pt x="7827585" y="2720883"/>
                  </a:lnTo>
                  <a:lnTo>
                    <a:pt x="7865742" y="2697702"/>
                  </a:lnTo>
                  <a:lnTo>
                    <a:pt x="7901369" y="2671060"/>
                  </a:lnTo>
                  <a:lnTo>
                    <a:pt x="7934234" y="2641190"/>
                  </a:lnTo>
                  <a:lnTo>
                    <a:pt x="7964103" y="2608325"/>
                  </a:lnTo>
                  <a:lnTo>
                    <a:pt x="7990745" y="2572697"/>
                  </a:lnTo>
                  <a:lnTo>
                    <a:pt x="8013926" y="2534539"/>
                  </a:lnTo>
                  <a:lnTo>
                    <a:pt x="8033414" y="2494083"/>
                  </a:lnTo>
                  <a:lnTo>
                    <a:pt x="8048976" y="2451563"/>
                  </a:lnTo>
                  <a:lnTo>
                    <a:pt x="8060380" y="2407211"/>
                  </a:lnTo>
                  <a:lnTo>
                    <a:pt x="8067393" y="2361259"/>
                  </a:lnTo>
                  <a:lnTo>
                    <a:pt x="8069783" y="2313952"/>
                  </a:lnTo>
                  <a:lnTo>
                    <a:pt x="8069783" y="462800"/>
                  </a:lnTo>
                  <a:lnTo>
                    <a:pt x="8067393" y="415481"/>
                  </a:lnTo>
                  <a:lnTo>
                    <a:pt x="8060380" y="369529"/>
                  </a:lnTo>
                  <a:lnTo>
                    <a:pt x="8048976" y="325177"/>
                  </a:lnTo>
                  <a:lnTo>
                    <a:pt x="8033414" y="282656"/>
                  </a:lnTo>
                  <a:lnTo>
                    <a:pt x="8013926" y="242201"/>
                  </a:lnTo>
                  <a:lnTo>
                    <a:pt x="7990745" y="204043"/>
                  </a:lnTo>
                  <a:lnTo>
                    <a:pt x="7964103" y="168415"/>
                  </a:lnTo>
                  <a:lnTo>
                    <a:pt x="7934234" y="135550"/>
                  </a:lnTo>
                  <a:lnTo>
                    <a:pt x="7901369" y="105680"/>
                  </a:lnTo>
                  <a:lnTo>
                    <a:pt x="7865742" y="79038"/>
                  </a:lnTo>
                  <a:lnTo>
                    <a:pt x="7827585" y="55857"/>
                  </a:lnTo>
                  <a:lnTo>
                    <a:pt x="7787131" y="36368"/>
                  </a:lnTo>
                  <a:lnTo>
                    <a:pt x="7744612" y="20806"/>
                  </a:lnTo>
                  <a:lnTo>
                    <a:pt x="7700262" y="9402"/>
                  </a:lnTo>
                  <a:lnTo>
                    <a:pt x="7654312" y="2389"/>
                  </a:lnTo>
                  <a:lnTo>
                    <a:pt x="7606995" y="0"/>
                  </a:lnTo>
                  <a:close/>
                </a:path>
              </a:pathLst>
            </a:custGeom>
            <a:solidFill>
              <a:srgbClr val="5B9BD5"/>
            </a:solidFill>
          </p:spPr>
          <p:txBody>
            <a:bodyPr wrap="square" lIns="0" tIns="0" rIns="0" bIns="0" rtlCol="0"/>
            <a:lstStyle/>
            <a:p>
              <a:endParaRPr/>
            </a:p>
          </p:txBody>
        </p:sp>
        <p:sp>
          <p:nvSpPr>
            <p:cNvPr id="5" name="object 5"/>
            <p:cNvSpPr/>
            <p:nvPr/>
          </p:nvSpPr>
          <p:spPr>
            <a:xfrm>
              <a:off x="3366198" y="1464710"/>
              <a:ext cx="8065770" cy="3498850"/>
            </a:xfrm>
            <a:custGeom>
              <a:avLst/>
              <a:gdLst/>
              <a:ahLst/>
              <a:cxnLst/>
              <a:rect l="l" t="t" r="r" b="b"/>
              <a:pathLst>
                <a:path w="8065770" h="3498850">
                  <a:moveTo>
                    <a:pt x="0" y="462559"/>
                  </a:moveTo>
                  <a:lnTo>
                    <a:pt x="2388" y="415265"/>
                  </a:lnTo>
                  <a:lnTo>
                    <a:pt x="9397" y="369337"/>
                  </a:lnTo>
                  <a:lnTo>
                    <a:pt x="20795" y="325008"/>
                  </a:lnTo>
                  <a:lnTo>
                    <a:pt x="36350" y="282510"/>
                  </a:lnTo>
                  <a:lnTo>
                    <a:pt x="55828" y="242076"/>
                  </a:lnTo>
                  <a:lnTo>
                    <a:pt x="78997" y="203938"/>
                  </a:lnTo>
                  <a:lnTo>
                    <a:pt x="105625" y="168328"/>
                  </a:lnTo>
                  <a:lnTo>
                    <a:pt x="135480" y="135480"/>
                  </a:lnTo>
                  <a:lnTo>
                    <a:pt x="168328" y="105626"/>
                  </a:lnTo>
                  <a:lnTo>
                    <a:pt x="203937" y="78997"/>
                  </a:lnTo>
                  <a:lnTo>
                    <a:pt x="242075" y="55828"/>
                  </a:lnTo>
                  <a:lnTo>
                    <a:pt x="282510" y="36350"/>
                  </a:lnTo>
                  <a:lnTo>
                    <a:pt x="325008" y="20795"/>
                  </a:lnTo>
                  <a:lnTo>
                    <a:pt x="369337" y="9397"/>
                  </a:lnTo>
                  <a:lnTo>
                    <a:pt x="415264" y="2388"/>
                  </a:lnTo>
                  <a:lnTo>
                    <a:pt x="462558" y="0"/>
                  </a:lnTo>
                  <a:lnTo>
                    <a:pt x="7603113" y="0"/>
                  </a:lnTo>
                  <a:lnTo>
                    <a:pt x="7650407" y="2388"/>
                  </a:lnTo>
                  <a:lnTo>
                    <a:pt x="7696335" y="9397"/>
                  </a:lnTo>
                  <a:lnTo>
                    <a:pt x="7740664" y="20795"/>
                  </a:lnTo>
                  <a:lnTo>
                    <a:pt x="7783162" y="36350"/>
                  </a:lnTo>
                  <a:lnTo>
                    <a:pt x="7823596" y="55828"/>
                  </a:lnTo>
                  <a:lnTo>
                    <a:pt x="7861734" y="78997"/>
                  </a:lnTo>
                  <a:lnTo>
                    <a:pt x="7897344" y="105626"/>
                  </a:lnTo>
                  <a:lnTo>
                    <a:pt x="7930192" y="135480"/>
                  </a:lnTo>
                  <a:lnTo>
                    <a:pt x="7960046" y="168328"/>
                  </a:lnTo>
                  <a:lnTo>
                    <a:pt x="7986674" y="203938"/>
                  </a:lnTo>
                  <a:lnTo>
                    <a:pt x="8009844" y="242076"/>
                  </a:lnTo>
                  <a:lnTo>
                    <a:pt x="8029322" y="282510"/>
                  </a:lnTo>
                  <a:lnTo>
                    <a:pt x="8044876" y="325008"/>
                  </a:lnTo>
                  <a:lnTo>
                    <a:pt x="8056275" y="369337"/>
                  </a:lnTo>
                  <a:lnTo>
                    <a:pt x="8063284" y="415265"/>
                  </a:lnTo>
                  <a:lnTo>
                    <a:pt x="8065672" y="462559"/>
                  </a:lnTo>
                  <a:lnTo>
                    <a:pt x="8065672" y="1618931"/>
                  </a:lnTo>
                  <a:lnTo>
                    <a:pt x="8065672" y="2312762"/>
                  </a:lnTo>
                  <a:lnTo>
                    <a:pt x="8063284" y="2360047"/>
                  </a:lnTo>
                  <a:lnTo>
                    <a:pt x="8056275" y="2405975"/>
                  </a:lnTo>
                  <a:lnTo>
                    <a:pt x="8044876" y="2450305"/>
                  </a:lnTo>
                  <a:lnTo>
                    <a:pt x="8029322" y="2492803"/>
                  </a:lnTo>
                  <a:lnTo>
                    <a:pt x="8009844" y="2533237"/>
                  </a:lnTo>
                  <a:lnTo>
                    <a:pt x="7986674" y="2571375"/>
                  </a:lnTo>
                  <a:lnTo>
                    <a:pt x="7960046" y="2606984"/>
                  </a:lnTo>
                  <a:lnTo>
                    <a:pt x="7930192" y="2639833"/>
                  </a:lnTo>
                  <a:lnTo>
                    <a:pt x="7897344" y="2669687"/>
                  </a:lnTo>
                  <a:lnTo>
                    <a:pt x="7861734" y="2696315"/>
                  </a:lnTo>
                  <a:lnTo>
                    <a:pt x="7823596" y="2719485"/>
                  </a:lnTo>
                  <a:lnTo>
                    <a:pt x="7783162" y="2738963"/>
                  </a:lnTo>
                  <a:lnTo>
                    <a:pt x="7740664" y="2754518"/>
                  </a:lnTo>
                  <a:lnTo>
                    <a:pt x="7696335" y="2765916"/>
                  </a:lnTo>
                  <a:lnTo>
                    <a:pt x="7650407" y="2772925"/>
                  </a:lnTo>
                  <a:lnTo>
                    <a:pt x="7603113" y="2775313"/>
                  </a:lnTo>
                  <a:lnTo>
                    <a:pt x="6721394" y="2775313"/>
                  </a:lnTo>
                  <a:lnTo>
                    <a:pt x="7158611" y="3498315"/>
                  </a:lnTo>
                  <a:lnTo>
                    <a:pt x="4704975" y="2775313"/>
                  </a:lnTo>
                  <a:lnTo>
                    <a:pt x="462558" y="2775313"/>
                  </a:lnTo>
                  <a:lnTo>
                    <a:pt x="415264" y="2772925"/>
                  </a:lnTo>
                  <a:lnTo>
                    <a:pt x="369337" y="2765916"/>
                  </a:lnTo>
                  <a:lnTo>
                    <a:pt x="325008" y="2754518"/>
                  </a:lnTo>
                  <a:lnTo>
                    <a:pt x="282510" y="2738963"/>
                  </a:lnTo>
                  <a:lnTo>
                    <a:pt x="242075" y="2719485"/>
                  </a:lnTo>
                  <a:lnTo>
                    <a:pt x="203937" y="2696315"/>
                  </a:lnTo>
                  <a:lnTo>
                    <a:pt x="168328" y="2669687"/>
                  </a:lnTo>
                  <a:lnTo>
                    <a:pt x="135480" y="2639833"/>
                  </a:lnTo>
                  <a:lnTo>
                    <a:pt x="105625" y="2606984"/>
                  </a:lnTo>
                  <a:lnTo>
                    <a:pt x="78997" y="2571375"/>
                  </a:lnTo>
                  <a:lnTo>
                    <a:pt x="55828" y="2533237"/>
                  </a:lnTo>
                  <a:lnTo>
                    <a:pt x="36350" y="2492803"/>
                  </a:lnTo>
                  <a:lnTo>
                    <a:pt x="20795" y="2450305"/>
                  </a:lnTo>
                  <a:lnTo>
                    <a:pt x="9397" y="2405975"/>
                  </a:lnTo>
                  <a:lnTo>
                    <a:pt x="2388" y="2360047"/>
                  </a:lnTo>
                  <a:lnTo>
                    <a:pt x="0" y="2312753"/>
                  </a:lnTo>
                  <a:lnTo>
                    <a:pt x="0" y="1618931"/>
                  </a:lnTo>
                  <a:lnTo>
                    <a:pt x="0" y="462559"/>
                  </a:lnTo>
                  <a:close/>
                </a:path>
              </a:pathLst>
            </a:custGeom>
            <a:ln w="12693">
              <a:solidFill>
                <a:srgbClr val="41719C"/>
              </a:solidFill>
            </a:ln>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500498" y="4479223"/>
              <a:ext cx="9511665" cy="1798955"/>
            </a:xfrm>
            <a:custGeom>
              <a:avLst/>
              <a:gdLst/>
              <a:ahLst/>
              <a:cxnLst/>
              <a:rect l="l" t="t" r="r" b="b"/>
              <a:pathLst>
                <a:path w="9511665" h="1798954">
                  <a:moveTo>
                    <a:pt x="7347013" y="0"/>
                  </a:moveTo>
                  <a:lnTo>
                    <a:pt x="299783" y="0"/>
                  </a:lnTo>
                  <a:lnTo>
                    <a:pt x="251156" y="3923"/>
                  </a:lnTo>
                  <a:lnTo>
                    <a:pt x="205027" y="15282"/>
                  </a:lnTo>
                  <a:lnTo>
                    <a:pt x="162013" y="33460"/>
                  </a:lnTo>
                  <a:lnTo>
                    <a:pt x="122733" y="57839"/>
                  </a:lnTo>
                  <a:lnTo>
                    <a:pt x="87803" y="87803"/>
                  </a:lnTo>
                  <a:lnTo>
                    <a:pt x="57839" y="122733"/>
                  </a:lnTo>
                  <a:lnTo>
                    <a:pt x="33460" y="162013"/>
                  </a:lnTo>
                  <a:lnTo>
                    <a:pt x="15282" y="205027"/>
                  </a:lnTo>
                  <a:lnTo>
                    <a:pt x="3923" y="251156"/>
                  </a:lnTo>
                  <a:lnTo>
                    <a:pt x="0" y="299783"/>
                  </a:lnTo>
                  <a:lnTo>
                    <a:pt x="1" y="1498879"/>
                  </a:lnTo>
                  <a:lnTo>
                    <a:pt x="3923" y="1547494"/>
                  </a:lnTo>
                  <a:lnTo>
                    <a:pt x="15282" y="1593623"/>
                  </a:lnTo>
                  <a:lnTo>
                    <a:pt x="33460" y="1636636"/>
                  </a:lnTo>
                  <a:lnTo>
                    <a:pt x="57839" y="1675916"/>
                  </a:lnTo>
                  <a:lnTo>
                    <a:pt x="87803" y="1710847"/>
                  </a:lnTo>
                  <a:lnTo>
                    <a:pt x="122733" y="1740810"/>
                  </a:lnTo>
                  <a:lnTo>
                    <a:pt x="162013" y="1765189"/>
                  </a:lnTo>
                  <a:lnTo>
                    <a:pt x="205027" y="1783367"/>
                  </a:lnTo>
                  <a:lnTo>
                    <a:pt x="251156" y="1794726"/>
                  </a:lnTo>
                  <a:lnTo>
                    <a:pt x="299783" y="1798650"/>
                  </a:lnTo>
                  <a:lnTo>
                    <a:pt x="7347013" y="1798650"/>
                  </a:lnTo>
                  <a:lnTo>
                    <a:pt x="7395640" y="1794726"/>
                  </a:lnTo>
                  <a:lnTo>
                    <a:pt x="7441769" y="1783367"/>
                  </a:lnTo>
                  <a:lnTo>
                    <a:pt x="7484783" y="1765189"/>
                  </a:lnTo>
                  <a:lnTo>
                    <a:pt x="7524063" y="1740810"/>
                  </a:lnTo>
                  <a:lnTo>
                    <a:pt x="7558993" y="1710847"/>
                  </a:lnTo>
                  <a:lnTo>
                    <a:pt x="7588957" y="1675916"/>
                  </a:lnTo>
                  <a:lnTo>
                    <a:pt x="7613336" y="1636636"/>
                  </a:lnTo>
                  <a:lnTo>
                    <a:pt x="7631514" y="1593623"/>
                  </a:lnTo>
                  <a:lnTo>
                    <a:pt x="7642873" y="1547494"/>
                  </a:lnTo>
                  <a:lnTo>
                    <a:pt x="7646797" y="1498879"/>
                  </a:lnTo>
                  <a:lnTo>
                    <a:pt x="9218463" y="1049223"/>
                  </a:lnTo>
                  <a:lnTo>
                    <a:pt x="7646797" y="1049223"/>
                  </a:lnTo>
                  <a:lnTo>
                    <a:pt x="7646797" y="299783"/>
                  </a:lnTo>
                  <a:lnTo>
                    <a:pt x="7642873" y="251156"/>
                  </a:lnTo>
                  <a:lnTo>
                    <a:pt x="7631514" y="205027"/>
                  </a:lnTo>
                  <a:lnTo>
                    <a:pt x="7613336" y="162013"/>
                  </a:lnTo>
                  <a:lnTo>
                    <a:pt x="7588957" y="122733"/>
                  </a:lnTo>
                  <a:lnTo>
                    <a:pt x="7558993" y="87803"/>
                  </a:lnTo>
                  <a:lnTo>
                    <a:pt x="7524063" y="57839"/>
                  </a:lnTo>
                  <a:lnTo>
                    <a:pt x="7484783" y="33460"/>
                  </a:lnTo>
                  <a:lnTo>
                    <a:pt x="7441769" y="15282"/>
                  </a:lnTo>
                  <a:lnTo>
                    <a:pt x="7395640" y="3923"/>
                  </a:lnTo>
                  <a:lnTo>
                    <a:pt x="7347013" y="0"/>
                  </a:lnTo>
                  <a:close/>
                </a:path>
                <a:path w="9511665" h="1798954">
                  <a:moveTo>
                    <a:pt x="9511080" y="965504"/>
                  </a:moveTo>
                  <a:lnTo>
                    <a:pt x="7646797" y="1049223"/>
                  </a:lnTo>
                  <a:lnTo>
                    <a:pt x="9218463" y="1049223"/>
                  </a:lnTo>
                  <a:lnTo>
                    <a:pt x="9511080" y="965504"/>
                  </a:lnTo>
                  <a:close/>
                </a:path>
              </a:pathLst>
            </a:custGeom>
            <a:solidFill>
              <a:srgbClr val="4472C4"/>
            </a:solidFill>
          </p:spPr>
          <p:txBody>
            <a:bodyPr wrap="square" lIns="0" tIns="0" rIns="0" bIns="0" rtlCol="0"/>
            <a:lstStyle/>
            <a:p>
              <a:endParaRPr/>
            </a:p>
          </p:txBody>
        </p:sp>
        <p:sp>
          <p:nvSpPr>
            <p:cNvPr id="7" name="object 7"/>
            <p:cNvSpPr/>
            <p:nvPr/>
          </p:nvSpPr>
          <p:spPr>
            <a:xfrm>
              <a:off x="500497" y="4479223"/>
              <a:ext cx="9506585" cy="1798320"/>
            </a:xfrm>
            <a:custGeom>
              <a:avLst/>
              <a:gdLst/>
              <a:ahLst/>
              <a:cxnLst/>
              <a:rect l="l" t="t" r="r" b="b"/>
              <a:pathLst>
                <a:path w="9506585" h="1798320">
                  <a:moveTo>
                    <a:pt x="0" y="299631"/>
                  </a:moveTo>
                  <a:lnTo>
                    <a:pt x="3921" y="251029"/>
                  </a:lnTo>
                  <a:lnTo>
                    <a:pt x="15275" y="204924"/>
                  </a:lnTo>
                  <a:lnTo>
                    <a:pt x="33444" y="161933"/>
                  </a:lnTo>
                  <a:lnTo>
                    <a:pt x="57811" y="122672"/>
                  </a:lnTo>
                  <a:lnTo>
                    <a:pt x="87759" y="87759"/>
                  </a:lnTo>
                  <a:lnTo>
                    <a:pt x="122672" y="57811"/>
                  </a:lnTo>
                  <a:lnTo>
                    <a:pt x="161933" y="33444"/>
                  </a:lnTo>
                  <a:lnTo>
                    <a:pt x="204924" y="15275"/>
                  </a:lnTo>
                  <a:lnTo>
                    <a:pt x="251029" y="3921"/>
                  </a:lnTo>
                  <a:lnTo>
                    <a:pt x="299630" y="0"/>
                  </a:lnTo>
                  <a:lnTo>
                    <a:pt x="7343265" y="0"/>
                  </a:lnTo>
                  <a:lnTo>
                    <a:pt x="7391866" y="3921"/>
                  </a:lnTo>
                  <a:lnTo>
                    <a:pt x="7437971" y="15275"/>
                  </a:lnTo>
                  <a:lnTo>
                    <a:pt x="7480962" y="33444"/>
                  </a:lnTo>
                  <a:lnTo>
                    <a:pt x="7520223" y="57811"/>
                  </a:lnTo>
                  <a:lnTo>
                    <a:pt x="7555136" y="87759"/>
                  </a:lnTo>
                  <a:lnTo>
                    <a:pt x="7585084" y="122672"/>
                  </a:lnTo>
                  <a:lnTo>
                    <a:pt x="7609452" y="161933"/>
                  </a:lnTo>
                  <a:lnTo>
                    <a:pt x="7627620" y="204924"/>
                  </a:lnTo>
                  <a:lnTo>
                    <a:pt x="7638974" y="251029"/>
                  </a:lnTo>
                  <a:lnTo>
                    <a:pt x="7642896" y="299631"/>
                  </a:lnTo>
                  <a:lnTo>
                    <a:pt x="7642896" y="1048684"/>
                  </a:lnTo>
                  <a:lnTo>
                    <a:pt x="9506236" y="965008"/>
                  </a:lnTo>
                  <a:lnTo>
                    <a:pt x="7642896" y="1498114"/>
                  </a:lnTo>
                  <a:lnTo>
                    <a:pt x="7638974" y="1546708"/>
                  </a:lnTo>
                  <a:lnTo>
                    <a:pt x="7627620" y="1592813"/>
                  </a:lnTo>
                  <a:lnTo>
                    <a:pt x="7609452" y="1635804"/>
                  </a:lnTo>
                  <a:lnTo>
                    <a:pt x="7585084" y="1675064"/>
                  </a:lnTo>
                  <a:lnTo>
                    <a:pt x="7555136" y="1709977"/>
                  </a:lnTo>
                  <a:lnTo>
                    <a:pt x="7520223" y="1739926"/>
                  </a:lnTo>
                  <a:lnTo>
                    <a:pt x="7480962" y="1764293"/>
                  </a:lnTo>
                  <a:lnTo>
                    <a:pt x="7437971" y="1782462"/>
                  </a:lnTo>
                  <a:lnTo>
                    <a:pt x="7391866" y="1793816"/>
                  </a:lnTo>
                  <a:lnTo>
                    <a:pt x="7343265" y="1797737"/>
                  </a:lnTo>
                  <a:lnTo>
                    <a:pt x="299630" y="1797737"/>
                  </a:lnTo>
                  <a:lnTo>
                    <a:pt x="251029" y="1793816"/>
                  </a:lnTo>
                  <a:lnTo>
                    <a:pt x="204924" y="1782462"/>
                  </a:lnTo>
                  <a:lnTo>
                    <a:pt x="161933" y="1764293"/>
                  </a:lnTo>
                  <a:lnTo>
                    <a:pt x="122672" y="1739926"/>
                  </a:lnTo>
                  <a:lnTo>
                    <a:pt x="87759" y="1709977"/>
                  </a:lnTo>
                  <a:lnTo>
                    <a:pt x="57811" y="1675064"/>
                  </a:lnTo>
                  <a:lnTo>
                    <a:pt x="33444" y="1635804"/>
                  </a:lnTo>
                  <a:lnTo>
                    <a:pt x="15275" y="1592813"/>
                  </a:lnTo>
                  <a:lnTo>
                    <a:pt x="3921" y="1546708"/>
                  </a:lnTo>
                  <a:lnTo>
                    <a:pt x="0" y="1498106"/>
                  </a:lnTo>
                  <a:lnTo>
                    <a:pt x="0" y="1048684"/>
                  </a:lnTo>
                  <a:lnTo>
                    <a:pt x="0" y="299631"/>
                  </a:lnTo>
                  <a:close/>
                </a:path>
              </a:pathLst>
            </a:custGeom>
            <a:ln w="12693">
              <a:solidFill>
                <a:srgbClr val="41719C"/>
              </a:solidFill>
            </a:ln>
          </p:spPr>
          <p:txBody>
            <a:bodyPr wrap="square" lIns="0" tIns="0" rIns="0" bIns="0" rtlCol="0"/>
            <a:lstStyle/>
            <a:p>
              <a:endParaRPr/>
            </a:p>
          </p:txBody>
        </p:sp>
      </p:grpSp>
      <p:sp>
        <p:nvSpPr>
          <p:cNvPr id="8" name="object 8" descr="Outcomes that matter&#13;&#10;The Department of Housing and Urban Development (HUD) measures the city on number of new people into homelessness. [So] I don't want Hospital A or Hospital B or anybody sending people here that aren't genuinely homeless. One of the things we worry about is driving our numbers up, inadvertently.&#13;&#10;">
            <a:extLst>
              <a:ext uri="{C183D7F6-B498-43B3-948B-1728B52AA6E4}">
                <adec:decorative xmlns:adec="http://schemas.microsoft.com/office/drawing/2017/decorative" val="0"/>
              </a:ext>
            </a:extLst>
          </p:cNvPr>
          <p:cNvSpPr txBox="1"/>
          <p:nvPr/>
        </p:nvSpPr>
        <p:spPr>
          <a:xfrm>
            <a:off x="667040" y="1535684"/>
            <a:ext cx="10431780" cy="4570095"/>
          </a:xfrm>
          <a:prstGeom prst="rect">
            <a:avLst/>
          </a:prstGeom>
        </p:spPr>
        <p:txBody>
          <a:bodyPr vert="horz" wrap="square" lIns="0" tIns="12700" rIns="0" bIns="0" rtlCol="0">
            <a:spAutoFit/>
          </a:bodyPr>
          <a:lstStyle/>
          <a:p>
            <a:pPr marR="1769110" algn="ctr">
              <a:lnSpc>
                <a:spcPct val="100000"/>
              </a:lnSpc>
              <a:spcBef>
                <a:spcPts val="100"/>
              </a:spcBef>
            </a:pPr>
            <a:r>
              <a:rPr sz="2400" b="1" i="1" spc="-240" dirty="0">
                <a:latin typeface="Arial"/>
                <a:cs typeface="Arial"/>
              </a:rPr>
              <a:t>Outcomes</a:t>
            </a:r>
            <a:r>
              <a:rPr sz="2400" b="1" i="1" spc="-105" dirty="0">
                <a:latin typeface="Arial"/>
                <a:cs typeface="Arial"/>
              </a:rPr>
              <a:t> </a:t>
            </a:r>
            <a:r>
              <a:rPr sz="2400" b="1" i="1" spc="-65" dirty="0">
                <a:latin typeface="Arial"/>
                <a:cs typeface="Arial"/>
              </a:rPr>
              <a:t>that</a:t>
            </a:r>
            <a:r>
              <a:rPr sz="2400" b="1" i="1" spc="-95" dirty="0">
                <a:latin typeface="Arial"/>
                <a:cs typeface="Arial"/>
              </a:rPr>
              <a:t> </a:t>
            </a:r>
            <a:r>
              <a:rPr sz="2400" b="1" i="1" spc="-10" dirty="0">
                <a:latin typeface="Arial"/>
                <a:cs typeface="Arial"/>
              </a:rPr>
              <a:t>matter</a:t>
            </a:r>
            <a:endParaRPr sz="2400" dirty="0">
              <a:latin typeface="Arial"/>
              <a:cs typeface="Arial"/>
            </a:endParaRPr>
          </a:p>
          <a:p>
            <a:pPr marL="3049270" marR="5080" algn="ctr">
              <a:lnSpc>
                <a:spcPct val="100000"/>
              </a:lnSpc>
              <a:spcBef>
                <a:spcPts val="20"/>
              </a:spcBef>
            </a:pPr>
            <a:r>
              <a:rPr sz="2400" spc="-185" dirty="0">
                <a:solidFill>
                  <a:srgbClr val="FFFFFF"/>
                </a:solidFill>
                <a:latin typeface="Arial"/>
                <a:cs typeface="Arial"/>
              </a:rPr>
              <a:t>The</a:t>
            </a:r>
            <a:r>
              <a:rPr sz="2400" spc="-100" dirty="0">
                <a:solidFill>
                  <a:srgbClr val="FFFFFF"/>
                </a:solidFill>
                <a:latin typeface="Arial"/>
                <a:cs typeface="Arial"/>
              </a:rPr>
              <a:t> </a:t>
            </a:r>
            <a:r>
              <a:rPr sz="2400" spc="-80" dirty="0">
                <a:solidFill>
                  <a:srgbClr val="FFFFFF"/>
                </a:solidFill>
                <a:latin typeface="Arial"/>
                <a:cs typeface="Arial"/>
              </a:rPr>
              <a:t>Department</a:t>
            </a:r>
            <a:r>
              <a:rPr sz="2400" spc="-110" dirty="0">
                <a:solidFill>
                  <a:srgbClr val="FFFFFF"/>
                </a:solidFill>
                <a:latin typeface="Arial"/>
                <a:cs typeface="Arial"/>
              </a:rPr>
              <a:t> </a:t>
            </a:r>
            <a:r>
              <a:rPr sz="2400" dirty="0">
                <a:solidFill>
                  <a:srgbClr val="FFFFFF"/>
                </a:solidFill>
                <a:latin typeface="Arial"/>
                <a:cs typeface="Arial"/>
              </a:rPr>
              <a:t>of</a:t>
            </a:r>
            <a:r>
              <a:rPr sz="2400" spc="-100" dirty="0">
                <a:solidFill>
                  <a:srgbClr val="FFFFFF"/>
                </a:solidFill>
                <a:latin typeface="Arial"/>
                <a:cs typeface="Arial"/>
              </a:rPr>
              <a:t> </a:t>
            </a:r>
            <a:r>
              <a:rPr sz="2400" spc="-140" dirty="0">
                <a:solidFill>
                  <a:srgbClr val="FFFFFF"/>
                </a:solidFill>
                <a:latin typeface="Arial"/>
                <a:cs typeface="Arial"/>
              </a:rPr>
              <a:t>Housing</a:t>
            </a:r>
            <a:r>
              <a:rPr sz="2400" spc="-110" dirty="0">
                <a:solidFill>
                  <a:srgbClr val="FFFFFF"/>
                </a:solidFill>
                <a:latin typeface="Arial"/>
                <a:cs typeface="Arial"/>
              </a:rPr>
              <a:t> </a:t>
            </a:r>
            <a:r>
              <a:rPr sz="2400" spc="-125" dirty="0">
                <a:solidFill>
                  <a:srgbClr val="FFFFFF"/>
                </a:solidFill>
                <a:latin typeface="Arial"/>
                <a:cs typeface="Arial"/>
              </a:rPr>
              <a:t>and</a:t>
            </a:r>
            <a:r>
              <a:rPr sz="2400" spc="-105" dirty="0">
                <a:solidFill>
                  <a:srgbClr val="FFFFFF"/>
                </a:solidFill>
                <a:latin typeface="Arial"/>
                <a:cs typeface="Arial"/>
              </a:rPr>
              <a:t> </a:t>
            </a:r>
            <a:r>
              <a:rPr sz="2400" spc="-114" dirty="0">
                <a:solidFill>
                  <a:srgbClr val="FFFFFF"/>
                </a:solidFill>
                <a:latin typeface="Arial"/>
                <a:cs typeface="Arial"/>
              </a:rPr>
              <a:t>Urban</a:t>
            </a:r>
            <a:r>
              <a:rPr sz="2400" spc="-100" dirty="0">
                <a:solidFill>
                  <a:srgbClr val="FFFFFF"/>
                </a:solidFill>
                <a:latin typeface="Arial"/>
                <a:cs typeface="Arial"/>
              </a:rPr>
              <a:t> </a:t>
            </a:r>
            <a:r>
              <a:rPr sz="2400" spc="-105" dirty="0">
                <a:solidFill>
                  <a:srgbClr val="FFFFFF"/>
                </a:solidFill>
                <a:latin typeface="Arial"/>
                <a:cs typeface="Arial"/>
              </a:rPr>
              <a:t>Development</a:t>
            </a:r>
            <a:r>
              <a:rPr sz="2400" spc="-114" dirty="0">
                <a:solidFill>
                  <a:srgbClr val="FFFFFF"/>
                </a:solidFill>
                <a:latin typeface="Arial"/>
                <a:cs typeface="Arial"/>
              </a:rPr>
              <a:t> </a:t>
            </a:r>
            <a:r>
              <a:rPr sz="2400" spc="-110" dirty="0">
                <a:solidFill>
                  <a:srgbClr val="FFFFFF"/>
                </a:solidFill>
                <a:latin typeface="Arial"/>
                <a:cs typeface="Arial"/>
              </a:rPr>
              <a:t>(HUD) </a:t>
            </a:r>
            <a:r>
              <a:rPr sz="2400" spc="-155" dirty="0">
                <a:solidFill>
                  <a:srgbClr val="FFFFFF"/>
                </a:solidFill>
                <a:latin typeface="Arial"/>
                <a:cs typeface="Arial"/>
              </a:rPr>
              <a:t>measures</a:t>
            </a:r>
            <a:r>
              <a:rPr sz="2400" spc="-120" dirty="0">
                <a:solidFill>
                  <a:srgbClr val="FFFFFF"/>
                </a:solidFill>
                <a:latin typeface="Arial"/>
                <a:cs typeface="Arial"/>
              </a:rPr>
              <a:t> </a:t>
            </a:r>
            <a:r>
              <a:rPr sz="2400" spc="-35" dirty="0">
                <a:solidFill>
                  <a:srgbClr val="FFFFFF"/>
                </a:solidFill>
                <a:latin typeface="Arial"/>
                <a:cs typeface="Arial"/>
              </a:rPr>
              <a:t>the</a:t>
            </a:r>
            <a:r>
              <a:rPr sz="2400" spc="-110" dirty="0">
                <a:solidFill>
                  <a:srgbClr val="FFFFFF"/>
                </a:solidFill>
                <a:latin typeface="Arial"/>
                <a:cs typeface="Arial"/>
              </a:rPr>
              <a:t> </a:t>
            </a:r>
            <a:r>
              <a:rPr sz="2400" spc="-45" dirty="0">
                <a:solidFill>
                  <a:srgbClr val="FFFFFF"/>
                </a:solidFill>
                <a:latin typeface="Arial"/>
                <a:cs typeface="Arial"/>
              </a:rPr>
              <a:t>city</a:t>
            </a:r>
            <a:r>
              <a:rPr sz="2400" spc="-114" dirty="0">
                <a:solidFill>
                  <a:srgbClr val="FFFFFF"/>
                </a:solidFill>
                <a:latin typeface="Arial"/>
                <a:cs typeface="Arial"/>
              </a:rPr>
              <a:t> </a:t>
            </a:r>
            <a:r>
              <a:rPr sz="2400" spc="-90" dirty="0">
                <a:solidFill>
                  <a:srgbClr val="FFFFFF"/>
                </a:solidFill>
                <a:latin typeface="Arial"/>
                <a:cs typeface="Arial"/>
              </a:rPr>
              <a:t>on</a:t>
            </a:r>
            <a:r>
              <a:rPr sz="2400" spc="-114" dirty="0">
                <a:solidFill>
                  <a:srgbClr val="FFFFFF"/>
                </a:solidFill>
                <a:latin typeface="Arial"/>
                <a:cs typeface="Arial"/>
              </a:rPr>
              <a:t> </a:t>
            </a:r>
            <a:r>
              <a:rPr sz="2400" spc="-80" dirty="0">
                <a:solidFill>
                  <a:srgbClr val="FFFFFF"/>
                </a:solidFill>
                <a:latin typeface="Arial"/>
                <a:cs typeface="Arial"/>
              </a:rPr>
              <a:t>number</a:t>
            </a:r>
            <a:r>
              <a:rPr sz="2400" spc="-114" dirty="0">
                <a:solidFill>
                  <a:srgbClr val="FFFFFF"/>
                </a:solidFill>
                <a:latin typeface="Arial"/>
                <a:cs typeface="Arial"/>
              </a:rPr>
              <a:t> </a:t>
            </a:r>
            <a:r>
              <a:rPr sz="2400" dirty="0">
                <a:solidFill>
                  <a:srgbClr val="FFFFFF"/>
                </a:solidFill>
                <a:latin typeface="Arial"/>
                <a:cs typeface="Arial"/>
              </a:rPr>
              <a:t>of</a:t>
            </a:r>
            <a:r>
              <a:rPr sz="2400" spc="-110" dirty="0">
                <a:solidFill>
                  <a:srgbClr val="FFFFFF"/>
                </a:solidFill>
                <a:latin typeface="Arial"/>
                <a:cs typeface="Arial"/>
              </a:rPr>
              <a:t> </a:t>
            </a:r>
            <a:r>
              <a:rPr sz="2400" spc="-100" dirty="0">
                <a:solidFill>
                  <a:srgbClr val="FFFFFF"/>
                </a:solidFill>
                <a:latin typeface="Arial"/>
                <a:cs typeface="Arial"/>
              </a:rPr>
              <a:t>new</a:t>
            </a:r>
            <a:r>
              <a:rPr sz="2400" spc="-125" dirty="0">
                <a:solidFill>
                  <a:srgbClr val="FFFFFF"/>
                </a:solidFill>
                <a:latin typeface="Arial"/>
                <a:cs typeface="Arial"/>
              </a:rPr>
              <a:t> </a:t>
            </a:r>
            <a:r>
              <a:rPr sz="2400" spc="-90" dirty="0">
                <a:solidFill>
                  <a:srgbClr val="FFFFFF"/>
                </a:solidFill>
                <a:latin typeface="Arial"/>
                <a:cs typeface="Arial"/>
              </a:rPr>
              <a:t>people</a:t>
            </a:r>
            <a:r>
              <a:rPr sz="2400" spc="-114" dirty="0">
                <a:solidFill>
                  <a:srgbClr val="FFFFFF"/>
                </a:solidFill>
                <a:latin typeface="Arial"/>
                <a:cs typeface="Arial"/>
              </a:rPr>
              <a:t> </a:t>
            </a:r>
            <a:r>
              <a:rPr sz="2400" spc="-20" dirty="0">
                <a:solidFill>
                  <a:srgbClr val="FFFFFF"/>
                </a:solidFill>
                <a:latin typeface="Arial"/>
                <a:cs typeface="Arial"/>
              </a:rPr>
              <a:t>into </a:t>
            </a:r>
            <a:r>
              <a:rPr sz="2400" spc="-155" dirty="0">
                <a:solidFill>
                  <a:srgbClr val="FFFFFF"/>
                </a:solidFill>
                <a:latin typeface="Arial"/>
                <a:cs typeface="Arial"/>
              </a:rPr>
              <a:t>homelessness.</a:t>
            </a:r>
            <a:r>
              <a:rPr sz="2400" spc="-114" dirty="0">
                <a:solidFill>
                  <a:srgbClr val="FFFFFF"/>
                </a:solidFill>
                <a:latin typeface="Arial"/>
                <a:cs typeface="Arial"/>
              </a:rPr>
              <a:t> </a:t>
            </a:r>
            <a:r>
              <a:rPr sz="2400" spc="-120" dirty="0">
                <a:solidFill>
                  <a:srgbClr val="FFFFFF"/>
                </a:solidFill>
                <a:latin typeface="Arial"/>
                <a:cs typeface="Arial"/>
              </a:rPr>
              <a:t>[So]</a:t>
            </a:r>
            <a:r>
              <a:rPr sz="2400" spc="-110" dirty="0">
                <a:solidFill>
                  <a:srgbClr val="FFFFFF"/>
                </a:solidFill>
                <a:latin typeface="Arial"/>
                <a:cs typeface="Arial"/>
              </a:rPr>
              <a:t> </a:t>
            </a:r>
            <a:r>
              <a:rPr sz="2400" spc="-60" dirty="0">
                <a:solidFill>
                  <a:srgbClr val="FFFFFF"/>
                </a:solidFill>
                <a:latin typeface="Arial"/>
                <a:cs typeface="Arial"/>
              </a:rPr>
              <a:t>I</a:t>
            </a:r>
            <a:r>
              <a:rPr sz="2400" spc="-114" dirty="0">
                <a:solidFill>
                  <a:srgbClr val="FFFFFF"/>
                </a:solidFill>
                <a:latin typeface="Arial"/>
                <a:cs typeface="Arial"/>
              </a:rPr>
              <a:t> </a:t>
            </a:r>
            <a:r>
              <a:rPr sz="2400" spc="-10" dirty="0">
                <a:solidFill>
                  <a:srgbClr val="FFFFFF"/>
                </a:solidFill>
                <a:latin typeface="Arial"/>
                <a:cs typeface="Arial"/>
              </a:rPr>
              <a:t>don't</a:t>
            </a:r>
            <a:r>
              <a:rPr sz="2400" spc="-114" dirty="0">
                <a:solidFill>
                  <a:srgbClr val="FFFFFF"/>
                </a:solidFill>
                <a:latin typeface="Arial"/>
                <a:cs typeface="Arial"/>
              </a:rPr>
              <a:t> </a:t>
            </a:r>
            <a:r>
              <a:rPr sz="2400" spc="-65" dirty="0">
                <a:solidFill>
                  <a:srgbClr val="FFFFFF"/>
                </a:solidFill>
                <a:latin typeface="Arial"/>
                <a:cs typeface="Arial"/>
              </a:rPr>
              <a:t>want</a:t>
            </a:r>
            <a:r>
              <a:rPr sz="2400" spc="-114" dirty="0">
                <a:solidFill>
                  <a:srgbClr val="FFFFFF"/>
                </a:solidFill>
                <a:latin typeface="Arial"/>
                <a:cs typeface="Arial"/>
              </a:rPr>
              <a:t> </a:t>
            </a:r>
            <a:r>
              <a:rPr sz="2400" spc="-100" dirty="0">
                <a:solidFill>
                  <a:srgbClr val="FFFFFF"/>
                </a:solidFill>
                <a:latin typeface="Arial"/>
                <a:cs typeface="Arial"/>
              </a:rPr>
              <a:t>Hospital</a:t>
            </a:r>
            <a:r>
              <a:rPr sz="2400" spc="-110" dirty="0">
                <a:solidFill>
                  <a:srgbClr val="FFFFFF"/>
                </a:solidFill>
                <a:latin typeface="Arial"/>
                <a:cs typeface="Arial"/>
              </a:rPr>
              <a:t> </a:t>
            </a:r>
            <a:r>
              <a:rPr sz="2400" spc="-229" dirty="0">
                <a:solidFill>
                  <a:srgbClr val="FFFFFF"/>
                </a:solidFill>
                <a:latin typeface="Arial"/>
                <a:cs typeface="Arial"/>
              </a:rPr>
              <a:t>A</a:t>
            </a:r>
            <a:r>
              <a:rPr sz="2400" spc="-114" dirty="0">
                <a:solidFill>
                  <a:srgbClr val="FFFFFF"/>
                </a:solidFill>
                <a:latin typeface="Arial"/>
                <a:cs typeface="Arial"/>
              </a:rPr>
              <a:t> </a:t>
            </a:r>
            <a:r>
              <a:rPr sz="2400" spc="-20" dirty="0">
                <a:solidFill>
                  <a:srgbClr val="FFFFFF"/>
                </a:solidFill>
                <a:latin typeface="Arial"/>
                <a:cs typeface="Arial"/>
              </a:rPr>
              <a:t>or</a:t>
            </a:r>
            <a:r>
              <a:rPr sz="2400" spc="-110" dirty="0">
                <a:solidFill>
                  <a:srgbClr val="FFFFFF"/>
                </a:solidFill>
                <a:latin typeface="Arial"/>
                <a:cs typeface="Arial"/>
              </a:rPr>
              <a:t> </a:t>
            </a:r>
            <a:r>
              <a:rPr sz="2400" spc="-100" dirty="0">
                <a:solidFill>
                  <a:srgbClr val="FFFFFF"/>
                </a:solidFill>
                <a:latin typeface="Arial"/>
                <a:cs typeface="Arial"/>
              </a:rPr>
              <a:t>Hospital</a:t>
            </a:r>
            <a:r>
              <a:rPr sz="2400" spc="-114" dirty="0">
                <a:solidFill>
                  <a:srgbClr val="FFFFFF"/>
                </a:solidFill>
                <a:latin typeface="Arial"/>
                <a:cs typeface="Arial"/>
              </a:rPr>
              <a:t> </a:t>
            </a:r>
            <a:r>
              <a:rPr sz="2400" spc="-305" dirty="0">
                <a:solidFill>
                  <a:srgbClr val="FFFFFF"/>
                </a:solidFill>
                <a:latin typeface="Arial"/>
                <a:cs typeface="Arial"/>
              </a:rPr>
              <a:t>B</a:t>
            </a:r>
            <a:r>
              <a:rPr sz="2400" spc="-114" dirty="0">
                <a:solidFill>
                  <a:srgbClr val="FFFFFF"/>
                </a:solidFill>
                <a:latin typeface="Arial"/>
                <a:cs typeface="Arial"/>
              </a:rPr>
              <a:t> </a:t>
            </a:r>
            <a:r>
              <a:rPr sz="2400" spc="-25" dirty="0">
                <a:solidFill>
                  <a:srgbClr val="FFFFFF"/>
                </a:solidFill>
                <a:latin typeface="Arial"/>
                <a:cs typeface="Arial"/>
              </a:rPr>
              <a:t>or </a:t>
            </a:r>
            <a:r>
              <a:rPr sz="2400" spc="-120" dirty="0">
                <a:solidFill>
                  <a:srgbClr val="FFFFFF"/>
                </a:solidFill>
                <a:latin typeface="Arial"/>
                <a:cs typeface="Arial"/>
              </a:rPr>
              <a:t>anybody</a:t>
            </a:r>
            <a:r>
              <a:rPr sz="2400" spc="-114" dirty="0">
                <a:solidFill>
                  <a:srgbClr val="FFFFFF"/>
                </a:solidFill>
                <a:latin typeface="Arial"/>
                <a:cs typeface="Arial"/>
              </a:rPr>
              <a:t> </a:t>
            </a:r>
            <a:r>
              <a:rPr sz="2400" spc="-125" dirty="0">
                <a:solidFill>
                  <a:srgbClr val="FFFFFF"/>
                </a:solidFill>
                <a:latin typeface="Arial"/>
                <a:cs typeface="Arial"/>
              </a:rPr>
              <a:t>sending</a:t>
            </a:r>
            <a:r>
              <a:rPr sz="2400" spc="-114" dirty="0">
                <a:solidFill>
                  <a:srgbClr val="FFFFFF"/>
                </a:solidFill>
                <a:latin typeface="Arial"/>
                <a:cs typeface="Arial"/>
              </a:rPr>
              <a:t> </a:t>
            </a:r>
            <a:r>
              <a:rPr sz="2400" spc="-90" dirty="0">
                <a:solidFill>
                  <a:srgbClr val="FFFFFF"/>
                </a:solidFill>
                <a:latin typeface="Arial"/>
                <a:cs typeface="Arial"/>
              </a:rPr>
              <a:t>people</a:t>
            </a:r>
            <a:r>
              <a:rPr sz="2400" spc="-114" dirty="0">
                <a:solidFill>
                  <a:srgbClr val="FFFFFF"/>
                </a:solidFill>
                <a:latin typeface="Arial"/>
                <a:cs typeface="Arial"/>
              </a:rPr>
              <a:t> </a:t>
            </a:r>
            <a:r>
              <a:rPr sz="2400" spc="-100" dirty="0">
                <a:solidFill>
                  <a:srgbClr val="FFFFFF"/>
                </a:solidFill>
                <a:latin typeface="Arial"/>
                <a:cs typeface="Arial"/>
              </a:rPr>
              <a:t>here</a:t>
            </a:r>
            <a:r>
              <a:rPr sz="2400" spc="-105" dirty="0">
                <a:solidFill>
                  <a:srgbClr val="FFFFFF"/>
                </a:solidFill>
                <a:latin typeface="Arial"/>
                <a:cs typeface="Arial"/>
              </a:rPr>
              <a:t> </a:t>
            </a:r>
            <a:r>
              <a:rPr sz="2400" spc="-10" dirty="0">
                <a:solidFill>
                  <a:srgbClr val="FFFFFF"/>
                </a:solidFill>
                <a:latin typeface="Arial"/>
                <a:cs typeface="Arial"/>
              </a:rPr>
              <a:t>that</a:t>
            </a:r>
            <a:r>
              <a:rPr sz="2400" spc="-114" dirty="0">
                <a:solidFill>
                  <a:srgbClr val="FFFFFF"/>
                </a:solidFill>
                <a:latin typeface="Arial"/>
                <a:cs typeface="Arial"/>
              </a:rPr>
              <a:t> </a:t>
            </a:r>
            <a:r>
              <a:rPr sz="2400" spc="-40" dirty="0">
                <a:solidFill>
                  <a:srgbClr val="FFFFFF"/>
                </a:solidFill>
                <a:latin typeface="Arial"/>
                <a:cs typeface="Arial"/>
              </a:rPr>
              <a:t>aren't</a:t>
            </a:r>
            <a:r>
              <a:rPr sz="2400" spc="-120" dirty="0">
                <a:solidFill>
                  <a:srgbClr val="FFFFFF"/>
                </a:solidFill>
                <a:latin typeface="Arial"/>
                <a:cs typeface="Arial"/>
              </a:rPr>
              <a:t> </a:t>
            </a:r>
            <a:r>
              <a:rPr sz="2400" spc="-10" dirty="0">
                <a:solidFill>
                  <a:srgbClr val="FFFFFF"/>
                </a:solidFill>
                <a:latin typeface="Arial"/>
                <a:cs typeface="Arial"/>
              </a:rPr>
              <a:t>genuinely </a:t>
            </a:r>
            <a:r>
              <a:rPr sz="2400" spc="-130" dirty="0">
                <a:solidFill>
                  <a:srgbClr val="FFFFFF"/>
                </a:solidFill>
                <a:latin typeface="Arial"/>
                <a:cs typeface="Arial"/>
              </a:rPr>
              <a:t>homeless. </a:t>
            </a:r>
            <a:r>
              <a:rPr sz="2400" spc="-180" dirty="0">
                <a:solidFill>
                  <a:srgbClr val="FFFFFF"/>
                </a:solidFill>
                <a:latin typeface="Arial"/>
                <a:cs typeface="Arial"/>
              </a:rPr>
              <a:t>One</a:t>
            </a:r>
            <a:r>
              <a:rPr sz="2400" spc="-110" dirty="0">
                <a:solidFill>
                  <a:srgbClr val="FFFFFF"/>
                </a:solidFill>
                <a:latin typeface="Arial"/>
                <a:cs typeface="Arial"/>
              </a:rPr>
              <a:t> </a:t>
            </a:r>
            <a:r>
              <a:rPr sz="2400" dirty="0">
                <a:solidFill>
                  <a:srgbClr val="FFFFFF"/>
                </a:solidFill>
                <a:latin typeface="Arial"/>
                <a:cs typeface="Arial"/>
              </a:rPr>
              <a:t>of</a:t>
            </a:r>
            <a:r>
              <a:rPr sz="2400" spc="-110" dirty="0">
                <a:solidFill>
                  <a:srgbClr val="FFFFFF"/>
                </a:solidFill>
                <a:latin typeface="Arial"/>
                <a:cs typeface="Arial"/>
              </a:rPr>
              <a:t> </a:t>
            </a:r>
            <a:r>
              <a:rPr sz="2400" spc="-35" dirty="0">
                <a:solidFill>
                  <a:srgbClr val="FFFFFF"/>
                </a:solidFill>
                <a:latin typeface="Arial"/>
                <a:cs typeface="Arial"/>
              </a:rPr>
              <a:t>the</a:t>
            </a:r>
            <a:r>
              <a:rPr sz="2400" spc="-114" dirty="0">
                <a:solidFill>
                  <a:srgbClr val="FFFFFF"/>
                </a:solidFill>
                <a:latin typeface="Arial"/>
                <a:cs typeface="Arial"/>
              </a:rPr>
              <a:t> </a:t>
            </a:r>
            <a:r>
              <a:rPr sz="2400" spc="-85" dirty="0">
                <a:solidFill>
                  <a:srgbClr val="FFFFFF"/>
                </a:solidFill>
                <a:latin typeface="Arial"/>
                <a:cs typeface="Arial"/>
              </a:rPr>
              <a:t>things</a:t>
            </a:r>
            <a:r>
              <a:rPr sz="2400" spc="-114" dirty="0">
                <a:solidFill>
                  <a:srgbClr val="FFFFFF"/>
                </a:solidFill>
                <a:latin typeface="Arial"/>
                <a:cs typeface="Arial"/>
              </a:rPr>
              <a:t> </a:t>
            </a:r>
            <a:r>
              <a:rPr sz="2400" spc="-110" dirty="0">
                <a:solidFill>
                  <a:srgbClr val="FFFFFF"/>
                </a:solidFill>
                <a:latin typeface="Arial"/>
                <a:cs typeface="Arial"/>
              </a:rPr>
              <a:t>we </a:t>
            </a:r>
            <a:r>
              <a:rPr sz="2400" spc="-40" dirty="0">
                <a:solidFill>
                  <a:srgbClr val="FFFFFF"/>
                </a:solidFill>
                <a:latin typeface="Arial"/>
                <a:cs typeface="Arial"/>
              </a:rPr>
              <a:t>worry</a:t>
            </a:r>
            <a:r>
              <a:rPr sz="2400" spc="-120" dirty="0">
                <a:solidFill>
                  <a:srgbClr val="FFFFFF"/>
                </a:solidFill>
                <a:latin typeface="Arial"/>
                <a:cs typeface="Arial"/>
              </a:rPr>
              <a:t> </a:t>
            </a:r>
            <a:r>
              <a:rPr sz="2400" spc="-60" dirty="0">
                <a:solidFill>
                  <a:srgbClr val="FFFFFF"/>
                </a:solidFill>
                <a:latin typeface="Arial"/>
                <a:cs typeface="Arial"/>
              </a:rPr>
              <a:t>about</a:t>
            </a:r>
            <a:r>
              <a:rPr sz="2400" spc="-120" dirty="0">
                <a:solidFill>
                  <a:srgbClr val="FFFFFF"/>
                </a:solidFill>
                <a:latin typeface="Arial"/>
                <a:cs typeface="Arial"/>
              </a:rPr>
              <a:t> </a:t>
            </a:r>
            <a:r>
              <a:rPr sz="2400" spc="-140" dirty="0">
                <a:solidFill>
                  <a:srgbClr val="FFFFFF"/>
                </a:solidFill>
                <a:latin typeface="Arial"/>
                <a:cs typeface="Arial"/>
              </a:rPr>
              <a:t>is</a:t>
            </a:r>
            <a:r>
              <a:rPr sz="2400" spc="-114" dirty="0">
                <a:solidFill>
                  <a:srgbClr val="FFFFFF"/>
                </a:solidFill>
                <a:latin typeface="Arial"/>
                <a:cs typeface="Arial"/>
              </a:rPr>
              <a:t> </a:t>
            </a:r>
            <a:r>
              <a:rPr sz="2400" spc="-70" dirty="0">
                <a:solidFill>
                  <a:srgbClr val="FFFFFF"/>
                </a:solidFill>
                <a:latin typeface="Arial"/>
                <a:cs typeface="Arial"/>
              </a:rPr>
              <a:t>driving</a:t>
            </a:r>
            <a:r>
              <a:rPr sz="2400" spc="-130" dirty="0">
                <a:solidFill>
                  <a:srgbClr val="FFFFFF"/>
                </a:solidFill>
                <a:latin typeface="Arial"/>
                <a:cs typeface="Arial"/>
              </a:rPr>
              <a:t> </a:t>
            </a:r>
            <a:r>
              <a:rPr sz="2400" spc="-25" dirty="0">
                <a:solidFill>
                  <a:srgbClr val="FFFFFF"/>
                </a:solidFill>
                <a:latin typeface="Arial"/>
                <a:cs typeface="Arial"/>
              </a:rPr>
              <a:t>our </a:t>
            </a:r>
            <a:r>
              <a:rPr sz="2400" spc="-110" dirty="0">
                <a:solidFill>
                  <a:srgbClr val="FFFFFF"/>
                </a:solidFill>
                <a:latin typeface="Arial"/>
                <a:cs typeface="Arial"/>
              </a:rPr>
              <a:t>numbers</a:t>
            </a:r>
            <a:r>
              <a:rPr sz="2400" spc="-114" dirty="0">
                <a:solidFill>
                  <a:srgbClr val="FFFFFF"/>
                </a:solidFill>
                <a:latin typeface="Arial"/>
                <a:cs typeface="Arial"/>
              </a:rPr>
              <a:t> </a:t>
            </a:r>
            <a:r>
              <a:rPr sz="2400" spc="-85" dirty="0">
                <a:solidFill>
                  <a:srgbClr val="FFFFFF"/>
                </a:solidFill>
                <a:latin typeface="Arial"/>
                <a:cs typeface="Arial"/>
              </a:rPr>
              <a:t>up,</a:t>
            </a:r>
            <a:r>
              <a:rPr sz="2400" spc="-114" dirty="0">
                <a:solidFill>
                  <a:srgbClr val="FFFFFF"/>
                </a:solidFill>
                <a:latin typeface="Arial"/>
                <a:cs typeface="Arial"/>
              </a:rPr>
              <a:t> </a:t>
            </a:r>
            <a:r>
              <a:rPr sz="2400" spc="-10" dirty="0">
                <a:solidFill>
                  <a:srgbClr val="FFFFFF"/>
                </a:solidFill>
                <a:latin typeface="Arial"/>
                <a:cs typeface="Arial"/>
              </a:rPr>
              <a:t>inadvertently.</a:t>
            </a:r>
            <a:endParaRPr sz="2400" dirty="0">
              <a:latin typeface="Arial"/>
              <a:cs typeface="Arial"/>
            </a:endParaRPr>
          </a:p>
          <a:p>
            <a:pPr>
              <a:lnSpc>
                <a:spcPct val="100000"/>
              </a:lnSpc>
              <a:spcBef>
                <a:spcPts val="1250"/>
              </a:spcBef>
            </a:pPr>
            <a:endParaRPr sz="2400" dirty="0">
              <a:latin typeface="Arial"/>
              <a:cs typeface="Arial"/>
            </a:endParaRPr>
          </a:p>
          <a:p>
            <a:pPr marR="8108950" algn="ctr">
              <a:lnSpc>
                <a:spcPct val="100000"/>
              </a:lnSpc>
            </a:pPr>
            <a:r>
              <a:rPr sz="2400" b="1" i="1" spc="-245" dirty="0">
                <a:latin typeface="Arial"/>
                <a:cs typeface="Arial"/>
              </a:rPr>
              <a:t>Scale</a:t>
            </a:r>
            <a:r>
              <a:rPr sz="2400" b="1" i="1" spc="-120" dirty="0">
                <a:latin typeface="Arial"/>
                <a:cs typeface="Arial"/>
              </a:rPr>
              <a:t> </a:t>
            </a:r>
            <a:r>
              <a:rPr sz="2400" b="1" i="1" spc="-225" dirty="0">
                <a:latin typeface="Arial"/>
                <a:cs typeface="Arial"/>
              </a:rPr>
              <a:t>vs.</a:t>
            </a:r>
            <a:r>
              <a:rPr sz="2400" b="1" i="1" spc="-114" dirty="0">
                <a:latin typeface="Arial"/>
                <a:cs typeface="Arial"/>
              </a:rPr>
              <a:t> </a:t>
            </a:r>
            <a:r>
              <a:rPr sz="2400" b="1" i="1" spc="-100" dirty="0">
                <a:latin typeface="Arial"/>
                <a:cs typeface="Arial"/>
              </a:rPr>
              <a:t>flexibility</a:t>
            </a:r>
            <a:endParaRPr sz="2400" dirty="0">
              <a:latin typeface="Arial"/>
              <a:cs typeface="Arial"/>
            </a:endParaRPr>
          </a:p>
          <a:p>
            <a:pPr marL="207010" marR="3317240" algn="ctr">
              <a:lnSpc>
                <a:spcPct val="100800"/>
              </a:lnSpc>
            </a:pPr>
            <a:r>
              <a:rPr sz="2400" spc="-60" dirty="0">
                <a:solidFill>
                  <a:srgbClr val="FFFFFF"/>
                </a:solidFill>
                <a:latin typeface="Arial"/>
                <a:cs typeface="Arial"/>
              </a:rPr>
              <a:t>I</a:t>
            </a:r>
            <a:r>
              <a:rPr sz="2400" spc="-125" dirty="0">
                <a:solidFill>
                  <a:srgbClr val="FFFFFF"/>
                </a:solidFill>
                <a:latin typeface="Arial"/>
                <a:cs typeface="Arial"/>
              </a:rPr>
              <a:t> </a:t>
            </a:r>
            <a:r>
              <a:rPr sz="2400" spc="-30" dirty="0">
                <a:solidFill>
                  <a:srgbClr val="FFFFFF"/>
                </a:solidFill>
                <a:latin typeface="Arial"/>
                <a:cs typeface="Arial"/>
              </a:rPr>
              <a:t>think</a:t>
            </a:r>
            <a:r>
              <a:rPr sz="2400" spc="-120" dirty="0">
                <a:solidFill>
                  <a:srgbClr val="FFFFFF"/>
                </a:solidFill>
                <a:latin typeface="Arial"/>
                <a:cs typeface="Arial"/>
              </a:rPr>
              <a:t> </a:t>
            </a:r>
            <a:r>
              <a:rPr sz="2400" spc="-10" dirty="0">
                <a:solidFill>
                  <a:srgbClr val="FFFFFF"/>
                </a:solidFill>
                <a:latin typeface="Arial"/>
                <a:cs typeface="Arial"/>
              </a:rPr>
              <a:t>that</a:t>
            </a:r>
            <a:r>
              <a:rPr sz="2400" spc="-120" dirty="0">
                <a:solidFill>
                  <a:srgbClr val="FFFFFF"/>
                </a:solidFill>
                <a:latin typeface="Arial"/>
                <a:cs typeface="Arial"/>
              </a:rPr>
              <a:t> </a:t>
            </a:r>
            <a:r>
              <a:rPr sz="2400" spc="-35" dirty="0">
                <a:solidFill>
                  <a:srgbClr val="FFFFFF"/>
                </a:solidFill>
                <a:latin typeface="Arial"/>
                <a:cs typeface="Arial"/>
              </a:rPr>
              <a:t>the</a:t>
            </a:r>
            <a:r>
              <a:rPr sz="2400" spc="-110" dirty="0">
                <a:solidFill>
                  <a:srgbClr val="FFFFFF"/>
                </a:solidFill>
                <a:latin typeface="Arial"/>
                <a:cs typeface="Arial"/>
              </a:rPr>
              <a:t> one </a:t>
            </a:r>
            <a:r>
              <a:rPr sz="2400" spc="-70" dirty="0">
                <a:solidFill>
                  <a:srgbClr val="FFFFFF"/>
                </a:solidFill>
                <a:latin typeface="Arial"/>
                <a:cs typeface="Arial"/>
              </a:rPr>
              <a:t>thread</a:t>
            </a:r>
            <a:r>
              <a:rPr sz="2400" spc="-114" dirty="0">
                <a:solidFill>
                  <a:srgbClr val="FFFFFF"/>
                </a:solidFill>
                <a:latin typeface="Arial"/>
                <a:cs typeface="Arial"/>
              </a:rPr>
              <a:t> </a:t>
            </a:r>
            <a:r>
              <a:rPr sz="2400" spc="-10" dirty="0">
                <a:solidFill>
                  <a:srgbClr val="FFFFFF"/>
                </a:solidFill>
                <a:latin typeface="Arial"/>
                <a:cs typeface="Arial"/>
              </a:rPr>
              <a:t>that</a:t>
            </a:r>
            <a:r>
              <a:rPr sz="2400" spc="-120" dirty="0">
                <a:solidFill>
                  <a:srgbClr val="FFFFFF"/>
                </a:solidFill>
                <a:latin typeface="Arial"/>
                <a:cs typeface="Arial"/>
              </a:rPr>
              <a:t> </a:t>
            </a:r>
            <a:r>
              <a:rPr sz="2400" spc="-105" dirty="0">
                <a:solidFill>
                  <a:srgbClr val="FFFFFF"/>
                </a:solidFill>
                <a:latin typeface="Arial"/>
                <a:cs typeface="Arial"/>
              </a:rPr>
              <a:t>runs</a:t>
            </a:r>
            <a:r>
              <a:rPr sz="2400" spc="-114" dirty="0">
                <a:solidFill>
                  <a:srgbClr val="FFFFFF"/>
                </a:solidFill>
                <a:latin typeface="Arial"/>
                <a:cs typeface="Arial"/>
              </a:rPr>
              <a:t> </a:t>
            </a:r>
            <a:r>
              <a:rPr sz="2400" spc="-60" dirty="0">
                <a:solidFill>
                  <a:srgbClr val="FFFFFF"/>
                </a:solidFill>
                <a:latin typeface="Arial"/>
                <a:cs typeface="Arial"/>
              </a:rPr>
              <a:t>through</a:t>
            </a:r>
            <a:r>
              <a:rPr sz="2400" spc="-114" dirty="0">
                <a:solidFill>
                  <a:srgbClr val="FFFFFF"/>
                </a:solidFill>
                <a:latin typeface="Arial"/>
                <a:cs typeface="Arial"/>
              </a:rPr>
              <a:t> </a:t>
            </a:r>
            <a:r>
              <a:rPr sz="2400" spc="-55" dirty="0">
                <a:solidFill>
                  <a:srgbClr val="FFFFFF"/>
                </a:solidFill>
                <a:latin typeface="Arial"/>
                <a:cs typeface="Arial"/>
              </a:rPr>
              <a:t>everything </a:t>
            </a:r>
            <a:r>
              <a:rPr sz="2400" spc="-110" dirty="0">
                <a:solidFill>
                  <a:srgbClr val="FFFFFF"/>
                </a:solidFill>
                <a:latin typeface="Arial"/>
                <a:cs typeface="Arial"/>
              </a:rPr>
              <a:t>we </a:t>
            </a:r>
            <a:r>
              <a:rPr sz="2400" spc="-90" dirty="0">
                <a:solidFill>
                  <a:srgbClr val="FFFFFF"/>
                </a:solidFill>
                <a:latin typeface="Arial"/>
                <a:cs typeface="Arial"/>
              </a:rPr>
              <a:t>do</a:t>
            </a:r>
            <a:r>
              <a:rPr sz="2400" spc="-120" dirty="0">
                <a:solidFill>
                  <a:srgbClr val="FFFFFF"/>
                </a:solidFill>
                <a:latin typeface="Arial"/>
                <a:cs typeface="Arial"/>
              </a:rPr>
              <a:t> </a:t>
            </a:r>
            <a:r>
              <a:rPr sz="2400" spc="-140" dirty="0">
                <a:solidFill>
                  <a:srgbClr val="FFFFFF"/>
                </a:solidFill>
                <a:latin typeface="Arial"/>
                <a:cs typeface="Arial"/>
              </a:rPr>
              <a:t>is</a:t>
            </a:r>
            <a:r>
              <a:rPr sz="2400" spc="-110" dirty="0">
                <a:solidFill>
                  <a:srgbClr val="FFFFFF"/>
                </a:solidFill>
                <a:latin typeface="Arial"/>
                <a:cs typeface="Arial"/>
              </a:rPr>
              <a:t> </a:t>
            </a:r>
            <a:r>
              <a:rPr sz="2400" spc="-75" dirty="0">
                <a:solidFill>
                  <a:srgbClr val="FFFFFF"/>
                </a:solidFill>
                <a:latin typeface="Arial"/>
                <a:cs typeface="Arial"/>
              </a:rPr>
              <a:t>relationship,</a:t>
            </a:r>
            <a:r>
              <a:rPr sz="2400" spc="-114" dirty="0">
                <a:solidFill>
                  <a:srgbClr val="FFFFFF"/>
                </a:solidFill>
                <a:latin typeface="Arial"/>
                <a:cs typeface="Arial"/>
              </a:rPr>
              <a:t> </a:t>
            </a:r>
            <a:r>
              <a:rPr sz="2400" spc="-125" dirty="0">
                <a:solidFill>
                  <a:srgbClr val="FFFFFF"/>
                </a:solidFill>
                <a:latin typeface="Arial"/>
                <a:cs typeface="Arial"/>
              </a:rPr>
              <a:t>and</a:t>
            </a:r>
            <a:r>
              <a:rPr sz="2400" spc="-110" dirty="0">
                <a:solidFill>
                  <a:srgbClr val="FFFFFF"/>
                </a:solidFill>
                <a:latin typeface="Arial"/>
                <a:cs typeface="Arial"/>
              </a:rPr>
              <a:t> </a:t>
            </a:r>
            <a:r>
              <a:rPr sz="2400" spc="-60" dirty="0">
                <a:solidFill>
                  <a:srgbClr val="FFFFFF"/>
                </a:solidFill>
                <a:latin typeface="Arial"/>
                <a:cs typeface="Arial"/>
              </a:rPr>
              <a:t>I</a:t>
            </a:r>
            <a:r>
              <a:rPr sz="2400" spc="-120" dirty="0">
                <a:solidFill>
                  <a:srgbClr val="FFFFFF"/>
                </a:solidFill>
                <a:latin typeface="Arial"/>
                <a:cs typeface="Arial"/>
              </a:rPr>
              <a:t> </a:t>
            </a:r>
            <a:r>
              <a:rPr sz="2400" spc="-30" dirty="0">
                <a:solidFill>
                  <a:srgbClr val="FFFFFF"/>
                </a:solidFill>
                <a:latin typeface="Arial"/>
                <a:cs typeface="Arial"/>
              </a:rPr>
              <a:t>think</a:t>
            </a:r>
            <a:r>
              <a:rPr sz="2400" spc="-114" dirty="0">
                <a:solidFill>
                  <a:srgbClr val="FFFFFF"/>
                </a:solidFill>
                <a:latin typeface="Arial"/>
                <a:cs typeface="Arial"/>
              </a:rPr>
              <a:t> </a:t>
            </a:r>
            <a:r>
              <a:rPr sz="2400" spc="-10" dirty="0">
                <a:solidFill>
                  <a:srgbClr val="FFFFFF"/>
                </a:solidFill>
                <a:latin typeface="Arial"/>
                <a:cs typeface="Arial"/>
              </a:rPr>
              <a:t>that</a:t>
            </a:r>
            <a:r>
              <a:rPr sz="2400" spc="-120" dirty="0">
                <a:solidFill>
                  <a:srgbClr val="FFFFFF"/>
                </a:solidFill>
                <a:latin typeface="Arial"/>
                <a:cs typeface="Arial"/>
              </a:rPr>
              <a:t> </a:t>
            </a:r>
            <a:r>
              <a:rPr sz="2400" spc="-35" dirty="0">
                <a:solidFill>
                  <a:srgbClr val="FFFFFF"/>
                </a:solidFill>
                <a:latin typeface="Arial"/>
                <a:cs typeface="Arial"/>
              </a:rPr>
              <a:t>the</a:t>
            </a:r>
            <a:r>
              <a:rPr sz="2400" spc="-105" dirty="0">
                <a:solidFill>
                  <a:srgbClr val="FFFFFF"/>
                </a:solidFill>
                <a:latin typeface="Arial"/>
                <a:cs typeface="Arial"/>
              </a:rPr>
              <a:t> </a:t>
            </a:r>
            <a:r>
              <a:rPr sz="2400" spc="-114" dirty="0">
                <a:solidFill>
                  <a:srgbClr val="FFFFFF"/>
                </a:solidFill>
                <a:latin typeface="Arial"/>
                <a:cs typeface="Arial"/>
              </a:rPr>
              <a:t>idea </a:t>
            </a:r>
            <a:r>
              <a:rPr sz="2400" dirty="0">
                <a:solidFill>
                  <a:srgbClr val="FFFFFF"/>
                </a:solidFill>
                <a:latin typeface="Arial"/>
                <a:cs typeface="Arial"/>
              </a:rPr>
              <a:t>of</a:t>
            </a:r>
            <a:r>
              <a:rPr sz="2400" spc="-110" dirty="0">
                <a:solidFill>
                  <a:srgbClr val="FFFFFF"/>
                </a:solidFill>
                <a:latin typeface="Arial"/>
                <a:cs typeface="Arial"/>
              </a:rPr>
              <a:t> </a:t>
            </a:r>
            <a:r>
              <a:rPr sz="2400" spc="-75" dirty="0">
                <a:solidFill>
                  <a:srgbClr val="FFFFFF"/>
                </a:solidFill>
                <a:latin typeface="Arial"/>
                <a:cs typeface="Arial"/>
              </a:rPr>
              <a:t>scaling </a:t>
            </a:r>
            <a:r>
              <a:rPr sz="2400" spc="-125" dirty="0">
                <a:solidFill>
                  <a:srgbClr val="FFFFFF"/>
                </a:solidFill>
                <a:latin typeface="Arial"/>
                <a:cs typeface="Arial"/>
              </a:rPr>
              <a:t>and</a:t>
            </a:r>
            <a:r>
              <a:rPr sz="2400" spc="-95" dirty="0">
                <a:solidFill>
                  <a:srgbClr val="FFFFFF"/>
                </a:solidFill>
                <a:latin typeface="Arial"/>
                <a:cs typeface="Arial"/>
              </a:rPr>
              <a:t> </a:t>
            </a:r>
            <a:r>
              <a:rPr sz="2400" spc="-90" dirty="0">
                <a:solidFill>
                  <a:srgbClr val="FFFFFF"/>
                </a:solidFill>
                <a:latin typeface="Arial"/>
                <a:cs typeface="Arial"/>
              </a:rPr>
              <a:t>relationships</a:t>
            </a:r>
            <a:r>
              <a:rPr sz="2400" spc="-100" dirty="0">
                <a:solidFill>
                  <a:srgbClr val="FFFFFF"/>
                </a:solidFill>
                <a:latin typeface="Arial"/>
                <a:cs typeface="Arial"/>
              </a:rPr>
              <a:t> </a:t>
            </a:r>
            <a:r>
              <a:rPr sz="2400" spc="-125" dirty="0">
                <a:solidFill>
                  <a:srgbClr val="FFFFFF"/>
                </a:solidFill>
                <a:latin typeface="Arial"/>
                <a:cs typeface="Arial"/>
              </a:rPr>
              <a:t>are</a:t>
            </a:r>
            <a:r>
              <a:rPr sz="2400" spc="-90" dirty="0">
                <a:solidFill>
                  <a:srgbClr val="FFFFFF"/>
                </a:solidFill>
                <a:latin typeface="Arial"/>
                <a:cs typeface="Arial"/>
              </a:rPr>
              <a:t> </a:t>
            </a:r>
            <a:r>
              <a:rPr sz="2400" spc="-50" dirty="0">
                <a:solidFill>
                  <a:srgbClr val="FFFFFF"/>
                </a:solidFill>
                <a:latin typeface="Arial"/>
                <a:cs typeface="Arial"/>
              </a:rPr>
              <a:t>at</a:t>
            </a:r>
            <a:r>
              <a:rPr sz="2400" spc="-100" dirty="0">
                <a:solidFill>
                  <a:srgbClr val="FFFFFF"/>
                </a:solidFill>
                <a:latin typeface="Arial"/>
                <a:cs typeface="Arial"/>
              </a:rPr>
              <a:t> </a:t>
            </a:r>
            <a:r>
              <a:rPr sz="2400" spc="-10" dirty="0">
                <a:solidFill>
                  <a:srgbClr val="FFFFFF"/>
                </a:solidFill>
                <a:latin typeface="Arial"/>
                <a:cs typeface="Arial"/>
              </a:rPr>
              <a:t>odds.</a:t>
            </a:r>
            <a:endParaRPr sz="2400" dirty="0">
              <a:latin typeface="Arial"/>
              <a:cs typeface="Arial"/>
            </a:endParaRPr>
          </a:p>
        </p:txBody>
      </p:sp>
      <p:pic>
        <p:nvPicPr>
          <p:cNvPr id="9" name="object 9" descr="Blue pictogram of a person with a round head, two arms, and two legs, standing upright."/>
          <p:cNvPicPr/>
          <p:nvPr/>
        </p:nvPicPr>
        <p:blipFill>
          <a:blip r:embed="rId3" cstate="print"/>
          <a:stretch>
            <a:fillRect/>
          </a:stretch>
        </p:blipFill>
        <p:spPr>
          <a:xfrm>
            <a:off x="10622280" y="4614671"/>
            <a:ext cx="972312" cy="192938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375485" y="1738956"/>
            <a:ext cx="8446135" cy="2087880"/>
            <a:chOff x="375485" y="1738956"/>
            <a:chExt cx="8446135" cy="2087880"/>
          </a:xfrm>
        </p:grpSpPr>
        <p:sp>
          <p:nvSpPr>
            <p:cNvPr id="3" name="object 3"/>
            <p:cNvSpPr/>
            <p:nvPr/>
          </p:nvSpPr>
          <p:spPr>
            <a:xfrm>
              <a:off x="381835" y="1745301"/>
              <a:ext cx="8437245" cy="2076450"/>
            </a:xfrm>
            <a:custGeom>
              <a:avLst/>
              <a:gdLst/>
              <a:ahLst/>
              <a:cxnLst/>
              <a:rect l="l" t="t" r="r" b="b"/>
              <a:pathLst>
                <a:path w="8437245" h="2076450">
                  <a:moveTo>
                    <a:pt x="6094984" y="0"/>
                  </a:moveTo>
                  <a:lnTo>
                    <a:pt x="346011" y="0"/>
                  </a:lnTo>
                  <a:lnTo>
                    <a:pt x="299059" y="3158"/>
                  </a:lnTo>
                  <a:lnTo>
                    <a:pt x="254027" y="12359"/>
                  </a:lnTo>
                  <a:lnTo>
                    <a:pt x="211328" y="27191"/>
                  </a:lnTo>
                  <a:lnTo>
                    <a:pt x="171372" y="47240"/>
                  </a:lnTo>
                  <a:lnTo>
                    <a:pt x="134574" y="72095"/>
                  </a:lnTo>
                  <a:lnTo>
                    <a:pt x="101344" y="101344"/>
                  </a:lnTo>
                  <a:lnTo>
                    <a:pt x="72095" y="134574"/>
                  </a:lnTo>
                  <a:lnTo>
                    <a:pt x="47240" y="171372"/>
                  </a:lnTo>
                  <a:lnTo>
                    <a:pt x="27191" y="211328"/>
                  </a:lnTo>
                  <a:lnTo>
                    <a:pt x="12359" y="254027"/>
                  </a:lnTo>
                  <a:lnTo>
                    <a:pt x="3158" y="299059"/>
                  </a:lnTo>
                  <a:lnTo>
                    <a:pt x="0" y="345998"/>
                  </a:lnTo>
                  <a:lnTo>
                    <a:pt x="0" y="1729994"/>
                  </a:lnTo>
                  <a:lnTo>
                    <a:pt x="3158" y="1776942"/>
                  </a:lnTo>
                  <a:lnTo>
                    <a:pt x="12359" y="1821972"/>
                  </a:lnTo>
                  <a:lnTo>
                    <a:pt x="27191" y="1864669"/>
                  </a:lnTo>
                  <a:lnTo>
                    <a:pt x="47240" y="1904623"/>
                  </a:lnTo>
                  <a:lnTo>
                    <a:pt x="72095" y="1941421"/>
                  </a:lnTo>
                  <a:lnTo>
                    <a:pt x="101344" y="1974649"/>
                  </a:lnTo>
                  <a:lnTo>
                    <a:pt x="134574" y="2003897"/>
                  </a:lnTo>
                  <a:lnTo>
                    <a:pt x="171372" y="2028752"/>
                  </a:lnTo>
                  <a:lnTo>
                    <a:pt x="211328" y="2048801"/>
                  </a:lnTo>
                  <a:lnTo>
                    <a:pt x="254027" y="2063632"/>
                  </a:lnTo>
                  <a:lnTo>
                    <a:pt x="299059" y="2072834"/>
                  </a:lnTo>
                  <a:lnTo>
                    <a:pt x="346011" y="2075992"/>
                  </a:lnTo>
                  <a:lnTo>
                    <a:pt x="6094984" y="2075992"/>
                  </a:lnTo>
                  <a:lnTo>
                    <a:pt x="6141935" y="2072834"/>
                  </a:lnTo>
                  <a:lnTo>
                    <a:pt x="6186967" y="2063632"/>
                  </a:lnTo>
                  <a:lnTo>
                    <a:pt x="6229667" y="2048801"/>
                  </a:lnTo>
                  <a:lnTo>
                    <a:pt x="6269622" y="2028752"/>
                  </a:lnTo>
                  <a:lnTo>
                    <a:pt x="6306421" y="2003897"/>
                  </a:lnTo>
                  <a:lnTo>
                    <a:pt x="6339651" y="1974649"/>
                  </a:lnTo>
                  <a:lnTo>
                    <a:pt x="6368899" y="1941421"/>
                  </a:lnTo>
                  <a:lnTo>
                    <a:pt x="6393754" y="1904623"/>
                  </a:lnTo>
                  <a:lnTo>
                    <a:pt x="6413804" y="1864669"/>
                  </a:lnTo>
                  <a:lnTo>
                    <a:pt x="6428635" y="1821972"/>
                  </a:lnTo>
                  <a:lnTo>
                    <a:pt x="6437836" y="1776942"/>
                  </a:lnTo>
                  <a:lnTo>
                    <a:pt x="6440995" y="1729994"/>
                  </a:lnTo>
                  <a:lnTo>
                    <a:pt x="6440995" y="865009"/>
                  </a:lnTo>
                  <a:lnTo>
                    <a:pt x="8437194" y="358800"/>
                  </a:lnTo>
                  <a:lnTo>
                    <a:pt x="6440995" y="345998"/>
                  </a:lnTo>
                  <a:lnTo>
                    <a:pt x="6437836" y="299059"/>
                  </a:lnTo>
                  <a:lnTo>
                    <a:pt x="6428635" y="254027"/>
                  </a:lnTo>
                  <a:lnTo>
                    <a:pt x="6413804" y="211328"/>
                  </a:lnTo>
                  <a:lnTo>
                    <a:pt x="6393754" y="171372"/>
                  </a:lnTo>
                  <a:lnTo>
                    <a:pt x="6368899" y="134574"/>
                  </a:lnTo>
                  <a:lnTo>
                    <a:pt x="6339651" y="101344"/>
                  </a:lnTo>
                  <a:lnTo>
                    <a:pt x="6306421" y="72095"/>
                  </a:lnTo>
                  <a:lnTo>
                    <a:pt x="6269622" y="47240"/>
                  </a:lnTo>
                  <a:lnTo>
                    <a:pt x="6229667" y="27191"/>
                  </a:lnTo>
                  <a:lnTo>
                    <a:pt x="6186967" y="12359"/>
                  </a:lnTo>
                  <a:lnTo>
                    <a:pt x="6141935" y="3158"/>
                  </a:lnTo>
                  <a:lnTo>
                    <a:pt x="6094984" y="0"/>
                  </a:lnTo>
                  <a:close/>
                </a:path>
              </a:pathLst>
            </a:custGeom>
            <a:solidFill>
              <a:srgbClr val="43BB8D"/>
            </a:solidFill>
          </p:spPr>
          <p:txBody>
            <a:bodyPr wrap="square" lIns="0" tIns="0" rIns="0" bIns="0" rtlCol="0"/>
            <a:lstStyle/>
            <a:p>
              <a:endParaRPr/>
            </a:p>
          </p:txBody>
        </p:sp>
        <p:sp>
          <p:nvSpPr>
            <p:cNvPr id="4" name="object 4"/>
            <p:cNvSpPr/>
            <p:nvPr/>
          </p:nvSpPr>
          <p:spPr>
            <a:xfrm>
              <a:off x="381835" y="1745306"/>
              <a:ext cx="8433435" cy="2075180"/>
            </a:xfrm>
            <a:custGeom>
              <a:avLst/>
              <a:gdLst/>
              <a:ahLst/>
              <a:cxnLst/>
              <a:rect l="l" t="t" r="r" b="b"/>
              <a:pathLst>
                <a:path w="8433435" h="2075179">
                  <a:moveTo>
                    <a:pt x="0" y="345830"/>
                  </a:moveTo>
                  <a:lnTo>
                    <a:pt x="3157" y="298903"/>
                  </a:lnTo>
                  <a:lnTo>
                    <a:pt x="12353" y="253894"/>
                  </a:lnTo>
                  <a:lnTo>
                    <a:pt x="27177" y="211217"/>
                  </a:lnTo>
                  <a:lnTo>
                    <a:pt x="47215" y="171283"/>
                  </a:lnTo>
                  <a:lnTo>
                    <a:pt x="72057" y="134503"/>
                  </a:lnTo>
                  <a:lnTo>
                    <a:pt x="101291" y="101291"/>
                  </a:lnTo>
                  <a:lnTo>
                    <a:pt x="134503" y="72058"/>
                  </a:lnTo>
                  <a:lnTo>
                    <a:pt x="171282" y="47215"/>
                  </a:lnTo>
                  <a:lnTo>
                    <a:pt x="211217" y="27177"/>
                  </a:lnTo>
                  <a:lnTo>
                    <a:pt x="253894" y="12353"/>
                  </a:lnTo>
                  <a:lnTo>
                    <a:pt x="298902" y="3157"/>
                  </a:lnTo>
                  <a:lnTo>
                    <a:pt x="345829" y="0"/>
                  </a:lnTo>
                  <a:lnTo>
                    <a:pt x="6091880" y="0"/>
                  </a:lnTo>
                  <a:lnTo>
                    <a:pt x="6138807" y="3157"/>
                  </a:lnTo>
                  <a:lnTo>
                    <a:pt x="6183815" y="12353"/>
                  </a:lnTo>
                  <a:lnTo>
                    <a:pt x="6226492" y="27177"/>
                  </a:lnTo>
                  <a:lnTo>
                    <a:pt x="6266427" y="47215"/>
                  </a:lnTo>
                  <a:lnTo>
                    <a:pt x="6303206" y="72058"/>
                  </a:lnTo>
                  <a:lnTo>
                    <a:pt x="6336418" y="101291"/>
                  </a:lnTo>
                  <a:lnTo>
                    <a:pt x="6365652" y="134503"/>
                  </a:lnTo>
                  <a:lnTo>
                    <a:pt x="6390494" y="171283"/>
                  </a:lnTo>
                  <a:lnTo>
                    <a:pt x="6410533" y="211217"/>
                  </a:lnTo>
                  <a:lnTo>
                    <a:pt x="6425356" y="253894"/>
                  </a:lnTo>
                  <a:lnTo>
                    <a:pt x="6434553" y="298903"/>
                  </a:lnTo>
                  <a:lnTo>
                    <a:pt x="6437710" y="345830"/>
                  </a:lnTo>
                  <a:lnTo>
                    <a:pt x="8432886" y="358608"/>
                  </a:lnTo>
                  <a:lnTo>
                    <a:pt x="6437710" y="864557"/>
                  </a:lnTo>
                  <a:lnTo>
                    <a:pt x="6437710" y="1729100"/>
                  </a:lnTo>
                  <a:lnTo>
                    <a:pt x="6434553" y="1776028"/>
                  </a:lnTo>
                  <a:lnTo>
                    <a:pt x="6425356" y="1821036"/>
                  </a:lnTo>
                  <a:lnTo>
                    <a:pt x="6410533" y="1863713"/>
                  </a:lnTo>
                  <a:lnTo>
                    <a:pt x="6390494" y="1903648"/>
                  </a:lnTo>
                  <a:lnTo>
                    <a:pt x="6365652" y="1940427"/>
                  </a:lnTo>
                  <a:lnTo>
                    <a:pt x="6336418" y="1973640"/>
                  </a:lnTo>
                  <a:lnTo>
                    <a:pt x="6303206" y="2002873"/>
                  </a:lnTo>
                  <a:lnTo>
                    <a:pt x="6266427" y="2027715"/>
                  </a:lnTo>
                  <a:lnTo>
                    <a:pt x="6226492" y="2047754"/>
                  </a:lnTo>
                  <a:lnTo>
                    <a:pt x="6183815" y="2062577"/>
                  </a:lnTo>
                  <a:lnTo>
                    <a:pt x="6138807" y="2071774"/>
                  </a:lnTo>
                  <a:lnTo>
                    <a:pt x="6091880" y="2074931"/>
                  </a:lnTo>
                  <a:lnTo>
                    <a:pt x="345829" y="2074931"/>
                  </a:lnTo>
                  <a:lnTo>
                    <a:pt x="298902" y="2071774"/>
                  </a:lnTo>
                  <a:lnTo>
                    <a:pt x="253894" y="2062577"/>
                  </a:lnTo>
                  <a:lnTo>
                    <a:pt x="211217" y="2047754"/>
                  </a:lnTo>
                  <a:lnTo>
                    <a:pt x="171282" y="2027715"/>
                  </a:lnTo>
                  <a:lnTo>
                    <a:pt x="134503" y="2002873"/>
                  </a:lnTo>
                  <a:lnTo>
                    <a:pt x="101291" y="1973640"/>
                  </a:lnTo>
                  <a:lnTo>
                    <a:pt x="72057" y="1940427"/>
                  </a:lnTo>
                  <a:lnTo>
                    <a:pt x="47215" y="1903648"/>
                  </a:lnTo>
                  <a:lnTo>
                    <a:pt x="27177" y="1863713"/>
                  </a:lnTo>
                  <a:lnTo>
                    <a:pt x="12353" y="1821036"/>
                  </a:lnTo>
                  <a:lnTo>
                    <a:pt x="3157" y="1776028"/>
                  </a:lnTo>
                  <a:lnTo>
                    <a:pt x="0" y="1729100"/>
                  </a:lnTo>
                  <a:lnTo>
                    <a:pt x="0" y="345823"/>
                  </a:lnTo>
                  <a:close/>
                </a:path>
              </a:pathLst>
            </a:custGeom>
            <a:ln w="12693">
              <a:solidFill>
                <a:srgbClr val="41719C"/>
              </a:solidFill>
            </a:ln>
          </p:spPr>
          <p:txBody>
            <a:bodyPr wrap="square" lIns="0" tIns="0" rIns="0" bIns="0" rtlCol="0"/>
            <a:lstStyle/>
            <a:p>
              <a:endParaRPr/>
            </a:p>
          </p:txBody>
        </p:sp>
      </p:grpSp>
      <p:sp>
        <p:nvSpPr>
          <p:cNvPr id="5" name="object 5" descr="Motivated by funding, ROI&#13;&#10;We thought 5 to 10 years ago that it was time to talk to healthcare institutions and it was way too early. They weren't ready yet. Nor was it really in their financial interest. Now it's starting to be.&#13;&#10;"/>
          <p:cNvSpPr txBox="1"/>
          <p:nvPr/>
        </p:nvSpPr>
        <p:spPr>
          <a:xfrm>
            <a:off x="561916" y="1831340"/>
            <a:ext cx="6061710" cy="1863725"/>
          </a:xfrm>
          <a:prstGeom prst="rect">
            <a:avLst/>
          </a:prstGeom>
        </p:spPr>
        <p:txBody>
          <a:bodyPr vert="horz" wrap="square" lIns="0" tIns="12700" rIns="0" bIns="0" rtlCol="0">
            <a:spAutoFit/>
          </a:bodyPr>
          <a:lstStyle/>
          <a:p>
            <a:pPr marL="12700" algn="just">
              <a:lnSpc>
                <a:spcPct val="100000"/>
              </a:lnSpc>
              <a:spcBef>
                <a:spcPts val="100"/>
              </a:spcBef>
            </a:pPr>
            <a:r>
              <a:rPr sz="2400" b="1" i="1" spc="-95" dirty="0">
                <a:latin typeface="Arial"/>
                <a:cs typeface="Arial"/>
              </a:rPr>
              <a:t>Motivated</a:t>
            </a:r>
            <a:r>
              <a:rPr sz="2400" b="1" i="1" spc="-125" dirty="0">
                <a:latin typeface="Arial"/>
                <a:cs typeface="Arial"/>
              </a:rPr>
              <a:t> </a:t>
            </a:r>
            <a:r>
              <a:rPr sz="2400" b="1" i="1" spc="-225" dirty="0">
                <a:latin typeface="Arial"/>
                <a:cs typeface="Arial"/>
              </a:rPr>
              <a:t>by</a:t>
            </a:r>
            <a:r>
              <a:rPr sz="2400" b="1" i="1" spc="-120" dirty="0">
                <a:latin typeface="Arial"/>
                <a:cs typeface="Arial"/>
              </a:rPr>
              <a:t> </a:t>
            </a:r>
            <a:r>
              <a:rPr sz="2400" b="1" i="1" spc="-155" dirty="0">
                <a:latin typeface="Arial"/>
                <a:cs typeface="Arial"/>
              </a:rPr>
              <a:t>funding,</a:t>
            </a:r>
            <a:r>
              <a:rPr sz="2400" b="1" i="1" spc="-110" dirty="0">
                <a:latin typeface="Arial"/>
                <a:cs typeface="Arial"/>
              </a:rPr>
              <a:t> </a:t>
            </a:r>
            <a:r>
              <a:rPr sz="2400" b="1" i="1" spc="-25" dirty="0">
                <a:latin typeface="Arial"/>
                <a:cs typeface="Arial"/>
              </a:rPr>
              <a:t>ROI</a:t>
            </a:r>
            <a:endParaRPr sz="2400" dirty="0">
              <a:latin typeface="Arial"/>
              <a:cs typeface="Arial"/>
            </a:endParaRPr>
          </a:p>
          <a:p>
            <a:pPr marL="31115" marR="5080" indent="31750" algn="just">
              <a:lnSpc>
                <a:spcPct val="100600"/>
              </a:lnSpc>
              <a:spcBef>
                <a:spcPts val="5"/>
              </a:spcBef>
            </a:pPr>
            <a:r>
              <a:rPr sz="2400" spc="-190" dirty="0">
                <a:solidFill>
                  <a:srgbClr val="FFFFFF"/>
                </a:solidFill>
                <a:latin typeface="Arial"/>
                <a:cs typeface="Arial"/>
              </a:rPr>
              <a:t>We</a:t>
            </a:r>
            <a:r>
              <a:rPr sz="2400" spc="-125" dirty="0">
                <a:solidFill>
                  <a:srgbClr val="FFFFFF"/>
                </a:solidFill>
                <a:latin typeface="Arial"/>
                <a:cs typeface="Arial"/>
              </a:rPr>
              <a:t> </a:t>
            </a:r>
            <a:r>
              <a:rPr sz="2400" spc="-45" dirty="0">
                <a:solidFill>
                  <a:srgbClr val="FFFFFF"/>
                </a:solidFill>
                <a:latin typeface="Arial"/>
                <a:cs typeface="Arial"/>
              </a:rPr>
              <a:t>thought</a:t>
            </a:r>
            <a:r>
              <a:rPr sz="2400" spc="-135" dirty="0">
                <a:solidFill>
                  <a:srgbClr val="FFFFFF"/>
                </a:solidFill>
                <a:latin typeface="Arial"/>
                <a:cs typeface="Arial"/>
              </a:rPr>
              <a:t> 5 </a:t>
            </a:r>
            <a:r>
              <a:rPr sz="2400" spc="10" dirty="0">
                <a:solidFill>
                  <a:srgbClr val="FFFFFF"/>
                </a:solidFill>
                <a:latin typeface="Arial"/>
                <a:cs typeface="Arial"/>
              </a:rPr>
              <a:t>to</a:t>
            </a:r>
            <a:r>
              <a:rPr sz="2400" spc="-135" dirty="0">
                <a:solidFill>
                  <a:srgbClr val="FFFFFF"/>
                </a:solidFill>
                <a:latin typeface="Arial"/>
                <a:cs typeface="Arial"/>
              </a:rPr>
              <a:t> </a:t>
            </a:r>
            <a:r>
              <a:rPr sz="2400" spc="-140" dirty="0">
                <a:solidFill>
                  <a:srgbClr val="FFFFFF"/>
                </a:solidFill>
                <a:latin typeface="Arial"/>
                <a:cs typeface="Arial"/>
              </a:rPr>
              <a:t>10</a:t>
            </a:r>
            <a:r>
              <a:rPr sz="2400" spc="-135" dirty="0">
                <a:solidFill>
                  <a:srgbClr val="FFFFFF"/>
                </a:solidFill>
                <a:latin typeface="Arial"/>
                <a:cs typeface="Arial"/>
              </a:rPr>
              <a:t> </a:t>
            </a:r>
            <a:r>
              <a:rPr sz="2400" spc="-155" dirty="0">
                <a:solidFill>
                  <a:srgbClr val="FFFFFF"/>
                </a:solidFill>
                <a:latin typeface="Arial"/>
                <a:cs typeface="Arial"/>
              </a:rPr>
              <a:t>years</a:t>
            </a:r>
            <a:r>
              <a:rPr sz="2400" spc="-130" dirty="0">
                <a:solidFill>
                  <a:srgbClr val="FFFFFF"/>
                </a:solidFill>
                <a:latin typeface="Arial"/>
                <a:cs typeface="Arial"/>
              </a:rPr>
              <a:t> </a:t>
            </a:r>
            <a:r>
              <a:rPr sz="2400" spc="-170" dirty="0">
                <a:solidFill>
                  <a:srgbClr val="FFFFFF"/>
                </a:solidFill>
                <a:latin typeface="Arial"/>
                <a:cs typeface="Arial"/>
              </a:rPr>
              <a:t>ago</a:t>
            </a:r>
            <a:r>
              <a:rPr sz="2400" spc="-135" dirty="0">
                <a:solidFill>
                  <a:srgbClr val="FFFFFF"/>
                </a:solidFill>
                <a:latin typeface="Arial"/>
                <a:cs typeface="Arial"/>
              </a:rPr>
              <a:t> </a:t>
            </a:r>
            <a:r>
              <a:rPr sz="2400" spc="-10" dirty="0">
                <a:solidFill>
                  <a:srgbClr val="FFFFFF"/>
                </a:solidFill>
                <a:latin typeface="Arial"/>
                <a:cs typeface="Arial"/>
              </a:rPr>
              <a:t>that</a:t>
            </a:r>
            <a:r>
              <a:rPr sz="2400" spc="-135" dirty="0">
                <a:solidFill>
                  <a:srgbClr val="FFFFFF"/>
                </a:solidFill>
                <a:latin typeface="Arial"/>
                <a:cs typeface="Arial"/>
              </a:rPr>
              <a:t> </a:t>
            </a:r>
            <a:r>
              <a:rPr sz="2400" spc="70" dirty="0">
                <a:solidFill>
                  <a:srgbClr val="FFFFFF"/>
                </a:solidFill>
                <a:latin typeface="Arial"/>
                <a:cs typeface="Arial"/>
              </a:rPr>
              <a:t>it</a:t>
            </a:r>
            <a:r>
              <a:rPr sz="2400" spc="-140" dirty="0">
                <a:solidFill>
                  <a:srgbClr val="FFFFFF"/>
                </a:solidFill>
                <a:latin typeface="Arial"/>
                <a:cs typeface="Arial"/>
              </a:rPr>
              <a:t> </a:t>
            </a:r>
            <a:r>
              <a:rPr sz="2400" spc="-180" dirty="0">
                <a:solidFill>
                  <a:srgbClr val="FFFFFF"/>
                </a:solidFill>
                <a:latin typeface="Arial"/>
                <a:cs typeface="Arial"/>
              </a:rPr>
              <a:t>was</a:t>
            </a:r>
            <a:r>
              <a:rPr sz="2400" spc="-130" dirty="0">
                <a:solidFill>
                  <a:srgbClr val="FFFFFF"/>
                </a:solidFill>
                <a:latin typeface="Arial"/>
                <a:cs typeface="Arial"/>
              </a:rPr>
              <a:t> </a:t>
            </a:r>
            <a:r>
              <a:rPr sz="2400" spc="-25" dirty="0">
                <a:solidFill>
                  <a:srgbClr val="FFFFFF"/>
                </a:solidFill>
                <a:latin typeface="Arial"/>
                <a:cs typeface="Arial"/>
              </a:rPr>
              <a:t>time</a:t>
            </a:r>
            <a:r>
              <a:rPr sz="2400" spc="-125" dirty="0">
                <a:solidFill>
                  <a:srgbClr val="FFFFFF"/>
                </a:solidFill>
                <a:latin typeface="Arial"/>
                <a:cs typeface="Arial"/>
              </a:rPr>
              <a:t> </a:t>
            </a:r>
            <a:r>
              <a:rPr sz="2400" spc="10" dirty="0">
                <a:solidFill>
                  <a:srgbClr val="FFFFFF"/>
                </a:solidFill>
                <a:latin typeface="Arial"/>
                <a:cs typeface="Arial"/>
              </a:rPr>
              <a:t>to</a:t>
            </a:r>
            <a:r>
              <a:rPr sz="2400" spc="-40" dirty="0">
                <a:solidFill>
                  <a:srgbClr val="FFFFFF"/>
                </a:solidFill>
                <a:latin typeface="Arial"/>
                <a:cs typeface="Arial"/>
              </a:rPr>
              <a:t> </a:t>
            </a:r>
            <a:r>
              <a:rPr sz="2400" spc="-55" dirty="0">
                <a:solidFill>
                  <a:srgbClr val="FFFFFF"/>
                </a:solidFill>
                <a:latin typeface="Arial"/>
                <a:cs typeface="Arial"/>
              </a:rPr>
              <a:t>talk</a:t>
            </a:r>
            <a:r>
              <a:rPr sz="2400" spc="-140" dirty="0">
                <a:solidFill>
                  <a:srgbClr val="FFFFFF"/>
                </a:solidFill>
                <a:latin typeface="Arial"/>
                <a:cs typeface="Arial"/>
              </a:rPr>
              <a:t> </a:t>
            </a:r>
            <a:r>
              <a:rPr sz="2400" spc="10" dirty="0">
                <a:solidFill>
                  <a:srgbClr val="FFFFFF"/>
                </a:solidFill>
                <a:latin typeface="Arial"/>
                <a:cs typeface="Arial"/>
              </a:rPr>
              <a:t>to</a:t>
            </a:r>
            <a:r>
              <a:rPr sz="2400" spc="-135" dirty="0">
                <a:solidFill>
                  <a:srgbClr val="FFFFFF"/>
                </a:solidFill>
                <a:latin typeface="Arial"/>
                <a:cs typeface="Arial"/>
              </a:rPr>
              <a:t> </a:t>
            </a:r>
            <a:r>
              <a:rPr sz="2400" spc="-95" dirty="0">
                <a:solidFill>
                  <a:srgbClr val="FFFFFF"/>
                </a:solidFill>
                <a:latin typeface="Arial"/>
                <a:cs typeface="Arial"/>
              </a:rPr>
              <a:t>healthcare</a:t>
            </a:r>
            <a:r>
              <a:rPr sz="2400" spc="-130" dirty="0">
                <a:solidFill>
                  <a:srgbClr val="FFFFFF"/>
                </a:solidFill>
                <a:latin typeface="Arial"/>
                <a:cs typeface="Arial"/>
              </a:rPr>
              <a:t> </a:t>
            </a:r>
            <a:r>
              <a:rPr sz="2400" spc="-40" dirty="0">
                <a:solidFill>
                  <a:srgbClr val="FFFFFF"/>
                </a:solidFill>
                <a:latin typeface="Arial"/>
                <a:cs typeface="Arial"/>
              </a:rPr>
              <a:t>institutions</a:t>
            </a:r>
            <a:r>
              <a:rPr sz="2400" spc="-130" dirty="0">
                <a:solidFill>
                  <a:srgbClr val="FFFFFF"/>
                </a:solidFill>
                <a:latin typeface="Arial"/>
                <a:cs typeface="Arial"/>
              </a:rPr>
              <a:t> </a:t>
            </a:r>
            <a:r>
              <a:rPr sz="2400" spc="-120" dirty="0">
                <a:solidFill>
                  <a:srgbClr val="FFFFFF"/>
                </a:solidFill>
                <a:latin typeface="Arial"/>
                <a:cs typeface="Arial"/>
              </a:rPr>
              <a:t>and</a:t>
            </a:r>
            <a:r>
              <a:rPr sz="2400" spc="-130" dirty="0">
                <a:solidFill>
                  <a:srgbClr val="FFFFFF"/>
                </a:solidFill>
                <a:latin typeface="Arial"/>
                <a:cs typeface="Arial"/>
              </a:rPr>
              <a:t> </a:t>
            </a:r>
            <a:r>
              <a:rPr sz="2400" spc="70" dirty="0">
                <a:solidFill>
                  <a:srgbClr val="FFFFFF"/>
                </a:solidFill>
                <a:latin typeface="Arial"/>
                <a:cs typeface="Arial"/>
              </a:rPr>
              <a:t>it</a:t>
            </a:r>
            <a:r>
              <a:rPr sz="2400" spc="-140" dirty="0">
                <a:solidFill>
                  <a:srgbClr val="FFFFFF"/>
                </a:solidFill>
                <a:latin typeface="Arial"/>
                <a:cs typeface="Arial"/>
              </a:rPr>
              <a:t> </a:t>
            </a:r>
            <a:r>
              <a:rPr sz="2400" spc="-180" dirty="0">
                <a:solidFill>
                  <a:srgbClr val="FFFFFF"/>
                </a:solidFill>
                <a:latin typeface="Arial"/>
                <a:cs typeface="Arial"/>
              </a:rPr>
              <a:t>was</a:t>
            </a:r>
            <a:r>
              <a:rPr sz="2400" spc="-130" dirty="0">
                <a:solidFill>
                  <a:srgbClr val="FFFFFF"/>
                </a:solidFill>
                <a:latin typeface="Arial"/>
                <a:cs typeface="Arial"/>
              </a:rPr>
              <a:t> </a:t>
            </a:r>
            <a:r>
              <a:rPr sz="2400" spc="-150" dirty="0">
                <a:solidFill>
                  <a:srgbClr val="FFFFFF"/>
                </a:solidFill>
                <a:latin typeface="Arial"/>
                <a:cs typeface="Arial"/>
              </a:rPr>
              <a:t>way</a:t>
            </a:r>
            <a:r>
              <a:rPr sz="2400" spc="-130" dirty="0">
                <a:solidFill>
                  <a:srgbClr val="FFFFFF"/>
                </a:solidFill>
                <a:latin typeface="Arial"/>
                <a:cs typeface="Arial"/>
              </a:rPr>
              <a:t> </a:t>
            </a:r>
            <a:r>
              <a:rPr sz="2400" spc="-20" dirty="0">
                <a:solidFill>
                  <a:srgbClr val="FFFFFF"/>
                </a:solidFill>
                <a:latin typeface="Arial"/>
                <a:cs typeface="Arial"/>
              </a:rPr>
              <a:t>too</a:t>
            </a:r>
            <a:r>
              <a:rPr sz="2400" spc="-40" dirty="0">
                <a:solidFill>
                  <a:srgbClr val="FFFFFF"/>
                </a:solidFill>
                <a:latin typeface="Arial"/>
                <a:cs typeface="Arial"/>
              </a:rPr>
              <a:t> </a:t>
            </a:r>
            <a:r>
              <a:rPr sz="2400" spc="-110" dirty="0">
                <a:solidFill>
                  <a:srgbClr val="FFFFFF"/>
                </a:solidFill>
                <a:latin typeface="Arial"/>
                <a:cs typeface="Arial"/>
              </a:rPr>
              <a:t>early.</a:t>
            </a:r>
            <a:r>
              <a:rPr sz="2400" spc="-140" dirty="0">
                <a:solidFill>
                  <a:srgbClr val="FFFFFF"/>
                </a:solidFill>
                <a:latin typeface="Arial"/>
                <a:cs typeface="Arial"/>
              </a:rPr>
              <a:t> </a:t>
            </a:r>
            <a:r>
              <a:rPr sz="2400" spc="-165" dirty="0">
                <a:solidFill>
                  <a:srgbClr val="FFFFFF"/>
                </a:solidFill>
                <a:latin typeface="Arial"/>
                <a:cs typeface="Arial"/>
              </a:rPr>
              <a:t>They</a:t>
            </a:r>
            <a:r>
              <a:rPr sz="2400" spc="-130" dirty="0">
                <a:solidFill>
                  <a:srgbClr val="FFFFFF"/>
                </a:solidFill>
                <a:latin typeface="Arial"/>
                <a:cs typeface="Arial"/>
              </a:rPr>
              <a:t> </a:t>
            </a:r>
            <a:r>
              <a:rPr sz="2400" spc="-35" dirty="0">
                <a:solidFill>
                  <a:srgbClr val="FFFFFF"/>
                </a:solidFill>
                <a:latin typeface="Arial"/>
                <a:cs typeface="Arial"/>
              </a:rPr>
              <a:t>weren't</a:t>
            </a:r>
            <a:r>
              <a:rPr sz="2400" spc="-135" dirty="0">
                <a:solidFill>
                  <a:srgbClr val="FFFFFF"/>
                </a:solidFill>
                <a:latin typeface="Arial"/>
                <a:cs typeface="Arial"/>
              </a:rPr>
              <a:t> </a:t>
            </a:r>
            <a:r>
              <a:rPr sz="2400" spc="-110" dirty="0">
                <a:solidFill>
                  <a:srgbClr val="FFFFFF"/>
                </a:solidFill>
                <a:latin typeface="Arial"/>
                <a:cs typeface="Arial"/>
              </a:rPr>
              <a:t>ready</a:t>
            </a:r>
            <a:r>
              <a:rPr sz="2400" spc="-130" dirty="0">
                <a:solidFill>
                  <a:srgbClr val="FFFFFF"/>
                </a:solidFill>
                <a:latin typeface="Arial"/>
                <a:cs typeface="Arial"/>
              </a:rPr>
              <a:t> </a:t>
            </a:r>
            <a:r>
              <a:rPr sz="2400" spc="-60" dirty="0">
                <a:solidFill>
                  <a:srgbClr val="FFFFFF"/>
                </a:solidFill>
                <a:latin typeface="Arial"/>
                <a:cs typeface="Arial"/>
              </a:rPr>
              <a:t>yet.</a:t>
            </a:r>
            <a:r>
              <a:rPr sz="2400" spc="-135" dirty="0">
                <a:solidFill>
                  <a:srgbClr val="FFFFFF"/>
                </a:solidFill>
                <a:latin typeface="Arial"/>
                <a:cs typeface="Arial"/>
              </a:rPr>
              <a:t> </a:t>
            </a:r>
            <a:r>
              <a:rPr sz="2400" spc="-85" dirty="0">
                <a:solidFill>
                  <a:srgbClr val="FFFFFF"/>
                </a:solidFill>
                <a:latin typeface="Arial"/>
                <a:cs typeface="Arial"/>
              </a:rPr>
              <a:t>Nor</a:t>
            </a:r>
            <a:r>
              <a:rPr sz="2400" spc="-130" dirty="0">
                <a:solidFill>
                  <a:srgbClr val="FFFFFF"/>
                </a:solidFill>
                <a:latin typeface="Arial"/>
                <a:cs typeface="Arial"/>
              </a:rPr>
              <a:t> </a:t>
            </a:r>
            <a:r>
              <a:rPr sz="2400" spc="-180" dirty="0">
                <a:solidFill>
                  <a:srgbClr val="FFFFFF"/>
                </a:solidFill>
                <a:latin typeface="Arial"/>
                <a:cs typeface="Arial"/>
              </a:rPr>
              <a:t>was</a:t>
            </a:r>
            <a:r>
              <a:rPr sz="2400" spc="-130" dirty="0">
                <a:solidFill>
                  <a:srgbClr val="FFFFFF"/>
                </a:solidFill>
                <a:latin typeface="Arial"/>
                <a:cs typeface="Arial"/>
              </a:rPr>
              <a:t> </a:t>
            </a:r>
            <a:r>
              <a:rPr sz="2400" spc="70" dirty="0">
                <a:solidFill>
                  <a:srgbClr val="FFFFFF"/>
                </a:solidFill>
                <a:latin typeface="Arial"/>
                <a:cs typeface="Arial"/>
              </a:rPr>
              <a:t>it</a:t>
            </a:r>
            <a:r>
              <a:rPr sz="2400" spc="-135" dirty="0">
                <a:solidFill>
                  <a:srgbClr val="FFFFFF"/>
                </a:solidFill>
                <a:latin typeface="Arial"/>
                <a:cs typeface="Arial"/>
              </a:rPr>
              <a:t> </a:t>
            </a:r>
            <a:r>
              <a:rPr sz="2400" spc="-75" dirty="0">
                <a:solidFill>
                  <a:srgbClr val="FFFFFF"/>
                </a:solidFill>
                <a:latin typeface="Arial"/>
                <a:cs typeface="Arial"/>
              </a:rPr>
              <a:t>really</a:t>
            </a:r>
            <a:r>
              <a:rPr sz="2400" spc="-130" dirty="0">
                <a:solidFill>
                  <a:srgbClr val="FFFFFF"/>
                </a:solidFill>
                <a:latin typeface="Arial"/>
                <a:cs typeface="Arial"/>
              </a:rPr>
              <a:t> </a:t>
            </a:r>
            <a:r>
              <a:rPr sz="2400" spc="-45" dirty="0">
                <a:solidFill>
                  <a:srgbClr val="FFFFFF"/>
                </a:solidFill>
                <a:latin typeface="Arial"/>
                <a:cs typeface="Arial"/>
              </a:rPr>
              <a:t>in</a:t>
            </a:r>
            <a:r>
              <a:rPr sz="2400" spc="-35" dirty="0">
                <a:solidFill>
                  <a:srgbClr val="FFFFFF"/>
                </a:solidFill>
                <a:latin typeface="Arial"/>
                <a:cs typeface="Arial"/>
              </a:rPr>
              <a:t> </a:t>
            </a:r>
            <a:r>
              <a:rPr sz="2400" spc="-10" dirty="0">
                <a:solidFill>
                  <a:srgbClr val="FFFFFF"/>
                </a:solidFill>
                <a:latin typeface="Arial"/>
                <a:cs typeface="Arial"/>
              </a:rPr>
              <a:t>their</a:t>
            </a:r>
            <a:r>
              <a:rPr sz="2400" spc="-130" dirty="0">
                <a:solidFill>
                  <a:srgbClr val="FFFFFF"/>
                </a:solidFill>
                <a:latin typeface="Arial"/>
                <a:cs typeface="Arial"/>
              </a:rPr>
              <a:t> </a:t>
            </a:r>
            <a:r>
              <a:rPr sz="2400" spc="-75" dirty="0">
                <a:solidFill>
                  <a:srgbClr val="FFFFFF"/>
                </a:solidFill>
                <a:latin typeface="Arial"/>
                <a:cs typeface="Arial"/>
              </a:rPr>
              <a:t>financial</a:t>
            </a:r>
            <a:r>
              <a:rPr sz="2400" spc="-135" dirty="0">
                <a:solidFill>
                  <a:srgbClr val="FFFFFF"/>
                </a:solidFill>
                <a:latin typeface="Arial"/>
                <a:cs typeface="Arial"/>
              </a:rPr>
              <a:t> </a:t>
            </a:r>
            <a:r>
              <a:rPr sz="2400" spc="-60" dirty="0">
                <a:solidFill>
                  <a:srgbClr val="FFFFFF"/>
                </a:solidFill>
                <a:latin typeface="Arial"/>
                <a:cs typeface="Arial"/>
              </a:rPr>
              <a:t>interest.</a:t>
            </a:r>
            <a:r>
              <a:rPr sz="2400" spc="-140" dirty="0">
                <a:solidFill>
                  <a:srgbClr val="FFFFFF"/>
                </a:solidFill>
                <a:latin typeface="Arial"/>
                <a:cs typeface="Arial"/>
              </a:rPr>
              <a:t> </a:t>
            </a:r>
            <a:r>
              <a:rPr sz="2400" spc="-114" dirty="0">
                <a:solidFill>
                  <a:srgbClr val="FFFFFF"/>
                </a:solidFill>
                <a:latin typeface="Arial"/>
                <a:cs typeface="Arial"/>
              </a:rPr>
              <a:t>Now</a:t>
            </a:r>
            <a:r>
              <a:rPr sz="2400" spc="-130" dirty="0">
                <a:solidFill>
                  <a:srgbClr val="FFFFFF"/>
                </a:solidFill>
                <a:latin typeface="Arial"/>
                <a:cs typeface="Arial"/>
              </a:rPr>
              <a:t> </a:t>
            </a:r>
            <a:r>
              <a:rPr sz="2400" spc="-20" dirty="0">
                <a:solidFill>
                  <a:srgbClr val="FFFFFF"/>
                </a:solidFill>
                <a:latin typeface="Arial"/>
                <a:cs typeface="Arial"/>
              </a:rPr>
              <a:t>it's</a:t>
            </a:r>
            <a:r>
              <a:rPr sz="2400" spc="-130" dirty="0">
                <a:solidFill>
                  <a:srgbClr val="FFFFFF"/>
                </a:solidFill>
                <a:latin typeface="Arial"/>
                <a:cs typeface="Arial"/>
              </a:rPr>
              <a:t> </a:t>
            </a:r>
            <a:r>
              <a:rPr sz="2400" spc="-65" dirty="0">
                <a:solidFill>
                  <a:srgbClr val="FFFFFF"/>
                </a:solidFill>
                <a:latin typeface="Arial"/>
                <a:cs typeface="Arial"/>
              </a:rPr>
              <a:t>starting</a:t>
            </a:r>
            <a:r>
              <a:rPr sz="2400" spc="-140" dirty="0">
                <a:solidFill>
                  <a:srgbClr val="FFFFFF"/>
                </a:solidFill>
                <a:latin typeface="Arial"/>
                <a:cs typeface="Arial"/>
              </a:rPr>
              <a:t> </a:t>
            </a:r>
            <a:r>
              <a:rPr sz="2400" spc="10" dirty="0">
                <a:solidFill>
                  <a:srgbClr val="FFFFFF"/>
                </a:solidFill>
                <a:latin typeface="Arial"/>
                <a:cs typeface="Arial"/>
              </a:rPr>
              <a:t>to</a:t>
            </a:r>
            <a:r>
              <a:rPr sz="2400" spc="-135" dirty="0">
                <a:solidFill>
                  <a:srgbClr val="FFFFFF"/>
                </a:solidFill>
                <a:latin typeface="Arial"/>
                <a:cs typeface="Arial"/>
              </a:rPr>
              <a:t> </a:t>
            </a:r>
            <a:r>
              <a:rPr sz="2400" spc="-95" dirty="0">
                <a:solidFill>
                  <a:srgbClr val="FFFFFF"/>
                </a:solidFill>
                <a:latin typeface="Arial"/>
                <a:cs typeface="Arial"/>
              </a:rPr>
              <a:t>be.</a:t>
            </a:r>
            <a:endParaRPr sz="2400" dirty="0">
              <a:latin typeface="Arial"/>
              <a:cs typeface="Arial"/>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8809932" y="1819922"/>
            <a:ext cx="966412" cy="1926755"/>
          </a:xfrm>
          <a:prstGeom prst="rect">
            <a:avLst/>
          </a:prstGeom>
        </p:spPr>
      </p:pic>
      <p:pic>
        <p:nvPicPr>
          <p:cNvPr id="8" name="object 8" descr="2 How CBOs perceive healthcare SDOH strategy"/>
          <p:cNvPicPr/>
          <p:nvPr/>
        </p:nvPicPr>
        <p:blipFill>
          <a:blip r:embed="rId3" cstate="print"/>
          <a:stretch>
            <a:fillRect/>
          </a:stretch>
        </p:blipFill>
        <p:spPr>
          <a:xfrm>
            <a:off x="0" y="79913"/>
            <a:ext cx="9753600" cy="134300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5485" y="1738956"/>
            <a:ext cx="8446135" cy="2087880"/>
            <a:chOff x="375485" y="1738956"/>
            <a:chExt cx="8446135" cy="2087880"/>
          </a:xfrm>
        </p:grpSpPr>
        <p:sp>
          <p:nvSpPr>
            <p:cNvPr id="3" name="object 3"/>
            <p:cNvSpPr/>
            <p:nvPr/>
          </p:nvSpPr>
          <p:spPr>
            <a:xfrm>
              <a:off x="381835" y="1745301"/>
              <a:ext cx="8437245" cy="2076450"/>
            </a:xfrm>
            <a:custGeom>
              <a:avLst/>
              <a:gdLst/>
              <a:ahLst/>
              <a:cxnLst/>
              <a:rect l="l" t="t" r="r" b="b"/>
              <a:pathLst>
                <a:path w="8437245" h="2076450">
                  <a:moveTo>
                    <a:pt x="6094984" y="0"/>
                  </a:moveTo>
                  <a:lnTo>
                    <a:pt x="346011" y="0"/>
                  </a:lnTo>
                  <a:lnTo>
                    <a:pt x="299059" y="3158"/>
                  </a:lnTo>
                  <a:lnTo>
                    <a:pt x="254027" y="12359"/>
                  </a:lnTo>
                  <a:lnTo>
                    <a:pt x="211328" y="27191"/>
                  </a:lnTo>
                  <a:lnTo>
                    <a:pt x="171372" y="47240"/>
                  </a:lnTo>
                  <a:lnTo>
                    <a:pt x="134574" y="72095"/>
                  </a:lnTo>
                  <a:lnTo>
                    <a:pt x="101344" y="101344"/>
                  </a:lnTo>
                  <a:lnTo>
                    <a:pt x="72095" y="134574"/>
                  </a:lnTo>
                  <a:lnTo>
                    <a:pt x="47240" y="171372"/>
                  </a:lnTo>
                  <a:lnTo>
                    <a:pt x="27191" y="211328"/>
                  </a:lnTo>
                  <a:lnTo>
                    <a:pt x="12359" y="254027"/>
                  </a:lnTo>
                  <a:lnTo>
                    <a:pt x="3158" y="299059"/>
                  </a:lnTo>
                  <a:lnTo>
                    <a:pt x="0" y="345998"/>
                  </a:lnTo>
                  <a:lnTo>
                    <a:pt x="0" y="1729994"/>
                  </a:lnTo>
                  <a:lnTo>
                    <a:pt x="3158" y="1776942"/>
                  </a:lnTo>
                  <a:lnTo>
                    <a:pt x="12359" y="1821972"/>
                  </a:lnTo>
                  <a:lnTo>
                    <a:pt x="27191" y="1864669"/>
                  </a:lnTo>
                  <a:lnTo>
                    <a:pt x="47240" y="1904623"/>
                  </a:lnTo>
                  <a:lnTo>
                    <a:pt x="72095" y="1941421"/>
                  </a:lnTo>
                  <a:lnTo>
                    <a:pt x="101344" y="1974649"/>
                  </a:lnTo>
                  <a:lnTo>
                    <a:pt x="134574" y="2003897"/>
                  </a:lnTo>
                  <a:lnTo>
                    <a:pt x="171372" y="2028752"/>
                  </a:lnTo>
                  <a:lnTo>
                    <a:pt x="211328" y="2048801"/>
                  </a:lnTo>
                  <a:lnTo>
                    <a:pt x="254027" y="2063632"/>
                  </a:lnTo>
                  <a:lnTo>
                    <a:pt x="299059" y="2072834"/>
                  </a:lnTo>
                  <a:lnTo>
                    <a:pt x="346011" y="2075992"/>
                  </a:lnTo>
                  <a:lnTo>
                    <a:pt x="6094984" y="2075992"/>
                  </a:lnTo>
                  <a:lnTo>
                    <a:pt x="6141935" y="2072834"/>
                  </a:lnTo>
                  <a:lnTo>
                    <a:pt x="6186967" y="2063632"/>
                  </a:lnTo>
                  <a:lnTo>
                    <a:pt x="6229667" y="2048801"/>
                  </a:lnTo>
                  <a:lnTo>
                    <a:pt x="6269622" y="2028752"/>
                  </a:lnTo>
                  <a:lnTo>
                    <a:pt x="6306421" y="2003897"/>
                  </a:lnTo>
                  <a:lnTo>
                    <a:pt x="6339651" y="1974649"/>
                  </a:lnTo>
                  <a:lnTo>
                    <a:pt x="6368899" y="1941421"/>
                  </a:lnTo>
                  <a:lnTo>
                    <a:pt x="6393754" y="1904623"/>
                  </a:lnTo>
                  <a:lnTo>
                    <a:pt x="6413804" y="1864669"/>
                  </a:lnTo>
                  <a:lnTo>
                    <a:pt x="6428635" y="1821972"/>
                  </a:lnTo>
                  <a:lnTo>
                    <a:pt x="6437836" y="1776942"/>
                  </a:lnTo>
                  <a:lnTo>
                    <a:pt x="6440995" y="1729994"/>
                  </a:lnTo>
                  <a:lnTo>
                    <a:pt x="6440995" y="865009"/>
                  </a:lnTo>
                  <a:lnTo>
                    <a:pt x="8437194" y="358800"/>
                  </a:lnTo>
                  <a:lnTo>
                    <a:pt x="6440995" y="345998"/>
                  </a:lnTo>
                  <a:lnTo>
                    <a:pt x="6437836" y="299059"/>
                  </a:lnTo>
                  <a:lnTo>
                    <a:pt x="6428635" y="254027"/>
                  </a:lnTo>
                  <a:lnTo>
                    <a:pt x="6413804" y="211328"/>
                  </a:lnTo>
                  <a:lnTo>
                    <a:pt x="6393754" y="171372"/>
                  </a:lnTo>
                  <a:lnTo>
                    <a:pt x="6368899" y="134574"/>
                  </a:lnTo>
                  <a:lnTo>
                    <a:pt x="6339651" y="101344"/>
                  </a:lnTo>
                  <a:lnTo>
                    <a:pt x="6306421" y="72095"/>
                  </a:lnTo>
                  <a:lnTo>
                    <a:pt x="6269622" y="47240"/>
                  </a:lnTo>
                  <a:lnTo>
                    <a:pt x="6229667" y="27191"/>
                  </a:lnTo>
                  <a:lnTo>
                    <a:pt x="6186967" y="12359"/>
                  </a:lnTo>
                  <a:lnTo>
                    <a:pt x="6141935" y="3158"/>
                  </a:lnTo>
                  <a:lnTo>
                    <a:pt x="6094984" y="0"/>
                  </a:lnTo>
                  <a:close/>
                </a:path>
              </a:pathLst>
            </a:custGeom>
            <a:solidFill>
              <a:srgbClr val="43BB8D"/>
            </a:solidFill>
          </p:spPr>
          <p:txBody>
            <a:bodyPr wrap="square" lIns="0" tIns="0" rIns="0" bIns="0" rtlCol="0"/>
            <a:lstStyle/>
            <a:p>
              <a:endParaRPr/>
            </a:p>
          </p:txBody>
        </p:sp>
        <p:sp>
          <p:nvSpPr>
            <p:cNvPr id="4" name="object 4"/>
            <p:cNvSpPr/>
            <p:nvPr/>
          </p:nvSpPr>
          <p:spPr>
            <a:xfrm>
              <a:off x="381835" y="1745306"/>
              <a:ext cx="8433435" cy="2075180"/>
            </a:xfrm>
            <a:custGeom>
              <a:avLst/>
              <a:gdLst/>
              <a:ahLst/>
              <a:cxnLst/>
              <a:rect l="l" t="t" r="r" b="b"/>
              <a:pathLst>
                <a:path w="8433435" h="2075179">
                  <a:moveTo>
                    <a:pt x="0" y="345830"/>
                  </a:moveTo>
                  <a:lnTo>
                    <a:pt x="3157" y="298903"/>
                  </a:lnTo>
                  <a:lnTo>
                    <a:pt x="12353" y="253894"/>
                  </a:lnTo>
                  <a:lnTo>
                    <a:pt x="27177" y="211217"/>
                  </a:lnTo>
                  <a:lnTo>
                    <a:pt x="47215" y="171283"/>
                  </a:lnTo>
                  <a:lnTo>
                    <a:pt x="72057" y="134503"/>
                  </a:lnTo>
                  <a:lnTo>
                    <a:pt x="101291" y="101291"/>
                  </a:lnTo>
                  <a:lnTo>
                    <a:pt x="134503" y="72058"/>
                  </a:lnTo>
                  <a:lnTo>
                    <a:pt x="171282" y="47215"/>
                  </a:lnTo>
                  <a:lnTo>
                    <a:pt x="211217" y="27177"/>
                  </a:lnTo>
                  <a:lnTo>
                    <a:pt x="253894" y="12353"/>
                  </a:lnTo>
                  <a:lnTo>
                    <a:pt x="298902" y="3157"/>
                  </a:lnTo>
                  <a:lnTo>
                    <a:pt x="345829" y="0"/>
                  </a:lnTo>
                  <a:lnTo>
                    <a:pt x="6091880" y="0"/>
                  </a:lnTo>
                  <a:lnTo>
                    <a:pt x="6138807" y="3157"/>
                  </a:lnTo>
                  <a:lnTo>
                    <a:pt x="6183815" y="12353"/>
                  </a:lnTo>
                  <a:lnTo>
                    <a:pt x="6226492" y="27177"/>
                  </a:lnTo>
                  <a:lnTo>
                    <a:pt x="6266427" y="47215"/>
                  </a:lnTo>
                  <a:lnTo>
                    <a:pt x="6303206" y="72058"/>
                  </a:lnTo>
                  <a:lnTo>
                    <a:pt x="6336418" y="101291"/>
                  </a:lnTo>
                  <a:lnTo>
                    <a:pt x="6365652" y="134503"/>
                  </a:lnTo>
                  <a:lnTo>
                    <a:pt x="6390494" y="171283"/>
                  </a:lnTo>
                  <a:lnTo>
                    <a:pt x="6410533" y="211217"/>
                  </a:lnTo>
                  <a:lnTo>
                    <a:pt x="6425356" y="253894"/>
                  </a:lnTo>
                  <a:lnTo>
                    <a:pt x="6434553" y="298903"/>
                  </a:lnTo>
                  <a:lnTo>
                    <a:pt x="6437710" y="345830"/>
                  </a:lnTo>
                  <a:lnTo>
                    <a:pt x="8432886" y="358608"/>
                  </a:lnTo>
                  <a:lnTo>
                    <a:pt x="6437710" y="864557"/>
                  </a:lnTo>
                  <a:lnTo>
                    <a:pt x="6437710" y="1729100"/>
                  </a:lnTo>
                  <a:lnTo>
                    <a:pt x="6434553" y="1776028"/>
                  </a:lnTo>
                  <a:lnTo>
                    <a:pt x="6425356" y="1821036"/>
                  </a:lnTo>
                  <a:lnTo>
                    <a:pt x="6410533" y="1863713"/>
                  </a:lnTo>
                  <a:lnTo>
                    <a:pt x="6390494" y="1903648"/>
                  </a:lnTo>
                  <a:lnTo>
                    <a:pt x="6365652" y="1940427"/>
                  </a:lnTo>
                  <a:lnTo>
                    <a:pt x="6336418" y="1973640"/>
                  </a:lnTo>
                  <a:lnTo>
                    <a:pt x="6303206" y="2002873"/>
                  </a:lnTo>
                  <a:lnTo>
                    <a:pt x="6266427" y="2027715"/>
                  </a:lnTo>
                  <a:lnTo>
                    <a:pt x="6226492" y="2047754"/>
                  </a:lnTo>
                  <a:lnTo>
                    <a:pt x="6183815" y="2062577"/>
                  </a:lnTo>
                  <a:lnTo>
                    <a:pt x="6138807" y="2071774"/>
                  </a:lnTo>
                  <a:lnTo>
                    <a:pt x="6091880" y="2074931"/>
                  </a:lnTo>
                  <a:lnTo>
                    <a:pt x="345829" y="2074931"/>
                  </a:lnTo>
                  <a:lnTo>
                    <a:pt x="298902" y="2071774"/>
                  </a:lnTo>
                  <a:lnTo>
                    <a:pt x="253894" y="2062577"/>
                  </a:lnTo>
                  <a:lnTo>
                    <a:pt x="211217" y="2047754"/>
                  </a:lnTo>
                  <a:lnTo>
                    <a:pt x="171282" y="2027715"/>
                  </a:lnTo>
                  <a:lnTo>
                    <a:pt x="134503" y="2002873"/>
                  </a:lnTo>
                  <a:lnTo>
                    <a:pt x="101291" y="1973640"/>
                  </a:lnTo>
                  <a:lnTo>
                    <a:pt x="72057" y="1940427"/>
                  </a:lnTo>
                  <a:lnTo>
                    <a:pt x="47215" y="1903648"/>
                  </a:lnTo>
                  <a:lnTo>
                    <a:pt x="27177" y="1863713"/>
                  </a:lnTo>
                  <a:lnTo>
                    <a:pt x="12353" y="1821036"/>
                  </a:lnTo>
                  <a:lnTo>
                    <a:pt x="3157" y="1776028"/>
                  </a:lnTo>
                  <a:lnTo>
                    <a:pt x="0" y="1729100"/>
                  </a:lnTo>
                  <a:lnTo>
                    <a:pt x="0" y="345823"/>
                  </a:lnTo>
                  <a:close/>
                </a:path>
              </a:pathLst>
            </a:custGeom>
            <a:ln w="12693">
              <a:solidFill>
                <a:srgbClr val="41719C"/>
              </a:solidFill>
            </a:ln>
          </p:spPr>
          <p:txBody>
            <a:bodyPr wrap="square" lIns="0" tIns="0" rIns="0" bIns="0" rtlCol="0"/>
            <a:lstStyle/>
            <a:p>
              <a:endParaRPr/>
            </a:p>
          </p:txBody>
        </p:sp>
      </p:grpSp>
      <p:grpSp>
        <p:nvGrpSpPr>
          <p:cNvPr id="5" name="object 5"/>
          <p:cNvGrpSpPr/>
          <p:nvPr/>
        </p:nvGrpSpPr>
        <p:grpSpPr>
          <a:xfrm>
            <a:off x="3460866" y="3992898"/>
            <a:ext cx="7425055" cy="2367280"/>
            <a:chOff x="3460866" y="3992898"/>
            <a:chExt cx="7425055" cy="2367280"/>
          </a:xfrm>
        </p:grpSpPr>
        <p:sp>
          <p:nvSpPr>
            <p:cNvPr id="6" name="object 6"/>
            <p:cNvSpPr/>
            <p:nvPr/>
          </p:nvSpPr>
          <p:spPr>
            <a:xfrm>
              <a:off x="3466248" y="3999250"/>
              <a:ext cx="7416165" cy="2355215"/>
            </a:xfrm>
            <a:custGeom>
              <a:avLst/>
              <a:gdLst/>
              <a:ahLst/>
              <a:cxnLst/>
              <a:rect l="l" t="t" r="r" b="b"/>
              <a:pathLst>
                <a:path w="7416165" h="2355215">
                  <a:moveTo>
                    <a:pt x="7051217" y="0"/>
                  </a:moveTo>
                  <a:lnTo>
                    <a:pt x="2244369" y="0"/>
                  </a:lnTo>
                  <a:lnTo>
                    <a:pt x="2194855" y="3331"/>
                  </a:lnTo>
                  <a:lnTo>
                    <a:pt x="2147366" y="13034"/>
                  </a:lnTo>
                  <a:lnTo>
                    <a:pt x="2102336" y="28675"/>
                  </a:lnTo>
                  <a:lnTo>
                    <a:pt x="2060200" y="49819"/>
                  </a:lnTo>
                  <a:lnTo>
                    <a:pt x="2021393" y="76031"/>
                  </a:lnTo>
                  <a:lnTo>
                    <a:pt x="1986349" y="106876"/>
                  </a:lnTo>
                  <a:lnTo>
                    <a:pt x="1955504" y="141920"/>
                  </a:lnTo>
                  <a:lnTo>
                    <a:pt x="1929292" y="180727"/>
                  </a:lnTo>
                  <a:lnTo>
                    <a:pt x="1908148" y="222863"/>
                  </a:lnTo>
                  <a:lnTo>
                    <a:pt x="1892507" y="267893"/>
                  </a:lnTo>
                  <a:lnTo>
                    <a:pt x="1882804" y="315382"/>
                  </a:lnTo>
                  <a:lnTo>
                    <a:pt x="1879473" y="364896"/>
                  </a:lnTo>
                  <a:lnTo>
                    <a:pt x="1879473" y="1277111"/>
                  </a:lnTo>
                  <a:lnTo>
                    <a:pt x="0" y="2355202"/>
                  </a:lnTo>
                  <a:lnTo>
                    <a:pt x="1879428" y="1824456"/>
                  </a:lnTo>
                  <a:lnTo>
                    <a:pt x="7416114" y="1824456"/>
                  </a:lnTo>
                  <a:lnTo>
                    <a:pt x="7416114" y="364896"/>
                  </a:lnTo>
                  <a:lnTo>
                    <a:pt x="7412783" y="315382"/>
                  </a:lnTo>
                  <a:lnTo>
                    <a:pt x="7403079" y="267893"/>
                  </a:lnTo>
                  <a:lnTo>
                    <a:pt x="7387438" y="222863"/>
                  </a:lnTo>
                  <a:lnTo>
                    <a:pt x="7366294" y="180727"/>
                  </a:lnTo>
                  <a:lnTo>
                    <a:pt x="7340082" y="141920"/>
                  </a:lnTo>
                  <a:lnTo>
                    <a:pt x="7309237" y="106876"/>
                  </a:lnTo>
                  <a:lnTo>
                    <a:pt x="7274193" y="76031"/>
                  </a:lnTo>
                  <a:lnTo>
                    <a:pt x="7235386" y="49819"/>
                  </a:lnTo>
                  <a:lnTo>
                    <a:pt x="7193250" y="28675"/>
                  </a:lnTo>
                  <a:lnTo>
                    <a:pt x="7148220" y="13034"/>
                  </a:lnTo>
                  <a:lnTo>
                    <a:pt x="7100731" y="3331"/>
                  </a:lnTo>
                  <a:lnTo>
                    <a:pt x="7051217" y="0"/>
                  </a:lnTo>
                  <a:close/>
                </a:path>
                <a:path w="7416165" h="2355215">
                  <a:moveTo>
                    <a:pt x="7416114" y="1824456"/>
                  </a:moveTo>
                  <a:lnTo>
                    <a:pt x="1879473" y="1824456"/>
                  </a:lnTo>
                  <a:lnTo>
                    <a:pt x="1882804" y="1873960"/>
                  </a:lnTo>
                  <a:lnTo>
                    <a:pt x="1892507" y="1921452"/>
                  </a:lnTo>
                  <a:lnTo>
                    <a:pt x="1908148" y="1966484"/>
                  </a:lnTo>
                  <a:lnTo>
                    <a:pt x="1929292" y="2008621"/>
                  </a:lnTo>
                  <a:lnTo>
                    <a:pt x="1955504" y="2047430"/>
                  </a:lnTo>
                  <a:lnTo>
                    <a:pt x="1986349" y="2082474"/>
                  </a:lnTo>
                  <a:lnTo>
                    <a:pt x="2021393" y="2113320"/>
                  </a:lnTo>
                  <a:lnTo>
                    <a:pt x="2060200" y="2139532"/>
                  </a:lnTo>
                  <a:lnTo>
                    <a:pt x="2102336" y="2160676"/>
                  </a:lnTo>
                  <a:lnTo>
                    <a:pt x="2147366" y="2176318"/>
                  </a:lnTo>
                  <a:lnTo>
                    <a:pt x="2194855" y="2186021"/>
                  </a:lnTo>
                  <a:lnTo>
                    <a:pt x="2244369" y="2189352"/>
                  </a:lnTo>
                  <a:lnTo>
                    <a:pt x="7051217" y="2189352"/>
                  </a:lnTo>
                  <a:lnTo>
                    <a:pt x="7100731" y="2186021"/>
                  </a:lnTo>
                  <a:lnTo>
                    <a:pt x="7148220" y="2176318"/>
                  </a:lnTo>
                  <a:lnTo>
                    <a:pt x="7193250" y="2160676"/>
                  </a:lnTo>
                  <a:lnTo>
                    <a:pt x="7235386" y="2139532"/>
                  </a:lnTo>
                  <a:lnTo>
                    <a:pt x="7274193" y="2113320"/>
                  </a:lnTo>
                  <a:lnTo>
                    <a:pt x="7309237" y="2082474"/>
                  </a:lnTo>
                  <a:lnTo>
                    <a:pt x="7340082" y="2047430"/>
                  </a:lnTo>
                  <a:lnTo>
                    <a:pt x="7366294" y="2008621"/>
                  </a:lnTo>
                  <a:lnTo>
                    <a:pt x="7387438" y="1966484"/>
                  </a:lnTo>
                  <a:lnTo>
                    <a:pt x="7403079" y="1921452"/>
                  </a:lnTo>
                  <a:lnTo>
                    <a:pt x="7412783" y="1873960"/>
                  </a:lnTo>
                  <a:lnTo>
                    <a:pt x="7416114" y="1824456"/>
                  </a:lnTo>
                  <a:close/>
                </a:path>
              </a:pathLst>
            </a:custGeom>
            <a:solidFill>
              <a:srgbClr val="002060"/>
            </a:solidFill>
          </p:spPr>
          <p:txBody>
            <a:bodyPr wrap="square" lIns="0" tIns="0" rIns="0" bIns="0" rtlCol="0"/>
            <a:lstStyle/>
            <a:p>
              <a:endParaRPr/>
            </a:p>
          </p:txBody>
        </p:sp>
        <p:sp>
          <p:nvSpPr>
            <p:cNvPr id="7" name="object 7"/>
            <p:cNvSpPr/>
            <p:nvPr/>
          </p:nvSpPr>
          <p:spPr>
            <a:xfrm>
              <a:off x="3467213" y="3999245"/>
              <a:ext cx="7412355" cy="2354580"/>
            </a:xfrm>
            <a:custGeom>
              <a:avLst/>
              <a:gdLst/>
              <a:ahLst/>
              <a:cxnLst/>
              <a:rect l="l" t="t" r="r" b="b"/>
              <a:pathLst>
                <a:path w="7412355" h="2354579">
                  <a:moveTo>
                    <a:pt x="1878508" y="364716"/>
                  </a:moveTo>
                  <a:lnTo>
                    <a:pt x="1881837" y="315226"/>
                  </a:lnTo>
                  <a:lnTo>
                    <a:pt x="1891536" y="267760"/>
                  </a:lnTo>
                  <a:lnTo>
                    <a:pt x="1907169" y="222752"/>
                  </a:lnTo>
                  <a:lnTo>
                    <a:pt x="1928302" y="180636"/>
                  </a:lnTo>
                  <a:lnTo>
                    <a:pt x="1954501" y="141848"/>
                  </a:lnTo>
                  <a:lnTo>
                    <a:pt x="1985331" y="106822"/>
                  </a:lnTo>
                  <a:lnTo>
                    <a:pt x="2020357" y="75993"/>
                  </a:lnTo>
                  <a:lnTo>
                    <a:pt x="2059145" y="49794"/>
                  </a:lnTo>
                  <a:lnTo>
                    <a:pt x="2101260" y="28661"/>
                  </a:lnTo>
                  <a:lnTo>
                    <a:pt x="2146268" y="13028"/>
                  </a:lnTo>
                  <a:lnTo>
                    <a:pt x="2193734" y="3329"/>
                  </a:lnTo>
                  <a:lnTo>
                    <a:pt x="2243223" y="0"/>
                  </a:lnTo>
                  <a:lnTo>
                    <a:pt x="7047612" y="0"/>
                  </a:lnTo>
                  <a:lnTo>
                    <a:pt x="7097101" y="3329"/>
                  </a:lnTo>
                  <a:lnTo>
                    <a:pt x="7144567" y="13028"/>
                  </a:lnTo>
                  <a:lnTo>
                    <a:pt x="7189575" y="28661"/>
                  </a:lnTo>
                  <a:lnTo>
                    <a:pt x="7231690" y="49794"/>
                  </a:lnTo>
                  <a:lnTo>
                    <a:pt x="7270478" y="75993"/>
                  </a:lnTo>
                  <a:lnTo>
                    <a:pt x="7305504" y="106822"/>
                  </a:lnTo>
                  <a:lnTo>
                    <a:pt x="7336334" y="141848"/>
                  </a:lnTo>
                  <a:lnTo>
                    <a:pt x="7362532" y="180636"/>
                  </a:lnTo>
                  <a:lnTo>
                    <a:pt x="7383665" y="222752"/>
                  </a:lnTo>
                  <a:lnTo>
                    <a:pt x="7399299" y="267760"/>
                  </a:lnTo>
                  <a:lnTo>
                    <a:pt x="7408997" y="315226"/>
                  </a:lnTo>
                  <a:lnTo>
                    <a:pt x="7412327" y="364716"/>
                  </a:lnTo>
                  <a:lnTo>
                    <a:pt x="7412327" y="1276472"/>
                  </a:lnTo>
                  <a:lnTo>
                    <a:pt x="7412327" y="1823537"/>
                  </a:lnTo>
                  <a:lnTo>
                    <a:pt x="7408997" y="1873015"/>
                  </a:lnTo>
                  <a:lnTo>
                    <a:pt x="7399299" y="1920481"/>
                  </a:lnTo>
                  <a:lnTo>
                    <a:pt x="7383665" y="1965489"/>
                  </a:lnTo>
                  <a:lnTo>
                    <a:pt x="7362532" y="2007604"/>
                  </a:lnTo>
                  <a:lnTo>
                    <a:pt x="7336334" y="2046392"/>
                  </a:lnTo>
                  <a:lnTo>
                    <a:pt x="7305504" y="2081418"/>
                  </a:lnTo>
                  <a:lnTo>
                    <a:pt x="7270478" y="2112248"/>
                  </a:lnTo>
                  <a:lnTo>
                    <a:pt x="7231690" y="2138447"/>
                  </a:lnTo>
                  <a:lnTo>
                    <a:pt x="7189575" y="2159580"/>
                  </a:lnTo>
                  <a:lnTo>
                    <a:pt x="7144567" y="2175213"/>
                  </a:lnTo>
                  <a:lnTo>
                    <a:pt x="7097101" y="2184912"/>
                  </a:lnTo>
                  <a:lnTo>
                    <a:pt x="7047612" y="2188241"/>
                  </a:lnTo>
                  <a:lnTo>
                    <a:pt x="2243223" y="2188241"/>
                  </a:lnTo>
                  <a:lnTo>
                    <a:pt x="2193734" y="2184912"/>
                  </a:lnTo>
                  <a:lnTo>
                    <a:pt x="2146268" y="2175213"/>
                  </a:lnTo>
                  <a:lnTo>
                    <a:pt x="2101260" y="2159580"/>
                  </a:lnTo>
                  <a:lnTo>
                    <a:pt x="2059145" y="2138447"/>
                  </a:lnTo>
                  <a:lnTo>
                    <a:pt x="2020357" y="2112248"/>
                  </a:lnTo>
                  <a:lnTo>
                    <a:pt x="1985331" y="2081418"/>
                  </a:lnTo>
                  <a:lnTo>
                    <a:pt x="1954501" y="2046392"/>
                  </a:lnTo>
                  <a:lnTo>
                    <a:pt x="1928302" y="2007604"/>
                  </a:lnTo>
                  <a:lnTo>
                    <a:pt x="1907169" y="1965489"/>
                  </a:lnTo>
                  <a:lnTo>
                    <a:pt x="1891536" y="1920481"/>
                  </a:lnTo>
                  <a:lnTo>
                    <a:pt x="1881837" y="1873015"/>
                  </a:lnTo>
                  <a:lnTo>
                    <a:pt x="1878508" y="1823525"/>
                  </a:lnTo>
                  <a:lnTo>
                    <a:pt x="0" y="2354001"/>
                  </a:lnTo>
                  <a:lnTo>
                    <a:pt x="1878508" y="1276472"/>
                  </a:lnTo>
                  <a:lnTo>
                    <a:pt x="1878508" y="364716"/>
                  </a:lnTo>
                  <a:close/>
                </a:path>
              </a:pathLst>
            </a:custGeom>
            <a:ln w="12693">
              <a:solidFill>
                <a:srgbClr val="41719C"/>
              </a:solidFill>
            </a:ln>
          </p:spPr>
          <p:txBody>
            <a:bodyPr wrap="square" lIns="0" tIns="0" rIns="0" bIns="0" rtlCol="0"/>
            <a:lstStyle/>
            <a:p>
              <a:endParaRPr/>
            </a:p>
          </p:txBody>
        </p:sp>
      </p:grpSp>
      <p:sp>
        <p:nvSpPr>
          <p:cNvPr id="8" name="object 8">
            <a:extLst>
              <a:ext uri="{C183D7F6-B498-43B3-948B-1728B52AA6E4}">
                <adec:decorative xmlns:adec="http://schemas.microsoft.com/office/drawing/2017/decorative" val="1"/>
              </a:ext>
            </a:extLst>
          </p:cNvPr>
          <p:cNvSpPr txBox="1"/>
          <p:nvPr/>
        </p:nvSpPr>
        <p:spPr>
          <a:xfrm>
            <a:off x="561916" y="1831340"/>
            <a:ext cx="10096500" cy="4173854"/>
          </a:xfrm>
          <a:prstGeom prst="rect">
            <a:avLst/>
          </a:prstGeom>
        </p:spPr>
        <p:txBody>
          <a:bodyPr vert="horz" wrap="square" lIns="0" tIns="12700" rIns="0" bIns="0" rtlCol="0">
            <a:spAutoFit/>
          </a:bodyPr>
          <a:lstStyle/>
          <a:p>
            <a:pPr marL="12700" algn="just">
              <a:lnSpc>
                <a:spcPct val="100000"/>
              </a:lnSpc>
              <a:spcBef>
                <a:spcPts val="100"/>
              </a:spcBef>
            </a:pPr>
            <a:r>
              <a:rPr sz="2400" b="1" i="1" spc="-95" dirty="0">
                <a:latin typeface="Arial"/>
                <a:cs typeface="Arial"/>
              </a:rPr>
              <a:t>Motivated</a:t>
            </a:r>
            <a:r>
              <a:rPr sz="2400" b="1" i="1" spc="-125" dirty="0">
                <a:latin typeface="Arial"/>
                <a:cs typeface="Arial"/>
              </a:rPr>
              <a:t> </a:t>
            </a:r>
            <a:r>
              <a:rPr sz="2400" b="1" i="1" spc="-225" dirty="0">
                <a:latin typeface="Arial"/>
                <a:cs typeface="Arial"/>
              </a:rPr>
              <a:t>by</a:t>
            </a:r>
            <a:r>
              <a:rPr sz="2400" b="1" i="1" spc="-120" dirty="0">
                <a:latin typeface="Arial"/>
                <a:cs typeface="Arial"/>
              </a:rPr>
              <a:t> </a:t>
            </a:r>
            <a:r>
              <a:rPr sz="2400" b="1" i="1" spc="-155" dirty="0">
                <a:latin typeface="Arial"/>
                <a:cs typeface="Arial"/>
              </a:rPr>
              <a:t>funding,</a:t>
            </a:r>
            <a:r>
              <a:rPr sz="2400" b="1" i="1" spc="-110" dirty="0">
                <a:latin typeface="Arial"/>
                <a:cs typeface="Arial"/>
              </a:rPr>
              <a:t> </a:t>
            </a:r>
            <a:r>
              <a:rPr sz="2400" b="1" i="1" spc="-25" dirty="0">
                <a:latin typeface="Arial"/>
                <a:cs typeface="Arial"/>
              </a:rPr>
              <a:t>RO</a:t>
            </a:r>
            <a:r>
              <a:rPr lang="en-US" sz="2400" b="1" i="1" spc="-25" dirty="0">
                <a:latin typeface="Arial"/>
                <a:cs typeface="Arial"/>
              </a:rPr>
              <a:t>I</a:t>
            </a:r>
            <a:endParaRPr sz="2400" dirty="0">
              <a:latin typeface="Arial"/>
              <a:cs typeface="Arial"/>
            </a:endParaRPr>
          </a:p>
          <a:p>
            <a:pPr marL="31115" marR="4039235" indent="31750" algn="just">
              <a:lnSpc>
                <a:spcPct val="100600"/>
              </a:lnSpc>
              <a:spcBef>
                <a:spcPts val="5"/>
              </a:spcBef>
            </a:pPr>
            <a:r>
              <a:rPr sz="2400" spc="-190" dirty="0">
                <a:solidFill>
                  <a:srgbClr val="FFFFFF"/>
                </a:solidFill>
                <a:latin typeface="Arial"/>
                <a:cs typeface="Arial"/>
              </a:rPr>
              <a:t>We</a:t>
            </a:r>
            <a:r>
              <a:rPr sz="2400" spc="-125" dirty="0">
                <a:solidFill>
                  <a:srgbClr val="FFFFFF"/>
                </a:solidFill>
                <a:latin typeface="Arial"/>
                <a:cs typeface="Arial"/>
              </a:rPr>
              <a:t> </a:t>
            </a:r>
            <a:r>
              <a:rPr sz="2400" spc="-45" dirty="0">
                <a:solidFill>
                  <a:srgbClr val="FFFFFF"/>
                </a:solidFill>
                <a:latin typeface="Arial"/>
                <a:cs typeface="Arial"/>
              </a:rPr>
              <a:t>thought</a:t>
            </a:r>
            <a:r>
              <a:rPr sz="2400" spc="-135" dirty="0">
                <a:solidFill>
                  <a:srgbClr val="FFFFFF"/>
                </a:solidFill>
                <a:latin typeface="Arial"/>
                <a:cs typeface="Arial"/>
              </a:rPr>
              <a:t> 5 </a:t>
            </a:r>
            <a:r>
              <a:rPr sz="2400" spc="10" dirty="0">
                <a:solidFill>
                  <a:srgbClr val="FFFFFF"/>
                </a:solidFill>
                <a:latin typeface="Arial"/>
                <a:cs typeface="Arial"/>
              </a:rPr>
              <a:t>to</a:t>
            </a:r>
            <a:r>
              <a:rPr sz="2400" spc="-135" dirty="0">
                <a:solidFill>
                  <a:srgbClr val="FFFFFF"/>
                </a:solidFill>
                <a:latin typeface="Arial"/>
                <a:cs typeface="Arial"/>
              </a:rPr>
              <a:t> </a:t>
            </a:r>
            <a:r>
              <a:rPr sz="2400" spc="-140" dirty="0">
                <a:solidFill>
                  <a:srgbClr val="FFFFFF"/>
                </a:solidFill>
                <a:latin typeface="Arial"/>
                <a:cs typeface="Arial"/>
              </a:rPr>
              <a:t>10</a:t>
            </a:r>
            <a:r>
              <a:rPr sz="2400" spc="-135" dirty="0">
                <a:solidFill>
                  <a:srgbClr val="FFFFFF"/>
                </a:solidFill>
                <a:latin typeface="Arial"/>
                <a:cs typeface="Arial"/>
              </a:rPr>
              <a:t> </a:t>
            </a:r>
            <a:r>
              <a:rPr sz="2400" spc="-155" dirty="0">
                <a:solidFill>
                  <a:srgbClr val="FFFFFF"/>
                </a:solidFill>
                <a:latin typeface="Arial"/>
                <a:cs typeface="Arial"/>
              </a:rPr>
              <a:t>years</a:t>
            </a:r>
            <a:r>
              <a:rPr sz="2400" spc="-130" dirty="0">
                <a:solidFill>
                  <a:srgbClr val="FFFFFF"/>
                </a:solidFill>
                <a:latin typeface="Arial"/>
                <a:cs typeface="Arial"/>
              </a:rPr>
              <a:t> </a:t>
            </a:r>
            <a:r>
              <a:rPr sz="2400" spc="-170" dirty="0">
                <a:solidFill>
                  <a:srgbClr val="FFFFFF"/>
                </a:solidFill>
                <a:latin typeface="Arial"/>
                <a:cs typeface="Arial"/>
              </a:rPr>
              <a:t>ago</a:t>
            </a:r>
            <a:r>
              <a:rPr sz="2400" spc="-135" dirty="0">
                <a:solidFill>
                  <a:srgbClr val="FFFFFF"/>
                </a:solidFill>
                <a:latin typeface="Arial"/>
                <a:cs typeface="Arial"/>
              </a:rPr>
              <a:t> </a:t>
            </a:r>
            <a:r>
              <a:rPr sz="2400" spc="-10" dirty="0">
                <a:solidFill>
                  <a:srgbClr val="FFFFFF"/>
                </a:solidFill>
                <a:latin typeface="Arial"/>
                <a:cs typeface="Arial"/>
              </a:rPr>
              <a:t>that</a:t>
            </a:r>
            <a:r>
              <a:rPr sz="2400" spc="-135" dirty="0">
                <a:solidFill>
                  <a:srgbClr val="FFFFFF"/>
                </a:solidFill>
                <a:latin typeface="Arial"/>
                <a:cs typeface="Arial"/>
              </a:rPr>
              <a:t> </a:t>
            </a:r>
            <a:r>
              <a:rPr sz="2400" spc="70" dirty="0">
                <a:solidFill>
                  <a:srgbClr val="FFFFFF"/>
                </a:solidFill>
                <a:latin typeface="Arial"/>
                <a:cs typeface="Arial"/>
              </a:rPr>
              <a:t>it</a:t>
            </a:r>
            <a:r>
              <a:rPr sz="2400" spc="-140" dirty="0">
                <a:solidFill>
                  <a:srgbClr val="FFFFFF"/>
                </a:solidFill>
                <a:latin typeface="Arial"/>
                <a:cs typeface="Arial"/>
              </a:rPr>
              <a:t> </a:t>
            </a:r>
            <a:r>
              <a:rPr sz="2400" spc="-180" dirty="0">
                <a:solidFill>
                  <a:srgbClr val="FFFFFF"/>
                </a:solidFill>
                <a:latin typeface="Arial"/>
                <a:cs typeface="Arial"/>
              </a:rPr>
              <a:t>was</a:t>
            </a:r>
            <a:r>
              <a:rPr sz="2400" spc="-130" dirty="0">
                <a:solidFill>
                  <a:srgbClr val="FFFFFF"/>
                </a:solidFill>
                <a:latin typeface="Arial"/>
                <a:cs typeface="Arial"/>
              </a:rPr>
              <a:t> </a:t>
            </a:r>
            <a:r>
              <a:rPr sz="2400" spc="-25" dirty="0">
                <a:solidFill>
                  <a:srgbClr val="FFFFFF"/>
                </a:solidFill>
                <a:latin typeface="Arial"/>
                <a:cs typeface="Arial"/>
              </a:rPr>
              <a:t>time</a:t>
            </a:r>
            <a:r>
              <a:rPr sz="2400" spc="-125" dirty="0">
                <a:solidFill>
                  <a:srgbClr val="FFFFFF"/>
                </a:solidFill>
                <a:latin typeface="Arial"/>
                <a:cs typeface="Arial"/>
              </a:rPr>
              <a:t> </a:t>
            </a:r>
            <a:r>
              <a:rPr sz="2400" spc="10" dirty="0">
                <a:solidFill>
                  <a:srgbClr val="FFFFFF"/>
                </a:solidFill>
                <a:latin typeface="Arial"/>
                <a:cs typeface="Arial"/>
              </a:rPr>
              <a:t>to</a:t>
            </a:r>
            <a:r>
              <a:rPr sz="2400" spc="-40" dirty="0">
                <a:solidFill>
                  <a:srgbClr val="FFFFFF"/>
                </a:solidFill>
                <a:latin typeface="Arial"/>
                <a:cs typeface="Arial"/>
              </a:rPr>
              <a:t> </a:t>
            </a:r>
            <a:r>
              <a:rPr sz="2400" spc="-55" dirty="0">
                <a:solidFill>
                  <a:srgbClr val="FFFFFF"/>
                </a:solidFill>
                <a:latin typeface="Arial"/>
                <a:cs typeface="Arial"/>
              </a:rPr>
              <a:t>talk</a:t>
            </a:r>
            <a:r>
              <a:rPr sz="2400" spc="-140" dirty="0">
                <a:solidFill>
                  <a:srgbClr val="FFFFFF"/>
                </a:solidFill>
                <a:latin typeface="Arial"/>
                <a:cs typeface="Arial"/>
              </a:rPr>
              <a:t> </a:t>
            </a:r>
            <a:r>
              <a:rPr sz="2400" spc="10" dirty="0">
                <a:solidFill>
                  <a:srgbClr val="FFFFFF"/>
                </a:solidFill>
                <a:latin typeface="Arial"/>
                <a:cs typeface="Arial"/>
              </a:rPr>
              <a:t>to</a:t>
            </a:r>
            <a:r>
              <a:rPr sz="2400" spc="-135" dirty="0">
                <a:solidFill>
                  <a:srgbClr val="FFFFFF"/>
                </a:solidFill>
                <a:latin typeface="Arial"/>
                <a:cs typeface="Arial"/>
              </a:rPr>
              <a:t> </a:t>
            </a:r>
            <a:r>
              <a:rPr sz="2400" spc="-95" dirty="0">
                <a:solidFill>
                  <a:srgbClr val="FFFFFF"/>
                </a:solidFill>
                <a:latin typeface="Arial"/>
                <a:cs typeface="Arial"/>
              </a:rPr>
              <a:t>healthcare</a:t>
            </a:r>
            <a:r>
              <a:rPr sz="2400" spc="-130" dirty="0">
                <a:solidFill>
                  <a:srgbClr val="FFFFFF"/>
                </a:solidFill>
                <a:latin typeface="Arial"/>
                <a:cs typeface="Arial"/>
              </a:rPr>
              <a:t> </a:t>
            </a:r>
            <a:r>
              <a:rPr sz="2400" spc="-40" dirty="0">
                <a:solidFill>
                  <a:srgbClr val="FFFFFF"/>
                </a:solidFill>
                <a:latin typeface="Arial"/>
                <a:cs typeface="Arial"/>
              </a:rPr>
              <a:t>institutions</a:t>
            </a:r>
            <a:r>
              <a:rPr sz="2400" spc="-130" dirty="0">
                <a:solidFill>
                  <a:srgbClr val="FFFFFF"/>
                </a:solidFill>
                <a:latin typeface="Arial"/>
                <a:cs typeface="Arial"/>
              </a:rPr>
              <a:t> </a:t>
            </a:r>
            <a:r>
              <a:rPr sz="2400" spc="-120" dirty="0">
                <a:solidFill>
                  <a:srgbClr val="FFFFFF"/>
                </a:solidFill>
                <a:latin typeface="Arial"/>
                <a:cs typeface="Arial"/>
              </a:rPr>
              <a:t>and</a:t>
            </a:r>
            <a:r>
              <a:rPr sz="2400" spc="-130" dirty="0">
                <a:solidFill>
                  <a:srgbClr val="FFFFFF"/>
                </a:solidFill>
                <a:latin typeface="Arial"/>
                <a:cs typeface="Arial"/>
              </a:rPr>
              <a:t> </a:t>
            </a:r>
            <a:r>
              <a:rPr sz="2400" spc="70" dirty="0">
                <a:solidFill>
                  <a:srgbClr val="FFFFFF"/>
                </a:solidFill>
                <a:latin typeface="Arial"/>
                <a:cs typeface="Arial"/>
              </a:rPr>
              <a:t>it</a:t>
            </a:r>
            <a:r>
              <a:rPr sz="2400" spc="-140" dirty="0">
                <a:solidFill>
                  <a:srgbClr val="FFFFFF"/>
                </a:solidFill>
                <a:latin typeface="Arial"/>
                <a:cs typeface="Arial"/>
              </a:rPr>
              <a:t> </a:t>
            </a:r>
            <a:r>
              <a:rPr sz="2400" spc="-180" dirty="0">
                <a:solidFill>
                  <a:srgbClr val="FFFFFF"/>
                </a:solidFill>
                <a:latin typeface="Arial"/>
                <a:cs typeface="Arial"/>
              </a:rPr>
              <a:t>was</a:t>
            </a:r>
            <a:r>
              <a:rPr sz="2400" spc="-130" dirty="0">
                <a:solidFill>
                  <a:srgbClr val="FFFFFF"/>
                </a:solidFill>
                <a:latin typeface="Arial"/>
                <a:cs typeface="Arial"/>
              </a:rPr>
              <a:t> </a:t>
            </a:r>
            <a:r>
              <a:rPr sz="2400" spc="-150" dirty="0">
                <a:solidFill>
                  <a:srgbClr val="FFFFFF"/>
                </a:solidFill>
                <a:latin typeface="Arial"/>
                <a:cs typeface="Arial"/>
              </a:rPr>
              <a:t>way</a:t>
            </a:r>
            <a:r>
              <a:rPr sz="2400" spc="-130" dirty="0">
                <a:solidFill>
                  <a:srgbClr val="FFFFFF"/>
                </a:solidFill>
                <a:latin typeface="Arial"/>
                <a:cs typeface="Arial"/>
              </a:rPr>
              <a:t> </a:t>
            </a:r>
            <a:r>
              <a:rPr sz="2400" spc="-20" dirty="0">
                <a:solidFill>
                  <a:srgbClr val="FFFFFF"/>
                </a:solidFill>
                <a:latin typeface="Arial"/>
                <a:cs typeface="Arial"/>
              </a:rPr>
              <a:t>too</a:t>
            </a:r>
            <a:r>
              <a:rPr sz="2400" spc="-40" dirty="0">
                <a:solidFill>
                  <a:srgbClr val="FFFFFF"/>
                </a:solidFill>
                <a:latin typeface="Arial"/>
                <a:cs typeface="Arial"/>
              </a:rPr>
              <a:t> </a:t>
            </a:r>
            <a:r>
              <a:rPr sz="2400" spc="-110" dirty="0">
                <a:solidFill>
                  <a:srgbClr val="FFFFFF"/>
                </a:solidFill>
                <a:latin typeface="Arial"/>
                <a:cs typeface="Arial"/>
              </a:rPr>
              <a:t>early.</a:t>
            </a:r>
            <a:r>
              <a:rPr sz="2400" spc="-140" dirty="0">
                <a:solidFill>
                  <a:srgbClr val="FFFFFF"/>
                </a:solidFill>
                <a:latin typeface="Arial"/>
                <a:cs typeface="Arial"/>
              </a:rPr>
              <a:t> </a:t>
            </a:r>
            <a:r>
              <a:rPr sz="2400" spc="-165" dirty="0">
                <a:solidFill>
                  <a:srgbClr val="FFFFFF"/>
                </a:solidFill>
                <a:latin typeface="Arial"/>
                <a:cs typeface="Arial"/>
              </a:rPr>
              <a:t>They</a:t>
            </a:r>
            <a:r>
              <a:rPr sz="2400" spc="-130" dirty="0">
                <a:solidFill>
                  <a:srgbClr val="FFFFFF"/>
                </a:solidFill>
                <a:latin typeface="Arial"/>
                <a:cs typeface="Arial"/>
              </a:rPr>
              <a:t> </a:t>
            </a:r>
            <a:r>
              <a:rPr sz="2400" spc="-35" dirty="0">
                <a:solidFill>
                  <a:srgbClr val="FFFFFF"/>
                </a:solidFill>
                <a:latin typeface="Arial"/>
                <a:cs typeface="Arial"/>
              </a:rPr>
              <a:t>weren't</a:t>
            </a:r>
            <a:r>
              <a:rPr sz="2400" spc="-135" dirty="0">
                <a:solidFill>
                  <a:srgbClr val="FFFFFF"/>
                </a:solidFill>
                <a:latin typeface="Arial"/>
                <a:cs typeface="Arial"/>
              </a:rPr>
              <a:t> </a:t>
            </a:r>
            <a:r>
              <a:rPr sz="2400" spc="-110" dirty="0">
                <a:solidFill>
                  <a:srgbClr val="FFFFFF"/>
                </a:solidFill>
                <a:latin typeface="Arial"/>
                <a:cs typeface="Arial"/>
              </a:rPr>
              <a:t>ready</a:t>
            </a:r>
            <a:r>
              <a:rPr sz="2400" spc="-130" dirty="0">
                <a:solidFill>
                  <a:srgbClr val="FFFFFF"/>
                </a:solidFill>
                <a:latin typeface="Arial"/>
                <a:cs typeface="Arial"/>
              </a:rPr>
              <a:t> </a:t>
            </a:r>
            <a:r>
              <a:rPr sz="2400" spc="-60" dirty="0">
                <a:solidFill>
                  <a:srgbClr val="FFFFFF"/>
                </a:solidFill>
                <a:latin typeface="Arial"/>
                <a:cs typeface="Arial"/>
              </a:rPr>
              <a:t>yet.</a:t>
            </a:r>
            <a:r>
              <a:rPr sz="2400" spc="-135" dirty="0">
                <a:solidFill>
                  <a:srgbClr val="FFFFFF"/>
                </a:solidFill>
                <a:latin typeface="Arial"/>
                <a:cs typeface="Arial"/>
              </a:rPr>
              <a:t> </a:t>
            </a:r>
            <a:r>
              <a:rPr sz="2400" spc="-85" dirty="0">
                <a:solidFill>
                  <a:srgbClr val="FFFFFF"/>
                </a:solidFill>
                <a:latin typeface="Arial"/>
                <a:cs typeface="Arial"/>
              </a:rPr>
              <a:t>Nor</a:t>
            </a:r>
            <a:r>
              <a:rPr sz="2400" spc="-130" dirty="0">
                <a:solidFill>
                  <a:srgbClr val="FFFFFF"/>
                </a:solidFill>
                <a:latin typeface="Arial"/>
                <a:cs typeface="Arial"/>
              </a:rPr>
              <a:t> </a:t>
            </a:r>
            <a:r>
              <a:rPr sz="2400" spc="-180" dirty="0">
                <a:solidFill>
                  <a:srgbClr val="FFFFFF"/>
                </a:solidFill>
                <a:latin typeface="Arial"/>
                <a:cs typeface="Arial"/>
              </a:rPr>
              <a:t>was</a:t>
            </a:r>
            <a:r>
              <a:rPr sz="2400" spc="-130" dirty="0">
                <a:solidFill>
                  <a:srgbClr val="FFFFFF"/>
                </a:solidFill>
                <a:latin typeface="Arial"/>
                <a:cs typeface="Arial"/>
              </a:rPr>
              <a:t> </a:t>
            </a:r>
            <a:r>
              <a:rPr sz="2400" spc="70" dirty="0">
                <a:solidFill>
                  <a:srgbClr val="FFFFFF"/>
                </a:solidFill>
                <a:latin typeface="Arial"/>
                <a:cs typeface="Arial"/>
              </a:rPr>
              <a:t>it</a:t>
            </a:r>
            <a:r>
              <a:rPr sz="2400" spc="-135" dirty="0">
                <a:solidFill>
                  <a:srgbClr val="FFFFFF"/>
                </a:solidFill>
                <a:latin typeface="Arial"/>
                <a:cs typeface="Arial"/>
              </a:rPr>
              <a:t> </a:t>
            </a:r>
            <a:r>
              <a:rPr sz="2400" spc="-75" dirty="0">
                <a:solidFill>
                  <a:srgbClr val="FFFFFF"/>
                </a:solidFill>
                <a:latin typeface="Arial"/>
                <a:cs typeface="Arial"/>
              </a:rPr>
              <a:t>really</a:t>
            </a:r>
            <a:r>
              <a:rPr sz="2400" spc="-130" dirty="0">
                <a:solidFill>
                  <a:srgbClr val="FFFFFF"/>
                </a:solidFill>
                <a:latin typeface="Arial"/>
                <a:cs typeface="Arial"/>
              </a:rPr>
              <a:t> </a:t>
            </a:r>
            <a:r>
              <a:rPr sz="2400" spc="-45" dirty="0">
                <a:solidFill>
                  <a:srgbClr val="FFFFFF"/>
                </a:solidFill>
                <a:latin typeface="Arial"/>
                <a:cs typeface="Arial"/>
              </a:rPr>
              <a:t>in</a:t>
            </a:r>
            <a:r>
              <a:rPr sz="2400" spc="-35" dirty="0">
                <a:solidFill>
                  <a:srgbClr val="FFFFFF"/>
                </a:solidFill>
                <a:latin typeface="Arial"/>
                <a:cs typeface="Arial"/>
              </a:rPr>
              <a:t> </a:t>
            </a:r>
            <a:r>
              <a:rPr sz="2400" spc="-10" dirty="0">
                <a:solidFill>
                  <a:srgbClr val="FFFFFF"/>
                </a:solidFill>
                <a:latin typeface="Arial"/>
                <a:cs typeface="Arial"/>
              </a:rPr>
              <a:t>their</a:t>
            </a:r>
            <a:r>
              <a:rPr sz="2400" spc="-130" dirty="0">
                <a:solidFill>
                  <a:srgbClr val="FFFFFF"/>
                </a:solidFill>
                <a:latin typeface="Arial"/>
                <a:cs typeface="Arial"/>
              </a:rPr>
              <a:t> </a:t>
            </a:r>
            <a:r>
              <a:rPr sz="2400" spc="-75" dirty="0">
                <a:solidFill>
                  <a:srgbClr val="FFFFFF"/>
                </a:solidFill>
                <a:latin typeface="Arial"/>
                <a:cs typeface="Arial"/>
              </a:rPr>
              <a:t>financial</a:t>
            </a:r>
            <a:r>
              <a:rPr sz="2400" spc="-135" dirty="0">
                <a:solidFill>
                  <a:srgbClr val="FFFFFF"/>
                </a:solidFill>
                <a:latin typeface="Arial"/>
                <a:cs typeface="Arial"/>
              </a:rPr>
              <a:t> </a:t>
            </a:r>
            <a:r>
              <a:rPr sz="2400" spc="-60" dirty="0">
                <a:solidFill>
                  <a:srgbClr val="FFFFFF"/>
                </a:solidFill>
                <a:latin typeface="Arial"/>
                <a:cs typeface="Arial"/>
              </a:rPr>
              <a:t>interest.</a:t>
            </a:r>
            <a:r>
              <a:rPr sz="2400" spc="-140" dirty="0">
                <a:solidFill>
                  <a:srgbClr val="FFFFFF"/>
                </a:solidFill>
                <a:latin typeface="Arial"/>
                <a:cs typeface="Arial"/>
              </a:rPr>
              <a:t> </a:t>
            </a:r>
            <a:r>
              <a:rPr sz="2400" spc="-114" dirty="0">
                <a:solidFill>
                  <a:srgbClr val="FFFFFF"/>
                </a:solidFill>
                <a:latin typeface="Arial"/>
                <a:cs typeface="Arial"/>
              </a:rPr>
              <a:t>Now</a:t>
            </a:r>
            <a:r>
              <a:rPr sz="2400" spc="-130" dirty="0">
                <a:solidFill>
                  <a:srgbClr val="FFFFFF"/>
                </a:solidFill>
                <a:latin typeface="Arial"/>
                <a:cs typeface="Arial"/>
              </a:rPr>
              <a:t> </a:t>
            </a:r>
            <a:r>
              <a:rPr sz="2400" spc="-20" dirty="0">
                <a:solidFill>
                  <a:srgbClr val="FFFFFF"/>
                </a:solidFill>
                <a:latin typeface="Arial"/>
                <a:cs typeface="Arial"/>
              </a:rPr>
              <a:t>it's</a:t>
            </a:r>
            <a:r>
              <a:rPr sz="2400" spc="-130" dirty="0">
                <a:solidFill>
                  <a:srgbClr val="FFFFFF"/>
                </a:solidFill>
                <a:latin typeface="Arial"/>
                <a:cs typeface="Arial"/>
              </a:rPr>
              <a:t> </a:t>
            </a:r>
            <a:r>
              <a:rPr sz="2400" spc="-65" dirty="0">
                <a:solidFill>
                  <a:srgbClr val="FFFFFF"/>
                </a:solidFill>
                <a:latin typeface="Arial"/>
                <a:cs typeface="Arial"/>
              </a:rPr>
              <a:t>starting</a:t>
            </a:r>
            <a:r>
              <a:rPr sz="2400" spc="-140" dirty="0">
                <a:solidFill>
                  <a:srgbClr val="FFFFFF"/>
                </a:solidFill>
                <a:latin typeface="Arial"/>
                <a:cs typeface="Arial"/>
              </a:rPr>
              <a:t> </a:t>
            </a:r>
            <a:r>
              <a:rPr sz="2400" spc="10" dirty="0">
                <a:solidFill>
                  <a:srgbClr val="FFFFFF"/>
                </a:solidFill>
                <a:latin typeface="Arial"/>
                <a:cs typeface="Arial"/>
              </a:rPr>
              <a:t>to</a:t>
            </a:r>
            <a:r>
              <a:rPr sz="2400" spc="-135" dirty="0">
                <a:solidFill>
                  <a:srgbClr val="FFFFFF"/>
                </a:solidFill>
                <a:latin typeface="Arial"/>
                <a:cs typeface="Arial"/>
              </a:rPr>
              <a:t> </a:t>
            </a:r>
            <a:r>
              <a:rPr sz="2400" spc="-95" dirty="0">
                <a:solidFill>
                  <a:srgbClr val="FFFFFF"/>
                </a:solidFill>
                <a:latin typeface="Arial"/>
                <a:cs typeface="Arial"/>
              </a:rPr>
              <a:t>be.</a:t>
            </a:r>
            <a:endParaRPr sz="2400" dirty="0">
              <a:latin typeface="Arial"/>
              <a:cs typeface="Arial"/>
            </a:endParaRPr>
          </a:p>
          <a:p>
            <a:pPr>
              <a:lnSpc>
                <a:spcPct val="100000"/>
              </a:lnSpc>
              <a:spcBef>
                <a:spcPts val="960"/>
              </a:spcBef>
            </a:pPr>
            <a:endParaRPr sz="2400" dirty="0">
              <a:latin typeface="Arial"/>
              <a:cs typeface="Arial"/>
            </a:endParaRPr>
          </a:p>
          <a:p>
            <a:pPr marL="2133600" algn="ctr">
              <a:lnSpc>
                <a:spcPct val="100000"/>
              </a:lnSpc>
            </a:pPr>
            <a:r>
              <a:rPr sz="2400" b="1" i="1" spc="-130" dirty="0">
                <a:solidFill>
                  <a:srgbClr val="FFC000"/>
                </a:solidFill>
                <a:latin typeface="Arial"/>
                <a:cs typeface="Arial"/>
              </a:rPr>
              <a:t>“Not</a:t>
            </a:r>
            <a:r>
              <a:rPr sz="2400" b="1" i="1" spc="-120" dirty="0">
                <a:solidFill>
                  <a:srgbClr val="FFC000"/>
                </a:solidFill>
                <a:latin typeface="Arial"/>
                <a:cs typeface="Arial"/>
              </a:rPr>
              <a:t> </a:t>
            </a:r>
            <a:r>
              <a:rPr sz="2400" b="1" i="1" spc="-20" dirty="0">
                <a:solidFill>
                  <a:srgbClr val="FFC000"/>
                </a:solidFill>
                <a:latin typeface="Arial"/>
                <a:cs typeface="Arial"/>
              </a:rPr>
              <a:t>at</a:t>
            </a:r>
            <a:r>
              <a:rPr sz="2400" b="1" i="1" spc="-114" dirty="0">
                <a:solidFill>
                  <a:srgbClr val="FFC000"/>
                </a:solidFill>
                <a:latin typeface="Arial"/>
                <a:cs typeface="Arial"/>
              </a:rPr>
              <a:t> </a:t>
            </a:r>
            <a:r>
              <a:rPr sz="2400" b="1" i="1" spc="-120" dirty="0">
                <a:solidFill>
                  <a:srgbClr val="FFC000"/>
                </a:solidFill>
                <a:latin typeface="Arial"/>
                <a:cs typeface="Arial"/>
              </a:rPr>
              <a:t>the</a:t>
            </a:r>
            <a:r>
              <a:rPr sz="2400" b="1" i="1" spc="-125" dirty="0">
                <a:solidFill>
                  <a:srgbClr val="FFC000"/>
                </a:solidFill>
                <a:latin typeface="Arial"/>
                <a:cs typeface="Arial"/>
              </a:rPr>
              <a:t> </a:t>
            </a:r>
            <a:r>
              <a:rPr sz="2400" b="1" i="1" spc="-10" dirty="0">
                <a:solidFill>
                  <a:srgbClr val="FFC000"/>
                </a:solidFill>
                <a:latin typeface="Arial"/>
                <a:cs typeface="Arial"/>
              </a:rPr>
              <a:t>table”</a:t>
            </a:r>
            <a:endParaRPr sz="2400" dirty="0">
              <a:latin typeface="Arial"/>
              <a:cs typeface="Arial"/>
            </a:endParaRPr>
          </a:p>
          <a:p>
            <a:pPr marL="5019040" marR="5080" indent="-635" algn="ctr">
              <a:lnSpc>
                <a:spcPct val="100600"/>
              </a:lnSpc>
              <a:spcBef>
                <a:spcPts val="5"/>
              </a:spcBef>
              <a:tabLst>
                <a:tab pos="5749290" algn="l"/>
              </a:tabLst>
            </a:pPr>
            <a:r>
              <a:rPr sz="2400" spc="-105" dirty="0">
                <a:solidFill>
                  <a:srgbClr val="FFFFFF"/>
                </a:solidFill>
                <a:latin typeface="Arial"/>
                <a:cs typeface="Arial"/>
              </a:rPr>
              <a:t>Honestly</a:t>
            </a:r>
            <a:r>
              <a:rPr sz="2400" spc="-120" dirty="0">
                <a:solidFill>
                  <a:srgbClr val="FFFFFF"/>
                </a:solidFill>
                <a:latin typeface="Arial"/>
                <a:cs typeface="Arial"/>
              </a:rPr>
              <a:t> </a:t>
            </a:r>
            <a:r>
              <a:rPr sz="2400" spc="-135" dirty="0">
                <a:solidFill>
                  <a:srgbClr val="FFFFFF"/>
                </a:solidFill>
                <a:latin typeface="Arial"/>
                <a:cs typeface="Arial"/>
              </a:rPr>
              <a:t>my</a:t>
            </a:r>
            <a:r>
              <a:rPr sz="2400" spc="-110" dirty="0">
                <a:solidFill>
                  <a:srgbClr val="FFFFFF"/>
                </a:solidFill>
                <a:latin typeface="Arial"/>
                <a:cs typeface="Arial"/>
              </a:rPr>
              <a:t> </a:t>
            </a:r>
            <a:r>
              <a:rPr sz="2400" spc="-85" dirty="0">
                <a:solidFill>
                  <a:srgbClr val="FFFFFF"/>
                </a:solidFill>
                <a:latin typeface="Arial"/>
                <a:cs typeface="Arial"/>
              </a:rPr>
              <a:t>fear</a:t>
            </a:r>
            <a:r>
              <a:rPr sz="2400" spc="-110" dirty="0">
                <a:solidFill>
                  <a:srgbClr val="FFFFFF"/>
                </a:solidFill>
                <a:latin typeface="Arial"/>
                <a:cs typeface="Arial"/>
              </a:rPr>
              <a:t> </a:t>
            </a:r>
            <a:r>
              <a:rPr sz="2400" spc="-30" dirty="0">
                <a:solidFill>
                  <a:srgbClr val="FFFFFF"/>
                </a:solidFill>
                <a:latin typeface="Arial"/>
                <a:cs typeface="Arial"/>
              </a:rPr>
              <a:t>right</a:t>
            </a:r>
            <a:r>
              <a:rPr sz="2400" spc="-114" dirty="0">
                <a:solidFill>
                  <a:srgbClr val="FFFFFF"/>
                </a:solidFill>
                <a:latin typeface="Arial"/>
                <a:cs typeface="Arial"/>
              </a:rPr>
              <a:t> </a:t>
            </a:r>
            <a:r>
              <a:rPr sz="2400" spc="-130" dirty="0">
                <a:solidFill>
                  <a:srgbClr val="FFFFFF"/>
                </a:solidFill>
                <a:latin typeface="Arial"/>
                <a:cs typeface="Arial"/>
              </a:rPr>
              <a:t>now,</a:t>
            </a:r>
            <a:r>
              <a:rPr sz="2400" spc="-110" dirty="0">
                <a:solidFill>
                  <a:srgbClr val="FFFFFF"/>
                </a:solidFill>
                <a:latin typeface="Arial"/>
                <a:cs typeface="Arial"/>
              </a:rPr>
              <a:t> we</a:t>
            </a:r>
            <a:r>
              <a:rPr sz="2400" spc="-105" dirty="0">
                <a:solidFill>
                  <a:srgbClr val="FFFFFF"/>
                </a:solidFill>
                <a:latin typeface="Arial"/>
                <a:cs typeface="Arial"/>
              </a:rPr>
              <a:t> </a:t>
            </a:r>
            <a:r>
              <a:rPr sz="2400" spc="-125" dirty="0">
                <a:solidFill>
                  <a:srgbClr val="FFFFFF"/>
                </a:solidFill>
                <a:latin typeface="Arial"/>
                <a:cs typeface="Arial"/>
              </a:rPr>
              <a:t>are</a:t>
            </a:r>
            <a:r>
              <a:rPr sz="2400" spc="-100" dirty="0">
                <a:solidFill>
                  <a:srgbClr val="FFFFFF"/>
                </a:solidFill>
                <a:latin typeface="Arial"/>
                <a:cs typeface="Arial"/>
              </a:rPr>
              <a:t> </a:t>
            </a:r>
            <a:r>
              <a:rPr sz="2400" spc="-25" dirty="0">
                <a:solidFill>
                  <a:srgbClr val="FFFFFF"/>
                </a:solidFill>
                <a:latin typeface="Arial"/>
                <a:cs typeface="Arial"/>
              </a:rPr>
              <a:t>so </a:t>
            </a:r>
            <a:r>
              <a:rPr sz="2400" spc="-70" dirty="0">
                <a:solidFill>
                  <a:srgbClr val="FFFFFF"/>
                </a:solidFill>
                <a:latin typeface="Arial"/>
                <a:cs typeface="Arial"/>
              </a:rPr>
              <a:t>late</a:t>
            </a:r>
            <a:r>
              <a:rPr sz="2400" spc="-105" dirty="0">
                <a:solidFill>
                  <a:srgbClr val="FFFFFF"/>
                </a:solidFill>
                <a:latin typeface="Arial"/>
                <a:cs typeface="Arial"/>
              </a:rPr>
              <a:t> </a:t>
            </a:r>
            <a:r>
              <a:rPr sz="2400" spc="-240" dirty="0">
                <a:solidFill>
                  <a:srgbClr val="FFFFFF"/>
                </a:solidFill>
                <a:latin typeface="Arial"/>
                <a:cs typeface="Arial"/>
              </a:rPr>
              <a:t>as</a:t>
            </a:r>
            <a:r>
              <a:rPr sz="2400" spc="-105" dirty="0">
                <a:solidFill>
                  <a:srgbClr val="FFFFFF"/>
                </a:solidFill>
                <a:latin typeface="Arial"/>
                <a:cs typeface="Arial"/>
              </a:rPr>
              <a:t> </a:t>
            </a:r>
            <a:r>
              <a:rPr sz="2400" spc="-210" dirty="0">
                <a:solidFill>
                  <a:srgbClr val="FFFFFF"/>
                </a:solidFill>
                <a:latin typeface="Arial"/>
                <a:cs typeface="Arial"/>
              </a:rPr>
              <a:t>a</a:t>
            </a:r>
            <a:r>
              <a:rPr sz="2400" spc="-100" dirty="0">
                <a:solidFill>
                  <a:srgbClr val="FFFFFF"/>
                </a:solidFill>
                <a:latin typeface="Arial"/>
                <a:cs typeface="Arial"/>
              </a:rPr>
              <a:t> </a:t>
            </a:r>
            <a:r>
              <a:rPr sz="2400" spc="-90" dirty="0">
                <a:solidFill>
                  <a:srgbClr val="FFFFFF"/>
                </a:solidFill>
                <a:latin typeface="Arial"/>
                <a:cs typeface="Arial"/>
              </a:rPr>
              <a:t>community.</a:t>
            </a:r>
            <a:r>
              <a:rPr sz="2400" spc="-114" dirty="0">
                <a:solidFill>
                  <a:srgbClr val="FFFFFF"/>
                </a:solidFill>
                <a:latin typeface="Arial"/>
                <a:cs typeface="Arial"/>
              </a:rPr>
              <a:t> </a:t>
            </a:r>
            <a:r>
              <a:rPr sz="2400" spc="-155" dirty="0">
                <a:solidFill>
                  <a:srgbClr val="FFFFFF"/>
                </a:solidFill>
                <a:latin typeface="Arial"/>
                <a:cs typeface="Arial"/>
              </a:rPr>
              <a:t>Like,</a:t>
            </a:r>
            <a:r>
              <a:rPr sz="2400" spc="-105" dirty="0">
                <a:solidFill>
                  <a:srgbClr val="FFFFFF"/>
                </a:solidFill>
                <a:latin typeface="Arial"/>
                <a:cs typeface="Arial"/>
              </a:rPr>
              <a:t> </a:t>
            </a:r>
            <a:r>
              <a:rPr sz="2400" spc="-50" dirty="0">
                <a:solidFill>
                  <a:srgbClr val="FFFFFF"/>
                </a:solidFill>
                <a:latin typeface="Arial"/>
                <a:cs typeface="Arial"/>
              </a:rPr>
              <a:t>quality</a:t>
            </a:r>
            <a:r>
              <a:rPr sz="2400" spc="-100" dirty="0">
                <a:solidFill>
                  <a:srgbClr val="FFFFFF"/>
                </a:solidFill>
                <a:latin typeface="Arial"/>
                <a:cs typeface="Arial"/>
              </a:rPr>
              <a:t> </a:t>
            </a:r>
            <a:r>
              <a:rPr sz="2400" spc="-50" dirty="0">
                <a:solidFill>
                  <a:srgbClr val="FFFFFF"/>
                </a:solidFill>
                <a:latin typeface="Arial"/>
                <a:cs typeface="Arial"/>
              </a:rPr>
              <a:t>metrics </a:t>
            </a:r>
            <a:r>
              <a:rPr sz="2400" spc="-45" dirty="0">
                <a:solidFill>
                  <a:srgbClr val="FFFFFF"/>
                </a:solidFill>
                <a:latin typeface="Arial"/>
                <a:cs typeface="Arial"/>
              </a:rPr>
              <a:t>at</a:t>
            </a:r>
            <a:r>
              <a:rPr sz="2400" spc="-110" dirty="0">
                <a:solidFill>
                  <a:srgbClr val="FFFFFF"/>
                </a:solidFill>
                <a:latin typeface="Arial"/>
                <a:cs typeface="Arial"/>
              </a:rPr>
              <a:t> </a:t>
            </a:r>
            <a:r>
              <a:rPr sz="2400" spc="-130" dirty="0">
                <a:solidFill>
                  <a:srgbClr val="FFFFFF"/>
                </a:solidFill>
                <a:latin typeface="Arial"/>
                <a:cs typeface="Arial"/>
              </a:rPr>
              <a:t>MassHealth</a:t>
            </a:r>
            <a:r>
              <a:rPr sz="2400" spc="-105" dirty="0">
                <a:solidFill>
                  <a:srgbClr val="FFFFFF"/>
                </a:solidFill>
                <a:latin typeface="Arial"/>
                <a:cs typeface="Arial"/>
              </a:rPr>
              <a:t> </a:t>
            </a:r>
            <a:r>
              <a:rPr sz="2400" spc="-125" dirty="0">
                <a:solidFill>
                  <a:srgbClr val="FFFFFF"/>
                </a:solidFill>
                <a:latin typeface="Arial"/>
                <a:cs typeface="Arial"/>
              </a:rPr>
              <a:t>are</a:t>
            </a:r>
            <a:r>
              <a:rPr sz="2400" spc="-95" dirty="0">
                <a:solidFill>
                  <a:srgbClr val="FFFFFF"/>
                </a:solidFill>
                <a:latin typeface="Arial"/>
                <a:cs typeface="Arial"/>
              </a:rPr>
              <a:t> </a:t>
            </a:r>
            <a:r>
              <a:rPr sz="2400" spc="-105" dirty="0">
                <a:solidFill>
                  <a:srgbClr val="FFFFFF"/>
                </a:solidFill>
                <a:latin typeface="Arial"/>
                <a:cs typeface="Arial"/>
              </a:rPr>
              <a:t>being</a:t>
            </a:r>
            <a:r>
              <a:rPr sz="2400" spc="-110" dirty="0">
                <a:solidFill>
                  <a:srgbClr val="FFFFFF"/>
                </a:solidFill>
                <a:latin typeface="Arial"/>
                <a:cs typeface="Arial"/>
              </a:rPr>
              <a:t> </a:t>
            </a:r>
            <a:r>
              <a:rPr sz="2400" spc="-85" dirty="0">
                <a:solidFill>
                  <a:srgbClr val="FFFFFF"/>
                </a:solidFill>
                <a:latin typeface="Arial"/>
                <a:cs typeface="Arial"/>
              </a:rPr>
              <a:t>finalized</a:t>
            </a:r>
            <a:r>
              <a:rPr sz="2400" spc="-105" dirty="0">
                <a:solidFill>
                  <a:srgbClr val="FFFFFF"/>
                </a:solidFill>
                <a:latin typeface="Arial"/>
                <a:cs typeface="Arial"/>
              </a:rPr>
              <a:t> </a:t>
            </a:r>
            <a:r>
              <a:rPr sz="2400" spc="-10" dirty="0">
                <a:solidFill>
                  <a:srgbClr val="FFFFFF"/>
                </a:solidFill>
                <a:latin typeface="Arial"/>
                <a:cs typeface="Arial"/>
              </a:rPr>
              <a:t>right </a:t>
            </a:r>
            <a:r>
              <a:rPr sz="2400" spc="-20" dirty="0">
                <a:solidFill>
                  <a:srgbClr val="FFFFFF"/>
                </a:solidFill>
                <a:latin typeface="Arial"/>
                <a:cs typeface="Arial"/>
              </a:rPr>
              <a:t>now.</a:t>
            </a:r>
            <a:r>
              <a:rPr sz="2400" dirty="0">
                <a:solidFill>
                  <a:srgbClr val="FFFFFF"/>
                </a:solidFill>
                <a:latin typeface="Arial"/>
                <a:cs typeface="Arial"/>
              </a:rPr>
              <a:t>	</a:t>
            </a:r>
            <a:r>
              <a:rPr sz="2400" spc="-195" dirty="0">
                <a:solidFill>
                  <a:srgbClr val="FFFFFF"/>
                </a:solidFill>
                <a:latin typeface="Arial"/>
                <a:cs typeface="Arial"/>
              </a:rPr>
              <a:t>We</a:t>
            </a:r>
            <a:r>
              <a:rPr sz="2400" spc="-114" dirty="0">
                <a:solidFill>
                  <a:srgbClr val="FFFFFF"/>
                </a:solidFill>
                <a:latin typeface="Arial"/>
                <a:cs typeface="Arial"/>
              </a:rPr>
              <a:t> </a:t>
            </a:r>
            <a:r>
              <a:rPr sz="2400" spc="-95" dirty="0">
                <a:solidFill>
                  <a:srgbClr val="FFFFFF"/>
                </a:solidFill>
                <a:latin typeface="Arial"/>
                <a:cs typeface="Arial"/>
              </a:rPr>
              <a:t>were</a:t>
            </a:r>
            <a:r>
              <a:rPr sz="2400" spc="-114" dirty="0">
                <a:solidFill>
                  <a:srgbClr val="FFFFFF"/>
                </a:solidFill>
                <a:latin typeface="Arial"/>
                <a:cs typeface="Arial"/>
              </a:rPr>
              <a:t> </a:t>
            </a:r>
            <a:r>
              <a:rPr sz="2400" dirty="0">
                <a:solidFill>
                  <a:srgbClr val="FFFFFF"/>
                </a:solidFill>
                <a:latin typeface="Arial"/>
                <a:cs typeface="Arial"/>
              </a:rPr>
              <a:t>not</a:t>
            </a:r>
            <a:r>
              <a:rPr sz="2400" spc="-125" dirty="0">
                <a:solidFill>
                  <a:srgbClr val="FFFFFF"/>
                </a:solidFill>
                <a:latin typeface="Arial"/>
                <a:cs typeface="Arial"/>
              </a:rPr>
              <a:t> </a:t>
            </a:r>
            <a:r>
              <a:rPr sz="2400" spc="-50" dirty="0">
                <a:solidFill>
                  <a:srgbClr val="FFFFFF"/>
                </a:solidFill>
                <a:latin typeface="Arial"/>
                <a:cs typeface="Arial"/>
              </a:rPr>
              <a:t>invited</a:t>
            </a:r>
            <a:r>
              <a:rPr sz="2400" spc="-120" dirty="0">
                <a:solidFill>
                  <a:srgbClr val="FFFFFF"/>
                </a:solidFill>
                <a:latin typeface="Arial"/>
                <a:cs typeface="Arial"/>
              </a:rPr>
              <a:t> </a:t>
            </a:r>
            <a:r>
              <a:rPr sz="2400" dirty="0">
                <a:solidFill>
                  <a:srgbClr val="FFFFFF"/>
                </a:solidFill>
                <a:latin typeface="Arial"/>
                <a:cs typeface="Arial"/>
              </a:rPr>
              <a:t>to</a:t>
            </a:r>
            <a:r>
              <a:rPr sz="2400" spc="-125" dirty="0">
                <a:solidFill>
                  <a:srgbClr val="FFFFFF"/>
                </a:solidFill>
                <a:latin typeface="Arial"/>
                <a:cs typeface="Arial"/>
              </a:rPr>
              <a:t> </a:t>
            </a:r>
            <a:r>
              <a:rPr sz="2400" spc="-35" dirty="0">
                <a:solidFill>
                  <a:srgbClr val="FFFFFF"/>
                </a:solidFill>
                <a:latin typeface="Arial"/>
                <a:cs typeface="Arial"/>
              </a:rPr>
              <a:t>the</a:t>
            </a:r>
            <a:r>
              <a:rPr sz="2400" spc="-114" dirty="0">
                <a:solidFill>
                  <a:srgbClr val="FFFFFF"/>
                </a:solidFill>
                <a:latin typeface="Arial"/>
                <a:cs typeface="Arial"/>
              </a:rPr>
              <a:t> </a:t>
            </a:r>
            <a:r>
              <a:rPr sz="2400" spc="-10" dirty="0">
                <a:solidFill>
                  <a:srgbClr val="FFFFFF"/>
                </a:solidFill>
                <a:latin typeface="Arial"/>
                <a:cs typeface="Arial"/>
              </a:rPr>
              <a:t>party.</a:t>
            </a:r>
            <a:endParaRPr sz="2400" dirty="0">
              <a:latin typeface="Arial"/>
              <a:cs typeface="Arial"/>
            </a:endParaRPr>
          </a:p>
        </p:txBody>
      </p:sp>
      <p:pic>
        <p:nvPicPr>
          <p:cNvPr id="9" name="object 9" descr="Blue stick figure with a round head, two arms, and two legs."/>
          <p:cNvPicPr/>
          <p:nvPr/>
        </p:nvPicPr>
        <p:blipFill>
          <a:blip r:embed="rId2" cstate="print"/>
          <a:stretch>
            <a:fillRect/>
          </a:stretch>
        </p:blipFill>
        <p:spPr>
          <a:xfrm>
            <a:off x="8809932" y="1819922"/>
            <a:ext cx="966412" cy="1926755"/>
          </a:xfrm>
          <a:prstGeom prst="rect">
            <a:avLst/>
          </a:prstGeom>
        </p:spPr>
      </p:pic>
      <p:pic>
        <p:nvPicPr>
          <p:cNvPr id="10" name="object 10"/>
          <p:cNvPicPr/>
          <p:nvPr/>
        </p:nvPicPr>
        <p:blipFill>
          <a:blip r:embed="rId2" cstate="print"/>
          <a:stretch>
            <a:fillRect/>
          </a:stretch>
        </p:blipFill>
        <p:spPr>
          <a:xfrm>
            <a:off x="1593866" y="4582363"/>
            <a:ext cx="966415" cy="1926751"/>
          </a:xfrm>
          <a:prstGeom prst="rect">
            <a:avLst/>
          </a:prstGeom>
        </p:spPr>
      </p:pic>
      <p:pic>
        <p:nvPicPr>
          <p:cNvPr id="11" name="object 11" descr="2 How CBOs perceive health care SDOH strategy"/>
          <p:cNvPicPr/>
          <p:nvPr/>
        </p:nvPicPr>
        <p:blipFill>
          <a:blip r:embed="rId3" cstate="print"/>
          <a:stretch>
            <a:fillRect/>
          </a:stretch>
        </p:blipFill>
        <p:spPr>
          <a:xfrm>
            <a:off x="0" y="79913"/>
            <a:ext cx="9753600" cy="134300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Comment box"/>
          <p:cNvGrpSpPr/>
          <p:nvPr/>
        </p:nvGrpSpPr>
        <p:grpSpPr>
          <a:xfrm>
            <a:off x="491484" y="1693820"/>
            <a:ext cx="9194800" cy="3260725"/>
            <a:chOff x="491484" y="1693820"/>
            <a:chExt cx="9194800" cy="3260725"/>
          </a:xfrm>
        </p:grpSpPr>
        <p:sp>
          <p:nvSpPr>
            <p:cNvPr id="3" name="object 3"/>
            <p:cNvSpPr/>
            <p:nvPr/>
          </p:nvSpPr>
          <p:spPr>
            <a:xfrm>
              <a:off x="497833" y="1700174"/>
              <a:ext cx="9186545" cy="3249930"/>
            </a:xfrm>
            <a:custGeom>
              <a:avLst/>
              <a:gdLst/>
              <a:ahLst/>
              <a:cxnLst/>
              <a:rect l="l" t="t" r="r" b="b"/>
              <a:pathLst>
                <a:path w="9186545" h="3249929">
                  <a:moveTo>
                    <a:pt x="7077608" y="0"/>
                  </a:moveTo>
                  <a:lnTo>
                    <a:pt x="541616" y="0"/>
                  </a:lnTo>
                  <a:lnTo>
                    <a:pt x="494884" y="1988"/>
                  </a:lnTo>
                  <a:lnTo>
                    <a:pt x="449256" y="7843"/>
                  </a:lnTo>
                  <a:lnTo>
                    <a:pt x="404894" y="17405"/>
                  </a:lnTo>
                  <a:lnTo>
                    <a:pt x="361960" y="30508"/>
                  </a:lnTo>
                  <a:lnTo>
                    <a:pt x="320619" y="46992"/>
                  </a:lnTo>
                  <a:lnTo>
                    <a:pt x="281031" y="66693"/>
                  </a:lnTo>
                  <a:lnTo>
                    <a:pt x="243361" y="89449"/>
                  </a:lnTo>
                  <a:lnTo>
                    <a:pt x="207769" y="115097"/>
                  </a:lnTo>
                  <a:lnTo>
                    <a:pt x="174420" y="143475"/>
                  </a:lnTo>
                  <a:lnTo>
                    <a:pt x="143475" y="174420"/>
                  </a:lnTo>
                  <a:lnTo>
                    <a:pt x="115097" y="207769"/>
                  </a:lnTo>
                  <a:lnTo>
                    <a:pt x="89449" y="243361"/>
                  </a:lnTo>
                  <a:lnTo>
                    <a:pt x="66693" y="281031"/>
                  </a:lnTo>
                  <a:lnTo>
                    <a:pt x="46992" y="320619"/>
                  </a:lnTo>
                  <a:lnTo>
                    <a:pt x="30508" y="361960"/>
                  </a:lnTo>
                  <a:lnTo>
                    <a:pt x="17405" y="404894"/>
                  </a:lnTo>
                  <a:lnTo>
                    <a:pt x="7843" y="449256"/>
                  </a:lnTo>
                  <a:lnTo>
                    <a:pt x="1988" y="494884"/>
                  </a:lnTo>
                  <a:lnTo>
                    <a:pt x="0" y="541616"/>
                  </a:lnTo>
                  <a:lnTo>
                    <a:pt x="0" y="2708046"/>
                  </a:lnTo>
                  <a:lnTo>
                    <a:pt x="1988" y="2754778"/>
                  </a:lnTo>
                  <a:lnTo>
                    <a:pt x="7843" y="2800407"/>
                  </a:lnTo>
                  <a:lnTo>
                    <a:pt x="17405" y="2844769"/>
                  </a:lnTo>
                  <a:lnTo>
                    <a:pt x="30508" y="2887702"/>
                  </a:lnTo>
                  <a:lnTo>
                    <a:pt x="46992" y="2929043"/>
                  </a:lnTo>
                  <a:lnTo>
                    <a:pt x="66693" y="2968631"/>
                  </a:lnTo>
                  <a:lnTo>
                    <a:pt x="89449" y="3006301"/>
                  </a:lnTo>
                  <a:lnTo>
                    <a:pt x="115097" y="3041893"/>
                  </a:lnTo>
                  <a:lnTo>
                    <a:pt x="143475" y="3075242"/>
                  </a:lnTo>
                  <a:lnTo>
                    <a:pt x="174420" y="3106187"/>
                  </a:lnTo>
                  <a:lnTo>
                    <a:pt x="207769" y="3134565"/>
                  </a:lnTo>
                  <a:lnTo>
                    <a:pt x="243361" y="3160213"/>
                  </a:lnTo>
                  <a:lnTo>
                    <a:pt x="281031" y="3182969"/>
                  </a:lnTo>
                  <a:lnTo>
                    <a:pt x="320619" y="3202670"/>
                  </a:lnTo>
                  <a:lnTo>
                    <a:pt x="361960" y="3219154"/>
                  </a:lnTo>
                  <a:lnTo>
                    <a:pt x="404894" y="3232258"/>
                  </a:lnTo>
                  <a:lnTo>
                    <a:pt x="449256" y="3241819"/>
                  </a:lnTo>
                  <a:lnTo>
                    <a:pt x="494884" y="3247675"/>
                  </a:lnTo>
                  <a:lnTo>
                    <a:pt x="541616" y="3249663"/>
                  </a:lnTo>
                  <a:lnTo>
                    <a:pt x="7077608" y="3249663"/>
                  </a:lnTo>
                  <a:lnTo>
                    <a:pt x="7124340" y="3247675"/>
                  </a:lnTo>
                  <a:lnTo>
                    <a:pt x="7169969" y="3241819"/>
                  </a:lnTo>
                  <a:lnTo>
                    <a:pt x="7214331" y="3232258"/>
                  </a:lnTo>
                  <a:lnTo>
                    <a:pt x="7257264" y="3219154"/>
                  </a:lnTo>
                  <a:lnTo>
                    <a:pt x="7298605" y="3202670"/>
                  </a:lnTo>
                  <a:lnTo>
                    <a:pt x="7338193" y="3182969"/>
                  </a:lnTo>
                  <a:lnTo>
                    <a:pt x="7375863" y="3160213"/>
                  </a:lnTo>
                  <a:lnTo>
                    <a:pt x="7411455" y="3134565"/>
                  </a:lnTo>
                  <a:lnTo>
                    <a:pt x="7444804" y="3106187"/>
                  </a:lnTo>
                  <a:lnTo>
                    <a:pt x="7475749" y="3075242"/>
                  </a:lnTo>
                  <a:lnTo>
                    <a:pt x="7504127" y="3041893"/>
                  </a:lnTo>
                  <a:lnTo>
                    <a:pt x="7529775" y="3006301"/>
                  </a:lnTo>
                  <a:lnTo>
                    <a:pt x="7552531" y="2968631"/>
                  </a:lnTo>
                  <a:lnTo>
                    <a:pt x="7572232" y="2929043"/>
                  </a:lnTo>
                  <a:lnTo>
                    <a:pt x="7588716" y="2887702"/>
                  </a:lnTo>
                  <a:lnTo>
                    <a:pt x="7601820" y="2844769"/>
                  </a:lnTo>
                  <a:lnTo>
                    <a:pt x="7611381" y="2800407"/>
                  </a:lnTo>
                  <a:lnTo>
                    <a:pt x="7617237" y="2754778"/>
                  </a:lnTo>
                  <a:lnTo>
                    <a:pt x="7619225" y="2708046"/>
                  </a:lnTo>
                  <a:lnTo>
                    <a:pt x="9186265" y="2487523"/>
                  </a:lnTo>
                  <a:lnTo>
                    <a:pt x="7619225" y="1895627"/>
                  </a:lnTo>
                  <a:lnTo>
                    <a:pt x="7619225" y="541616"/>
                  </a:lnTo>
                  <a:lnTo>
                    <a:pt x="7617237" y="494884"/>
                  </a:lnTo>
                  <a:lnTo>
                    <a:pt x="7611381" y="449256"/>
                  </a:lnTo>
                  <a:lnTo>
                    <a:pt x="7601820" y="404894"/>
                  </a:lnTo>
                  <a:lnTo>
                    <a:pt x="7588716" y="361960"/>
                  </a:lnTo>
                  <a:lnTo>
                    <a:pt x="7572232" y="320619"/>
                  </a:lnTo>
                  <a:lnTo>
                    <a:pt x="7552531" y="281031"/>
                  </a:lnTo>
                  <a:lnTo>
                    <a:pt x="7529775" y="243361"/>
                  </a:lnTo>
                  <a:lnTo>
                    <a:pt x="7504127" y="207769"/>
                  </a:lnTo>
                  <a:lnTo>
                    <a:pt x="7475749" y="174420"/>
                  </a:lnTo>
                  <a:lnTo>
                    <a:pt x="7444804" y="143475"/>
                  </a:lnTo>
                  <a:lnTo>
                    <a:pt x="7411455" y="115097"/>
                  </a:lnTo>
                  <a:lnTo>
                    <a:pt x="7375863" y="89449"/>
                  </a:lnTo>
                  <a:lnTo>
                    <a:pt x="7338193" y="66693"/>
                  </a:lnTo>
                  <a:lnTo>
                    <a:pt x="7298605" y="46992"/>
                  </a:lnTo>
                  <a:lnTo>
                    <a:pt x="7257264" y="30508"/>
                  </a:lnTo>
                  <a:lnTo>
                    <a:pt x="7214331" y="17405"/>
                  </a:lnTo>
                  <a:lnTo>
                    <a:pt x="7169969" y="7843"/>
                  </a:lnTo>
                  <a:lnTo>
                    <a:pt x="7124340" y="1988"/>
                  </a:lnTo>
                  <a:lnTo>
                    <a:pt x="7077608" y="0"/>
                  </a:lnTo>
                  <a:close/>
                </a:path>
              </a:pathLst>
            </a:custGeom>
            <a:solidFill>
              <a:srgbClr val="002060"/>
            </a:solidFill>
          </p:spPr>
          <p:txBody>
            <a:bodyPr wrap="square" lIns="0" tIns="0" rIns="0" bIns="0" rtlCol="0"/>
            <a:lstStyle/>
            <a:p>
              <a:endParaRPr/>
            </a:p>
          </p:txBody>
        </p:sp>
        <p:sp>
          <p:nvSpPr>
            <p:cNvPr id="4" name="object 4"/>
            <p:cNvSpPr/>
            <p:nvPr/>
          </p:nvSpPr>
          <p:spPr>
            <a:xfrm>
              <a:off x="497834" y="1700170"/>
              <a:ext cx="9182100" cy="3248025"/>
            </a:xfrm>
            <a:custGeom>
              <a:avLst/>
              <a:gdLst/>
              <a:ahLst/>
              <a:cxnLst/>
              <a:rect l="l" t="t" r="r" b="b"/>
              <a:pathLst>
                <a:path w="9182100" h="3248025">
                  <a:moveTo>
                    <a:pt x="0" y="541344"/>
                  </a:moveTo>
                  <a:lnTo>
                    <a:pt x="1987" y="494635"/>
                  </a:lnTo>
                  <a:lnTo>
                    <a:pt x="7839" y="449029"/>
                  </a:lnTo>
                  <a:lnTo>
                    <a:pt x="17396" y="404689"/>
                  </a:lnTo>
                  <a:lnTo>
                    <a:pt x="30492" y="361777"/>
                  </a:lnTo>
                  <a:lnTo>
                    <a:pt x="46968" y="320456"/>
                  </a:lnTo>
                  <a:lnTo>
                    <a:pt x="66659" y="280889"/>
                  </a:lnTo>
                  <a:lnTo>
                    <a:pt x="89403" y="243237"/>
                  </a:lnTo>
                  <a:lnTo>
                    <a:pt x="115038" y="207663"/>
                  </a:lnTo>
                  <a:lnTo>
                    <a:pt x="143401" y="174331"/>
                  </a:lnTo>
                  <a:lnTo>
                    <a:pt x="174331" y="143402"/>
                  </a:lnTo>
                  <a:lnTo>
                    <a:pt x="207663" y="115038"/>
                  </a:lnTo>
                  <a:lnTo>
                    <a:pt x="243236" y="89403"/>
                  </a:lnTo>
                  <a:lnTo>
                    <a:pt x="280888" y="66659"/>
                  </a:lnTo>
                  <a:lnTo>
                    <a:pt x="320456" y="46968"/>
                  </a:lnTo>
                  <a:lnTo>
                    <a:pt x="361776" y="30492"/>
                  </a:lnTo>
                  <a:lnTo>
                    <a:pt x="404688" y="17396"/>
                  </a:lnTo>
                  <a:lnTo>
                    <a:pt x="449028" y="7839"/>
                  </a:lnTo>
                  <a:lnTo>
                    <a:pt x="494634" y="1987"/>
                  </a:lnTo>
                  <a:lnTo>
                    <a:pt x="541343" y="0"/>
                  </a:lnTo>
                  <a:lnTo>
                    <a:pt x="7073994" y="0"/>
                  </a:lnTo>
                  <a:lnTo>
                    <a:pt x="7120703" y="1987"/>
                  </a:lnTo>
                  <a:lnTo>
                    <a:pt x="7166309" y="7839"/>
                  </a:lnTo>
                  <a:lnTo>
                    <a:pt x="7210649" y="17396"/>
                  </a:lnTo>
                  <a:lnTo>
                    <a:pt x="7253561" y="30492"/>
                  </a:lnTo>
                  <a:lnTo>
                    <a:pt x="7294882" y="46968"/>
                  </a:lnTo>
                  <a:lnTo>
                    <a:pt x="7334449" y="66659"/>
                  </a:lnTo>
                  <a:lnTo>
                    <a:pt x="7372101" y="89403"/>
                  </a:lnTo>
                  <a:lnTo>
                    <a:pt x="7407674" y="115038"/>
                  </a:lnTo>
                  <a:lnTo>
                    <a:pt x="7441007" y="143402"/>
                  </a:lnTo>
                  <a:lnTo>
                    <a:pt x="7471936" y="174331"/>
                  </a:lnTo>
                  <a:lnTo>
                    <a:pt x="7500299" y="207663"/>
                  </a:lnTo>
                  <a:lnTo>
                    <a:pt x="7525934" y="243237"/>
                  </a:lnTo>
                  <a:lnTo>
                    <a:pt x="7548679" y="280889"/>
                  </a:lnTo>
                  <a:lnTo>
                    <a:pt x="7568370" y="320456"/>
                  </a:lnTo>
                  <a:lnTo>
                    <a:pt x="7584845" y="361777"/>
                  </a:lnTo>
                  <a:lnTo>
                    <a:pt x="7597942" y="404689"/>
                  </a:lnTo>
                  <a:lnTo>
                    <a:pt x="7607498" y="449029"/>
                  </a:lnTo>
                  <a:lnTo>
                    <a:pt x="7613351" y="494635"/>
                  </a:lnTo>
                  <a:lnTo>
                    <a:pt x="7615338" y="541344"/>
                  </a:lnTo>
                  <a:lnTo>
                    <a:pt x="7615338" y="1894669"/>
                  </a:lnTo>
                  <a:lnTo>
                    <a:pt x="9181587" y="2486257"/>
                  </a:lnTo>
                  <a:lnTo>
                    <a:pt x="7615338" y="2706672"/>
                  </a:lnTo>
                  <a:lnTo>
                    <a:pt x="7613351" y="2753374"/>
                  </a:lnTo>
                  <a:lnTo>
                    <a:pt x="7607498" y="2798980"/>
                  </a:lnTo>
                  <a:lnTo>
                    <a:pt x="7597942" y="2843320"/>
                  </a:lnTo>
                  <a:lnTo>
                    <a:pt x="7584845" y="2886231"/>
                  </a:lnTo>
                  <a:lnTo>
                    <a:pt x="7568370" y="2927552"/>
                  </a:lnTo>
                  <a:lnTo>
                    <a:pt x="7548679" y="2967120"/>
                  </a:lnTo>
                  <a:lnTo>
                    <a:pt x="7525934" y="3004772"/>
                  </a:lnTo>
                  <a:lnTo>
                    <a:pt x="7500299" y="3040345"/>
                  </a:lnTo>
                  <a:lnTo>
                    <a:pt x="7471936" y="3073678"/>
                  </a:lnTo>
                  <a:lnTo>
                    <a:pt x="7441007" y="3104607"/>
                  </a:lnTo>
                  <a:lnTo>
                    <a:pt x="7407674" y="3132970"/>
                  </a:lnTo>
                  <a:lnTo>
                    <a:pt x="7372101" y="3158606"/>
                  </a:lnTo>
                  <a:lnTo>
                    <a:pt x="7334449" y="3181350"/>
                  </a:lnTo>
                  <a:lnTo>
                    <a:pt x="7294882" y="3201041"/>
                  </a:lnTo>
                  <a:lnTo>
                    <a:pt x="7253561" y="3217516"/>
                  </a:lnTo>
                  <a:lnTo>
                    <a:pt x="7210649" y="3230613"/>
                  </a:lnTo>
                  <a:lnTo>
                    <a:pt x="7166309" y="3240169"/>
                  </a:lnTo>
                  <a:lnTo>
                    <a:pt x="7120703" y="3246022"/>
                  </a:lnTo>
                  <a:lnTo>
                    <a:pt x="7073994" y="3248009"/>
                  </a:lnTo>
                  <a:lnTo>
                    <a:pt x="541343" y="3248009"/>
                  </a:lnTo>
                  <a:lnTo>
                    <a:pt x="494634" y="3246022"/>
                  </a:lnTo>
                  <a:lnTo>
                    <a:pt x="449028" y="3240169"/>
                  </a:lnTo>
                  <a:lnTo>
                    <a:pt x="404688" y="3230613"/>
                  </a:lnTo>
                  <a:lnTo>
                    <a:pt x="361776" y="3217516"/>
                  </a:lnTo>
                  <a:lnTo>
                    <a:pt x="320456" y="3201041"/>
                  </a:lnTo>
                  <a:lnTo>
                    <a:pt x="280888" y="3181350"/>
                  </a:lnTo>
                  <a:lnTo>
                    <a:pt x="243236" y="3158606"/>
                  </a:lnTo>
                  <a:lnTo>
                    <a:pt x="207663" y="3132970"/>
                  </a:lnTo>
                  <a:lnTo>
                    <a:pt x="174331" y="3104607"/>
                  </a:lnTo>
                  <a:lnTo>
                    <a:pt x="143401" y="3073678"/>
                  </a:lnTo>
                  <a:lnTo>
                    <a:pt x="115038" y="3040345"/>
                  </a:lnTo>
                  <a:lnTo>
                    <a:pt x="89403" y="3004772"/>
                  </a:lnTo>
                  <a:lnTo>
                    <a:pt x="66659" y="2967120"/>
                  </a:lnTo>
                  <a:lnTo>
                    <a:pt x="46968" y="2927552"/>
                  </a:lnTo>
                  <a:lnTo>
                    <a:pt x="30492" y="2886231"/>
                  </a:lnTo>
                  <a:lnTo>
                    <a:pt x="17396" y="2843320"/>
                  </a:lnTo>
                  <a:lnTo>
                    <a:pt x="7839" y="2798980"/>
                  </a:lnTo>
                  <a:lnTo>
                    <a:pt x="1987" y="2753374"/>
                  </a:lnTo>
                  <a:lnTo>
                    <a:pt x="0" y="2706664"/>
                  </a:lnTo>
                  <a:lnTo>
                    <a:pt x="0" y="1894669"/>
                  </a:lnTo>
                  <a:lnTo>
                    <a:pt x="0" y="541344"/>
                  </a:lnTo>
                  <a:close/>
                </a:path>
              </a:pathLst>
            </a:custGeom>
            <a:ln w="12693">
              <a:solidFill>
                <a:srgbClr val="41719C"/>
              </a:solidFill>
            </a:ln>
          </p:spPr>
          <p:txBody>
            <a:bodyPr wrap="square" lIns="0" tIns="0" rIns="0" bIns="0" rtlCol="0"/>
            <a:lstStyle/>
            <a:p>
              <a:endParaRPr/>
            </a:p>
          </p:txBody>
        </p:sp>
      </p:grpSp>
      <p:sp>
        <p:nvSpPr>
          <p:cNvPr id="5" name="object 5" descr="Coondceesptual rationale&#13;&#10;It's moving in the right direction. This idea of fracturing a person into medical care, and social care, is ridiculous. It doesn't make common sense, and it's not working. People need this service, and it should be just a part of holistic, patient-centered care."/>
          <p:cNvSpPr txBox="1">
            <a:spLocks noGrp="1"/>
          </p:cNvSpPr>
          <p:nvPr>
            <p:ph type="title"/>
          </p:nvPr>
        </p:nvSpPr>
        <p:spPr>
          <a:xfrm>
            <a:off x="709809" y="1884171"/>
            <a:ext cx="7123430" cy="2837180"/>
          </a:xfrm>
          <a:prstGeom prst="rect">
            <a:avLst/>
          </a:prstGeom>
        </p:spPr>
        <p:txBody>
          <a:bodyPr vert="horz" wrap="square" lIns="0" tIns="12700" rIns="0" bIns="0" rtlCol="0">
            <a:spAutoFit/>
          </a:bodyPr>
          <a:lstStyle/>
          <a:p>
            <a:pPr marL="38100">
              <a:lnSpc>
                <a:spcPct val="100000"/>
              </a:lnSpc>
              <a:spcBef>
                <a:spcPts val="100"/>
              </a:spcBef>
            </a:pPr>
            <a:r>
              <a:rPr sz="2800" b="1" i="1" spc="-180" dirty="0">
                <a:solidFill>
                  <a:srgbClr val="FFC000"/>
                </a:solidFill>
                <a:latin typeface="Arial"/>
                <a:cs typeface="Arial"/>
              </a:rPr>
              <a:t>C</a:t>
            </a:r>
            <a:r>
              <a:rPr sz="3600" b="1" spc="-2857" baseline="-24305" dirty="0">
                <a:solidFill>
                  <a:srgbClr val="000000"/>
                </a:solidFill>
                <a:latin typeface="Arial"/>
                <a:cs typeface="Arial"/>
              </a:rPr>
              <a:t>C</a:t>
            </a:r>
            <a:r>
              <a:rPr sz="2800" b="1" i="1" spc="-405" dirty="0">
                <a:solidFill>
                  <a:srgbClr val="FFC000"/>
                </a:solidFill>
                <a:latin typeface="Arial"/>
                <a:cs typeface="Arial"/>
              </a:rPr>
              <a:t>o</a:t>
            </a:r>
            <a:r>
              <a:rPr sz="3600" b="1" spc="-2107" baseline="-24305" dirty="0">
                <a:solidFill>
                  <a:srgbClr val="000000"/>
                </a:solidFill>
                <a:latin typeface="Arial"/>
                <a:cs typeface="Arial"/>
              </a:rPr>
              <a:t>o</a:t>
            </a:r>
            <a:r>
              <a:rPr sz="2800" b="1" i="1" spc="-625" dirty="0">
                <a:solidFill>
                  <a:srgbClr val="FFC000"/>
                </a:solidFill>
                <a:latin typeface="Arial"/>
                <a:cs typeface="Arial"/>
              </a:rPr>
              <a:t>n</a:t>
            </a:r>
            <a:r>
              <a:rPr sz="3600" b="1" spc="-1785" baseline="-24305" dirty="0">
                <a:solidFill>
                  <a:srgbClr val="000000"/>
                </a:solidFill>
                <a:latin typeface="Arial"/>
                <a:cs typeface="Arial"/>
              </a:rPr>
              <a:t>d</a:t>
            </a:r>
            <a:r>
              <a:rPr sz="2800" b="1" i="1" spc="-525" dirty="0">
                <a:solidFill>
                  <a:srgbClr val="FFC000"/>
                </a:solidFill>
                <a:latin typeface="Arial"/>
                <a:cs typeface="Arial"/>
              </a:rPr>
              <a:t>c</a:t>
            </a:r>
            <a:r>
              <a:rPr sz="3600" b="1" spc="-1882" baseline="-24305" dirty="0">
                <a:solidFill>
                  <a:srgbClr val="000000"/>
                </a:solidFill>
                <a:latin typeface="Arial"/>
                <a:cs typeface="Arial"/>
              </a:rPr>
              <a:t>e</a:t>
            </a:r>
            <a:r>
              <a:rPr sz="2800" b="1" i="1" spc="-615" dirty="0">
                <a:solidFill>
                  <a:srgbClr val="FFC000"/>
                </a:solidFill>
                <a:latin typeface="Arial"/>
                <a:cs typeface="Arial"/>
              </a:rPr>
              <a:t>e</a:t>
            </a:r>
            <a:r>
              <a:rPr sz="3600" b="1" spc="-1447" baseline="-24305" dirty="0">
                <a:solidFill>
                  <a:srgbClr val="000000"/>
                </a:solidFill>
                <a:latin typeface="Arial"/>
                <a:cs typeface="Arial"/>
              </a:rPr>
              <a:t>s</a:t>
            </a:r>
            <a:r>
              <a:rPr sz="2800" b="1" i="1" spc="-185" dirty="0">
                <a:solidFill>
                  <a:srgbClr val="FFC000"/>
                </a:solidFill>
                <a:latin typeface="Arial"/>
                <a:cs typeface="Arial"/>
              </a:rPr>
              <a:t>p</a:t>
            </a:r>
            <a:r>
              <a:rPr sz="2800" b="1" i="1" spc="-165" dirty="0">
                <a:solidFill>
                  <a:srgbClr val="FFC000"/>
                </a:solidFill>
                <a:latin typeface="Arial"/>
                <a:cs typeface="Arial"/>
              </a:rPr>
              <a:t>t</a:t>
            </a:r>
            <a:r>
              <a:rPr sz="2800" b="1" i="1" spc="-175" dirty="0">
                <a:solidFill>
                  <a:srgbClr val="FFC000"/>
                </a:solidFill>
                <a:latin typeface="Arial"/>
                <a:cs typeface="Arial"/>
              </a:rPr>
              <a:t>ua</a:t>
            </a:r>
            <a:r>
              <a:rPr sz="2800" b="1" i="1" spc="-165" dirty="0">
                <a:solidFill>
                  <a:srgbClr val="FFC000"/>
                </a:solidFill>
                <a:latin typeface="Arial"/>
                <a:cs typeface="Arial"/>
              </a:rPr>
              <a:t>l</a:t>
            </a:r>
            <a:r>
              <a:rPr sz="2800" b="1" i="1" spc="-125" dirty="0">
                <a:solidFill>
                  <a:srgbClr val="FFC000"/>
                </a:solidFill>
                <a:latin typeface="Arial"/>
                <a:cs typeface="Arial"/>
              </a:rPr>
              <a:t> </a:t>
            </a:r>
            <a:r>
              <a:rPr sz="2800" b="1" i="1" spc="-10" dirty="0">
                <a:solidFill>
                  <a:srgbClr val="FFC000"/>
                </a:solidFill>
                <a:latin typeface="Arial"/>
                <a:cs typeface="Arial"/>
              </a:rPr>
              <a:t>rationale</a:t>
            </a:r>
            <a:endParaRPr sz="2800" dirty="0">
              <a:latin typeface="Arial"/>
              <a:cs typeface="Arial"/>
            </a:endParaRPr>
          </a:p>
          <a:p>
            <a:pPr marL="107314" marR="30480" indent="1905" algn="ctr">
              <a:lnSpc>
                <a:spcPct val="100000"/>
              </a:lnSpc>
              <a:spcBef>
                <a:spcPts val="55"/>
              </a:spcBef>
            </a:pPr>
            <a:r>
              <a:rPr sz="2600" spc="-45" dirty="0">
                <a:solidFill>
                  <a:srgbClr val="FFFFFF"/>
                </a:solidFill>
                <a:latin typeface="Arial"/>
                <a:cs typeface="Arial"/>
              </a:rPr>
              <a:t>It's</a:t>
            </a:r>
            <a:r>
              <a:rPr sz="2600" spc="-130" dirty="0">
                <a:solidFill>
                  <a:srgbClr val="FFFFFF"/>
                </a:solidFill>
                <a:latin typeface="Arial"/>
                <a:cs typeface="Arial"/>
              </a:rPr>
              <a:t> </a:t>
            </a:r>
            <a:r>
              <a:rPr sz="2600" spc="-105" dirty="0">
                <a:solidFill>
                  <a:srgbClr val="FFFFFF"/>
                </a:solidFill>
                <a:latin typeface="Arial"/>
                <a:cs typeface="Arial"/>
              </a:rPr>
              <a:t>moving</a:t>
            </a:r>
            <a:r>
              <a:rPr sz="2600" spc="-125" dirty="0">
                <a:solidFill>
                  <a:srgbClr val="FFFFFF"/>
                </a:solidFill>
                <a:latin typeface="Arial"/>
                <a:cs typeface="Arial"/>
              </a:rPr>
              <a:t> </a:t>
            </a:r>
            <a:r>
              <a:rPr sz="2600" spc="-30" dirty="0">
                <a:solidFill>
                  <a:srgbClr val="FFFFFF"/>
                </a:solidFill>
                <a:latin typeface="Arial"/>
                <a:cs typeface="Arial"/>
              </a:rPr>
              <a:t>in</a:t>
            </a:r>
            <a:r>
              <a:rPr sz="2600" spc="-130" dirty="0">
                <a:solidFill>
                  <a:srgbClr val="FFFFFF"/>
                </a:solidFill>
                <a:latin typeface="Arial"/>
                <a:cs typeface="Arial"/>
              </a:rPr>
              <a:t> </a:t>
            </a:r>
            <a:r>
              <a:rPr sz="2600" spc="-40" dirty="0">
                <a:solidFill>
                  <a:srgbClr val="FFFFFF"/>
                </a:solidFill>
                <a:latin typeface="Arial"/>
                <a:cs typeface="Arial"/>
              </a:rPr>
              <a:t>the</a:t>
            </a:r>
            <a:r>
              <a:rPr sz="2600" spc="-135" dirty="0">
                <a:solidFill>
                  <a:srgbClr val="FFFFFF"/>
                </a:solidFill>
                <a:latin typeface="Arial"/>
                <a:cs typeface="Arial"/>
              </a:rPr>
              <a:t> </a:t>
            </a:r>
            <a:r>
              <a:rPr sz="2600" spc="-25" dirty="0">
                <a:solidFill>
                  <a:srgbClr val="FFFFFF"/>
                </a:solidFill>
                <a:latin typeface="Arial"/>
                <a:cs typeface="Arial"/>
              </a:rPr>
              <a:t>right</a:t>
            </a:r>
            <a:r>
              <a:rPr sz="2600" spc="-120" dirty="0">
                <a:solidFill>
                  <a:srgbClr val="FFFFFF"/>
                </a:solidFill>
                <a:latin typeface="Arial"/>
                <a:cs typeface="Arial"/>
              </a:rPr>
              <a:t> </a:t>
            </a:r>
            <a:r>
              <a:rPr sz="2600" spc="-55" dirty="0">
                <a:solidFill>
                  <a:srgbClr val="FFFFFF"/>
                </a:solidFill>
                <a:latin typeface="Arial"/>
                <a:cs typeface="Arial"/>
              </a:rPr>
              <a:t>direction.</a:t>
            </a:r>
            <a:r>
              <a:rPr sz="2600" spc="-120" dirty="0">
                <a:solidFill>
                  <a:srgbClr val="FFFFFF"/>
                </a:solidFill>
                <a:latin typeface="Arial"/>
                <a:cs typeface="Arial"/>
              </a:rPr>
              <a:t> </a:t>
            </a:r>
            <a:r>
              <a:rPr sz="2600" spc="-180" dirty="0">
                <a:solidFill>
                  <a:srgbClr val="FFFFFF"/>
                </a:solidFill>
                <a:latin typeface="Arial"/>
                <a:cs typeface="Arial"/>
              </a:rPr>
              <a:t>This</a:t>
            </a:r>
            <a:r>
              <a:rPr sz="2600" spc="-130" dirty="0">
                <a:solidFill>
                  <a:srgbClr val="FFFFFF"/>
                </a:solidFill>
                <a:latin typeface="Arial"/>
                <a:cs typeface="Arial"/>
              </a:rPr>
              <a:t> </a:t>
            </a:r>
            <a:r>
              <a:rPr sz="2600" spc="-125" dirty="0">
                <a:solidFill>
                  <a:srgbClr val="FFFFFF"/>
                </a:solidFill>
                <a:latin typeface="Arial"/>
                <a:cs typeface="Arial"/>
              </a:rPr>
              <a:t>idea </a:t>
            </a:r>
            <a:r>
              <a:rPr sz="2600" spc="-25" dirty="0">
                <a:solidFill>
                  <a:srgbClr val="FFFFFF"/>
                </a:solidFill>
                <a:latin typeface="Arial"/>
                <a:cs typeface="Arial"/>
              </a:rPr>
              <a:t>of </a:t>
            </a:r>
            <a:r>
              <a:rPr sz="2600" spc="-60" dirty="0">
                <a:solidFill>
                  <a:srgbClr val="FFFFFF"/>
                </a:solidFill>
                <a:latin typeface="Arial"/>
                <a:cs typeface="Arial"/>
              </a:rPr>
              <a:t>fracturing</a:t>
            </a:r>
            <a:r>
              <a:rPr sz="2600" spc="-120" dirty="0">
                <a:solidFill>
                  <a:srgbClr val="FFFFFF"/>
                </a:solidFill>
                <a:latin typeface="Arial"/>
                <a:cs typeface="Arial"/>
              </a:rPr>
              <a:t> </a:t>
            </a:r>
            <a:r>
              <a:rPr sz="2600" spc="-225" dirty="0">
                <a:solidFill>
                  <a:srgbClr val="FFFFFF"/>
                </a:solidFill>
                <a:latin typeface="Arial"/>
                <a:cs typeface="Arial"/>
              </a:rPr>
              <a:t>a</a:t>
            </a:r>
            <a:r>
              <a:rPr sz="2600" spc="-120" dirty="0">
                <a:solidFill>
                  <a:srgbClr val="FFFFFF"/>
                </a:solidFill>
                <a:latin typeface="Arial"/>
                <a:cs typeface="Arial"/>
              </a:rPr>
              <a:t> </a:t>
            </a:r>
            <a:r>
              <a:rPr sz="2600" spc="-130" dirty="0">
                <a:solidFill>
                  <a:srgbClr val="FFFFFF"/>
                </a:solidFill>
                <a:latin typeface="Arial"/>
                <a:cs typeface="Arial"/>
              </a:rPr>
              <a:t>person</a:t>
            </a:r>
            <a:r>
              <a:rPr sz="2600" spc="-120" dirty="0">
                <a:solidFill>
                  <a:srgbClr val="FFFFFF"/>
                </a:solidFill>
                <a:latin typeface="Arial"/>
                <a:cs typeface="Arial"/>
              </a:rPr>
              <a:t> </a:t>
            </a:r>
            <a:r>
              <a:rPr sz="2600" spc="-10" dirty="0">
                <a:solidFill>
                  <a:srgbClr val="FFFFFF"/>
                </a:solidFill>
                <a:latin typeface="Arial"/>
                <a:cs typeface="Arial"/>
              </a:rPr>
              <a:t>into</a:t>
            </a:r>
            <a:r>
              <a:rPr sz="2600" spc="-120" dirty="0">
                <a:solidFill>
                  <a:srgbClr val="FFFFFF"/>
                </a:solidFill>
                <a:latin typeface="Arial"/>
                <a:cs typeface="Arial"/>
              </a:rPr>
              <a:t> </a:t>
            </a:r>
            <a:r>
              <a:rPr sz="2600" spc="-110" dirty="0">
                <a:solidFill>
                  <a:srgbClr val="FFFFFF"/>
                </a:solidFill>
                <a:latin typeface="Arial"/>
                <a:cs typeface="Arial"/>
              </a:rPr>
              <a:t>medical</a:t>
            </a:r>
            <a:r>
              <a:rPr sz="2600" spc="-114" dirty="0">
                <a:solidFill>
                  <a:srgbClr val="FFFFFF"/>
                </a:solidFill>
                <a:latin typeface="Arial"/>
                <a:cs typeface="Arial"/>
              </a:rPr>
              <a:t> </a:t>
            </a:r>
            <a:r>
              <a:rPr sz="2600" spc="-145" dirty="0">
                <a:solidFill>
                  <a:srgbClr val="FFFFFF"/>
                </a:solidFill>
                <a:latin typeface="Arial"/>
                <a:cs typeface="Arial"/>
              </a:rPr>
              <a:t>care,</a:t>
            </a:r>
            <a:r>
              <a:rPr sz="2600" spc="-120" dirty="0">
                <a:solidFill>
                  <a:srgbClr val="FFFFFF"/>
                </a:solidFill>
                <a:latin typeface="Arial"/>
                <a:cs typeface="Arial"/>
              </a:rPr>
              <a:t> </a:t>
            </a:r>
            <a:r>
              <a:rPr sz="2600" spc="-140" dirty="0">
                <a:solidFill>
                  <a:srgbClr val="FFFFFF"/>
                </a:solidFill>
                <a:latin typeface="Arial"/>
                <a:cs typeface="Arial"/>
              </a:rPr>
              <a:t>and</a:t>
            </a:r>
            <a:r>
              <a:rPr sz="2600" spc="-125" dirty="0">
                <a:solidFill>
                  <a:srgbClr val="FFFFFF"/>
                </a:solidFill>
                <a:latin typeface="Arial"/>
                <a:cs typeface="Arial"/>
              </a:rPr>
              <a:t> </a:t>
            </a:r>
            <a:r>
              <a:rPr sz="2600" spc="-10" dirty="0">
                <a:solidFill>
                  <a:srgbClr val="FFFFFF"/>
                </a:solidFill>
                <a:latin typeface="Arial"/>
                <a:cs typeface="Arial"/>
              </a:rPr>
              <a:t>social </a:t>
            </a:r>
            <a:r>
              <a:rPr sz="2600" spc="-145" dirty="0">
                <a:solidFill>
                  <a:srgbClr val="FFFFFF"/>
                </a:solidFill>
                <a:latin typeface="Arial"/>
                <a:cs typeface="Arial"/>
              </a:rPr>
              <a:t>care,</a:t>
            </a:r>
            <a:r>
              <a:rPr sz="2600" spc="-114" dirty="0">
                <a:solidFill>
                  <a:srgbClr val="FFFFFF"/>
                </a:solidFill>
                <a:latin typeface="Arial"/>
                <a:cs typeface="Arial"/>
              </a:rPr>
              <a:t> </a:t>
            </a:r>
            <a:r>
              <a:rPr sz="2600" spc="-140" dirty="0">
                <a:solidFill>
                  <a:srgbClr val="FFFFFF"/>
                </a:solidFill>
                <a:latin typeface="Arial"/>
                <a:cs typeface="Arial"/>
              </a:rPr>
              <a:t>is</a:t>
            </a:r>
            <a:r>
              <a:rPr sz="2600" spc="-114" dirty="0">
                <a:solidFill>
                  <a:srgbClr val="FFFFFF"/>
                </a:solidFill>
                <a:latin typeface="Arial"/>
                <a:cs typeface="Arial"/>
              </a:rPr>
              <a:t> </a:t>
            </a:r>
            <a:r>
              <a:rPr sz="2600" spc="-80" dirty="0">
                <a:solidFill>
                  <a:srgbClr val="FFFFFF"/>
                </a:solidFill>
                <a:latin typeface="Arial"/>
                <a:cs typeface="Arial"/>
              </a:rPr>
              <a:t>ridiculous.</a:t>
            </a:r>
            <a:r>
              <a:rPr sz="2600" spc="-110" dirty="0">
                <a:solidFill>
                  <a:srgbClr val="FFFFFF"/>
                </a:solidFill>
                <a:latin typeface="Arial"/>
                <a:cs typeface="Arial"/>
              </a:rPr>
              <a:t> </a:t>
            </a:r>
            <a:r>
              <a:rPr sz="2600" dirty="0">
                <a:solidFill>
                  <a:srgbClr val="FFFFFF"/>
                </a:solidFill>
                <a:latin typeface="Arial"/>
                <a:cs typeface="Arial"/>
              </a:rPr>
              <a:t>It</a:t>
            </a:r>
            <a:r>
              <a:rPr sz="2600" spc="-110" dirty="0">
                <a:solidFill>
                  <a:srgbClr val="FFFFFF"/>
                </a:solidFill>
                <a:latin typeface="Arial"/>
                <a:cs typeface="Arial"/>
              </a:rPr>
              <a:t> </a:t>
            </a:r>
            <a:r>
              <a:rPr sz="2600" spc="-75" dirty="0">
                <a:solidFill>
                  <a:srgbClr val="FFFFFF"/>
                </a:solidFill>
                <a:latin typeface="Arial"/>
                <a:cs typeface="Arial"/>
              </a:rPr>
              <a:t>doesn't</a:t>
            </a:r>
            <a:r>
              <a:rPr sz="2600" spc="-110" dirty="0">
                <a:solidFill>
                  <a:srgbClr val="FFFFFF"/>
                </a:solidFill>
                <a:latin typeface="Arial"/>
                <a:cs typeface="Arial"/>
              </a:rPr>
              <a:t> </a:t>
            </a:r>
            <a:r>
              <a:rPr sz="2600" spc="-170" dirty="0">
                <a:solidFill>
                  <a:srgbClr val="FFFFFF"/>
                </a:solidFill>
                <a:latin typeface="Arial"/>
                <a:cs typeface="Arial"/>
              </a:rPr>
              <a:t>make</a:t>
            </a:r>
            <a:r>
              <a:rPr sz="2600" spc="-125" dirty="0">
                <a:solidFill>
                  <a:srgbClr val="FFFFFF"/>
                </a:solidFill>
                <a:latin typeface="Arial"/>
                <a:cs typeface="Arial"/>
              </a:rPr>
              <a:t> </a:t>
            </a:r>
            <a:r>
              <a:rPr sz="2600" spc="-114" dirty="0">
                <a:solidFill>
                  <a:srgbClr val="FFFFFF"/>
                </a:solidFill>
                <a:latin typeface="Arial"/>
                <a:cs typeface="Arial"/>
              </a:rPr>
              <a:t>common </a:t>
            </a:r>
            <a:r>
              <a:rPr sz="2600" spc="-10" dirty="0">
                <a:solidFill>
                  <a:srgbClr val="FFFFFF"/>
                </a:solidFill>
                <a:latin typeface="Arial"/>
                <a:cs typeface="Arial"/>
              </a:rPr>
              <a:t>sense, </a:t>
            </a:r>
            <a:r>
              <a:rPr sz="2600" spc="-140" dirty="0">
                <a:solidFill>
                  <a:srgbClr val="FFFFFF"/>
                </a:solidFill>
                <a:latin typeface="Arial"/>
                <a:cs typeface="Arial"/>
              </a:rPr>
              <a:t>and</a:t>
            </a:r>
            <a:r>
              <a:rPr sz="2600" spc="-135" dirty="0">
                <a:solidFill>
                  <a:srgbClr val="FFFFFF"/>
                </a:solidFill>
                <a:latin typeface="Arial"/>
                <a:cs typeface="Arial"/>
              </a:rPr>
              <a:t> </a:t>
            </a:r>
            <a:r>
              <a:rPr sz="2600" spc="-10" dirty="0">
                <a:solidFill>
                  <a:srgbClr val="FFFFFF"/>
                </a:solidFill>
                <a:latin typeface="Arial"/>
                <a:cs typeface="Arial"/>
              </a:rPr>
              <a:t>it's</a:t>
            </a:r>
            <a:r>
              <a:rPr sz="2600" spc="-135" dirty="0">
                <a:solidFill>
                  <a:srgbClr val="FFFFFF"/>
                </a:solidFill>
                <a:latin typeface="Arial"/>
                <a:cs typeface="Arial"/>
              </a:rPr>
              <a:t> </a:t>
            </a:r>
            <a:r>
              <a:rPr sz="2600" dirty="0">
                <a:solidFill>
                  <a:srgbClr val="FFFFFF"/>
                </a:solidFill>
                <a:latin typeface="Arial"/>
                <a:cs typeface="Arial"/>
              </a:rPr>
              <a:t>not</a:t>
            </a:r>
            <a:r>
              <a:rPr sz="2600" spc="-125" dirty="0">
                <a:solidFill>
                  <a:srgbClr val="FFFFFF"/>
                </a:solidFill>
                <a:latin typeface="Arial"/>
                <a:cs typeface="Arial"/>
              </a:rPr>
              <a:t> </a:t>
            </a:r>
            <a:r>
              <a:rPr sz="2600" spc="-75" dirty="0">
                <a:solidFill>
                  <a:srgbClr val="FFFFFF"/>
                </a:solidFill>
                <a:latin typeface="Arial"/>
                <a:cs typeface="Arial"/>
              </a:rPr>
              <a:t>working.</a:t>
            </a:r>
            <a:r>
              <a:rPr sz="2600" spc="-125" dirty="0">
                <a:solidFill>
                  <a:srgbClr val="FFFFFF"/>
                </a:solidFill>
                <a:latin typeface="Arial"/>
                <a:cs typeface="Arial"/>
              </a:rPr>
              <a:t> </a:t>
            </a:r>
            <a:r>
              <a:rPr sz="2600" spc="-160" dirty="0">
                <a:solidFill>
                  <a:srgbClr val="FFFFFF"/>
                </a:solidFill>
                <a:latin typeface="Arial"/>
                <a:cs typeface="Arial"/>
              </a:rPr>
              <a:t>People</a:t>
            </a:r>
            <a:r>
              <a:rPr sz="2600" spc="-135" dirty="0">
                <a:solidFill>
                  <a:srgbClr val="FFFFFF"/>
                </a:solidFill>
                <a:latin typeface="Arial"/>
                <a:cs typeface="Arial"/>
              </a:rPr>
              <a:t> need </a:t>
            </a:r>
            <a:r>
              <a:rPr sz="2600" spc="-60" dirty="0">
                <a:solidFill>
                  <a:srgbClr val="FFFFFF"/>
                </a:solidFill>
                <a:latin typeface="Arial"/>
                <a:cs typeface="Arial"/>
              </a:rPr>
              <a:t>this</a:t>
            </a:r>
            <a:r>
              <a:rPr sz="2600" spc="-130" dirty="0">
                <a:solidFill>
                  <a:srgbClr val="FFFFFF"/>
                </a:solidFill>
                <a:latin typeface="Arial"/>
                <a:cs typeface="Arial"/>
              </a:rPr>
              <a:t> </a:t>
            </a:r>
            <a:r>
              <a:rPr sz="2600" spc="-120" dirty="0">
                <a:solidFill>
                  <a:srgbClr val="FFFFFF"/>
                </a:solidFill>
                <a:latin typeface="Arial"/>
                <a:cs typeface="Arial"/>
              </a:rPr>
              <a:t>service,</a:t>
            </a:r>
            <a:r>
              <a:rPr sz="2600" spc="-130" dirty="0">
                <a:solidFill>
                  <a:srgbClr val="FFFFFF"/>
                </a:solidFill>
                <a:latin typeface="Arial"/>
                <a:cs typeface="Arial"/>
              </a:rPr>
              <a:t> </a:t>
            </a:r>
            <a:r>
              <a:rPr sz="2600" spc="-140" dirty="0">
                <a:solidFill>
                  <a:srgbClr val="FFFFFF"/>
                </a:solidFill>
                <a:latin typeface="Arial"/>
                <a:cs typeface="Arial"/>
              </a:rPr>
              <a:t>and</a:t>
            </a:r>
            <a:r>
              <a:rPr sz="2600" spc="-130" dirty="0">
                <a:solidFill>
                  <a:srgbClr val="FFFFFF"/>
                </a:solidFill>
                <a:latin typeface="Arial"/>
                <a:cs typeface="Arial"/>
              </a:rPr>
              <a:t> </a:t>
            </a:r>
            <a:r>
              <a:rPr sz="2600" spc="55" dirty="0">
                <a:solidFill>
                  <a:srgbClr val="FFFFFF"/>
                </a:solidFill>
                <a:latin typeface="Arial"/>
                <a:cs typeface="Arial"/>
              </a:rPr>
              <a:t>it </a:t>
            </a:r>
            <a:r>
              <a:rPr sz="2600" spc="-114" dirty="0">
                <a:solidFill>
                  <a:srgbClr val="FFFFFF"/>
                </a:solidFill>
                <a:latin typeface="Arial"/>
                <a:cs typeface="Arial"/>
              </a:rPr>
              <a:t>should</a:t>
            </a:r>
            <a:r>
              <a:rPr sz="2600" spc="-120" dirty="0">
                <a:solidFill>
                  <a:srgbClr val="FFFFFF"/>
                </a:solidFill>
                <a:latin typeface="Arial"/>
                <a:cs typeface="Arial"/>
              </a:rPr>
              <a:t> </a:t>
            </a:r>
            <a:r>
              <a:rPr sz="2600" spc="-135" dirty="0">
                <a:solidFill>
                  <a:srgbClr val="FFFFFF"/>
                </a:solidFill>
                <a:latin typeface="Arial"/>
                <a:cs typeface="Arial"/>
              </a:rPr>
              <a:t>be</a:t>
            </a:r>
            <a:r>
              <a:rPr sz="2600" spc="-120" dirty="0">
                <a:solidFill>
                  <a:srgbClr val="FFFFFF"/>
                </a:solidFill>
                <a:latin typeface="Arial"/>
                <a:cs typeface="Arial"/>
              </a:rPr>
              <a:t> </a:t>
            </a:r>
            <a:r>
              <a:rPr sz="2600" spc="-60" dirty="0">
                <a:solidFill>
                  <a:srgbClr val="FFFFFF"/>
                </a:solidFill>
                <a:latin typeface="Arial"/>
                <a:cs typeface="Arial"/>
              </a:rPr>
              <a:t>just</a:t>
            </a:r>
            <a:r>
              <a:rPr sz="2600" spc="-110" dirty="0">
                <a:solidFill>
                  <a:srgbClr val="FFFFFF"/>
                </a:solidFill>
                <a:latin typeface="Arial"/>
                <a:cs typeface="Arial"/>
              </a:rPr>
              <a:t> </a:t>
            </a:r>
            <a:r>
              <a:rPr sz="2600" spc="-225" dirty="0">
                <a:solidFill>
                  <a:srgbClr val="FFFFFF"/>
                </a:solidFill>
                <a:latin typeface="Arial"/>
                <a:cs typeface="Arial"/>
              </a:rPr>
              <a:t>a</a:t>
            </a:r>
            <a:r>
              <a:rPr sz="2600" spc="-110" dirty="0">
                <a:solidFill>
                  <a:srgbClr val="FFFFFF"/>
                </a:solidFill>
                <a:latin typeface="Arial"/>
                <a:cs typeface="Arial"/>
              </a:rPr>
              <a:t> </a:t>
            </a:r>
            <a:r>
              <a:rPr sz="2600" spc="-25" dirty="0">
                <a:solidFill>
                  <a:srgbClr val="FFFFFF"/>
                </a:solidFill>
                <a:latin typeface="Arial"/>
                <a:cs typeface="Arial"/>
              </a:rPr>
              <a:t>part</a:t>
            </a:r>
            <a:r>
              <a:rPr sz="2600" spc="-110" dirty="0">
                <a:solidFill>
                  <a:srgbClr val="FFFFFF"/>
                </a:solidFill>
                <a:latin typeface="Arial"/>
                <a:cs typeface="Arial"/>
              </a:rPr>
              <a:t> </a:t>
            </a:r>
            <a:r>
              <a:rPr sz="2600" dirty="0">
                <a:solidFill>
                  <a:srgbClr val="FFFFFF"/>
                </a:solidFill>
                <a:latin typeface="Arial"/>
                <a:cs typeface="Arial"/>
              </a:rPr>
              <a:t>of</a:t>
            </a:r>
            <a:r>
              <a:rPr sz="2600" spc="-120" dirty="0">
                <a:solidFill>
                  <a:srgbClr val="FFFFFF"/>
                </a:solidFill>
                <a:latin typeface="Arial"/>
                <a:cs typeface="Arial"/>
              </a:rPr>
              <a:t> </a:t>
            </a:r>
            <a:r>
              <a:rPr sz="2600" spc="-70" dirty="0">
                <a:solidFill>
                  <a:srgbClr val="FFFFFF"/>
                </a:solidFill>
                <a:latin typeface="Arial"/>
                <a:cs typeface="Arial"/>
              </a:rPr>
              <a:t>holistic,</a:t>
            </a:r>
            <a:r>
              <a:rPr sz="2600" spc="-114" dirty="0">
                <a:solidFill>
                  <a:srgbClr val="FFFFFF"/>
                </a:solidFill>
                <a:latin typeface="Arial"/>
                <a:cs typeface="Arial"/>
              </a:rPr>
              <a:t> </a:t>
            </a:r>
            <a:r>
              <a:rPr sz="2600" spc="-65" dirty="0">
                <a:solidFill>
                  <a:srgbClr val="FFFFFF"/>
                </a:solidFill>
                <a:latin typeface="Arial"/>
                <a:cs typeface="Arial"/>
              </a:rPr>
              <a:t>patient-</a:t>
            </a:r>
            <a:r>
              <a:rPr sz="2600" spc="-10" dirty="0">
                <a:solidFill>
                  <a:srgbClr val="FFFFFF"/>
                </a:solidFill>
                <a:latin typeface="Arial"/>
                <a:cs typeface="Arial"/>
              </a:rPr>
              <a:t>centered care.</a:t>
            </a:r>
            <a:endParaRPr sz="2600" dirty="0">
              <a:latin typeface="Arial"/>
              <a:cs typeface="Arial"/>
            </a:endParaRPr>
          </a:p>
        </p:txBody>
      </p:sp>
      <p:pic>
        <p:nvPicPr>
          <p:cNvPr id="6" name="object 6" descr="Blue silhouette of a person with arms and legs spread out."/>
          <p:cNvPicPr/>
          <p:nvPr/>
        </p:nvPicPr>
        <p:blipFill>
          <a:blip r:embed="rId2" cstate="print"/>
          <a:stretch>
            <a:fillRect/>
          </a:stretch>
        </p:blipFill>
        <p:spPr>
          <a:xfrm>
            <a:off x="9608921" y="3561656"/>
            <a:ext cx="1514475" cy="3019419"/>
          </a:xfrm>
          <a:prstGeom prst="rect">
            <a:avLst/>
          </a:prstGeom>
        </p:spPr>
      </p:pic>
      <p:pic>
        <p:nvPicPr>
          <p:cNvPr id="7" name="object 7" descr="3 Policy is moving the right direction"/>
          <p:cNvPicPr/>
          <p:nvPr/>
        </p:nvPicPr>
        <p:blipFill>
          <a:blip r:embed="rId3" cstate="print"/>
          <a:stretch>
            <a:fillRect/>
          </a:stretch>
        </p:blipFill>
        <p:spPr>
          <a:xfrm>
            <a:off x="0" y="192218"/>
            <a:ext cx="9629773" cy="138104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Comment box"/>
          <p:cNvGrpSpPr/>
          <p:nvPr/>
        </p:nvGrpSpPr>
        <p:grpSpPr>
          <a:xfrm>
            <a:off x="475975" y="1658294"/>
            <a:ext cx="8078470" cy="3493770"/>
            <a:chOff x="475975" y="1658294"/>
            <a:chExt cx="8078470" cy="3493770"/>
          </a:xfrm>
        </p:grpSpPr>
        <p:sp>
          <p:nvSpPr>
            <p:cNvPr id="3" name="object 3"/>
            <p:cNvSpPr/>
            <p:nvPr/>
          </p:nvSpPr>
          <p:spPr>
            <a:xfrm>
              <a:off x="482321" y="1664636"/>
              <a:ext cx="8070215" cy="3482975"/>
            </a:xfrm>
            <a:custGeom>
              <a:avLst/>
              <a:gdLst/>
              <a:ahLst/>
              <a:cxnLst/>
              <a:rect l="l" t="t" r="r" b="b"/>
              <a:pathLst>
                <a:path w="8070215" h="3482975">
                  <a:moveTo>
                    <a:pt x="6724827" y="2776740"/>
                  </a:moveTo>
                  <a:lnTo>
                    <a:pt x="4707382" y="2776740"/>
                  </a:lnTo>
                  <a:lnTo>
                    <a:pt x="8014512" y="3482352"/>
                  </a:lnTo>
                  <a:lnTo>
                    <a:pt x="6724827" y="2776740"/>
                  </a:lnTo>
                  <a:close/>
                </a:path>
                <a:path w="8070215" h="3482975">
                  <a:moveTo>
                    <a:pt x="7606995" y="0"/>
                  </a:moveTo>
                  <a:lnTo>
                    <a:pt x="462800" y="0"/>
                  </a:ln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0" y="2313952"/>
                  </a:lnTo>
                  <a:lnTo>
                    <a:pt x="2389" y="2361256"/>
                  </a:lnTo>
                  <a:lnTo>
                    <a:pt x="9402" y="2407207"/>
                  </a:lnTo>
                  <a:lnTo>
                    <a:pt x="20806" y="2451558"/>
                  </a:lnTo>
                  <a:lnTo>
                    <a:pt x="36368" y="2494078"/>
                  </a:lnTo>
                  <a:lnTo>
                    <a:pt x="55857" y="2534533"/>
                  </a:lnTo>
                  <a:lnTo>
                    <a:pt x="79038" y="2572691"/>
                  </a:lnTo>
                  <a:lnTo>
                    <a:pt x="105680" y="2608319"/>
                  </a:lnTo>
                  <a:lnTo>
                    <a:pt x="135550" y="2641185"/>
                  </a:lnTo>
                  <a:lnTo>
                    <a:pt x="168415" y="2671056"/>
                  </a:lnTo>
                  <a:lnTo>
                    <a:pt x="204043" y="2697698"/>
                  </a:lnTo>
                  <a:lnTo>
                    <a:pt x="242201" y="2720881"/>
                  </a:lnTo>
                  <a:lnTo>
                    <a:pt x="282656" y="2740370"/>
                  </a:lnTo>
                  <a:lnTo>
                    <a:pt x="325177" y="2755933"/>
                  </a:lnTo>
                  <a:lnTo>
                    <a:pt x="369529" y="2767337"/>
                  </a:lnTo>
                  <a:lnTo>
                    <a:pt x="415481" y="2774351"/>
                  </a:lnTo>
                  <a:lnTo>
                    <a:pt x="462800" y="2776740"/>
                  </a:lnTo>
                  <a:lnTo>
                    <a:pt x="7606995" y="2776740"/>
                  </a:lnTo>
                  <a:lnTo>
                    <a:pt x="7654312" y="2774351"/>
                  </a:lnTo>
                  <a:lnTo>
                    <a:pt x="7700262" y="2767337"/>
                  </a:lnTo>
                  <a:lnTo>
                    <a:pt x="7744612" y="2755933"/>
                  </a:lnTo>
                  <a:lnTo>
                    <a:pt x="7787131" y="2740370"/>
                  </a:lnTo>
                  <a:lnTo>
                    <a:pt x="7827585" y="2720881"/>
                  </a:lnTo>
                  <a:lnTo>
                    <a:pt x="7865742" y="2697698"/>
                  </a:lnTo>
                  <a:lnTo>
                    <a:pt x="7901369" y="2671056"/>
                  </a:lnTo>
                  <a:lnTo>
                    <a:pt x="7934234" y="2641185"/>
                  </a:lnTo>
                  <a:lnTo>
                    <a:pt x="7964103" y="2608319"/>
                  </a:lnTo>
                  <a:lnTo>
                    <a:pt x="7990745" y="2572691"/>
                  </a:lnTo>
                  <a:lnTo>
                    <a:pt x="8013926" y="2534533"/>
                  </a:lnTo>
                  <a:lnTo>
                    <a:pt x="8033414" y="2494078"/>
                  </a:lnTo>
                  <a:lnTo>
                    <a:pt x="8048976" y="2451558"/>
                  </a:lnTo>
                  <a:lnTo>
                    <a:pt x="8060380" y="2407207"/>
                  </a:lnTo>
                  <a:lnTo>
                    <a:pt x="8067393" y="2361256"/>
                  </a:lnTo>
                  <a:lnTo>
                    <a:pt x="8069783" y="2313952"/>
                  </a:lnTo>
                  <a:lnTo>
                    <a:pt x="8069783" y="462800"/>
                  </a:lnTo>
                  <a:lnTo>
                    <a:pt x="8067393" y="415481"/>
                  </a:lnTo>
                  <a:lnTo>
                    <a:pt x="8060380" y="369529"/>
                  </a:lnTo>
                  <a:lnTo>
                    <a:pt x="8048976" y="325177"/>
                  </a:lnTo>
                  <a:lnTo>
                    <a:pt x="8033414" y="282656"/>
                  </a:lnTo>
                  <a:lnTo>
                    <a:pt x="8013926" y="242201"/>
                  </a:lnTo>
                  <a:lnTo>
                    <a:pt x="7990745" y="204043"/>
                  </a:lnTo>
                  <a:lnTo>
                    <a:pt x="7964103" y="168415"/>
                  </a:lnTo>
                  <a:lnTo>
                    <a:pt x="7934234" y="135550"/>
                  </a:lnTo>
                  <a:lnTo>
                    <a:pt x="7901369" y="105680"/>
                  </a:lnTo>
                  <a:lnTo>
                    <a:pt x="7865742" y="79038"/>
                  </a:lnTo>
                  <a:lnTo>
                    <a:pt x="7827585" y="55857"/>
                  </a:lnTo>
                  <a:lnTo>
                    <a:pt x="7787131" y="36368"/>
                  </a:lnTo>
                  <a:lnTo>
                    <a:pt x="7744612" y="20806"/>
                  </a:lnTo>
                  <a:lnTo>
                    <a:pt x="7700262" y="9402"/>
                  </a:lnTo>
                  <a:lnTo>
                    <a:pt x="7654312" y="2389"/>
                  </a:lnTo>
                  <a:lnTo>
                    <a:pt x="7606995" y="0"/>
                  </a:lnTo>
                  <a:close/>
                </a:path>
              </a:pathLst>
            </a:custGeom>
            <a:solidFill>
              <a:srgbClr val="5B9BD5"/>
            </a:solidFill>
          </p:spPr>
          <p:txBody>
            <a:bodyPr wrap="square" lIns="0" tIns="0" rIns="0" bIns="0" rtlCol="0"/>
            <a:lstStyle/>
            <a:p>
              <a:endParaRPr/>
            </a:p>
          </p:txBody>
        </p:sp>
        <p:sp>
          <p:nvSpPr>
            <p:cNvPr id="4" name="object 4"/>
            <p:cNvSpPr/>
            <p:nvPr/>
          </p:nvSpPr>
          <p:spPr>
            <a:xfrm>
              <a:off x="482322" y="1664641"/>
              <a:ext cx="8065770" cy="3481070"/>
            </a:xfrm>
            <a:custGeom>
              <a:avLst/>
              <a:gdLst/>
              <a:ahLst/>
              <a:cxnLst/>
              <a:rect l="l" t="t" r="r" b="b"/>
              <a:pathLst>
                <a:path w="8065770" h="3481070">
                  <a:moveTo>
                    <a:pt x="0" y="462559"/>
                  </a:moveTo>
                  <a:lnTo>
                    <a:pt x="2388" y="415265"/>
                  </a:lnTo>
                  <a:lnTo>
                    <a:pt x="9397" y="369337"/>
                  </a:lnTo>
                  <a:lnTo>
                    <a:pt x="20795" y="325008"/>
                  </a:lnTo>
                  <a:lnTo>
                    <a:pt x="36350" y="282510"/>
                  </a:lnTo>
                  <a:lnTo>
                    <a:pt x="55828" y="242076"/>
                  </a:lnTo>
                  <a:lnTo>
                    <a:pt x="78997" y="203938"/>
                  </a:lnTo>
                  <a:lnTo>
                    <a:pt x="105625" y="168328"/>
                  </a:lnTo>
                  <a:lnTo>
                    <a:pt x="135480" y="135480"/>
                  </a:lnTo>
                  <a:lnTo>
                    <a:pt x="168328" y="105626"/>
                  </a:lnTo>
                  <a:lnTo>
                    <a:pt x="203937" y="78997"/>
                  </a:lnTo>
                  <a:lnTo>
                    <a:pt x="242075" y="55828"/>
                  </a:lnTo>
                  <a:lnTo>
                    <a:pt x="282510" y="36350"/>
                  </a:lnTo>
                  <a:lnTo>
                    <a:pt x="325008" y="20795"/>
                  </a:lnTo>
                  <a:lnTo>
                    <a:pt x="369337" y="9397"/>
                  </a:lnTo>
                  <a:lnTo>
                    <a:pt x="415264" y="2388"/>
                  </a:lnTo>
                  <a:lnTo>
                    <a:pt x="462558" y="0"/>
                  </a:lnTo>
                  <a:lnTo>
                    <a:pt x="7603113" y="0"/>
                  </a:lnTo>
                  <a:lnTo>
                    <a:pt x="7650407" y="2388"/>
                  </a:lnTo>
                  <a:lnTo>
                    <a:pt x="7696335" y="9397"/>
                  </a:lnTo>
                  <a:lnTo>
                    <a:pt x="7740664" y="20795"/>
                  </a:lnTo>
                  <a:lnTo>
                    <a:pt x="7783162" y="36350"/>
                  </a:lnTo>
                  <a:lnTo>
                    <a:pt x="7823596" y="55828"/>
                  </a:lnTo>
                  <a:lnTo>
                    <a:pt x="7861734" y="78997"/>
                  </a:lnTo>
                  <a:lnTo>
                    <a:pt x="7897344" y="105626"/>
                  </a:lnTo>
                  <a:lnTo>
                    <a:pt x="7930192" y="135480"/>
                  </a:lnTo>
                  <a:lnTo>
                    <a:pt x="7960046" y="168328"/>
                  </a:lnTo>
                  <a:lnTo>
                    <a:pt x="7986674" y="203938"/>
                  </a:lnTo>
                  <a:lnTo>
                    <a:pt x="8009844" y="242076"/>
                  </a:lnTo>
                  <a:lnTo>
                    <a:pt x="8029322" y="282510"/>
                  </a:lnTo>
                  <a:lnTo>
                    <a:pt x="8044876" y="325008"/>
                  </a:lnTo>
                  <a:lnTo>
                    <a:pt x="8056275" y="369337"/>
                  </a:lnTo>
                  <a:lnTo>
                    <a:pt x="8063284" y="415265"/>
                  </a:lnTo>
                  <a:lnTo>
                    <a:pt x="8065672" y="462559"/>
                  </a:lnTo>
                  <a:lnTo>
                    <a:pt x="8065672" y="1618931"/>
                  </a:lnTo>
                  <a:lnTo>
                    <a:pt x="8065672" y="2312762"/>
                  </a:lnTo>
                  <a:lnTo>
                    <a:pt x="8063284" y="2360047"/>
                  </a:lnTo>
                  <a:lnTo>
                    <a:pt x="8056275" y="2405975"/>
                  </a:lnTo>
                  <a:lnTo>
                    <a:pt x="8044876" y="2450305"/>
                  </a:lnTo>
                  <a:lnTo>
                    <a:pt x="8029322" y="2492803"/>
                  </a:lnTo>
                  <a:lnTo>
                    <a:pt x="8009844" y="2533237"/>
                  </a:lnTo>
                  <a:lnTo>
                    <a:pt x="7986674" y="2571375"/>
                  </a:lnTo>
                  <a:lnTo>
                    <a:pt x="7960046" y="2606984"/>
                  </a:lnTo>
                  <a:lnTo>
                    <a:pt x="7930192" y="2639833"/>
                  </a:lnTo>
                  <a:lnTo>
                    <a:pt x="7897344" y="2669687"/>
                  </a:lnTo>
                  <a:lnTo>
                    <a:pt x="7861734" y="2696315"/>
                  </a:lnTo>
                  <a:lnTo>
                    <a:pt x="7823596" y="2719485"/>
                  </a:lnTo>
                  <a:lnTo>
                    <a:pt x="7783162" y="2738963"/>
                  </a:lnTo>
                  <a:lnTo>
                    <a:pt x="7740664" y="2754518"/>
                  </a:lnTo>
                  <a:lnTo>
                    <a:pt x="7696335" y="2765916"/>
                  </a:lnTo>
                  <a:lnTo>
                    <a:pt x="7650407" y="2772925"/>
                  </a:lnTo>
                  <a:lnTo>
                    <a:pt x="7603113" y="2775313"/>
                  </a:lnTo>
                  <a:lnTo>
                    <a:pt x="6721394" y="2775313"/>
                  </a:lnTo>
                  <a:lnTo>
                    <a:pt x="8010419" y="3480576"/>
                  </a:lnTo>
                  <a:lnTo>
                    <a:pt x="4704975" y="2775313"/>
                  </a:lnTo>
                  <a:lnTo>
                    <a:pt x="462558" y="2775313"/>
                  </a:lnTo>
                  <a:lnTo>
                    <a:pt x="415264" y="2772925"/>
                  </a:lnTo>
                  <a:lnTo>
                    <a:pt x="369337" y="2765916"/>
                  </a:lnTo>
                  <a:lnTo>
                    <a:pt x="325008" y="2754518"/>
                  </a:lnTo>
                  <a:lnTo>
                    <a:pt x="282510" y="2738963"/>
                  </a:lnTo>
                  <a:lnTo>
                    <a:pt x="242075" y="2719485"/>
                  </a:lnTo>
                  <a:lnTo>
                    <a:pt x="203937" y="2696315"/>
                  </a:lnTo>
                  <a:lnTo>
                    <a:pt x="168328" y="2669687"/>
                  </a:lnTo>
                  <a:lnTo>
                    <a:pt x="135480" y="2639833"/>
                  </a:lnTo>
                  <a:lnTo>
                    <a:pt x="105625" y="2606984"/>
                  </a:lnTo>
                  <a:lnTo>
                    <a:pt x="78997" y="2571375"/>
                  </a:lnTo>
                  <a:lnTo>
                    <a:pt x="55828" y="2533237"/>
                  </a:lnTo>
                  <a:lnTo>
                    <a:pt x="36350" y="2492803"/>
                  </a:lnTo>
                  <a:lnTo>
                    <a:pt x="20795" y="2450305"/>
                  </a:lnTo>
                  <a:lnTo>
                    <a:pt x="9397" y="2405975"/>
                  </a:lnTo>
                  <a:lnTo>
                    <a:pt x="2388" y="2360047"/>
                  </a:lnTo>
                  <a:lnTo>
                    <a:pt x="0" y="2312753"/>
                  </a:lnTo>
                  <a:lnTo>
                    <a:pt x="0" y="1618931"/>
                  </a:lnTo>
                  <a:lnTo>
                    <a:pt x="0" y="462559"/>
                  </a:lnTo>
                  <a:close/>
                </a:path>
              </a:pathLst>
            </a:custGeom>
            <a:ln w="12693">
              <a:solidFill>
                <a:srgbClr val="41719C"/>
              </a:solidFill>
            </a:ln>
          </p:spPr>
          <p:txBody>
            <a:bodyPr wrap="square" lIns="0" tIns="0" rIns="0" bIns="0" rtlCol="0"/>
            <a:lstStyle/>
            <a:p>
              <a:endParaRPr/>
            </a:p>
          </p:txBody>
        </p:sp>
      </p:grpSp>
      <p:sp>
        <p:nvSpPr>
          <p:cNvPr id="5" name="object 5" descr="Measuring work in terms of health&#13;&#10;…we are changing our metrics. We’ve gone from pounds of food…more towards healthy meals. When we do that…our numbers change and it’s going to take a while for people to understand…that pounds doesn’t really capture what we’re doing."/>
          <p:cNvSpPr txBox="1">
            <a:spLocks noGrp="1"/>
          </p:cNvSpPr>
          <p:nvPr>
            <p:ph type="title"/>
          </p:nvPr>
        </p:nvSpPr>
        <p:spPr>
          <a:xfrm>
            <a:off x="696611" y="1811020"/>
            <a:ext cx="7606665" cy="2440940"/>
          </a:xfrm>
          <a:prstGeom prst="rect">
            <a:avLst/>
          </a:prstGeom>
        </p:spPr>
        <p:txBody>
          <a:bodyPr vert="horz" wrap="square" lIns="0" tIns="12700" rIns="0" bIns="0" rtlCol="0">
            <a:spAutoFit/>
          </a:bodyPr>
          <a:lstStyle/>
          <a:p>
            <a:pPr marR="2461895" algn="ctr">
              <a:lnSpc>
                <a:spcPct val="100000"/>
              </a:lnSpc>
              <a:spcBef>
                <a:spcPts val="100"/>
              </a:spcBef>
            </a:pPr>
            <a:r>
              <a:rPr sz="2800" b="1" i="1" spc="-180" dirty="0">
                <a:solidFill>
                  <a:srgbClr val="000000"/>
                </a:solidFill>
                <a:latin typeface="Arial"/>
                <a:cs typeface="Arial"/>
              </a:rPr>
              <a:t>Measuring</a:t>
            </a:r>
            <a:r>
              <a:rPr sz="2800" b="1" i="1" spc="-130" dirty="0">
                <a:solidFill>
                  <a:srgbClr val="000000"/>
                </a:solidFill>
                <a:latin typeface="Arial"/>
                <a:cs typeface="Arial"/>
              </a:rPr>
              <a:t> </a:t>
            </a:r>
            <a:r>
              <a:rPr sz="2800" b="1" i="1" spc="-175" dirty="0">
                <a:solidFill>
                  <a:srgbClr val="000000"/>
                </a:solidFill>
                <a:latin typeface="Arial"/>
                <a:cs typeface="Arial"/>
              </a:rPr>
              <a:t>work</a:t>
            </a:r>
            <a:r>
              <a:rPr sz="2800" b="1" i="1" spc="-114" dirty="0">
                <a:solidFill>
                  <a:srgbClr val="000000"/>
                </a:solidFill>
                <a:latin typeface="Arial"/>
                <a:cs typeface="Arial"/>
              </a:rPr>
              <a:t> </a:t>
            </a:r>
            <a:r>
              <a:rPr sz="2800" b="1" i="1" spc="-175" dirty="0">
                <a:solidFill>
                  <a:srgbClr val="000000"/>
                </a:solidFill>
                <a:latin typeface="Arial"/>
                <a:cs typeface="Arial"/>
              </a:rPr>
              <a:t>in</a:t>
            </a:r>
            <a:r>
              <a:rPr sz="2800" b="1" i="1" spc="-125" dirty="0">
                <a:solidFill>
                  <a:srgbClr val="000000"/>
                </a:solidFill>
                <a:latin typeface="Arial"/>
                <a:cs typeface="Arial"/>
              </a:rPr>
              <a:t> </a:t>
            </a:r>
            <a:r>
              <a:rPr sz="2800" b="1" i="1" spc="-215" dirty="0">
                <a:solidFill>
                  <a:srgbClr val="000000"/>
                </a:solidFill>
                <a:latin typeface="Arial"/>
                <a:cs typeface="Arial"/>
              </a:rPr>
              <a:t>terms</a:t>
            </a:r>
            <a:r>
              <a:rPr sz="2800" b="1" i="1" spc="-125" dirty="0">
                <a:solidFill>
                  <a:srgbClr val="000000"/>
                </a:solidFill>
                <a:latin typeface="Arial"/>
                <a:cs typeface="Arial"/>
              </a:rPr>
              <a:t> </a:t>
            </a:r>
            <a:r>
              <a:rPr sz="2800" b="1" i="1" spc="-155" dirty="0">
                <a:solidFill>
                  <a:srgbClr val="000000"/>
                </a:solidFill>
                <a:latin typeface="Arial"/>
                <a:cs typeface="Arial"/>
              </a:rPr>
              <a:t>of</a:t>
            </a:r>
            <a:r>
              <a:rPr sz="2800" b="1" i="1" spc="-120" dirty="0">
                <a:solidFill>
                  <a:srgbClr val="000000"/>
                </a:solidFill>
                <a:latin typeface="Arial"/>
                <a:cs typeface="Arial"/>
              </a:rPr>
              <a:t> </a:t>
            </a:r>
            <a:r>
              <a:rPr sz="2800" b="1" i="1" spc="-75" dirty="0">
                <a:solidFill>
                  <a:srgbClr val="000000"/>
                </a:solidFill>
                <a:latin typeface="Arial"/>
                <a:cs typeface="Arial"/>
              </a:rPr>
              <a:t>health</a:t>
            </a:r>
            <a:endParaRPr sz="2800" dirty="0">
              <a:latin typeface="Arial"/>
              <a:cs typeface="Arial"/>
            </a:endParaRPr>
          </a:p>
          <a:p>
            <a:pPr marL="46355" marR="5080" algn="ctr">
              <a:lnSpc>
                <a:spcPct val="100200"/>
              </a:lnSpc>
              <a:spcBef>
                <a:spcPts val="25"/>
              </a:spcBef>
            </a:pPr>
            <a:r>
              <a:rPr sz="2600" spc="-335" dirty="0">
                <a:solidFill>
                  <a:srgbClr val="FFFFFF"/>
                </a:solidFill>
                <a:latin typeface="Arial"/>
                <a:cs typeface="Arial"/>
              </a:rPr>
              <a:t>…we</a:t>
            </a:r>
            <a:r>
              <a:rPr sz="2600" spc="-130" dirty="0">
                <a:solidFill>
                  <a:srgbClr val="FFFFFF"/>
                </a:solidFill>
                <a:latin typeface="Arial"/>
                <a:cs typeface="Arial"/>
              </a:rPr>
              <a:t> are</a:t>
            </a:r>
            <a:r>
              <a:rPr sz="2600" spc="-125" dirty="0">
                <a:solidFill>
                  <a:srgbClr val="FFFFFF"/>
                </a:solidFill>
                <a:latin typeface="Arial"/>
                <a:cs typeface="Arial"/>
              </a:rPr>
              <a:t> </a:t>
            </a:r>
            <a:r>
              <a:rPr sz="2600" spc="-150" dirty="0">
                <a:solidFill>
                  <a:srgbClr val="FFFFFF"/>
                </a:solidFill>
                <a:latin typeface="Arial"/>
                <a:cs typeface="Arial"/>
              </a:rPr>
              <a:t>changing</a:t>
            </a:r>
            <a:r>
              <a:rPr sz="2600" spc="-114" dirty="0">
                <a:solidFill>
                  <a:srgbClr val="FFFFFF"/>
                </a:solidFill>
                <a:latin typeface="Arial"/>
                <a:cs typeface="Arial"/>
              </a:rPr>
              <a:t> </a:t>
            </a:r>
            <a:r>
              <a:rPr sz="2600" spc="-45" dirty="0">
                <a:solidFill>
                  <a:srgbClr val="FFFFFF"/>
                </a:solidFill>
                <a:latin typeface="Arial"/>
                <a:cs typeface="Arial"/>
              </a:rPr>
              <a:t>our</a:t>
            </a:r>
            <a:r>
              <a:rPr sz="2600" spc="-114" dirty="0">
                <a:solidFill>
                  <a:srgbClr val="FFFFFF"/>
                </a:solidFill>
                <a:latin typeface="Arial"/>
                <a:cs typeface="Arial"/>
              </a:rPr>
              <a:t> </a:t>
            </a:r>
            <a:r>
              <a:rPr sz="2600" spc="-90" dirty="0">
                <a:solidFill>
                  <a:srgbClr val="FFFFFF"/>
                </a:solidFill>
                <a:latin typeface="Arial"/>
                <a:cs typeface="Arial"/>
              </a:rPr>
              <a:t>metrics.</a:t>
            </a:r>
            <a:r>
              <a:rPr sz="2600" spc="-110" dirty="0">
                <a:solidFill>
                  <a:srgbClr val="FFFFFF"/>
                </a:solidFill>
                <a:latin typeface="Arial"/>
                <a:cs typeface="Arial"/>
              </a:rPr>
              <a:t> </a:t>
            </a:r>
            <a:r>
              <a:rPr sz="2600" spc="-140" dirty="0">
                <a:solidFill>
                  <a:srgbClr val="FFFFFF"/>
                </a:solidFill>
                <a:latin typeface="Arial"/>
                <a:cs typeface="Arial"/>
              </a:rPr>
              <a:t>We’ve</a:t>
            </a:r>
            <a:r>
              <a:rPr sz="2600" spc="-125" dirty="0">
                <a:solidFill>
                  <a:srgbClr val="FFFFFF"/>
                </a:solidFill>
                <a:latin typeface="Arial"/>
                <a:cs typeface="Arial"/>
              </a:rPr>
              <a:t> </a:t>
            </a:r>
            <a:r>
              <a:rPr sz="2600" spc="-155" dirty="0">
                <a:solidFill>
                  <a:srgbClr val="FFFFFF"/>
                </a:solidFill>
                <a:latin typeface="Arial"/>
                <a:cs typeface="Arial"/>
              </a:rPr>
              <a:t>gone</a:t>
            </a:r>
            <a:r>
              <a:rPr sz="2600" spc="-130" dirty="0">
                <a:solidFill>
                  <a:srgbClr val="FFFFFF"/>
                </a:solidFill>
                <a:latin typeface="Arial"/>
                <a:cs typeface="Arial"/>
              </a:rPr>
              <a:t> </a:t>
            </a:r>
            <a:r>
              <a:rPr sz="2600" spc="-25" dirty="0">
                <a:solidFill>
                  <a:srgbClr val="FFFFFF"/>
                </a:solidFill>
                <a:latin typeface="Arial"/>
                <a:cs typeface="Arial"/>
              </a:rPr>
              <a:t>from</a:t>
            </a:r>
            <a:r>
              <a:rPr sz="2600" spc="-120" dirty="0">
                <a:solidFill>
                  <a:srgbClr val="FFFFFF"/>
                </a:solidFill>
                <a:latin typeface="Arial"/>
                <a:cs typeface="Arial"/>
              </a:rPr>
              <a:t> </a:t>
            </a:r>
            <a:r>
              <a:rPr sz="2600" spc="-85" dirty="0">
                <a:solidFill>
                  <a:srgbClr val="FFFFFF"/>
                </a:solidFill>
                <a:latin typeface="Arial"/>
                <a:cs typeface="Arial"/>
              </a:rPr>
              <a:t>pounds </a:t>
            </a:r>
            <a:r>
              <a:rPr sz="2600" dirty="0">
                <a:solidFill>
                  <a:srgbClr val="FFFFFF"/>
                </a:solidFill>
                <a:latin typeface="Arial"/>
                <a:cs typeface="Arial"/>
              </a:rPr>
              <a:t>of</a:t>
            </a:r>
            <a:r>
              <a:rPr sz="2600" spc="-125" dirty="0">
                <a:solidFill>
                  <a:srgbClr val="FFFFFF"/>
                </a:solidFill>
                <a:latin typeface="Arial"/>
                <a:cs typeface="Arial"/>
              </a:rPr>
              <a:t> </a:t>
            </a:r>
            <a:r>
              <a:rPr sz="2600" spc="-160" dirty="0">
                <a:solidFill>
                  <a:srgbClr val="FFFFFF"/>
                </a:solidFill>
                <a:latin typeface="Arial"/>
                <a:cs typeface="Arial"/>
              </a:rPr>
              <a:t>food…more</a:t>
            </a:r>
            <a:r>
              <a:rPr sz="2600" spc="-125" dirty="0">
                <a:solidFill>
                  <a:srgbClr val="FFFFFF"/>
                </a:solidFill>
                <a:latin typeface="Arial"/>
                <a:cs typeface="Arial"/>
              </a:rPr>
              <a:t> </a:t>
            </a:r>
            <a:r>
              <a:rPr sz="2600" spc="-90" dirty="0">
                <a:solidFill>
                  <a:srgbClr val="FFFFFF"/>
                </a:solidFill>
                <a:latin typeface="Arial"/>
                <a:cs typeface="Arial"/>
              </a:rPr>
              <a:t>towards</a:t>
            </a:r>
            <a:r>
              <a:rPr sz="2600" spc="-120" dirty="0">
                <a:solidFill>
                  <a:srgbClr val="FFFFFF"/>
                </a:solidFill>
                <a:latin typeface="Arial"/>
                <a:cs typeface="Arial"/>
              </a:rPr>
              <a:t> </a:t>
            </a:r>
            <a:r>
              <a:rPr sz="2600" spc="-85" dirty="0">
                <a:solidFill>
                  <a:srgbClr val="FFFFFF"/>
                </a:solidFill>
                <a:latin typeface="Arial"/>
                <a:cs typeface="Arial"/>
              </a:rPr>
              <a:t>healthy</a:t>
            </a:r>
            <a:r>
              <a:rPr sz="2600" spc="-120" dirty="0">
                <a:solidFill>
                  <a:srgbClr val="FFFFFF"/>
                </a:solidFill>
                <a:latin typeface="Arial"/>
                <a:cs typeface="Arial"/>
              </a:rPr>
              <a:t> </a:t>
            </a:r>
            <a:r>
              <a:rPr sz="2600" spc="-145" dirty="0">
                <a:solidFill>
                  <a:srgbClr val="FFFFFF"/>
                </a:solidFill>
                <a:latin typeface="Arial"/>
                <a:cs typeface="Arial"/>
              </a:rPr>
              <a:t>meals.</a:t>
            </a:r>
            <a:r>
              <a:rPr sz="2600" spc="-110" dirty="0">
                <a:solidFill>
                  <a:srgbClr val="FFFFFF"/>
                </a:solidFill>
                <a:latin typeface="Arial"/>
                <a:cs typeface="Arial"/>
              </a:rPr>
              <a:t> </a:t>
            </a:r>
            <a:r>
              <a:rPr sz="2600" spc="-135" dirty="0">
                <a:solidFill>
                  <a:srgbClr val="FFFFFF"/>
                </a:solidFill>
                <a:latin typeface="Arial"/>
                <a:cs typeface="Arial"/>
              </a:rPr>
              <a:t>When</a:t>
            </a:r>
            <a:r>
              <a:rPr sz="2600" spc="-114" dirty="0">
                <a:solidFill>
                  <a:srgbClr val="FFFFFF"/>
                </a:solidFill>
                <a:latin typeface="Arial"/>
                <a:cs typeface="Arial"/>
              </a:rPr>
              <a:t> </a:t>
            </a:r>
            <a:r>
              <a:rPr sz="2600" spc="-105" dirty="0">
                <a:solidFill>
                  <a:srgbClr val="FFFFFF"/>
                </a:solidFill>
                <a:latin typeface="Arial"/>
                <a:cs typeface="Arial"/>
              </a:rPr>
              <a:t>we</a:t>
            </a:r>
            <a:r>
              <a:rPr sz="2600" spc="-125" dirty="0">
                <a:solidFill>
                  <a:srgbClr val="FFFFFF"/>
                </a:solidFill>
                <a:latin typeface="Arial"/>
                <a:cs typeface="Arial"/>
              </a:rPr>
              <a:t> </a:t>
            </a:r>
            <a:r>
              <a:rPr sz="2600" spc="-25" dirty="0">
                <a:solidFill>
                  <a:srgbClr val="FFFFFF"/>
                </a:solidFill>
                <a:latin typeface="Arial"/>
                <a:cs typeface="Arial"/>
              </a:rPr>
              <a:t>do </a:t>
            </a:r>
            <a:r>
              <a:rPr sz="2600" spc="-125" dirty="0">
                <a:solidFill>
                  <a:srgbClr val="FFFFFF"/>
                </a:solidFill>
                <a:latin typeface="Arial"/>
                <a:cs typeface="Arial"/>
              </a:rPr>
              <a:t>that…our</a:t>
            </a:r>
            <a:r>
              <a:rPr sz="2600" spc="-114" dirty="0">
                <a:solidFill>
                  <a:srgbClr val="FFFFFF"/>
                </a:solidFill>
                <a:latin typeface="Arial"/>
                <a:cs typeface="Arial"/>
              </a:rPr>
              <a:t> </a:t>
            </a:r>
            <a:r>
              <a:rPr sz="2600" spc="-120" dirty="0">
                <a:solidFill>
                  <a:srgbClr val="FFFFFF"/>
                </a:solidFill>
                <a:latin typeface="Arial"/>
                <a:cs typeface="Arial"/>
              </a:rPr>
              <a:t>numbers </a:t>
            </a:r>
            <a:r>
              <a:rPr sz="2600" spc="-175" dirty="0">
                <a:solidFill>
                  <a:srgbClr val="FFFFFF"/>
                </a:solidFill>
                <a:latin typeface="Arial"/>
                <a:cs typeface="Arial"/>
              </a:rPr>
              <a:t>change</a:t>
            </a:r>
            <a:r>
              <a:rPr sz="2600" spc="-125" dirty="0">
                <a:solidFill>
                  <a:srgbClr val="FFFFFF"/>
                </a:solidFill>
                <a:latin typeface="Arial"/>
                <a:cs typeface="Arial"/>
              </a:rPr>
              <a:t> </a:t>
            </a:r>
            <a:r>
              <a:rPr sz="2600" spc="-140" dirty="0">
                <a:solidFill>
                  <a:srgbClr val="FFFFFF"/>
                </a:solidFill>
                <a:latin typeface="Arial"/>
                <a:cs typeface="Arial"/>
              </a:rPr>
              <a:t>and</a:t>
            </a:r>
            <a:r>
              <a:rPr sz="2600" spc="-125" dirty="0">
                <a:solidFill>
                  <a:srgbClr val="FFFFFF"/>
                </a:solidFill>
                <a:latin typeface="Arial"/>
                <a:cs typeface="Arial"/>
              </a:rPr>
              <a:t> </a:t>
            </a:r>
            <a:r>
              <a:rPr sz="2600" spc="-30" dirty="0">
                <a:solidFill>
                  <a:srgbClr val="FFFFFF"/>
                </a:solidFill>
                <a:latin typeface="Arial"/>
                <a:cs typeface="Arial"/>
              </a:rPr>
              <a:t>it’s</a:t>
            </a:r>
            <a:r>
              <a:rPr sz="2600" spc="-120" dirty="0">
                <a:solidFill>
                  <a:srgbClr val="FFFFFF"/>
                </a:solidFill>
                <a:latin typeface="Arial"/>
                <a:cs typeface="Arial"/>
              </a:rPr>
              <a:t> </a:t>
            </a:r>
            <a:r>
              <a:rPr sz="2600" spc="-135" dirty="0">
                <a:solidFill>
                  <a:srgbClr val="FFFFFF"/>
                </a:solidFill>
                <a:latin typeface="Arial"/>
                <a:cs typeface="Arial"/>
              </a:rPr>
              <a:t>going</a:t>
            </a:r>
            <a:r>
              <a:rPr sz="2600" spc="-114" dirty="0">
                <a:solidFill>
                  <a:srgbClr val="FFFFFF"/>
                </a:solidFill>
                <a:latin typeface="Arial"/>
                <a:cs typeface="Arial"/>
              </a:rPr>
              <a:t> </a:t>
            </a:r>
            <a:r>
              <a:rPr sz="2600" dirty="0">
                <a:solidFill>
                  <a:srgbClr val="FFFFFF"/>
                </a:solidFill>
                <a:latin typeface="Arial"/>
                <a:cs typeface="Arial"/>
              </a:rPr>
              <a:t>to</a:t>
            </a:r>
            <a:r>
              <a:rPr sz="2600" spc="-120" dirty="0">
                <a:solidFill>
                  <a:srgbClr val="FFFFFF"/>
                </a:solidFill>
                <a:latin typeface="Arial"/>
                <a:cs typeface="Arial"/>
              </a:rPr>
              <a:t> </a:t>
            </a:r>
            <a:r>
              <a:rPr sz="2600" spc="-125" dirty="0">
                <a:solidFill>
                  <a:srgbClr val="FFFFFF"/>
                </a:solidFill>
                <a:latin typeface="Arial"/>
                <a:cs typeface="Arial"/>
              </a:rPr>
              <a:t>take </a:t>
            </a:r>
            <a:r>
              <a:rPr sz="2600" spc="-225" dirty="0">
                <a:solidFill>
                  <a:srgbClr val="FFFFFF"/>
                </a:solidFill>
                <a:latin typeface="Arial"/>
                <a:cs typeface="Arial"/>
              </a:rPr>
              <a:t>a</a:t>
            </a:r>
            <a:r>
              <a:rPr sz="2600" spc="-114" dirty="0">
                <a:solidFill>
                  <a:srgbClr val="FFFFFF"/>
                </a:solidFill>
                <a:latin typeface="Arial"/>
                <a:cs typeface="Arial"/>
              </a:rPr>
              <a:t> </a:t>
            </a:r>
            <a:r>
              <a:rPr sz="2600" spc="-10" dirty="0">
                <a:solidFill>
                  <a:srgbClr val="FFFFFF"/>
                </a:solidFill>
                <a:latin typeface="Arial"/>
                <a:cs typeface="Arial"/>
              </a:rPr>
              <a:t>while </a:t>
            </a:r>
            <a:r>
              <a:rPr sz="2600" dirty="0">
                <a:solidFill>
                  <a:srgbClr val="FFFFFF"/>
                </a:solidFill>
                <a:latin typeface="Arial"/>
                <a:cs typeface="Arial"/>
              </a:rPr>
              <a:t>for</a:t>
            </a:r>
            <a:r>
              <a:rPr sz="2600" spc="-120" dirty="0">
                <a:solidFill>
                  <a:srgbClr val="FFFFFF"/>
                </a:solidFill>
                <a:latin typeface="Arial"/>
                <a:cs typeface="Arial"/>
              </a:rPr>
              <a:t> </a:t>
            </a:r>
            <a:r>
              <a:rPr sz="2600" spc="-100" dirty="0">
                <a:solidFill>
                  <a:srgbClr val="FFFFFF"/>
                </a:solidFill>
                <a:latin typeface="Arial"/>
                <a:cs typeface="Arial"/>
              </a:rPr>
              <a:t>people</a:t>
            </a:r>
            <a:r>
              <a:rPr sz="2600" spc="-135" dirty="0">
                <a:solidFill>
                  <a:srgbClr val="FFFFFF"/>
                </a:solidFill>
                <a:latin typeface="Arial"/>
                <a:cs typeface="Arial"/>
              </a:rPr>
              <a:t> </a:t>
            </a:r>
            <a:r>
              <a:rPr sz="2600" dirty="0">
                <a:solidFill>
                  <a:srgbClr val="FFFFFF"/>
                </a:solidFill>
                <a:latin typeface="Arial"/>
                <a:cs typeface="Arial"/>
              </a:rPr>
              <a:t>to</a:t>
            </a:r>
            <a:r>
              <a:rPr sz="2600" spc="-120" dirty="0">
                <a:solidFill>
                  <a:srgbClr val="FFFFFF"/>
                </a:solidFill>
                <a:latin typeface="Arial"/>
                <a:cs typeface="Arial"/>
              </a:rPr>
              <a:t> </a:t>
            </a:r>
            <a:r>
              <a:rPr sz="2600" spc="-130" dirty="0">
                <a:solidFill>
                  <a:srgbClr val="FFFFFF"/>
                </a:solidFill>
                <a:latin typeface="Arial"/>
                <a:cs typeface="Arial"/>
              </a:rPr>
              <a:t>understand…that</a:t>
            </a:r>
            <a:r>
              <a:rPr sz="2600" spc="-125" dirty="0">
                <a:solidFill>
                  <a:srgbClr val="FFFFFF"/>
                </a:solidFill>
                <a:latin typeface="Arial"/>
                <a:cs typeface="Arial"/>
              </a:rPr>
              <a:t> pounds</a:t>
            </a:r>
            <a:r>
              <a:rPr sz="2600" spc="-130" dirty="0">
                <a:solidFill>
                  <a:srgbClr val="FFFFFF"/>
                </a:solidFill>
                <a:latin typeface="Arial"/>
                <a:cs typeface="Arial"/>
              </a:rPr>
              <a:t> </a:t>
            </a:r>
            <a:r>
              <a:rPr sz="2600" spc="-75" dirty="0">
                <a:solidFill>
                  <a:srgbClr val="FFFFFF"/>
                </a:solidFill>
                <a:latin typeface="Arial"/>
                <a:cs typeface="Arial"/>
              </a:rPr>
              <a:t>doesn’t</a:t>
            </a:r>
            <a:r>
              <a:rPr sz="2600" spc="-120" dirty="0">
                <a:solidFill>
                  <a:srgbClr val="FFFFFF"/>
                </a:solidFill>
                <a:latin typeface="Arial"/>
                <a:cs typeface="Arial"/>
              </a:rPr>
              <a:t> </a:t>
            </a:r>
            <a:r>
              <a:rPr sz="2600" spc="-10" dirty="0">
                <a:solidFill>
                  <a:srgbClr val="FFFFFF"/>
                </a:solidFill>
                <a:latin typeface="Arial"/>
                <a:cs typeface="Arial"/>
              </a:rPr>
              <a:t>really </a:t>
            </a:r>
            <a:r>
              <a:rPr sz="2600" spc="-95" dirty="0">
                <a:solidFill>
                  <a:srgbClr val="FFFFFF"/>
                </a:solidFill>
                <a:latin typeface="Arial"/>
                <a:cs typeface="Arial"/>
              </a:rPr>
              <a:t>capture</a:t>
            </a:r>
            <a:r>
              <a:rPr sz="2600" spc="-135" dirty="0">
                <a:solidFill>
                  <a:srgbClr val="FFFFFF"/>
                </a:solidFill>
                <a:latin typeface="Arial"/>
                <a:cs typeface="Arial"/>
              </a:rPr>
              <a:t> </a:t>
            </a:r>
            <a:r>
              <a:rPr sz="2600" spc="-55" dirty="0">
                <a:solidFill>
                  <a:srgbClr val="FFFFFF"/>
                </a:solidFill>
                <a:latin typeface="Arial"/>
                <a:cs typeface="Arial"/>
              </a:rPr>
              <a:t>what</a:t>
            </a:r>
            <a:r>
              <a:rPr sz="2600" spc="-125" dirty="0">
                <a:solidFill>
                  <a:srgbClr val="FFFFFF"/>
                </a:solidFill>
                <a:latin typeface="Arial"/>
                <a:cs typeface="Arial"/>
              </a:rPr>
              <a:t> </a:t>
            </a:r>
            <a:r>
              <a:rPr sz="2600" spc="-70" dirty="0">
                <a:solidFill>
                  <a:srgbClr val="FFFFFF"/>
                </a:solidFill>
                <a:latin typeface="Arial"/>
                <a:cs typeface="Arial"/>
              </a:rPr>
              <a:t>we’re</a:t>
            </a:r>
            <a:r>
              <a:rPr sz="2600" spc="-130" dirty="0">
                <a:solidFill>
                  <a:srgbClr val="FFFFFF"/>
                </a:solidFill>
                <a:latin typeface="Arial"/>
                <a:cs typeface="Arial"/>
              </a:rPr>
              <a:t> </a:t>
            </a:r>
            <a:r>
              <a:rPr sz="2600" spc="-10" dirty="0">
                <a:solidFill>
                  <a:srgbClr val="FFFFFF"/>
                </a:solidFill>
                <a:latin typeface="Arial"/>
                <a:cs typeface="Arial"/>
              </a:rPr>
              <a:t>doing.</a:t>
            </a:r>
            <a:endParaRPr sz="2600" dirty="0">
              <a:latin typeface="Arial"/>
              <a:cs typeface="Arial"/>
            </a:endParaRPr>
          </a:p>
        </p:txBody>
      </p:sp>
      <p:pic>
        <p:nvPicPr>
          <p:cNvPr id="6" name="object 6" descr="Measuring work in terms of health&amp;we are changing our metrics. We've gone from pounds of food&amp;more towards healthy meals. When we do that&amp;our numbers change and it s going to take a while for people to understand&amp;that pounds doesn't really capture what we re doing."/>
          <p:cNvPicPr/>
          <p:nvPr/>
        </p:nvPicPr>
        <p:blipFill>
          <a:blip r:embed="rId2" cstate="print"/>
          <a:stretch>
            <a:fillRect/>
          </a:stretch>
        </p:blipFill>
        <p:spPr>
          <a:xfrm>
            <a:off x="9564534" y="3623805"/>
            <a:ext cx="1514472" cy="3019419"/>
          </a:xfrm>
          <a:prstGeom prst="rect">
            <a:avLst/>
          </a:prstGeom>
        </p:spPr>
      </p:pic>
      <p:pic>
        <p:nvPicPr>
          <p:cNvPr id="7" name="object 7" descr="4 CBOs position themselves to partner with health care"/>
          <p:cNvPicPr/>
          <p:nvPr/>
        </p:nvPicPr>
        <p:blipFill>
          <a:blip r:embed="rId3" cstate="print"/>
          <a:stretch>
            <a:fillRect/>
          </a:stretch>
        </p:blipFill>
        <p:spPr>
          <a:xfrm>
            <a:off x="72161" y="65023"/>
            <a:ext cx="9629774" cy="13335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Comment box"/>
          <p:cNvGrpSpPr/>
          <p:nvPr/>
        </p:nvGrpSpPr>
        <p:grpSpPr>
          <a:xfrm>
            <a:off x="4400391" y="1665384"/>
            <a:ext cx="7148195" cy="3353435"/>
            <a:chOff x="4400391" y="1665384"/>
            <a:chExt cx="7148195" cy="3353435"/>
          </a:xfrm>
        </p:grpSpPr>
        <p:sp>
          <p:nvSpPr>
            <p:cNvPr id="3" name="object 3"/>
            <p:cNvSpPr/>
            <p:nvPr/>
          </p:nvSpPr>
          <p:spPr>
            <a:xfrm>
              <a:off x="4406738" y="1671727"/>
              <a:ext cx="7139305" cy="3342004"/>
            </a:xfrm>
            <a:custGeom>
              <a:avLst/>
              <a:gdLst/>
              <a:ahLst/>
              <a:cxnLst/>
              <a:rect l="l" t="t" r="r" b="b"/>
              <a:pathLst>
                <a:path w="7139305" h="3342004">
                  <a:moveTo>
                    <a:pt x="2974632" y="2763304"/>
                  </a:moveTo>
                  <a:lnTo>
                    <a:pt x="1189850" y="2763304"/>
                  </a:lnTo>
                  <a:lnTo>
                    <a:pt x="574192" y="3341966"/>
                  </a:lnTo>
                  <a:lnTo>
                    <a:pt x="2974632" y="2763304"/>
                  </a:lnTo>
                  <a:close/>
                </a:path>
                <a:path w="7139305" h="3342004">
                  <a:moveTo>
                    <a:pt x="6678549" y="0"/>
                  </a:moveTo>
                  <a:lnTo>
                    <a:pt x="460565" y="0"/>
                  </a:lnTo>
                  <a:lnTo>
                    <a:pt x="413474" y="2377"/>
                  </a:lnTo>
                  <a:lnTo>
                    <a:pt x="367744" y="9357"/>
                  </a:lnTo>
                  <a:lnTo>
                    <a:pt x="323605" y="20706"/>
                  </a:lnTo>
                  <a:lnTo>
                    <a:pt x="281290" y="36194"/>
                  </a:lnTo>
                  <a:lnTo>
                    <a:pt x="241030" y="55589"/>
                  </a:lnTo>
                  <a:lnTo>
                    <a:pt x="203056" y="78659"/>
                  </a:lnTo>
                  <a:lnTo>
                    <a:pt x="167600" y="105173"/>
                  </a:lnTo>
                  <a:lnTo>
                    <a:pt x="134894" y="134899"/>
                  </a:lnTo>
                  <a:lnTo>
                    <a:pt x="105169" y="167606"/>
                  </a:lnTo>
                  <a:lnTo>
                    <a:pt x="78656" y="203062"/>
                  </a:lnTo>
                  <a:lnTo>
                    <a:pt x="55586" y="241036"/>
                  </a:lnTo>
                  <a:lnTo>
                    <a:pt x="36192" y="281295"/>
                  </a:lnTo>
                  <a:lnTo>
                    <a:pt x="20705" y="323610"/>
                  </a:lnTo>
                  <a:lnTo>
                    <a:pt x="9356" y="367747"/>
                  </a:lnTo>
                  <a:lnTo>
                    <a:pt x="2377" y="413476"/>
                  </a:lnTo>
                  <a:lnTo>
                    <a:pt x="0" y="460565"/>
                  </a:lnTo>
                  <a:lnTo>
                    <a:pt x="0" y="2302751"/>
                  </a:lnTo>
                  <a:lnTo>
                    <a:pt x="2377" y="2349829"/>
                  </a:lnTo>
                  <a:lnTo>
                    <a:pt x="9356" y="2395560"/>
                  </a:lnTo>
                  <a:lnTo>
                    <a:pt x="20705" y="2439698"/>
                  </a:lnTo>
                  <a:lnTo>
                    <a:pt x="36192" y="2482013"/>
                  </a:lnTo>
                  <a:lnTo>
                    <a:pt x="55586" y="2522273"/>
                  </a:lnTo>
                  <a:lnTo>
                    <a:pt x="78656" y="2560247"/>
                  </a:lnTo>
                  <a:lnTo>
                    <a:pt x="105169" y="2595703"/>
                  </a:lnTo>
                  <a:lnTo>
                    <a:pt x="134894" y="2628409"/>
                  </a:lnTo>
                  <a:lnTo>
                    <a:pt x="167600" y="2658134"/>
                  </a:lnTo>
                  <a:lnTo>
                    <a:pt x="203056" y="2684648"/>
                  </a:lnTo>
                  <a:lnTo>
                    <a:pt x="241030" y="2707717"/>
                  </a:lnTo>
                  <a:lnTo>
                    <a:pt x="281290" y="2727111"/>
                  </a:lnTo>
                  <a:lnTo>
                    <a:pt x="323605" y="2742598"/>
                  </a:lnTo>
                  <a:lnTo>
                    <a:pt x="367744" y="2753947"/>
                  </a:lnTo>
                  <a:lnTo>
                    <a:pt x="413474" y="2760926"/>
                  </a:lnTo>
                  <a:lnTo>
                    <a:pt x="460565" y="2763304"/>
                  </a:lnTo>
                  <a:lnTo>
                    <a:pt x="6678549" y="2763304"/>
                  </a:lnTo>
                  <a:lnTo>
                    <a:pt x="6725639" y="2760926"/>
                  </a:lnTo>
                  <a:lnTo>
                    <a:pt x="6771370" y="2753947"/>
                  </a:lnTo>
                  <a:lnTo>
                    <a:pt x="6815508" y="2742598"/>
                  </a:lnTo>
                  <a:lnTo>
                    <a:pt x="6857823" y="2727111"/>
                  </a:lnTo>
                  <a:lnTo>
                    <a:pt x="6898084" y="2707717"/>
                  </a:lnTo>
                  <a:lnTo>
                    <a:pt x="6936057" y="2684648"/>
                  </a:lnTo>
                  <a:lnTo>
                    <a:pt x="6971513" y="2658134"/>
                  </a:lnTo>
                  <a:lnTo>
                    <a:pt x="7004219" y="2628409"/>
                  </a:lnTo>
                  <a:lnTo>
                    <a:pt x="7033945" y="2595703"/>
                  </a:lnTo>
                  <a:lnTo>
                    <a:pt x="7060458" y="2560247"/>
                  </a:lnTo>
                  <a:lnTo>
                    <a:pt x="7083527" y="2522273"/>
                  </a:lnTo>
                  <a:lnTo>
                    <a:pt x="7102921" y="2482013"/>
                  </a:lnTo>
                  <a:lnTo>
                    <a:pt x="7118408" y="2439698"/>
                  </a:lnTo>
                  <a:lnTo>
                    <a:pt x="7129757" y="2395560"/>
                  </a:lnTo>
                  <a:lnTo>
                    <a:pt x="7136736" y="2349829"/>
                  </a:lnTo>
                  <a:lnTo>
                    <a:pt x="7139114" y="2302751"/>
                  </a:lnTo>
                  <a:lnTo>
                    <a:pt x="7139114" y="460565"/>
                  </a:lnTo>
                  <a:lnTo>
                    <a:pt x="7136736" y="413476"/>
                  </a:lnTo>
                  <a:lnTo>
                    <a:pt x="7129757" y="367747"/>
                  </a:lnTo>
                  <a:lnTo>
                    <a:pt x="7118408" y="323610"/>
                  </a:lnTo>
                  <a:lnTo>
                    <a:pt x="7102921" y="281295"/>
                  </a:lnTo>
                  <a:lnTo>
                    <a:pt x="7083527" y="241036"/>
                  </a:lnTo>
                  <a:lnTo>
                    <a:pt x="7060458" y="203062"/>
                  </a:lnTo>
                  <a:lnTo>
                    <a:pt x="7033945" y="167606"/>
                  </a:lnTo>
                  <a:lnTo>
                    <a:pt x="7004219" y="134899"/>
                  </a:lnTo>
                  <a:lnTo>
                    <a:pt x="6971513" y="105173"/>
                  </a:lnTo>
                  <a:lnTo>
                    <a:pt x="6936057" y="78659"/>
                  </a:lnTo>
                  <a:lnTo>
                    <a:pt x="6898084" y="55589"/>
                  </a:lnTo>
                  <a:lnTo>
                    <a:pt x="6857823" y="36194"/>
                  </a:lnTo>
                  <a:lnTo>
                    <a:pt x="6815508" y="20706"/>
                  </a:lnTo>
                  <a:lnTo>
                    <a:pt x="6771370" y="9357"/>
                  </a:lnTo>
                  <a:lnTo>
                    <a:pt x="6725639" y="2377"/>
                  </a:lnTo>
                  <a:lnTo>
                    <a:pt x="6678549" y="0"/>
                  </a:lnTo>
                  <a:close/>
                </a:path>
              </a:pathLst>
            </a:custGeom>
            <a:solidFill>
              <a:srgbClr val="43BB8D"/>
            </a:solidFill>
          </p:spPr>
          <p:txBody>
            <a:bodyPr wrap="square" lIns="0" tIns="0" rIns="0" bIns="0" rtlCol="0"/>
            <a:lstStyle/>
            <a:p>
              <a:endParaRPr/>
            </a:p>
          </p:txBody>
        </p:sp>
        <p:sp>
          <p:nvSpPr>
            <p:cNvPr id="4" name="object 4"/>
            <p:cNvSpPr/>
            <p:nvPr/>
          </p:nvSpPr>
          <p:spPr>
            <a:xfrm>
              <a:off x="4406738" y="1671731"/>
              <a:ext cx="7135495" cy="3340735"/>
            </a:xfrm>
            <a:custGeom>
              <a:avLst/>
              <a:gdLst/>
              <a:ahLst/>
              <a:cxnLst/>
              <a:rect l="l" t="t" r="r" b="b"/>
              <a:pathLst>
                <a:path w="7135495" h="3340735">
                  <a:moveTo>
                    <a:pt x="0" y="460326"/>
                  </a:moveTo>
                  <a:lnTo>
                    <a:pt x="2376" y="413260"/>
                  </a:lnTo>
                  <a:lnTo>
                    <a:pt x="9352" y="367554"/>
                  </a:lnTo>
                  <a:lnTo>
                    <a:pt x="20695" y="323439"/>
                  </a:lnTo>
                  <a:lnTo>
                    <a:pt x="36174" y="281146"/>
                  </a:lnTo>
                  <a:lnTo>
                    <a:pt x="55558" y="240907"/>
                  </a:lnTo>
                  <a:lnTo>
                    <a:pt x="78616" y="202953"/>
                  </a:lnTo>
                  <a:lnTo>
                    <a:pt x="105115" y="167516"/>
                  </a:lnTo>
                  <a:lnTo>
                    <a:pt x="134826" y="134826"/>
                  </a:lnTo>
                  <a:lnTo>
                    <a:pt x="167515" y="105116"/>
                  </a:lnTo>
                  <a:lnTo>
                    <a:pt x="202953" y="78616"/>
                  </a:lnTo>
                  <a:lnTo>
                    <a:pt x="240906" y="55558"/>
                  </a:lnTo>
                  <a:lnTo>
                    <a:pt x="281145" y="36174"/>
                  </a:lnTo>
                  <a:lnTo>
                    <a:pt x="323438" y="20695"/>
                  </a:lnTo>
                  <a:lnTo>
                    <a:pt x="367553" y="9352"/>
                  </a:lnTo>
                  <a:lnTo>
                    <a:pt x="413259" y="2376"/>
                  </a:lnTo>
                  <a:lnTo>
                    <a:pt x="460325" y="0"/>
                  </a:lnTo>
                  <a:lnTo>
                    <a:pt x="6675147" y="0"/>
                  </a:lnTo>
                  <a:lnTo>
                    <a:pt x="6722212" y="2376"/>
                  </a:lnTo>
                  <a:lnTo>
                    <a:pt x="6767918" y="9352"/>
                  </a:lnTo>
                  <a:lnTo>
                    <a:pt x="6812033" y="20695"/>
                  </a:lnTo>
                  <a:lnTo>
                    <a:pt x="6854326" y="36174"/>
                  </a:lnTo>
                  <a:lnTo>
                    <a:pt x="6894565" y="55558"/>
                  </a:lnTo>
                  <a:lnTo>
                    <a:pt x="6932519" y="78616"/>
                  </a:lnTo>
                  <a:lnTo>
                    <a:pt x="6967956" y="105116"/>
                  </a:lnTo>
                  <a:lnTo>
                    <a:pt x="7000646" y="134826"/>
                  </a:lnTo>
                  <a:lnTo>
                    <a:pt x="7030356" y="167516"/>
                  </a:lnTo>
                  <a:lnTo>
                    <a:pt x="7056855" y="202953"/>
                  </a:lnTo>
                  <a:lnTo>
                    <a:pt x="7079913" y="240907"/>
                  </a:lnTo>
                  <a:lnTo>
                    <a:pt x="7099297" y="281146"/>
                  </a:lnTo>
                  <a:lnTo>
                    <a:pt x="7114776" y="323439"/>
                  </a:lnTo>
                  <a:lnTo>
                    <a:pt x="7126120" y="367554"/>
                  </a:lnTo>
                  <a:lnTo>
                    <a:pt x="7133095" y="413260"/>
                  </a:lnTo>
                  <a:lnTo>
                    <a:pt x="7135472" y="460326"/>
                  </a:lnTo>
                  <a:lnTo>
                    <a:pt x="7135472" y="1611102"/>
                  </a:lnTo>
                  <a:lnTo>
                    <a:pt x="7135472" y="2301576"/>
                  </a:lnTo>
                  <a:lnTo>
                    <a:pt x="7133095" y="2348627"/>
                  </a:lnTo>
                  <a:lnTo>
                    <a:pt x="7126120" y="2394333"/>
                  </a:lnTo>
                  <a:lnTo>
                    <a:pt x="7114776" y="2438448"/>
                  </a:lnTo>
                  <a:lnTo>
                    <a:pt x="7099297" y="2480741"/>
                  </a:lnTo>
                  <a:lnTo>
                    <a:pt x="7079913" y="2520980"/>
                  </a:lnTo>
                  <a:lnTo>
                    <a:pt x="7056855" y="2558934"/>
                  </a:lnTo>
                  <a:lnTo>
                    <a:pt x="7030356" y="2594371"/>
                  </a:lnTo>
                  <a:lnTo>
                    <a:pt x="7000646" y="2627061"/>
                  </a:lnTo>
                  <a:lnTo>
                    <a:pt x="6967956" y="2656771"/>
                  </a:lnTo>
                  <a:lnTo>
                    <a:pt x="6932519" y="2683271"/>
                  </a:lnTo>
                  <a:lnTo>
                    <a:pt x="6894565" y="2706328"/>
                  </a:lnTo>
                  <a:lnTo>
                    <a:pt x="6854326" y="2725713"/>
                  </a:lnTo>
                  <a:lnTo>
                    <a:pt x="6812033" y="2741192"/>
                  </a:lnTo>
                  <a:lnTo>
                    <a:pt x="6767918" y="2752535"/>
                  </a:lnTo>
                  <a:lnTo>
                    <a:pt x="6722212" y="2759511"/>
                  </a:lnTo>
                  <a:lnTo>
                    <a:pt x="6675147" y="2761887"/>
                  </a:lnTo>
                  <a:lnTo>
                    <a:pt x="2973113" y="2761887"/>
                  </a:lnTo>
                  <a:lnTo>
                    <a:pt x="573904" y="3340256"/>
                  </a:lnTo>
                  <a:lnTo>
                    <a:pt x="1189245" y="2761887"/>
                  </a:lnTo>
                  <a:lnTo>
                    <a:pt x="460325" y="2761887"/>
                  </a:lnTo>
                  <a:lnTo>
                    <a:pt x="413259" y="2759511"/>
                  </a:lnTo>
                  <a:lnTo>
                    <a:pt x="367553" y="2752535"/>
                  </a:lnTo>
                  <a:lnTo>
                    <a:pt x="323438" y="2741192"/>
                  </a:lnTo>
                  <a:lnTo>
                    <a:pt x="281145" y="2725713"/>
                  </a:lnTo>
                  <a:lnTo>
                    <a:pt x="240906" y="2706328"/>
                  </a:lnTo>
                  <a:lnTo>
                    <a:pt x="202953" y="2683271"/>
                  </a:lnTo>
                  <a:lnTo>
                    <a:pt x="167515" y="2656771"/>
                  </a:lnTo>
                  <a:lnTo>
                    <a:pt x="134826" y="2627061"/>
                  </a:lnTo>
                  <a:lnTo>
                    <a:pt x="105115" y="2594371"/>
                  </a:lnTo>
                  <a:lnTo>
                    <a:pt x="78616" y="2558934"/>
                  </a:lnTo>
                  <a:lnTo>
                    <a:pt x="55558" y="2520980"/>
                  </a:lnTo>
                  <a:lnTo>
                    <a:pt x="36174" y="2480741"/>
                  </a:lnTo>
                  <a:lnTo>
                    <a:pt x="20695" y="2438448"/>
                  </a:lnTo>
                  <a:lnTo>
                    <a:pt x="9352" y="2394333"/>
                  </a:lnTo>
                  <a:lnTo>
                    <a:pt x="2376" y="2348627"/>
                  </a:lnTo>
                  <a:lnTo>
                    <a:pt x="0" y="2301561"/>
                  </a:lnTo>
                  <a:lnTo>
                    <a:pt x="0" y="1611102"/>
                  </a:lnTo>
                  <a:lnTo>
                    <a:pt x="0" y="460326"/>
                  </a:lnTo>
                  <a:close/>
                </a:path>
              </a:pathLst>
            </a:custGeom>
            <a:ln w="12693">
              <a:solidFill>
                <a:srgbClr val="41719C"/>
              </a:solidFill>
            </a:ln>
          </p:spPr>
          <p:txBody>
            <a:bodyPr wrap="square" lIns="0" tIns="0" rIns="0" bIns="0" rtlCol="0"/>
            <a:lstStyle/>
            <a:p>
              <a:endParaRPr/>
            </a:p>
          </p:txBody>
        </p:sp>
      </p:grpSp>
      <p:sp>
        <p:nvSpPr>
          <p:cNvPr id="5" name="object 5" descr="Creating service line menus&#13;&#10;[Health Centers] all have different strengths and infrastructure, so when we offer this three prong program, we do it as a menu of options. We say, “Hey these are the three things that we can offer you, where are you guys at?”"/>
          <p:cNvSpPr txBox="1">
            <a:spLocks noGrp="1"/>
          </p:cNvSpPr>
          <p:nvPr>
            <p:ph type="title"/>
          </p:nvPr>
        </p:nvSpPr>
        <p:spPr>
          <a:xfrm>
            <a:off x="4620371" y="1811020"/>
            <a:ext cx="6640830" cy="2440940"/>
          </a:xfrm>
          <a:prstGeom prst="rect">
            <a:avLst/>
          </a:prstGeom>
        </p:spPr>
        <p:txBody>
          <a:bodyPr vert="horz" wrap="square" lIns="0" tIns="12700" rIns="0" bIns="0" rtlCol="0">
            <a:spAutoFit/>
          </a:bodyPr>
          <a:lstStyle/>
          <a:p>
            <a:pPr marR="2579370" algn="ctr">
              <a:lnSpc>
                <a:spcPct val="100000"/>
              </a:lnSpc>
              <a:spcBef>
                <a:spcPts val="100"/>
              </a:spcBef>
            </a:pPr>
            <a:r>
              <a:rPr sz="2800" b="1" i="1" spc="-195" dirty="0">
                <a:solidFill>
                  <a:srgbClr val="000000"/>
                </a:solidFill>
                <a:latin typeface="Arial"/>
                <a:cs typeface="Arial"/>
              </a:rPr>
              <a:t>Creating</a:t>
            </a:r>
            <a:r>
              <a:rPr sz="2800" b="1" i="1" spc="-130" dirty="0">
                <a:solidFill>
                  <a:srgbClr val="000000"/>
                </a:solidFill>
                <a:latin typeface="Arial"/>
                <a:cs typeface="Arial"/>
              </a:rPr>
              <a:t> </a:t>
            </a:r>
            <a:r>
              <a:rPr sz="2800" b="1" i="1" spc="-250" dirty="0">
                <a:solidFill>
                  <a:srgbClr val="000000"/>
                </a:solidFill>
                <a:latin typeface="Arial"/>
                <a:cs typeface="Arial"/>
              </a:rPr>
              <a:t>service</a:t>
            </a:r>
            <a:r>
              <a:rPr sz="2800" b="1" i="1" spc="-125" dirty="0">
                <a:solidFill>
                  <a:srgbClr val="000000"/>
                </a:solidFill>
                <a:latin typeface="Arial"/>
                <a:cs typeface="Arial"/>
              </a:rPr>
              <a:t> </a:t>
            </a:r>
            <a:r>
              <a:rPr sz="2800" b="1" i="1" spc="-160" dirty="0">
                <a:solidFill>
                  <a:srgbClr val="000000"/>
                </a:solidFill>
                <a:latin typeface="Arial"/>
                <a:cs typeface="Arial"/>
              </a:rPr>
              <a:t>line</a:t>
            </a:r>
            <a:r>
              <a:rPr sz="2800" b="1" i="1" spc="-120" dirty="0">
                <a:solidFill>
                  <a:srgbClr val="000000"/>
                </a:solidFill>
                <a:latin typeface="Arial"/>
                <a:cs typeface="Arial"/>
              </a:rPr>
              <a:t> </a:t>
            </a:r>
            <a:r>
              <a:rPr sz="2800" b="1" i="1" spc="-300" dirty="0">
                <a:solidFill>
                  <a:srgbClr val="000000"/>
                </a:solidFill>
                <a:latin typeface="Arial"/>
                <a:cs typeface="Arial"/>
              </a:rPr>
              <a:t>menus</a:t>
            </a:r>
            <a:endParaRPr sz="2800" dirty="0">
              <a:latin typeface="Arial"/>
              <a:cs typeface="Arial"/>
            </a:endParaRPr>
          </a:p>
          <a:p>
            <a:pPr marL="81280" marR="5080" indent="1270" algn="ctr">
              <a:lnSpc>
                <a:spcPct val="100200"/>
              </a:lnSpc>
              <a:spcBef>
                <a:spcPts val="25"/>
              </a:spcBef>
            </a:pPr>
            <a:r>
              <a:rPr sz="2600" spc="-75" dirty="0">
                <a:solidFill>
                  <a:srgbClr val="FFFFFF"/>
                </a:solidFill>
                <a:latin typeface="Arial"/>
                <a:cs typeface="Arial"/>
              </a:rPr>
              <a:t>[Health</a:t>
            </a:r>
            <a:r>
              <a:rPr sz="2600" spc="-120" dirty="0">
                <a:solidFill>
                  <a:srgbClr val="FFFFFF"/>
                </a:solidFill>
                <a:latin typeface="Arial"/>
                <a:cs typeface="Arial"/>
              </a:rPr>
              <a:t> </a:t>
            </a:r>
            <a:r>
              <a:rPr sz="2600" spc="-135" dirty="0">
                <a:solidFill>
                  <a:srgbClr val="FFFFFF"/>
                </a:solidFill>
                <a:latin typeface="Arial"/>
                <a:cs typeface="Arial"/>
              </a:rPr>
              <a:t>Centers]</a:t>
            </a:r>
            <a:r>
              <a:rPr sz="2600" spc="-114" dirty="0">
                <a:solidFill>
                  <a:srgbClr val="FFFFFF"/>
                </a:solidFill>
                <a:latin typeface="Arial"/>
                <a:cs typeface="Arial"/>
              </a:rPr>
              <a:t> </a:t>
            </a:r>
            <a:r>
              <a:rPr sz="2600" spc="-70" dirty="0">
                <a:solidFill>
                  <a:srgbClr val="FFFFFF"/>
                </a:solidFill>
                <a:latin typeface="Arial"/>
                <a:cs typeface="Arial"/>
              </a:rPr>
              <a:t>all</a:t>
            </a:r>
            <a:r>
              <a:rPr sz="2600" spc="-114" dirty="0">
                <a:solidFill>
                  <a:srgbClr val="FFFFFF"/>
                </a:solidFill>
                <a:latin typeface="Arial"/>
                <a:cs typeface="Arial"/>
              </a:rPr>
              <a:t> </a:t>
            </a:r>
            <a:r>
              <a:rPr sz="2600" spc="-175" dirty="0">
                <a:solidFill>
                  <a:srgbClr val="FFFFFF"/>
                </a:solidFill>
                <a:latin typeface="Arial"/>
                <a:cs typeface="Arial"/>
              </a:rPr>
              <a:t>have</a:t>
            </a:r>
            <a:r>
              <a:rPr sz="2600" spc="-125" dirty="0">
                <a:solidFill>
                  <a:srgbClr val="FFFFFF"/>
                </a:solidFill>
                <a:latin typeface="Arial"/>
                <a:cs typeface="Arial"/>
              </a:rPr>
              <a:t> </a:t>
            </a:r>
            <a:r>
              <a:rPr sz="2600" spc="-40" dirty="0">
                <a:solidFill>
                  <a:srgbClr val="FFFFFF"/>
                </a:solidFill>
                <a:latin typeface="Arial"/>
                <a:cs typeface="Arial"/>
              </a:rPr>
              <a:t>different</a:t>
            </a:r>
            <a:r>
              <a:rPr sz="2600" spc="-114" dirty="0">
                <a:solidFill>
                  <a:srgbClr val="FFFFFF"/>
                </a:solidFill>
                <a:latin typeface="Arial"/>
                <a:cs typeface="Arial"/>
              </a:rPr>
              <a:t> </a:t>
            </a:r>
            <a:r>
              <a:rPr sz="2600" spc="-105" dirty="0">
                <a:solidFill>
                  <a:srgbClr val="FFFFFF"/>
                </a:solidFill>
                <a:latin typeface="Arial"/>
                <a:cs typeface="Arial"/>
              </a:rPr>
              <a:t>strengths</a:t>
            </a:r>
            <a:r>
              <a:rPr sz="2600" spc="-120" dirty="0">
                <a:solidFill>
                  <a:srgbClr val="FFFFFF"/>
                </a:solidFill>
                <a:latin typeface="Arial"/>
                <a:cs typeface="Arial"/>
              </a:rPr>
              <a:t> </a:t>
            </a:r>
            <a:r>
              <a:rPr sz="2600" spc="-25" dirty="0">
                <a:solidFill>
                  <a:srgbClr val="FFFFFF"/>
                </a:solidFill>
                <a:latin typeface="Arial"/>
                <a:cs typeface="Arial"/>
              </a:rPr>
              <a:t>and </a:t>
            </a:r>
            <a:r>
              <a:rPr sz="2600" spc="-60" dirty="0">
                <a:solidFill>
                  <a:srgbClr val="FFFFFF"/>
                </a:solidFill>
                <a:latin typeface="Arial"/>
                <a:cs typeface="Arial"/>
              </a:rPr>
              <a:t>infrastructure,</a:t>
            </a:r>
            <a:r>
              <a:rPr sz="2600" spc="-114" dirty="0">
                <a:solidFill>
                  <a:srgbClr val="FFFFFF"/>
                </a:solidFill>
                <a:latin typeface="Arial"/>
                <a:cs typeface="Arial"/>
              </a:rPr>
              <a:t> </a:t>
            </a:r>
            <a:r>
              <a:rPr sz="2600" spc="-195" dirty="0">
                <a:solidFill>
                  <a:srgbClr val="FFFFFF"/>
                </a:solidFill>
                <a:latin typeface="Arial"/>
                <a:cs typeface="Arial"/>
              </a:rPr>
              <a:t>so</a:t>
            </a:r>
            <a:r>
              <a:rPr sz="2600" spc="-110" dirty="0">
                <a:solidFill>
                  <a:srgbClr val="FFFFFF"/>
                </a:solidFill>
                <a:latin typeface="Arial"/>
                <a:cs typeface="Arial"/>
              </a:rPr>
              <a:t> </a:t>
            </a:r>
            <a:r>
              <a:rPr sz="2600" spc="-100" dirty="0">
                <a:solidFill>
                  <a:srgbClr val="FFFFFF"/>
                </a:solidFill>
                <a:latin typeface="Arial"/>
                <a:cs typeface="Arial"/>
              </a:rPr>
              <a:t>when</a:t>
            </a:r>
            <a:r>
              <a:rPr sz="2600" spc="-120" dirty="0">
                <a:solidFill>
                  <a:srgbClr val="FFFFFF"/>
                </a:solidFill>
                <a:latin typeface="Arial"/>
                <a:cs typeface="Arial"/>
              </a:rPr>
              <a:t> </a:t>
            </a:r>
            <a:r>
              <a:rPr sz="2600" spc="-105" dirty="0">
                <a:solidFill>
                  <a:srgbClr val="FFFFFF"/>
                </a:solidFill>
                <a:latin typeface="Arial"/>
                <a:cs typeface="Arial"/>
              </a:rPr>
              <a:t>we</a:t>
            </a:r>
            <a:r>
              <a:rPr sz="2600" spc="-125" dirty="0">
                <a:solidFill>
                  <a:srgbClr val="FFFFFF"/>
                </a:solidFill>
                <a:latin typeface="Arial"/>
                <a:cs typeface="Arial"/>
              </a:rPr>
              <a:t> </a:t>
            </a:r>
            <a:r>
              <a:rPr sz="2600" spc="-45" dirty="0">
                <a:solidFill>
                  <a:srgbClr val="FFFFFF"/>
                </a:solidFill>
                <a:latin typeface="Arial"/>
                <a:cs typeface="Arial"/>
              </a:rPr>
              <a:t>offer</a:t>
            </a:r>
            <a:r>
              <a:rPr sz="2600" spc="-105" dirty="0">
                <a:solidFill>
                  <a:srgbClr val="FFFFFF"/>
                </a:solidFill>
                <a:latin typeface="Arial"/>
                <a:cs typeface="Arial"/>
              </a:rPr>
              <a:t> </a:t>
            </a:r>
            <a:r>
              <a:rPr sz="2600" spc="-60" dirty="0">
                <a:solidFill>
                  <a:srgbClr val="FFFFFF"/>
                </a:solidFill>
                <a:latin typeface="Arial"/>
                <a:cs typeface="Arial"/>
              </a:rPr>
              <a:t>this</a:t>
            </a:r>
            <a:r>
              <a:rPr sz="2600" spc="-114" dirty="0">
                <a:solidFill>
                  <a:srgbClr val="FFFFFF"/>
                </a:solidFill>
                <a:latin typeface="Arial"/>
                <a:cs typeface="Arial"/>
              </a:rPr>
              <a:t> </a:t>
            </a:r>
            <a:r>
              <a:rPr sz="2600" spc="-55" dirty="0">
                <a:solidFill>
                  <a:srgbClr val="FFFFFF"/>
                </a:solidFill>
                <a:latin typeface="Arial"/>
                <a:cs typeface="Arial"/>
              </a:rPr>
              <a:t>three</a:t>
            </a:r>
            <a:r>
              <a:rPr sz="2600" spc="-125" dirty="0">
                <a:solidFill>
                  <a:srgbClr val="FFFFFF"/>
                </a:solidFill>
                <a:latin typeface="Arial"/>
                <a:cs typeface="Arial"/>
              </a:rPr>
              <a:t> </a:t>
            </a:r>
            <a:r>
              <a:rPr sz="2600" spc="-45" dirty="0">
                <a:solidFill>
                  <a:srgbClr val="FFFFFF"/>
                </a:solidFill>
                <a:latin typeface="Arial"/>
                <a:cs typeface="Arial"/>
              </a:rPr>
              <a:t>prong </a:t>
            </a:r>
            <a:r>
              <a:rPr sz="2600" spc="-100" dirty="0">
                <a:solidFill>
                  <a:srgbClr val="FFFFFF"/>
                </a:solidFill>
                <a:latin typeface="Arial"/>
                <a:cs typeface="Arial"/>
              </a:rPr>
              <a:t>program,</a:t>
            </a:r>
            <a:r>
              <a:rPr sz="2600" spc="-130" dirty="0">
                <a:solidFill>
                  <a:srgbClr val="FFFFFF"/>
                </a:solidFill>
                <a:latin typeface="Arial"/>
                <a:cs typeface="Arial"/>
              </a:rPr>
              <a:t> </a:t>
            </a:r>
            <a:r>
              <a:rPr sz="2600" spc="-105" dirty="0">
                <a:solidFill>
                  <a:srgbClr val="FFFFFF"/>
                </a:solidFill>
                <a:latin typeface="Arial"/>
                <a:cs typeface="Arial"/>
              </a:rPr>
              <a:t>we</a:t>
            </a:r>
            <a:r>
              <a:rPr sz="2600" spc="-140" dirty="0">
                <a:solidFill>
                  <a:srgbClr val="FFFFFF"/>
                </a:solidFill>
                <a:latin typeface="Arial"/>
                <a:cs typeface="Arial"/>
              </a:rPr>
              <a:t> </a:t>
            </a:r>
            <a:r>
              <a:rPr sz="2600" spc="-95" dirty="0">
                <a:solidFill>
                  <a:srgbClr val="FFFFFF"/>
                </a:solidFill>
                <a:latin typeface="Arial"/>
                <a:cs typeface="Arial"/>
              </a:rPr>
              <a:t>do</a:t>
            </a:r>
            <a:r>
              <a:rPr sz="2600" spc="-130" dirty="0">
                <a:solidFill>
                  <a:srgbClr val="FFFFFF"/>
                </a:solidFill>
                <a:latin typeface="Arial"/>
                <a:cs typeface="Arial"/>
              </a:rPr>
              <a:t> </a:t>
            </a:r>
            <a:r>
              <a:rPr sz="2600" spc="80" dirty="0">
                <a:solidFill>
                  <a:srgbClr val="FFFFFF"/>
                </a:solidFill>
                <a:latin typeface="Arial"/>
                <a:cs typeface="Arial"/>
              </a:rPr>
              <a:t>it</a:t>
            </a:r>
            <a:r>
              <a:rPr sz="2600" spc="-130" dirty="0">
                <a:solidFill>
                  <a:srgbClr val="FFFFFF"/>
                </a:solidFill>
                <a:latin typeface="Arial"/>
                <a:cs typeface="Arial"/>
              </a:rPr>
              <a:t> </a:t>
            </a:r>
            <a:r>
              <a:rPr sz="2600" spc="-254" dirty="0">
                <a:solidFill>
                  <a:srgbClr val="FFFFFF"/>
                </a:solidFill>
                <a:latin typeface="Arial"/>
                <a:cs typeface="Arial"/>
              </a:rPr>
              <a:t>as</a:t>
            </a:r>
            <a:r>
              <a:rPr sz="2600" spc="-135" dirty="0">
                <a:solidFill>
                  <a:srgbClr val="FFFFFF"/>
                </a:solidFill>
                <a:latin typeface="Arial"/>
                <a:cs typeface="Arial"/>
              </a:rPr>
              <a:t> </a:t>
            </a:r>
            <a:r>
              <a:rPr sz="2600" spc="-225" dirty="0">
                <a:solidFill>
                  <a:srgbClr val="FFFFFF"/>
                </a:solidFill>
                <a:latin typeface="Arial"/>
                <a:cs typeface="Arial"/>
              </a:rPr>
              <a:t>a</a:t>
            </a:r>
            <a:r>
              <a:rPr sz="2600" spc="-130" dirty="0">
                <a:solidFill>
                  <a:srgbClr val="FFFFFF"/>
                </a:solidFill>
                <a:latin typeface="Arial"/>
                <a:cs typeface="Arial"/>
              </a:rPr>
              <a:t> </a:t>
            </a:r>
            <a:r>
              <a:rPr sz="2600" spc="-110" dirty="0">
                <a:solidFill>
                  <a:srgbClr val="FFFFFF"/>
                </a:solidFill>
                <a:latin typeface="Arial"/>
                <a:cs typeface="Arial"/>
              </a:rPr>
              <a:t>menu</a:t>
            </a:r>
            <a:r>
              <a:rPr sz="2600" spc="-135" dirty="0">
                <a:solidFill>
                  <a:srgbClr val="FFFFFF"/>
                </a:solidFill>
                <a:latin typeface="Arial"/>
                <a:cs typeface="Arial"/>
              </a:rPr>
              <a:t> </a:t>
            </a:r>
            <a:r>
              <a:rPr sz="2600" dirty="0">
                <a:solidFill>
                  <a:srgbClr val="FFFFFF"/>
                </a:solidFill>
                <a:latin typeface="Arial"/>
                <a:cs typeface="Arial"/>
              </a:rPr>
              <a:t>of</a:t>
            </a:r>
            <a:r>
              <a:rPr sz="2600" spc="-135" dirty="0">
                <a:solidFill>
                  <a:srgbClr val="FFFFFF"/>
                </a:solidFill>
                <a:latin typeface="Arial"/>
                <a:cs typeface="Arial"/>
              </a:rPr>
              <a:t> </a:t>
            </a:r>
            <a:r>
              <a:rPr sz="2600" spc="-75" dirty="0">
                <a:solidFill>
                  <a:srgbClr val="FFFFFF"/>
                </a:solidFill>
                <a:latin typeface="Arial"/>
                <a:cs typeface="Arial"/>
              </a:rPr>
              <a:t>options.</a:t>
            </a:r>
            <a:r>
              <a:rPr sz="2600" spc="-125" dirty="0">
                <a:solidFill>
                  <a:srgbClr val="FFFFFF"/>
                </a:solidFill>
                <a:latin typeface="Arial"/>
                <a:cs typeface="Arial"/>
              </a:rPr>
              <a:t> </a:t>
            </a:r>
            <a:r>
              <a:rPr sz="2600" spc="-210" dirty="0">
                <a:solidFill>
                  <a:srgbClr val="FFFFFF"/>
                </a:solidFill>
                <a:latin typeface="Arial"/>
                <a:cs typeface="Arial"/>
              </a:rPr>
              <a:t>We</a:t>
            </a:r>
            <a:r>
              <a:rPr sz="2600" spc="-140" dirty="0">
                <a:solidFill>
                  <a:srgbClr val="FFFFFF"/>
                </a:solidFill>
                <a:latin typeface="Arial"/>
                <a:cs typeface="Arial"/>
              </a:rPr>
              <a:t> </a:t>
            </a:r>
            <a:r>
              <a:rPr sz="2600" spc="-20" dirty="0">
                <a:solidFill>
                  <a:srgbClr val="FFFFFF"/>
                </a:solidFill>
                <a:latin typeface="Arial"/>
                <a:cs typeface="Arial"/>
              </a:rPr>
              <a:t>say, </a:t>
            </a:r>
            <a:r>
              <a:rPr sz="2600" spc="-100" dirty="0">
                <a:solidFill>
                  <a:srgbClr val="FFFFFF"/>
                </a:solidFill>
                <a:latin typeface="Arial"/>
                <a:cs typeface="Arial"/>
              </a:rPr>
              <a:t>“Hey</a:t>
            </a:r>
            <a:r>
              <a:rPr sz="2600" spc="-130" dirty="0">
                <a:solidFill>
                  <a:srgbClr val="FFFFFF"/>
                </a:solidFill>
                <a:latin typeface="Arial"/>
                <a:cs typeface="Arial"/>
              </a:rPr>
              <a:t> </a:t>
            </a:r>
            <a:r>
              <a:rPr sz="2600" spc="-114" dirty="0">
                <a:solidFill>
                  <a:srgbClr val="FFFFFF"/>
                </a:solidFill>
                <a:latin typeface="Arial"/>
                <a:cs typeface="Arial"/>
              </a:rPr>
              <a:t>these</a:t>
            </a:r>
            <a:r>
              <a:rPr sz="2600" spc="-130" dirty="0">
                <a:solidFill>
                  <a:srgbClr val="FFFFFF"/>
                </a:solidFill>
                <a:latin typeface="Arial"/>
                <a:cs typeface="Arial"/>
              </a:rPr>
              <a:t> are </a:t>
            </a:r>
            <a:r>
              <a:rPr sz="2600" spc="-40" dirty="0">
                <a:solidFill>
                  <a:srgbClr val="FFFFFF"/>
                </a:solidFill>
                <a:latin typeface="Arial"/>
                <a:cs typeface="Arial"/>
              </a:rPr>
              <a:t>the</a:t>
            </a:r>
            <a:r>
              <a:rPr sz="2600" spc="-130" dirty="0">
                <a:solidFill>
                  <a:srgbClr val="FFFFFF"/>
                </a:solidFill>
                <a:latin typeface="Arial"/>
                <a:cs typeface="Arial"/>
              </a:rPr>
              <a:t> </a:t>
            </a:r>
            <a:r>
              <a:rPr sz="2600" spc="-55" dirty="0">
                <a:solidFill>
                  <a:srgbClr val="FFFFFF"/>
                </a:solidFill>
                <a:latin typeface="Arial"/>
                <a:cs typeface="Arial"/>
              </a:rPr>
              <a:t>three</a:t>
            </a:r>
            <a:r>
              <a:rPr sz="2600" spc="-130" dirty="0">
                <a:solidFill>
                  <a:srgbClr val="FFFFFF"/>
                </a:solidFill>
                <a:latin typeface="Arial"/>
                <a:cs typeface="Arial"/>
              </a:rPr>
              <a:t> </a:t>
            </a:r>
            <a:r>
              <a:rPr sz="2600" spc="-100" dirty="0">
                <a:solidFill>
                  <a:srgbClr val="FFFFFF"/>
                </a:solidFill>
                <a:latin typeface="Arial"/>
                <a:cs typeface="Arial"/>
              </a:rPr>
              <a:t>things</a:t>
            </a:r>
            <a:r>
              <a:rPr sz="2600" spc="-125" dirty="0">
                <a:solidFill>
                  <a:srgbClr val="FFFFFF"/>
                </a:solidFill>
                <a:latin typeface="Arial"/>
                <a:cs typeface="Arial"/>
              </a:rPr>
              <a:t> </a:t>
            </a:r>
            <a:r>
              <a:rPr sz="2600" dirty="0">
                <a:solidFill>
                  <a:srgbClr val="FFFFFF"/>
                </a:solidFill>
                <a:latin typeface="Arial"/>
                <a:cs typeface="Arial"/>
              </a:rPr>
              <a:t>that</a:t>
            </a:r>
            <a:r>
              <a:rPr sz="2600" spc="-120" dirty="0">
                <a:solidFill>
                  <a:srgbClr val="FFFFFF"/>
                </a:solidFill>
                <a:latin typeface="Arial"/>
                <a:cs typeface="Arial"/>
              </a:rPr>
              <a:t> </a:t>
            </a:r>
            <a:r>
              <a:rPr sz="2600" spc="-105" dirty="0">
                <a:solidFill>
                  <a:srgbClr val="FFFFFF"/>
                </a:solidFill>
                <a:latin typeface="Arial"/>
                <a:cs typeface="Arial"/>
              </a:rPr>
              <a:t>we</a:t>
            </a:r>
            <a:r>
              <a:rPr sz="2600" spc="-130" dirty="0">
                <a:solidFill>
                  <a:srgbClr val="FFFFFF"/>
                </a:solidFill>
                <a:latin typeface="Arial"/>
                <a:cs typeface="Arial"/>
              </a:rPr>
              <a:t> </a:t>
            </a:r>
            <a:r>
              <a:rPr sz="2600" spc="-185" dirty="0">
                <a:solidFill>
                  <a:srgbClr val="FFFFFF"/>
                </a:solidFill>
                <a:latin typeface="Arial"/>
                <a:cs typeface="Arial"/>
              </a:rPr>
              <a:t>can</a:t>
            </a:r>
            <a:r>
              <a:rPr sz="2600" spc="-125" dirty="0">
                <a:solidFill>
                  <a:srgbClr val="FFFFFF"/>
                </a:solidFill>
                <a:latin typeface="Arial"/>
                <a:cs typeface="Arial"/>
              </a:rPr>
              <a:t> </a:t>
            </a:r>
            <a:r>
              <a:rPr sz="2600" spc="-10" dirty="0">
                <a:solidFill>
                  <a:srgbClr val="FFFFFF"/>
                </a:solidFill>
                <a:latin typeface="Arial"/>
                <a:cs typeface="Arial"/>
              </a:rPr>
              <a:t>offer </a:t>
            </a:r>
            <a:r>
              <a:rPr sz="2600" spc="-114" dirty="0">
                <a:solidFill>
                  <a:srgbClr val="FFFFFF"/>
                </a:solidFill>
                <a:latin typeface="Arial"/>
                <a:cs typeface="Arial"/>
              </a:rPr>
              <a:t>you,</a:t>
            </a:r>
            <a:r>
              <a:rPr sz="2600" spc="-105" dirty="0">
                <a:solidFill>
                  <a:srgbClr val="FFFFFF"/>
                </a:solidFill>
                <a:latin typeface="Arial"/>
                <a:cs typeface="Arial"/>
              </a:rPr>
              <a:t> </a:t>
            </a:r>
            <a:r>
              <a:rPr sz="2600" spc="-95" dirty="0">
                <a:solidFill>
                  <a:srgbClr val="FFFFFF"/>
                </a:solidFill>
                <a:latin typeface="Arial"/>
                <a:cs typeface="Arial"/>
              </a:rPr>
              <a:t>where</a:t>
            </a:r>
            <a:r>
              <a:rPr sz="2600" spc="-114" dirty="0">
                <a:solidFill>
                  <a:srgbClr val="FFFFFF"/>
                </a:solidFill>
                <a:latin typeface="Arial"/>
                <a:cs typeface="Arial"/>
              </a:rPr>
              <a:t> </a:t>
            </a:r>
            <a:r>
              <a:rPr sz="2600" spc="-130" dirty="0">
                <a:solidFill>
                  <a:srgbClr val="FFFFFF"/>
                </a:solidFill>
                <a:latin typeface="Arial"/>
                <a:cs typeface="Arial"/>
              </a:rPr>
              <a:t>are</a:t>
            </a:r>
            <a:r>
              <a:rPr sz="2600" spc="-114" dirty="0">
                <a:solidFill>
                  <a:srgbClr val="FFFFFF"/>
                </a:solidFill>
                <a:latin typeface="Arial"/>
                <a:cs typeface="Arial"/>
              </a:rPr>
              <a:t> </a:t>
            </a:r>
            <a:r>
              <a:rPr sz="2600" spc="-120" dirty="0">
                <a:solidFill>
                  <a:srgbClr val="FFFFFF"/>
                </a:solidFill>
                <a:latin typeface="Arial"/>
                <a:cs typeface="Arial"/>
              </a:rPr>
              <a:t>you</a:t>
            </a:r>
            <a:r>
              <a:rPr sz="2600" spc="-105" dirty="0">
                <a:solidFill>
                  <a:srgbClr val="FFFFFF"/>
                </a:solidFill>
                <a:latin typeface="Arial"/>
                <a:cs typeface="Arial"/>
              </a:rPr>
              <a:t> </a:t>
            </a:r>
            <a:r>
              <a:rPr sz="2600" spc="-200" dirty="0">
                <a:solidFill>
                  <a:srgbClr val="FFFFFF"/>
                </a:solidFill>
                <a:latin typeface="Arial"/>
                <a:cs typeface="Arial"/>
              </a:rPr>
              <a:t>guys</a:t>
            </a:r>
            <a:r>
              <a:rPr sz="2600" spc="-110" dirty="0">
                <a:solidFill>
                  <a:srgbClr val="FFFFFF"/>
                </a:solidFill>
                <a:latin typeface="Arial"/>
                <a:cs typeface="Arial"/>
              </a:rPr>
              <a:t> </a:t>
            </a:r>
            <a:r>
              <a:rPr sz="2600" spc="-20" dirty="0">
                <a:solidFill>
                  <a:srgbClr val="FFFFFF"/>
                </a:solidFill>
                <a:latin typeface="Arial"/>
                <a:cs typeface="Arial"/>
              </a:rPr>
              <a:t>at?”</a:t>
            </a:r>
            <a:endParaRPr sz="2600" dirty="0">
              <a:latin typeface="Arial"/>
              <a:cs typeface="Arial"/>
            </a:endParaRPr>
          </a:p>
        </p:txBody>
      </p:sp>
      <p:pic>
        <p:nvPicPr>
          <p:cNvPr id="6" name="object 6" descr="Blue stick figure with arms and legs"/>
          <p:cNvPicPr/>
          <p:nvPr/>
        </p:nvPicPr>
        <p:blipFill>
          <a:blip r:embed="rId2" cstate="print"/>
          <a:stretch>
            <a:fillRect/>
          </a:stretch>
        </p:blipFill>
        <p:spPr>
          <a:xfrm>
            <a:off x="2089536" y="3429000"/>
            <a:ext cx="1514469" cy="3019425"/>
          </a:xfrm>
          <a:prstGeom prst="rect">
            <a:avLst/>
          </a:prstGeom>
        </p:spPr>
      </p:pic>
      <p:pic>
        <p:nvPicPr>
          <p:cNvPr id="7" name="object 7" descr="4 CBOs position themselves to partner with health care"/>
          <p:cNvPicPr/>
          <p:nvPr/>
        </p:nvPicPr>
        <p:blipFill>
          <a:blip r:embed="rId3" cstate="print"/>
          <a:stretch>
            <a:fillRect/>
          </a:stretch>
        </p:blipFill>
        <p:spPr>
          <a:xfrm>
            <a:off x="0" y="91655"/>
            <a:ext cx="9629775" cy="13335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Comment box"/>
          <p:cNvGrpSpPr/>
          <p:nvPr/>
        </p:nvGrpSpPr>
        <p:grpSpPr>
          <a:xfrm>
            <a:off x="661943" y="2013372"/>
            <a:ext cx="7212330" cy="3069590"/>
            <a:chOff x="661943" y="2013372"/>
            <a:chExt cx="7212330" cy="3069590"/>
          </a:xfrm>
        </p:grpSpPr>
        <p:sp>
          <p:nvSpPr>
            <p:cNvPr id="3" name="object 3"/>
            <p:cNvSpPr/>
            <p:nvPr/>
          </p:nvSpPr>
          <p:spPr>
            <a:xfrm>
              <a:off x="668290" y="2019712"/>
              <a:ext cx="7203440" cy="3058160"/>
            </a:xfrm>
            <a:custGeom>
              <a:avLst/>
              <a:gdLst/>
              <a:ahLst/>
              <a:cxnLst/>
              <a:rect l="l" t="t" r="r" b="b"/>
              <a:pathLst>
                <a:path w="7203440" h="3058160">
                  <a:moveTo>
                    <a:pt x="6322594" y="2352992"/>
                  </a:moveTo>
                  <a:lnTo>
                    <a:pt x="5441111" y="2352992"/>
                  </a:lnTo>
                  <a:lnTo>
                    <a:pt x="7203046" y="3058058"/>
                  </a:lnTo>
                  <a:lnTo>
                    <a:pt x="6322594" y="2352992"/>
                  </a:lnTo>
                  <a:close/>
                </a:path>
                <a:path w="7203440" h="3058160">
                  <a:moveTo>
                    <a:pt x="4970500" y="0"/>
                  </a:moveTo>
                  <a:lnTo>
                    <a:pt x="470598" y="0"/>
                  </a:lnTo>
                  <a:lnTo>
                    <a:pt x="422482" y="2429"/>
                  </a:lnTo>
                  <a:lnTo>
                    <a:pt x="375756" y="9561"/>
                  </a:lnTo>
                  <a:lnTo>
                    <a:pt x="330656" y="21158"/>
                  </a:lnTo>
                  <a:lnTo>
                    <a:pt x="287419" y="36983"/>
                  </a:lnTo>
                  <a:lnTo>
                    <a:pt x="246282" y="56801"/>
                  </a:lnTo>
                  <a:lnTo>
                    <a:pt x="207481" y="80374"/>
                  </a:lnTo>
                  <a:lnTo>
                    <a:pt x="171253" y="107466"/>
                  </a:lnTo>
                  <a:lnTo>
                    <a:pt x="137834" y="137841"/>
                  </a:lnTo>
                  <a:lnTo>
                    <a:pt x="107461" y="171261"/>
                  </a:lnTo>
                  <a:lnTo>
                    <a:pt x="80370" y="207490"/>
                  </a:lnTo>
                  <a:lnTo>
                    <a:pt x="56798" y="246292"/>
                  </a:lnTo>
                  <a:lnTo>
                    <a:pt x="36981" y="287430"/>
                  </a:lnTo>
                  <a:lnTo>
                    <a:pt x="21157" y="330668"/>
                  </a:lnTo>
                  <a:lnTo>
                    <a:pt x="9560" y="375768"/>
                  </a:lnTo>
                  <a:lnTo>
                    <a:pt x="2429" y="422494"/>
                  </a:lnTo>
                  <a:lnTo>
                    <a:pt x="0" y="470611"/>
                  </a:lnTo>
                  <a:lnTo>
                    <a:pt x="0" y="2352992"/>
                  </a:lnTo>
                  <a:lnTo>
                    <a:pt x="2429" y="2401108"/>
                  </a:lnTo>
                  <a:lnTo>
                    <a:pt x="9560" y="2447834"/>
                  </a:lnTo>
                  <a:lnTo>
                    <a:pt x="21157" y="2492934"/>
                  </a:lnTo>
                  <a:lnTo>
                    <a:pt x="36981" y="2536171"/>
                  </a:lnTo>
                  <a:lnTo>
                    <a:pt x="56798" y="2577308"/>
                  </a:lnTo>
                  <a:lnTo>
                    <a:pt x="80370" y="2616109"/>
                  </a:lnTo>
                  <a:lnTo>
                    <a:pt x="107461" y="2652337"/>
                  </a:lnTo>
                  <a:lnTo>
                    <a:pt x="137834" y="2685756"/>
                  </a:lnTo>
                  <a:lnTo>
                    <a:pt x="171253" y="2716129"/>
                  </a:lnTo>
                  <a:lnTo>
                    <a:pt x="207481" y="2743220"/>
                  </a:lnTo>
                  <a:lnTo>
                    <a:pt x="246282" y="2766792"/>
                  </a:lnTo>
                  <a:lnTo>
                    <a:pt x="287419" y="2786609"/>
                  </a:lnTo>
                  <a:lnTo>
                    <a:pt x="330656" y="2802433"/>
                  </a:lnTo>
                  <a:lnTo>
                    <a:pt x="375756" y="2814030"/>
                  </a:lnTo>
                  <a:lnTo>
                    <a:pt x="422482" y="2821161"/>
                  </a:lnTo>
                  <a:lnTo>
                    <a:pt x="470598" y="2823591"/>
                  </a:lnTo>
                  <a:lnTo>
                    <a:pt x="4970500" y="2823591"/>
                  </a:lnTo>
                  <a:lnTo>
                    <a:pt x="5018616" y="2821161"/>
                  </a:lnTo>
                  <a:lnTo>
                    <a:pt x="5065343" y="2814030"/>
                  </a:lnTo>
                  <a:lnTo>
                    <a:pt x="5110443" y="2802433"/>
                  </a:lnTo>
                  <a:lnTo>
                    <a:pt x="5153681" y="2786609"/>
                  </a:lnTo>
                  <a:lnTo>
                    <a:pt x="5194819" y="2766792"/>
                  </a:lnTo>
                  <a:lnTo>
                    <a:pt x="5233621" y="2743220"/>
                  </a:lnTo>
                  <a:lnTo>
                    <a:pt x="5269850" y="2716129"/>
                  </a:lnTo>
                  <a:lnTo>
                    <a:pt x="5303270" y="2685756"/>
                  </a:lnTo>
                  <a:lnTo>
                    <a:pt x="5333645" y="2652337"/>
                  </a:lnTo>
                  <a:lnTo>
                    <a:pt x="5360737" y="2616109"/>
                  </a:lnTo>
                  <a:lnTo>
                    <a:pt x="5384310" y="2577308"/>
                  </a:lnTo>
                  <a:lnTo>
                    <a:pt x="5404128" y="2536171"/>
                  </a:lnTo>
                  <a:lnTo>
                    <a:pt x="5419953" y="2492934"/>
                  </a:lnTo>
                  <a:lnTo>
                    <a:pt x="5431550" y="2447834"/>
                  </a:lnTo>
                  <a:lnTo>
                    <a:pt x="5438682" y="2401108"/>
                  </a:lnTo>
                  <a:lnTo>
                    <a:pt x="5441111" y="2352992"/>
                  </a:lnTo>
                  <a:lnTo>
                    <a:pt x="6322594" y="2352992"/>
                  </a:lnTo>
                  <a:lnTo>
                    <a:pt x="5441111" y="1647101"/>
                  </a:lnTo>
                  <a:lnTo>
                    <a:pt x="5441111" y="470611"/>
                  </a:lnTo>
                  <a:lnTo>
                    <a:pt x="5438682" y="422494"/>
                  </a:lnTo>
                  <a:lnTo>
                    <a:pt x="5431550" y="375768"/>
                  </a:lnTo>
                  <a:lnTo>
                    <a:pt x="5419953" y="330668"/>
                  </a:lnTo>
                  <a:lnTo>
                    <a:pt x="5404128" y="287430"/>
                  </a:lnTo>
                  <a:lnTo>
                    <a:pt x="5384310" y="246292"/>
                  </a:lnTo>
                  <a:lnTo>
                    <a:pt x="5360737" y="207490"/>
                  </a:lnTo>
                  <a:lnTo>
                    <a:pt x="5333645" y="171261"/>
                  </a:lnTo>
                  <a:lnTo>
                    <a:pt x="5303270" y="137841"/>
                  </a:lnTo>
                  <a:lnTo>
                    <a:pt x="5269850" y="107466"/>
                  </a:lnTo>
                  <a:lnTo>
                    <a:pt x="5233621" y="80374"/>
                  </a:lnTo>
                  <a:lnTo>
                    <a:pt x="5194819" y="56801"/>
                  </a:lnTo>
                  <a:lnTo>
                    <a:pt x="5153681" y="36983"/>
                  </a:lnTo>
                  <a:lnTo>
                    <a:pt x="5110443" y="21158"/>
                  </a:lnTo>
                  <a:lnTo>
                    <a:pt x="5065343" y="9561"/>
                  </a:lnTo>
                  <a:lnTo>
                    <a:pt x="5018616" y="2429"/>
                  </a:lnTo>
                  <a:lnTo>
                    <a:pt x="4970500" y="0"/>
                  </a:lnTo>
                  <a:close/>
                </a:path>
              </a:pathLst>
            </a:custGeom>
            <a:solidFill>
              <a:srgbClr val="002060"/>
            </a:solidFill>
          </p:spPr>
          <p:txBody>
            <a:bodyPr wrap="square" lIns="0" tIns="0" rIns="0" bIns="0" rtlCol="0"/>
            <a:lstStyle/>
            <a:p>
              <a:endParaRPr/>
            </a:p>
          </p:txBody>
        </p:sp>
        <p:sp>
          <p:nvSpPr>
            <p:cNvPr id="4" name="object 4"/>
            <p:cNvSpPr/>
            <p:nvPr/>
          </p:nvSpPr>
          <p:spPr>
            <a:xfrm>
              <a:off x="668289" y="2019719"/>
              <a:ext cx="7199630" cy="3056890"/>
            </a:xfrm>
            <a:custGeom>
              <a:avLst/>
              <a:gdLst/>
              <a:ahLst/>
              <a:cxnLst/>
              <a:rect l="l" t="t" r="r" b="b"/>
              <a:pathLst>
                <a:path w="7199630" h="3056890">
                  <a:moveTo>
                    <a:pt x="0" y="470365"/>
                  </a:moveTo>
                  <a:lnTo>
                    <a:pt x="2428" y="422273"/>
                  </a:lnTo>
                  <a:lnTo>
                    <a:pt x="9556" y="375570"/>
                  </a:lnTo>
                  <a:lnTo>
                    <a:pt x="21146" y="330493"/>
                  </a:lnTo>
                  <a:lnTo>
                    <a:pt x="36963" y="287277"/>
                  </a:lnTo>
                  <a:lnTo>
                    <a:pt x="56770" y="246161"/>
                  </a:lnTo>
                  <a:lnTo>
                    <a:pt x="80330" y="207379"/>
                  </a:lnTo>
                  <a:lnTo>
                    <a:pt x="107408" y="171169"/>
                  </a:lnTo>
                  <a:lnTo>
                    <a:pt x="137766" y="137766"/>
                  </a:lnTo>
                  <a:lnTo>
                    <a:pt x="171169" y="107408"/>
                  </a:lnTo>
                  <a:lnTo>
                    <a:pt x="207379" y="80331"/>
                  </a:lnTo>
                  <a:lnTo>
                    <a:pt x="246160" y="56770"/>
                  </a:lnTo>
                  <a:lnTo>
                    <a:pt x="287277" y="36963"/>
                  </a:lnTo>
                  <a:lnTo>
                    <a:pt x="330492" y="21146"/>
                  </a:lnTo>
                  <a:lnTo>
                    <a:pt x="375569" y="9556"/>
                  </a:lnTo>
                  <a:lnTo>
                    <a:pt x="422272" y="2428"/>
                  </a:lnTo>
                  <a:lnTo>
                    <a:pt x="470364" y="0"/>
                  </a:lnTo>
                  <a:lnTo>
                    <a:pt x="4967968" y="0"/>
                  </a:lnTo>
                  <a:lnTo>
                    <a:pt x="5016060" y="2428"/>
                  </a:lnTo>
                  <a:lnTo>
                    <a:pt x="5062763" y="9556"/>
                  </a:lnTo>
                  <a:lnTo>
                    <a:pt x="5107840" y="21146"/>
                  </a:lnTo>
                  <a:lnTo>
                    <a:pt x="5151055" y="36963"/>
                  </a:lnTo>
                  <a:lnTo>
                    <a:pt x="5192172" y="56770"/>
                  </a:lnTo>
                  <a:lnTo>
                    <a:pt x="5230953" y="80331"/>
                  </a:lnTo>
                  <a:lnTo>
                    <a:pt x="5267164" y="107408"/>
                  </a:lnTo>
                  <a:lnTo>
                    <a:pt x="5300566" y="137766"/>
                  </a:lnTo>
                  <a:lnTo>
                    <a:pt x="5330924" y="171169"/>
                  </a:lnTo>
                  <a:lnTo>
                    <a:pt x="5358002" y="207379"/>
                  </a:lnTo>
                  <a:lnTo>
                    <a:pt x="5381562" y="246161"/>
                  </a:lnTo>
                  <a:lnTo>
                    <a:pt x="5401369" y="287277"/>
                  </a:lnTo>
                  <a:lnTo>
                    <a:pt x="5417186" y="330493"/>
                  </a:lnTo>
                  <a:lnTo>
                    <a:pt x="5428777" y="375570"/>
                  </a:lnTo>
                  <a:lnTo>
                    <a:pt x="5435904" y="422273"/>
                  </a:lnTo>
                  <a:lnTo>
                    <a:pt x="5438333" y="470365"/>
                  </a:lnTo>
                  <a:lnTo>
                    <a:pt x="5438333" y="1646252"/>
                  </a:lnTo>
                  <a:lnTo>
                    <a:pt x="7199374" y="3056498"/>
                  </a:lnTo>
                  <a:lnTo>
                    <a:pt x="5438333" y="2351785"/>
                  </a:lnTo>
                  <a:lnTo>
                    <a:pt x="5435904" y="2399872"/>
                  </a:lnTo>
                  <a:lnTo>
                    <a:pt x="5428777" y="2446575"/>
                  </a:lnTo>
                  <a:lnTo>
                    <a:pt x="5417186" y="2491652"/>
                  </a:lnTo>
                  <a:lnTo>
                    <a:pt x="5401369" y="2534867"/>
                  </a:lnTo>
                  <a:lnTo>
                    <a:pt x="5381562" y="2575983"/>
                  </a:lnTo>
                  <a:lnTo>
                    <a:pt x="5358002" y="2614765"/>
                  </a:lnTo>
                  <a:lnTo>
                    <a:pt x="5330924" y="2650975"/>
                  </a:lnTo>
                  <a:lnTo>
                    <a:pt x="5300566" y="2684378"/>
                  </a:lnTo>
                  <a:lnTo>
                    <a:pt x="5267164" y="2714736"/>
                  </a:lnTo>
                  <a:lnTo>
                    <a:pt x="5230953" y="2741814"/>
                  </a:lnTo>
                  <a:lnTo>
                    <a:pt x="5192172" y="2765374"/>
                  </a:lnTo>
                  <a:lnTo>
                    <a:pt x="5151055" y="2785181"/>
                  </a:lnTo>
                  <a:lnTo>
                    <a:pt x="5107840" y="2800998"/>
                  </a:lnTo>
                  <a:lnTo>
                    <a:pt x="5062763" y="2812588"/>
                  </a:lnTo>
                  <a:lnTo>
                    <a:pt x="5016060" y="2819716"/>
                  </a:lnTo>
                  <a:lnTo>
                    <a:pt x="4967968" y="2822144"/>
                  </a:lnTo>
                  <a:lnTo>
                    <a:pt x="470364" y="2822144"/>
                  </a:lnTo>
                  <a:lnTo>
                    <a:pt x="422272" y="2819716"/>
                  </a:lnTo>
                  <a:lnTo>
                    <a:pt x="375569" y="2812588"/>
                  </a:lnTo>
                  <a:lnTo>
                    <a:pt x="330492" y="2800998"/>
                  </a:lnTo>
                  <a:lnTo>
                    <a:pt x="287277" y="2785181"/>
                  </a:lnTo>
                  <a:lnTo>
                    <a:pt x="246160" y="2765374"/>
                  </a:lnTo>
                  <a:lnTo>
                    <a:pt x="207379" y="2741814"/>
                  </a:lnTo>
                  <a:lnTo>
                    <a:pt x="171169" y="2714736"/>
                  </a:lnTo>
                  <a:lnTo>
                    <a:pt x="137766" y="2684378"/>
                  </a:lnTo>
                  <a:lnTo>
                    <a:pt x="107408" y="2650975"/>
                  </a:lnTo>
                  <a:lnTo>
                    <a:pt x="80330" y="2614765"/>
                  </a:lnTo>
                  <a:lnTo>
                    <a:pt x="56770" y="2575983"/>
                  </a:lnTo>
                  <a:lnTo>
                    <a:pt x="36963" y="2534867"/>
                  </a:lnTo>
                  <a:lnTo>
                    <a:pt x="21146" y="2491652"/>
                  </a:lnTo>
                  <a:lnTo>
                    <a:pt x="9556" y="2446575"/>
                  </a:lnTo>
                  <a:lnTo>
                    <a:pt x="2428" y="2399872"/>
                  </a:lnTo>
                  <a:lnTo>
                    <a:pt x="0" y="2351780"/>
                  </a:lnTo>
                  <a:lnTo>
                    <a:pt x="0" y="1646252"/>
                  </a:lnTo>
                  <a:lnTo>
                    <a:pt x="0" y="470365"/>
                  </a:lnTo>
                  <a:close/>
                </a:path>
              </a:pathLst>
            </a:custGeom>
            <a:ln w="12693">
              <a:solidFill>
                <a:srgbClr val="41719C"/>
              </a:solidFill>
            </a:ln>
          </p:spPr>
          <p:txBody>
            <a:bodyPr wrap="square" lIns="0" tIns="0" rIns="0" bIns="0" rtlCol="0"/>
            <a:lstStyle/>
            <a:p>
              <a:endParaRPr/>
            </a:p>
          </p:txBody>
        </p:sp>
      </p:grpSp>
      <p:sp>
        <p:nvSpPr>
          <p:cNvPr id="5" name="object 5" descr="My concern is that it’s a money grab… That there won’t be dollars for the services people on the ground need to have positive lived experiences… The medical industry will absorb the resources."/>
          <p:cNvSpPr txBox="1">
            <a:spLocks noGrp="1"/>
          </p:cNvSpPr>
          <p:nvPr>
            <p:ph type="title"/>
          </p:nvPr>
        </p:nvSpPr>
        <p:spPr>
          <a:xfrm>
            <a:off x="884866" y="1990852"/>
            <a:ext cx="4863465" cy="2834005"/>
          </a:xfrm>
          <a:prstGeom prst="rect">
            <a:avLst/>
          </a:prstGeom>
        </p:spPr>
        <p:txBody>
          <a:bodyPr vert="horz" wrap="square" lIns="0" tIns="12700" rIns="0" bIns="0" rtlCol="0">
            <a:spAutoFit/>
          </a:bodyPr>
          <a:lstStyle/>
          <a:p>
            <a:pPr marR="1153160" algn="ctr">
              <a:lnSpc>
                <a:spcPct val="100000"/>
              </a:lnSpc>
              <a:spcBef>
                <a:spcPts val="100"/>
              </a:spcBef>
            </a:pPr>
            <a:r>
              <a:rPr sz="2800" b="1" i="1" spc="-210" dirty="0">
                <a:solidFill>
                  <a:srgbClr val="FFD966"/>
                </a:solidFill>
                <a:latin typeface="Arial"/>
                <a:cs typeface="Arial"/>
              </a:rPr>
              <a:t>“Trapped</a:t>
            </a:r>
            <a:r>
              <a:rPr sz="2800" b="1" i="1" spc="-130" dirty="0">
                <a:solidFill>
                  <a:srgbClr val="FFD966"/>
                </a:solidFill>
                <a:latin typeface="Arial"/>
                <a:cs typeface="Arial"/>
              </a:rPr>
              <a:t> </a:t>
            </a:r>
            <a:r>
              <a:rPr sz="2800" b="1" i="1" spc="-200" dirty="0">
                <a:solidFill>
                  <a:srgbClr val="FFD966"/>
                </a:solidFill>
                <a:latin typeface="Arial"/>
                <a:cs typeface="Arial"/>
              </a:rPr>
              <a:t>and</a:t>
            </a:r>
            <a:r>
              <a:rPr sz="2800" b="1" i="1" spc="-130" dirty="0">
                <a:solidFill>
                  <a:srgbClr val="FFD966"/>
                </a:solidFill>
                <a:latin typeface="Arial"/>
                <a:cs typeface="Arial"/>
              </a:rPr>
              <a:t> </a:t>
            </a:r>
            <a:r>
              <a:rPr sz="2800" b="1" i="1" spc="-170" dirty="0">
                <a:solidFill>
                  <a:srgbClr val="FFD966"/>
                </a:solidFill>
                <a:latin typeface="Arial"/>
                <a:cs typeface="Arial"/>
              </a:rPr>
              <a:t>vaporized</a:t>
            </a:r>
            <a:r>
              <a:rPr sz="2400" b="1" i="1" spc="-170" dirty="0">
                <a:solidFill>
                  <a:srgbClr val="FFD966"/>
                </a:solidFill>
                <a:latin typeface="Arial"/>
                <a:cs typeface="Arial"/>
              </a:rPr>
              <a:t>”</a:t>
            </a:r>
            <a:endParaRPr sz="2400" dirty="0">
              <a:latin typeface="Arial"/>
              <a:cs typeface="Arial"/>
            </a:endParaRPr>
          </a:p>
          <a:p>
            <a:pPr marL="156210" marR="5080" algn="ctr">
              <a:lnSpc>
                <a:spcPct val="100000"/>
              </a:lnSpc>
              <a:spcBef>
                <a:spcPts val="30"/>
              </a:spcBef>
            </a:pPr>
            <a:r>
              <a:rPr sz="2600" spc="-50" dirty="0">
                <a:solidFill>
                  <a:srgbClr val="FFFFFF"/>
                </a:solidFill>
                <a:latin typeface="Arial"/>
                <a:cs typeface="Arial"/>
              </a:rPr>
              <a:t>My</a:t>
            </a:r>
            <a:r>
              <a:rPr sz="2600" spc="-140" dirty="0">
                <a:solidFill>
                  <a:srgbClr val="FFFFFF"/>
                </a:solidFill>
                <a:latin typeface="Arial"/>
                <a:cs typeface="Arial"/>
              </a:rPr>
              <a:t> </a:t>
            </a:r>
            <a:r>
              <a:rPr sz="2600" spc="-120" dirty="0">
                <a:solidFill>
                  <a:srgbClr val="FFFFFF"/>
                </a:solidFill>
                <a:latin typeface="Arial"/>
                <a:cs typeface="Arial"/>
              </a:rPr>
              <a:t>concern</a:t>
            </a:r>
            <a:r>
              <a:rPr sz="2600" spc="-140" dirty="0">
                <a:solidFill>
                  <a:srgbClr val="FFFFFF"/>
                </a:solidFill>
                <a:latin typeface="Arial"/>
                <a:cs typeface="Arial"/>
              </a:rPr>
              <a:t> is </a:t>
            </a:r>
            <a:r>
              <a:rPr sz="2600" dirty="0">
                <a:solidFill>
                  <a:srgbClr val="FFFFFF"/>
                </a:solidFill>
                <a:latin typeface="Arial"/>
                <a:cs typeface="Arial"/>
              </a:rPr>
              <a:t>that</a:t>
            </a:r>
            <a:r>
              <a:rPr sz="2600" spc="-130" dirty="0">
                <a:solidFill>
                  <a:srgbClr val="FFFFFF"/>
                </a:solidFill>
                <a:latin typeface="Arial"/>
                <a:cs typeface="Arial"/>
              </a:rPr>
              <a:t> </a:t>
            </a:r>
            <a:r>
              <a:rPr sz="2600" spc="-30" dirty="0">
                <a:solidFill>
                  <a:srgbClr val="FFFFFF"/>
                </a:solidFill>
                <a:latin typeface="Arial"/>
                <a:cs typeface="Arial"/>
              </a:rPr>
              <a:t>it’s</a:t>
            </a:r>
            <a:r>
              <a:rPr sz="2600" spc="-140" dirty="0">
                <a:solidFill>
                  <a:srgbClr val="FFFFFF"/>
                </a:solidFill>
                <a:latin typeface="Arial"/>
                <a:cs typeface="Arial"/>
              </a:rPr>
              <a:t> </a:t>
            </a:r>
            <a:r>
              <a:rPr sz="2600" spc="-225" dirty="0">
                <a:solidFill>
                  <a:srgbClr val="FFFFFF"/>
                </a:solidFill>
                <a:latin typeface="Arial"/>
                <a:cs typeface="Arial"/>
              </a:rPr>
              <a:t>a</a:t>
            </a:r>
            <a:r>
              <a:rPr sz="2600" spc="-135" dirty="0">
                <a:solidFill>
                  <a:srgbClr val="FFFFFF"/>
                </a:solidFill>
                <a:latin typeface="Arial"/>
                <a:cs typeface="Arial"/>
              </a:rPr>
              <a:t> </a:t>
            </a:r>
            <a:r>
              <a:rPr sz="2600" spc="-10" dirty="0">
                <a:solidFill>
                  <a:srgbClr val="FFFFFF"/>
                </a:solidFill>
                <a:latin typeface="Arial"/>
                <a:cs typeface="Arial"/>
              </a:rPr>
              <a:t>money </a:t>
            </a:r>
            <a:r>
              <a:rPr sz="2600" spc="-275" dirty="0">
                <a:solidFill>
                  <a:srgbClr val="FFFFFF"/>
                </a:solidFill>
                <a:latin typeface="Arial"/>
                <a:cs typeface="Arial"/>
              </a:rPr>
              <a:t>grab…</a:t>
            </a:r>
            <a:r>
              <a:rPr sz="2600" spc="-114" dirty="0">
                <a:solidFill>
                  <a:srgbClr val="FFFFFF"/>
                </a:solidFill>
                <a:latin typeface="Arial"/>
                <a:cs typeface="Arial"/>
              </a:rPr>
              <a:t> </a:t>
            </a:r>
            <a:r>
              <a:rPr sz="2600" spc="-140" dirty="0">
                <a:solidFill>
                  <a:srgbClr val="FFFFFF"/>
                </a:solidFill>
                <a:latin typeface="Arial"/>
                <a:cs typeface="Arial"/>
              </a:rPr>
              <a:t>That</a:t>
            </a:r>
            <a:r>
              <a:rPr sz="2600" spc="-120" dirty="0">
                <a:solidFill>
                  <a:srgbClr val="FFFFFF"/>
                </a:solidFill>
                <a:latin typeface="Arial"/>
                <a:cs typeface="Arial"/>
              </a:rPr>
              <a:t> </a:t>
            </a:r>
            <a:r>
              <a:rPr sz="2600" spc="-55" dirty="0">
                <a:solidFill>
                  <a:srgbClr val="FFFFFF"/>
                </a:solidFill>
                <a:latin typeface="Arial"/>
                <a:cs typeface="Arial"/>
              </a:rPr>
              <a:t>there</a:t>
            </a:r>
            <a:r>
              <a:rPr sz="2600" spc="-130" dirty="0">
                <a:solidFill>
                  <a:srgbClr val="FFFFFF"/>
                </a:solidFill>
                <a:latin typeface="Arial"/>
                <a:cs typeface="Arial"/>
              </a:rPr>
              <a:t> </a:t>
            </a:r>
            <a:r>
              <a:rPr sz="2600" dirty="0">
                <a:solidFill>
                  <a:srgbClr val="FFFFFF"/>
                </a:solidFill>
                <a:latin typeface="Arial"/>
                <a:cs typeface="Arial"/>
              </a:rPr>
              <a:t>won’t</a:t>
            </a:r>
            <a:r>
              <a:rPr sz="2600" spc="-120" dirty="0">
                <a:solidFill>
                  <a:srgbClr val="FFFFFF"/>
                </a:solidFill>
                <a:latin typeface="Arial"/>
                <a:cs typeface="Arial"/>
              </a:rPr>
              <a:t> </a:t>
            </a:r>
            <a:r>
              <a:rPr sz="2600" spc="-135" dirty="0">
                <a:solidFill>
                  <a:srgbClr val="FFFFFF"/>
                </a:solidFill>
                <a:latin typeface="Arial"/>
                <a:cs typeface="Arial"/>
              </a:rPr>
              <a:t>be</a:t>
            </a:r>
            <a:r>
              <a:rPr sz="2600" spc="-130" dirty="0">
                <a:solidFill>
                  <a:srgbClr val="FFFFFF"/>
                </a:solidFill>
                <a:latin typeface="Arial"/>
                <a:cs typeface="Arial"/>
              </a:rPr>
              <a:t> </a:t>
            </a:r>
            <a:r>
              <a:rPr sz="2600" spc="-10" dirty="0">
                <a:solidFill>
                  <a:srgbClr val="FFFFFF"/>
                </a:solidFill>
                <a:latin typeface="Arial"/>
                <a:cs typeface="Arial"/>
              </a:rPr>
              <a:t>dollars </a:t>
            </a:r>
            <a:r>
              <a:rPr sz="2600" dirty="0">
                <a:solidFill>
                  <a:srgbClr val="FFFFFF"/>
                </a:solidFill>
                <a:latin typeface="Arial"/>
                <a:cs typeface="Arial"/>
              </a:rPr>
              <a:t>for</a:t>
            </a:r>
            <a:r>
              <a:rPr sz="2600" spc="-130" dirty="0">
                <a:solidFill>
                  <a:srgbClr val="FFFFFF"/>
                </a:solidFill>
                <a:latin typeface="Arial"/>
                <a:cs typeface="Arial"/>
              </a:rPr>
              <a:t> </a:t>
            </a:r>
            <a:r>
              <a:rPr sz="2600" spc="-40" dirty="0">
                <a:solidFill>
                  <a:srgbClr val="FFFFFF"/>
                </a:solidFill>
                <a:latin typeface="Arial"/>
                <a:cs typeface="Arial"/>
              </a:rPr>
              <a:t>the</a:t>
            </a:r>
            <a:r>
              <a:rPr sz="2600" spc="-145" dirty="0">
                <a:solidFill>
                  <a:srgbClr val="FFFFFF"/>
                </a:solidFill>
                <a:latin typeface="Arial"/>
                <a:cs typeface="Arial"/>
              </a:rPr>
              <a:t> services</a:t>
            </a:r>
            <a:r>
              <a:rPr sz="2600" spc="-140" dirty="0">
                <a:solidFill>
                  <a:srgbClr val="FFFFFF"/>
                </a:solidFill>
                <a:latin typeface="Arial"/>
                <a:cs typeface="Arial"/>
              </a:rPr>
              <a:t> </a:t>
            </a:r>
            <a:r>
              <a:rPr sz="2600" spc="-100" dirty="0">
                <a:solidFill>
                  <a:srgbClr val="FFFFFF"/>
                </a:solidFill>
                <a:latin typeface="Arial"/>
                <a:cs typeface="Arial"/>
              </a:rPr>
              <a:t>people</a:t>
            </a:r>
            <a:r>
              <a:rPr sz="2600" spc="-145" dirty="0">
                <a:solidFill>
                  <a:srgbClr val="FFFFFF"/>
                </a:solidFill>
                <a:latin typeface="Arial"/>
                <a:cs typeface="Arial"/>
              </a:rPr>
              <a:t> </a:t>
            </a:r>
            <a:r>
              <a:rPr sz="2600" spc="-95" dirty="0">
                <a:solidFill>
                  <a:srgbClr val="FFFFFF"/>
                </a:solidFill>
                <a:latin typeface="Arial"/>
                <a:cs typeface="Arial"/>
              </a:rPr>
              <a:t>on</a:t>
            </a:r>
            <a:r>
              <a:rPr sz="2600" spc="-140" dirty="0">
                <a:solidFill>
                  <a:srgbClr val="FFFFFF"/>
                </a:solidFill>
                <a:latin typeface="Arial"/>
                <a:cs typeface="Arial"/>
              </a:rPr>
              <a:t> </a:t>
            </a:r>
            <a:r>
              <a:rPr sz="2600" spc="-25" dirty="0">
                <a:solidFill>
                  <a:srgbClr val="FFFFFF"/>
                </a:solidFill>
                <a:latin typeface="Arial"/>
                <a:cs typeface="Arial"/>
              </a:rPr>
              <a:t>the </a:t>
            </a:r>
            <a:r>
              <a:rPr sz="2600" spc="-100" dirty="0">
                <a:solidFill>
                  <a:srgbClr val="FFFFFF"/>
                </a:solidFill>
                <a:latin typeface="Arial"/>
                <a:cs typeface="Arial"/>
              </a:rPr>
              <a:t>ground</a:t>
            </a:r>
            <a:r>
              <a:rPr sz="2600" spc="-114" dirty="0">
                <a:solidFill>
                  <a:srgbClr val="FFFFFF"/>
                </a:solidFill>
                <a:latin typeface="Arial"/>
                <a:cs typeface="Arial"/>
              </a:rPr>
              <a:t> </a:t>
            </a:r>
            <a:r>
              <a:rPr sz="2600" spc="-135" dirty="0">
                <a:solidFill>
                  <a:srgbClr val="FFFFFF"/>
                </a:solidFill>
                <a:latin typeface="Arial"/>
                <a:cs typeface="Arial"/>
              </a:rPr>
              <a:t>need</a:t>
            </a:r>
            <a:r>
              <a:rPr sz="2600" spc="-110" dirty="0">
                <a:solidFill>
                  <a:srgbClr val="FFFFFF"/>
                </a:solidFill>
                <a:latin typeface="Arial"/>
                <a:cs typeface="Arial"/>
              </a:rPr>
              <a:t> </a:t>
            </a:r>
            <a:r>
              <a:rPr sz="2600" dirty="0">
                <a:solidFill>
                  <a:srgbClr val="FFFFFF"/>
                </a:solidFill>
                <a:latin typeface="Arial"/>
                <a:cs typeface="Arial"/>
              </a:rPr>
              <a:t>to</a:t>
            </a:r>
            <a:r>
              <a:rPr sz="2600" spc="-105" dirty="0">
                <a:solidFill>
                  <a:srgbClr val="FFFFFF"/>
                </a:solidFill>
                <a:latin typeface="Arial"/>
                <a:cs typeface="Arial"/>
              </a:rPr>
              <a:t> </a:t>
            </a:r>
            <a:r>
              <a:rPr sz="2600" spc="-175" dirty="0">
                <a:solidFill>
                  <a:srgbClr val="FFFFFF"/>
                </a:solidFill>
                <a:latin typeface="Arial"/>
                <a:cs typeface="Arial"/>
              </a:rPr>
              <a:t>have</a:t>
            </a:r>
            <a:r>
              <a:rPr sz="2600" spc="-120" dirty="0">
                <a:solidFill>
                  <a:srgbClr val="FFFFFF"/>
                </a:solidFill>
                <a:latin typeface="Arial"/>
                <a:cs typeface="Arial"/>
              </a:rPr>
              <a:t> </a:t>
            </a:r>
            <a:r>
              <a:rPr sz="2600" spc="-80" dirty="0">
                <a:solidFill>
                  <a:srgbClr val="FFFFFF"/>
                </a:solidFill>
                <a:latin typeface="Arial"/>
                <a:cs typeface="Arial"/>
              </a:rPr>
              <a:t>positive</a:t>
            </a:r>
            <a:r>
              <a:rPr sz="2600" spc="-114" dirty="0">
                <a:solidFill>
                  <a:srgbClr val="FFFFFF"/>
                </a:solidFill>
                <a:latin typeface="Arial"/>
                <a:cs typeface="Arial"/>
              </a:rPr>
              <a:t> </a:t>
            </a:r>
            <a:r>
              <a:rPr sz="2600" spc="-10" dirty="0">
                <a:solidFill>
                  <a:srgbClr val="FFFFFF"/>
                </a:solidFill>
                <a:latin typeface="Arial"/>
                <a:cs typeface="Arial"/>
              </a:rPr>
              <a:t>lived </a:t>
            </a:r>
            <a:r>
              <a:rPr sz="2600" spc="-195" dirty="0">
                <a:solidFill>
                  <a:srgbClr val="FFFFFF"/>
                </a:solidFill>
                <a:latin typeface="Arial"/>
                <a:cs typeface="Arial"/>
              </a:rPr>
              <a:t>experiences…</a:t>
            </a:r>
            <a:r>
              <a:rPr sz="2600" spc="-120" dirty="0">
                <a:solidFill>
                  <a:srgbClr val="FFFFFF"/>
                </a:solidFill>
                <a:latin typeface="Arial"/>
                <a:cs typeface="Arial"/>
              </a:rPr>
              <a:t> </a:t>
            </a:r>
            <a:r>
              <a:rPr sz="2600" spc="-204" dirty="0">
                <a:solidFill>
                  <a:srgbClr val="FFFFFF"/>
                </a:solidFill>
                <a:latin typeface="Arial"/>
                <a:cs typeface="Arial"/>
              </a:rPr>
              <a:t>The</a:t>
            </a:r>
            <a:r>
              <a:rPr sz="2600" spc="-130" dirty="0">
                <a:solidFill>
                  <a:srgbClr val="FFFFFF"/>
                </a:solidFill>
                <a:latin typeface="Arial"/>
                <a:cs typeface="Arial"/>
              </a:rPr>
              <a:t> </a:t>
            </a:r>
            <a:r>
              <a:rPr sz="2600" spc="-110" dirty="0">
                <a:solidFill>
                  <a:srgbClr val="FFFFFF"/>
                </a:solidFill>
                <a:latin typeface="Arial"/>
                <a:cs typeface="Arial"/>
              </a:rPr>
              <a:t>medical</a:t>
            </a:r>
            <a:r>
              <a:rPr sz="2600" spc="-120" dirty="0">
                <a:solidFill>
                  <a:srgbClr val="FFFFFF"/>
                </a:solidFill>
                <a:latin typeface="Arial"/>
                <a:cs typeface="Arial"/>
              </a:rPr>
              <a:t> </a:t>
            </a:r>
            <a:r>
              <a:rPr sz="2600" spc="-50" dirty="0">
                <a:solidFill>
                  <a:srgbClr val="FFFFFF"/>
                </a:solidFill>
                <a:latin typeface="Arial"/>
                <a:cs typeface="Arial"/>
              </a:rPr>
              <a:t>industry </a:t>
            </a:r>
            <a:r>
              <a:rPr sz="2600" dirty="0">
                <a:solidFill>
                  <a:srgbClr val="FFFFFF"/>
                </a:solidFill>
                <a:latin typeface="Arial"/>
                <a:cs typeface="Arial"/>
              </a:rPr>
              <a:t>will</a:t>
            </a:r>
            <a:r>
              <a:rPr sz="2600" spc="-120" dirty="0">
                <a:solidFill>
                  <a:srgbClr val="FFFFFF"/>
                </a:solidFill>
                <a:latin typeface="Arial"/>
                <a:cs typeface="Arial"/>
              </a:rPr>
              <a:t> </a:t>
            </a:r>
            <a:r>
              <a:rPr sz="2600" spc="-125" dirty="0">
                <a:solidFill>
                  <a:srgbClr val="FFFFFF"/>
                </a:solidFill>
                <a:latin typeface="Arial"/>
                <a:cs typeface="Arial"/>
              </a:rPr>
              <a:t>absorb</a:t>
            </a:r>
            <a:r>
              <a:rPr sz="2600" spc="-120" dirty="0">
                <a:solidFill>
                  <a:srgbClr val="FFFFFF"/>
                </a:solidFill>
                <a:latin typeface="Arial"/>
                <a:cs typeface="Arial"/>
              </a:rPr>
              <a:t> </a:t>
            </a:r>
            <a:r>
              <a:rPr sz="2600" spc="-40" dirty="0">
                <a:solidFill>
                  <a:srgbClr val="FFFFFF"/>
                </a:solidFill>
                <a:latin typeface="Arial"/>
                <a:cs typeface="Arial"/>
              </a:rPr>
              <a:t>the</a:t>
            </a:r>
            <a:r>
              <a:rPr sz="2600" spc="-125" dirty="0">
                <a:solidFill>
                  <a:srgbClr val="FFFFFF"/>
                </a:solidFill>
                <a:latin typeface="Arial"/>
                <a:cs typeface="Arial"/>
              </a:rPr>
              <a:t> </a:t>
            </a:r>
            <a:r>
              <a:rPr sz="2600" spc="-40" dirty="0">
                <a:solidFill>
                  <a:srgbClr val="FFFFFF"/>
                </a:solidFill>
                <a:latin typeface="Arial"/>
                <a:cs typeface="Arial"/>
              </a:rPr>
              <a:t>resources.</a:t>
            </a:r>
            <a:endParaRPr sz="2600" dirty="0">
              <a:latin typeface="Arial"/>
              <a:cs typeface="Arial"/>
            </a:endParaRPr>
          </a:p>
        </p:txBody>
      </p:sp>
      <p:pic>
        <p:nvPicPr>
          <p:cNvPr id="6" name="object 6" descr="A blue pictogram of a human figure with a large circular head, two arms extended outwards, and two legs forming an 'X' shape."/>
          <p:cNvPicPr/>
          <p:nvPr/>
        </p:nvPicPr>
        <p:blipFill>
          <a:blip r:embed="rId2" cstate="print"/>
          <a:stretch>
            <a:fillRect/>
          </a:stretch>
        </p:blipFill>
        <p:spPr>
          <a:xfrm>
            <a:off x="8703400" y="3606558"/>
            <a:ext cx="1514473" cy="3019419"/>
          </a:xfrm>
          <a:prstGeom prst="rect">
            <a:avLst/>
          </a:prstGeom>
        </p:spPr>
      </p:pic>
      <p:pic>
        <p:nvPicPr>
          <p:cNvPr id="7" name="object 7"/>
          <p:cNvPicPr/>
          <p:nvPr/>
        </p:nvPicPr>
        <p:blipFill>
          <a:blip r:embed="rId3" cstate="print"/>
          <a:stretch>
            <a:fillRect/>
          </a:stretch>
        </p:blipFill>
        <p:spPr>
          <a:xfrm>
            <a:off x="0" y="93268"/>
            <a:ext cx="10315575" cy="141913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Comment box"/>
          <p:cNvGrpSpPr/>
          <p:nvPr/>
        </p:nvGrpSpPr>
        <p:grpSpPr>
          <a:xfrm>
            <a:off x="3673929" y="1706960"/>
            <a:ext cx="7953375" cy="3256915"/>
            <a:chOff x="3673929" y="1706960"/>
            <a:chExt cx="7953375" cy="3256915"/>
          </a:xfrm>
        </p:grpSpPr>
        <p:sp>
          <p:nvSpPr>
            <p:cNvPr id="3" name="object 3"/>
            <p:cNvSpPr/>
            <p:nvPr/>
          </p:nvSpPr>
          <p:spPr>
            <a:xfrm>
              <a:off x="3679621" y="1713302"/>
              <a:ext cx="7944484" cy="3246120"/>
            </a:xfrm>
            <a:custGeom>
              <a:avLst/>
              <a:gdLst/>
              <a:ahLst/>
              <a:cxnLst/>
              <a:rect l="l" t="t" r="r" b="b"/>
              <a:pathLst>
                <a:path w="7944484" h="3246120">
                  <a:moveTo>
                    <a:pt x="7944218" y="2704592"/>
                  </a:moveTo>
                  <a:lnTo>
                    <a:pt x="1292212" y="2704592"/>
                  </a:lnTo>
                  <a:lnTo>
                    <a:pt x="1294197" y="2751251"/>
                  </a:lnTo>
                  <a:lnTo>
                    <a:pt x="1300046" y="2796822"/>
                  </a:lnTo>
                  <a:lnTo>
                    <a:pt x="1309594" y="2841127"/>
                  </a:lnTo>
                  <a:lnTo>
                    <a:pt x="1322681" y="2884005"/>
                  </a:lnTo>
                  <a:lnTo>
                    <a:pt x="1339143" y="2925293"/>
                  </a:lnTo>
                  <a:lnTo>
                    <a:pt x="1358819" y="2964830"/>
                  </a:lnTo>
                  <a:lnTo>
                    <a:pt x="1381545" y="3002452"/>
                  </a:lnTo>
                  <a:lnTo>
                    <a:pt x="1407160" y="3037997"/>
                  </a:lnTo>
                  <a:lnTo>
                    <a:pt x="1435502" y="3071304"/>
                  </a:lnTo>
                  <a:lnTo>
                    <a:pt x="1466407" y="3102208"/>
                  </a:lnTo>
                  <a:lnTo>
                    <a:pt x="1499714" y="3130549"/>
                  </a:lnTo>
                  <a:lnTo>
                    <a:pt x="1535260" y="3156164"/>
                  </a:lnTo>
                  <a:lnTo>
                    <a:pt x="1572883" y="3178891"/>
                  </a:lnTo>
                  <a:lnTo>
                    <a:pt x="1612421" y="3198566"/>
                  </a:lnTo>
                  <a:lnTo>
                    <a:pt x="1653710" y="3215028"/>
                  </a:lnTo>
                  <a:lnTo>
                    <a:pt x="1696590" y="3228115"/>
                  </a:lnTo>
                  <a:lnTo>
                    <a:pt x="1740896" y="3237664"/>
                  </a:lnTo>
                  <a:lnTo>
                    <a:pt x="1786468" y="3243512"/>
                  </a:lnTo>
                  <a:lnTo>
                    <a:pt x="1833143" y="3245497"/>
                  </a:lnTo>
                  <a:lnTo>
                    <a:pt x="7403287" y="3245497"/>
                  </a:lnTo>
                  <a:lnTo>
                    <a:pt x="7449961" y="3243512"/>
                  </a:lnTo>
                  <a:lnTo>
                    <a:pt x="7495533" y="3237664"/>
                  </a:lnTo>
                  <a:lnTo>
                    <a:pt x="7539840" y="3228115"/>
                  </a:lnTo>
                  <a:lnTo>
                    <a:pt x="7582719" y="3215028"/>
                  </a:lnTo>
                  <a:lnTo>
                    <a:pt x="7624009" y="3198566"/>
                  </a:lnTo>
                  <a:lnTo>
                    <a:pt x="7663546" y="3178891"/>
                  </a:lnTo>
                  <a:lnTo>
                    <a:pt x="7701169" y="3156164"/>
                  </a:lnTo>
                  <a:lnTo>
                    <a:pt x="7736715" y="3130549"/>
                  </a:lnTo>
                  <a:lnTo>
                    <a:pt x="7770022" y="3102208"/>
                  </a:lnTo>
                  <a:lnTo>
                    <a:pt x="7800928" y="3071304"/>
                  </a:lnTo>
                  <a:lnTo>
                    <a:pt x="7829269" y="3037997"/>
                  </a:lnTo>
                  <a:lnTo>
                    <a:pt x="7854884" y="3002452"/>
                  </a:lnTo>
                  <a:lnTo>
                    <a:pt x="7877611" y="2964830"/>
                  </a:lnTo>
                  <a:lnTo>
                    <a:pt x="7897287" y="2925293"/>
                  </a:lnTo>
                  <a:lnTo>
                    <a:pt x="7913749" y="2884005"/>
                  </a:lnTo>
                  <a:lnTo>
                    <a:pt x="7926835" y="2841127"/>
                  </a:lnTo>
                  <a:lnTo>
                    <a:pt x="7936384" y="2796822"/>
                  </a:lnTo>
                  <a:lnTo>
                    <a:pt x="7942232" y="2751251"/>
                  </a:lnTo>
                  <a:lnTo>
                    <a:pt x="7944218" y="2704592"/>
                  </a:lnTo>
                  <a:close/>
                </a:path>
                <a:path w="7944484" h="3246120">
                  <a:moveTo>
                    <a:pt x="7403287" y="0"/>
                  </a:moveTo>
                  <a:lnTo>
                    <a:pt x="1833143" y="0"/>
                  </a:lnTo>
                  <a:lnTo>
                    <a:pt x="1786468" y="1985"/>
                  </a:lnTo>
                  <a:lnTo>
                    <a:pt x="1740896" y="7834"/>
                  </a:lnTo>
                  <a:lnTo>
                    <a:pt x="1696590" y="17383"/>
                  </a:lnTo>
                  <a:lnTo>
                    <a:pt x="1653710" y="30470"/>
                  </a:lnTo>
                  <a:lnTo>
                    <a:pt x="1612421" y="46933"/>
                  </a:lnTo>
                  <a:lnTo>
                    <a:pt x="1572883" y="66609"/>
                  </a:lnTo>
                  <a:lnTo>
                    <a:pt x="1535260" y="89336"/>
                  </a:lnTo>
                  <a:lnTo>
                    <a:pt x="1499714" y="114952"/>
                  </a:lnTo>
                  <a:lnTo>
                    <a:pt x="1466407" y="143294"/>
                  </a:lnTo>
                  <a:lnTo>
                    <a:pt x="1435502" y="174200"/>
                  </a:lnTo>
                  <a:lnTo>
                    <a:pt x="1407160" y="207507"/>
                  </a:lnTo>
                  <a:lnTo>
                    <a:pt x="1381545" y="243054"/>
                  </a:lnTo>
                  <a:lnTo>
                    <a:pt x="1358819" y="280677"/>
                  </a:lnTo>
                  <a:lnTo>
                    <a:pt x="1339143" y="320214"/>
                  </a:lnTo>
                  <a:lnTo>
                    <a:pt x="1322681" y="361503"/>
                  </a:lnTo>
                  <a:lnTo>
                    <a:pt x="1309594" y="404382"/>
                  </a:lnTo>
                  <a:lnTo>
                    <a:pt x="1300046" y="448687"/>
                  </a:lnTo>
                  <a:lnTo>
                    <a:pt x="1294197" y="494258"/>
                  </a:lnTo>
                  <a:lnTo>
                    <a:pt x="1292212" y="540931"/>
                  </a:lnTo>
                  <a:lnTo>
                    <a:pt x="1292212" y="1893214"/>
                  </a:lnTo>
                  <a:lnTo>
                    <a:pt x="0" y="2830957"/>
                  </a:lnTo>
                  <a:lnTo>
                    <a:pt x="1292082" y="2704592"/>
                  </a:lnTo>
                  <a:lnTo>
                    <a:pt x="7944218" y="2704592"/>
                  </a:lnTo>
                  <a:lnTo>
                    <a:pt x="7944218" y="540931"/>
                  </a:lnTo>
                  <a:lnTo>
                    <a:pt x="7942232" y="494258"/>
                  </a:lnTo>
                  <a:lnTo>
                    <a:pt x="7936384" y="448687"/>
                  </a:lnTo>
                  <a:lnTo>
                    <a:pt x="7926835" y="404382"/>
                  </a:lnTo>
                  <a:lnTo>
                    <a:pt x="7913749" y="361503"/>
                  </a:lnTo>
                  <a:lnTo>
                    <a:pt x="7897287" y="320214"/>
                  </a:lnTo>
                  <a:lnTo>
                    <a:pt x="7877611" y="280677"/>
                  </a:lnTo>
                  <a:lnTo>
                    <a:pt x="7854884" y="243054"/>
                  </a:lnTo>
                  <a:lnTo>
                    <a:pt x="7829269" y="207507"/>
                  </a:lnTo>
                  <a:lnTo>
                    <a:pt x="7800928" y="174200"/>
                  </a:lnTo>
                  <a:lnTo>
                    <a:pt x="7770022" y="143294"/>
                  </a:lnTo>
                  <a:lnTo>
                    <a:pt x="7736715" y="114952"/>
                  </a:lnTo>
                  <a:lnTo>
                    <a:pt x="7701169" y="89336"/>
                  </a:lnTo>
                  <a:lnTo>
                    <a:pt x="7663546" y="66609"/>
                  </a:lnTo>
                  <a:lnTo>
                    <a:pt x="7624009" y="46933"/>
                  </a:lnTo>
                  <a:lnTo>
                    <a:pt x="7582719" y="30470"/>
                  </a:lnTo>
                  <a:lnTo>
                    <a:pt x="7539840" y="17383"/>
                  </a:lnTo>
                  <a:lnTo>
                    <a:pt x="7495533" y="7834"/>
                  </a:lnTo>
                  <a:lnTo>
                    <a:pt x="7449961" y="1985"/>
                  </a:lnTo>
                  <a:lnTo>
                    <a:pt x="7403287" y="0"/>
                  </a:lnTo>
                  <a:close/>
                </a:path>
              </a:pathLst>
            </a:custGeom>
            <a:solidFill>
              <a:srgbClr val="5B9BD5"/>
            </a:solidFill>
          </p:spPr>
          <p:txBody>
            <a:bodyPr wrap="square" lIns="0" tIns="0" rIns="0" bIns="0" rtlCol="0"/>
            <a:lstStyle/>
            <a:p>
              <a:endParaRPr/>
            </a:p>
          </p:txBody>
        </p:sp>
        <p:sp>
          <p:nvSpPr>
            <p:cNvPr id="4" name="object 4"/>
            <p:cNvSpPr/>
            <p:nvPr/>
          </p:nvSpPr>
          <p:spPr>
            <a:xfrm>
              <a:off x="3680275" y="1713307"/>
              <a:ext cx="7940675" cy="3244215"/>
            </a:xfrm>
            <a:custGeom>
              <a:avLst/>
              <a:gdLst/>
              <a:ahLst/>
              <a:cxnLst/>
              <a:rect l="l" t="t" r="r" b="b"/>
              <a:pathLst>
                <a:path w="7940675" h="3244215">
                  <a:moveTo>
                    <a:pt x="1291558" y="540651"/>
                  </a:moveTo>
                  <a:lnTo>
                    <a:pt x="1293767" y="491440"/>
                  </a:lnTo>
                  <a:lnTo>
                    <a:pt x="1300268" y="443468"/>
                  </a:lnTo>
                  <a:lnTo>
                    <a:pt x="1310870" y="396924"/>
                  </a:lnTo>
                  <a:lnTo>
                    <a:pt x="1325382" y="352000"/>
                  </a:lnTo>
                  <a:lnTo>
                    <a:pt x="1343613" y="308886"/>
                  </a:lnTo>
                  <a:lnTo>
                    <a:pt x="1365372" y="267774"/>
                  </a:lnTo>
                  <a:lnTo>
                    <a:pt x="1390469" y="228853"/>
                  </a:lnTo>
                  <a:lnTo>
                    <a:pt x="1418712" y="192316"/>
                  </a:lnTo>
                  <a:lnTo>
                    <a:pt x="1449911" y="158353"/>
                  </a:lnTo>
                  <a:lnTo>
                    <a:pt x="1483874" y="127154"/>
                  </a:lnTo>
                  <a:lnTo>
                    <a:pt x="1520411" y="98911"/>
                  </a:lnTo>
                  <a:lnTo>
                    <a:pt x="1559332" y="73814"/>
                  </a:lnTo>
                  <a:lnTo>
                    <a:pt x="1600444" y="52055"/>
                  </a:lnTo>
                  <a:lnTo>
                    <a:pt x="1643558" y="33824"/>
                  </a:lnTo>
                  <a:lnTo>
                    <a:pt x="1688482" y="19312"/>
                  </a:lnTo>
                  <a:lnTo>
                    <a:pt x="1735026" y="8710"/>
                  </a:lnTo>
                  <a:lnTo>
                    <a:pt x="1782998" y="2209"/>
                  </a:lnTo>
                  <a:lnTo>
                    <a:pt x="1832208" y="0"/>
                  </a:lnTo>
                  <a:lnTo>
                    <a:pt x="7399523" y="0"/>
                  </a:lnTo>
                  <a:lnTo>
                    <a:pt x="7448733" y="2209"/>
                  </a:lnTo>
                  <a:lnTo>
                    <a:pt x="7496706" y="8710"/>
                  </a:lnTo>
                  <a:lnTo>
                    <a:pt x="7543250" y="19312"/>
                  </a:lnTo>
                  <a:lnTo>
                    <a:pt x="7588174" y="33824"/>
                  </a:lnTo>
                  <a:lnTo>
                    <a:pt x="7631288" y="52055"/>
                  </a:lnTo>
                  <a:lnTo>
                    <a:pt x="7672400" y="73814"/>
                  </a:lnTo>
                  <a:lnTo>
                    <a:pt x="7711321" y="98911"/>
                  </a:lnTo>
                  <a:lnTo>
                    <a:pt x="7747858" y="127154"/>
                  </a:lnTo>
                  <a:lnTo>
                    <a:pt x="7781821" y="158353"/>
                  </a:lnTo>
                  <a:lnTo>
                    <a:pt x="7813020" y="192316"/>
                  </a:lnTo>
                  <a:lnTo>
                    <a:pt x="7841263" y="228853"/>
                  </a:lnTo>
                  <a:lnTo>
                    <a:pt x="7866360" y="267774"/>
                  </a:lnTo>
                  <a:lnTo>
                    <a:pt x="7888119" y="308886"/>
                  </a:lnTo>
                  <a:lnTo>
                    <a:pt x="7906350" y="352000"/>
                  </a:lnTo>
                  <a:lnTo>
                    <a:pt x="7920862" y="396924"/>
                  </a:lnTo>
                  <a:lnTo>
                    <a:pt x="7931464" y="443468"/>
                  </a:lnTo>
                  <a:lnTo>
                    <a:pt x="7937965" y="491440"/>
                  </a:lnTo>
                  <a:lnTo>
                    <a:pt x="7940174" y="540651"/>
                  </a:lnTo>
                  <a:lnTo>
                    <a:pt x="7940174" y="1892238"/>
                  </a:lnTo>
                  <a:lnTo>
                    <a:pt x="7940174" y="2703204"/>
                  </a:lnTo>
                  <a:lnTo>
                    <a:pt x="7937965" y="2752399"/>
                  </a:lnTo>
                  <a:lnTo>
                    <a:pt x="7931464" y="2800372"/>
                  </a:lnTo>
                  <a:lnTo>
                    <a:pt x="7920862" y="2846916"/>
                  </a:lnTo>
                  <a:lnTo>
                    <a:pt x="7906350" y="2891840"/>
                  </a:lnTo>
                  <a:lnTo>
                    <a:pt x="7888119" y="2934954"/>
                  </a:lnTo>
                  <a:lnTo>
                    <a:pt x="7866360" y="2976066"/>
                  </a:lnTo>
                  <a:lnTo>
                    <a:pt x="7841263" y="3014987"/>
                  </a:lnTo>
                  <a:lnTo>
                    <a:pt x="7813020" y="3051524"/>
                  </a:lnTo>
                  <a:lnTo>
                    <a:pt x="7781821" y="3085487"/>
                  </a:lnTo>
                  <a:lnTo>
                    <a:pt x="7747858" y="3116686"/>
                  </a:lnTo>
                  <a:lnTo>
                    <a:pt x="7711321" y="3144929"/>
                  </a:lnTo>
                  <a:lnTo>
                    <a:pt x="7672400" y="3170026"/>
                  </a:lnTo>
                  <a:lnTo>
                    <a:pt x="7631288" y="3191785"/>
                  </a:lnTo>
                  <a:lnTo>
                    <a:pt x="7588174" y="3210016"/>
                  </a:lnTo>
                  <a:lnTo>
                    <a:pt x="7543250" y="3224528"/>
                  </a:lnTo>
                  <a:lnTo>
                    <a:pt x="7496706" y="3235130"/>
                  </a:lnTo>
                  <a:lnTo>
                    <a:pt x="7448733" y="3241631"/>
                  </a:lnTo>
                  <a:lnTo>
                    <a:pt x="7399523" y="3243840"/>
                  </a:lnTo>
                  <a:lnTo>
                    <a:pt x="1832208" y="3243840"/>
                  </a:lnTo>
                  <a:lnTo>
                    <a:pt x="1782998" y="3241631"/>
                  </a:lnTo>
                  <a:lnTo>
                    <a:pt x="1735026" y="3235130"/>
                  </a:lnTo>
                  <a:lnTo>
                    <a:pt x="1688482" y="3224528"/>
                  </a:lnTo>
                  <a:lnTo>
                    <a:pt x="1643558" y="3210016"/>
                  </a:lnTo>
                  <a:lnTo>
                    <a:pt x="1600444" y="3191785"/>
                  </a:lnTo>
                  <a:lnTo>
                    <a:pt x="1559332" y="3170026"/>
                  </a:lnTo>
                  <a:lnTo>
                    <a:pt x="1520411" y="3144929"/>
                  </a:lnTo>
                  <a:lnTo>
                    <a:pt x="1483874" y="3116686"/>
                  </a:lnTo>
                  <a:lnTo>
                    <a:pt x="1449911" y="3085487"/>
                  </a:lnTo>
                  <a:lnTo>
                    <a:pt x="1418712" y="3051524"/>
                  </a:lnTo>
                  <a:lnTo>
                    <a:pt x="1390469" y="3014987"/>
                  </a:lnTo>
                  <a:lnTo>
                    <a:pt x="1365372" y="2976066"/>
                  </a:lnTo>
                  <a:lnTo>
                    <a:pt x="1343613" y="2934954"/>
                  </a:lnTo>
                  <a:lnTo>
                    <a:pt x="1325382" y="2891840"/>
                  </a:lnTo>
                  <a:lnTo>
                    <a:pt x="1310870" y="2846916"/>
                  </a:lnTo>
                  <a:lnTo>
                    <a:pt x="1300268" y="2800372"/>
                  </a:lnTo>
                  <a:lnTo>
                    <a:pt x="1293767" y="2752399"/>
                  </a:lnTo>
                  <a:lnTo>
                    <a:pt x="1291558" y="2703189"/>
                  </a:lnTo>
                  <a:lnTo>
                    <a:pt x="0" y="2829502"/>
                  </a:lnTo>
                  <a:lnTo>
                    <a:pt x="1291558" y="1892238"/>
                  </a:lnTo>
                  <a:lnTo>
                    <a:pt x="1291558" y="540651"/>
                  </a:lnTo>
                  <a:close/>
                </a:path>
              </a:pathLst>
            </a:custGeom>
            <a:ln w="12693">
              <a:solidFill>
                <a:srgbClr val="41719C"/>
              </a:solidFill>
            </a:ln>
          </p:spPr>
          <p:txBody>
            <a:bodyPr wrap="square" lIns="0" tIns="0" rIns="0" bIns="0" rtlCol="0"/>
            <a:lstStyle/>
            <a:p>
              <a:endParaRPr/>
            </a:p>
          </p:txBody>
        </p:sp>
      </p:grpSp>
      <p:sp>
        <p:nvSpPr>
          <p:cNvPr id="5" name="object 5" descr="$PPTXTitle"/>
          <p:cNvSpPr txBox="1">
            <a:spLocks noGrp="1"/>
          </p:cNvSpPr>
          <p:nvPr>
            <p:ph type="title"/>
          </p:nvPr>
        </p:nvSpPr>
        <p:spPr>
          <a:xfrm>
            <a:off x="5208649" y="1683003"/>
            <a:ext cx="6083935" cy="3267075"/>
          </a:xfrm>
          <a:prstGeom prst="rect">
            <a:avLst/>
          </a:prstGeom>
        </p:spPr>
        <p:txBody>
          <a:bodyPr vert="horz" wrap="square" lIns="0" tIns="6350" rIns="0" bIns="0" rtlCol="0">
            <a:spAutoFit/>
          </a:bodyPr>
          <a:lstStyle/>
          <a:p>
            <a:pPr marL="12700" marR="220345">
              <a:lnSpc>
                <a:spcPct val="101400"/>
              </a:lnSpc>
              <a:spcBef>
                <a:spcPts val="50"/>
              </a:spcBef>
            </a:pPr>
            <a:r>
              <a:rPr sz="2800" b="1" i="1" spc="-434" dirty="0">
                <a:solidFill>
                  <a:srgbClr val="000000"/>
                </a:solidFill>
                <a:latin typeface="Arial"/>
                <a:cs typeface="Arial"/>
              </a:rPr>
              <a:t>Loss</a:t>
            </a:r>
            <a:r>
              <a:rPr sz="2800" b="1" i="1" spc="-114" dirty="0">
                <a:solidFill>
                  <a:srgbClr val="000000"/>
                </a:solidFill>
                <a:latin typeface="Arial"/>
                <a:cs typeface="Arial"/>
              </a:rPr>
              <a:t> </a:t>
            </a:r>
            <a:r>
              <a:rPr sz="2800" b="1" i="1" spc="-160" dirty="0">
                <a:solidFill>
                  <a:srgbClr val="000000"/>
                </a:solidFill>
                <a:latin typeface="Arial"/>
                <a:cs typeface="Arial"/>
              </a:rPr>
              <a:t>of</a:t>
            </a:r>
            <a:r>
              <a:rPr sz="2800" b="1" i="1" spc="-110" dirty="0">
                <a:solidFill>
                  <a:srgbClr val="000000"/>
                </a:solidFill>
                <a:latin typeface="Arial"/>
                <a:cs typeface="Arial"/>
              </a:rPr>
              <a:t> </a:t>
            </a:r>
            <a:r>
              <a:rPr sz="2800" b="1" i="1" spc="-200" dirty="0">
                <a:solidFill>
                  <a:srgbClr val="000000"/>
                </a:solidFill>
                <a:latin typeface="Arial"/>
                <a:cs typeface="Arial"/>
              </a:rPr>
              <a:t>intrinsic</a:t>
            </a:r>
            <a:r>
              <a:rPr sz="2800" b="1" i="1" spc="-110" dirty="0">
                <a:solidFill>
                  <a:srgbClr val="000000"/>
                </a:solidFill>
                <a:latin typeface="Arial"/>
                <a:cs typeface="Arial"/>
              </a:rPr>
              <a:t> </a:t>
            </a:r>
            <a:r>
              <a:rPr sz="2800" b="1" i="1" spc="-185" dirty="0">
                <a:solidFill>
                  <a:srgbClr val="000000"/>
                </a:solidFill>
                <a:latin typeface="Arial"/>
                <a:cs typeface="Arial"/>
              </a:rPr>
              <a:t>value;</a:t>
            </a:r>
            <a:r>
              <a:rPr sz="2800" b="1" i="1" spc="-110" dirty="0">
                <a:solidFill>
                  <a:srgbClr val="000000"/>
                </a:solidFill>
                <a:latin typeface="Arial"/>
                <a:cs typeface="Arial"/>
              </a:rPr>
              <a:t> </a:t>
            </a:r>
            <a:r>
              <a:rPr sz="2800" b="1" i="1" spc="-185" dirty="0">
                <a:solidFill>
                  <a:srgbClr val="000000"/>
                </a:solidFill>
                <a:latin typeface="Arial"/>
                <a:cs typeface="Arial"/>
              </a:rPr>
              <a:t>medicalization</a:t>
            </a:r>
            <a:r>
              <a:rPr sz="2800" b="1" i="1" spc="-110" dirty="0">
                <a:solidFill>
                  <a:srgbClr val="000000"/>
                </a:solidFill>
                <a:latin typeface="Arial"/>
                <a:cs typeface="Arial"/>
              </a:rPr>
              <a:t> </a:t>
            </a:r>
            <a:r>
              <a:rPr sz="2800" b="1" i="1" spc="-25" dirty="0">
                <a:solidFill>
                  <a:srgbClr val="000000"/>
                </a:solidFill>
                <a:latin typeface="Arial"/>
                <a:cs typeface="Arial"/>
              </a:rPr>
              <a:t>of </a:t>
            </a:r>
            <a:r>
              <a:rPr sz="2800" b="1" i="1" spc="-480" dirty="0">
                <a:solidFill>
                  <a:srgbClr val="000000"/>
                </a:solidFill>
                <a:latin typeface="Arial"/>
                <a:cs typeface="Arial"/>
              </a:rPr>
              <a:t>CBOs</a:t>
            </a:r>
            <a:endParaRPr sz="2800" dirty="0">
              <a:latin typeface="Arial"/>
              <a:cs typeface="Arial"/>
            </a:endParaRPr>
          </a:p>
          <a:p>
            <a:pPr marL="106680" marR="5080" indent="-1270" algn="ctr">
              <a:lnSpc>
                <a:spcPct val="100000"/>
              </a:lnSpc>
              <a:spcBef>
                <a:spcPts val="35"/>
              </a:spcBef>
            </a:pPr>
            <a:r>
              <a:rPr sz="2600" spc="-40" dirty="0">
                <a:solidFill>
                  <a:srgbClr val="FFFFFF"/>
                </a:solidFill>
                <a:latin typeface="Arial"/>
                <a:cs typeface="Arial"/>
              </a:rPr>
              <a:t>I'm</a:t>
            </a:r>
            <a:r>
              <a:rPr sz="2600" spc="-130" dirty="0">
                <a:solidFill>
                  <a:srgbClr val="FFFFFF"/>
                </a:solidFill>
                <a:latin typeface="Arial"/>
                <a:cs typeface="Arial"/>
              </a:rPr>
              <a:t> </a:t>
            </a:r>
            <a:r>
              <a:rPr sz="2600" spc="-125" dirty="0">
                <a:solidFill>
                  <a:srgbClr val="FFFFFF"/>
                </a:solidFill>
                <a:latin typeface="Arial"/>
                <a:cs typeface="Arial"/>
              </a:rPr>
              <a:t>concerned </a:t>
            </a:r>
            <a:r>
              <a:rPr sz="2600" dirty="0">
                <a:solidFill>
                  <a:srgbClr val="FFFFFF"/>
                </a:solidFill>
                <a:latin typeface="Arial"/>
                <a:cs typeface="Arial"/>
              </a:rPr>
              <a:t>that</a:t>
            </a:r>
            <a:r>
              <a:rPr sz="2600" spc="-125" dirty="0">
                <a:solidFill>
                  <a:srgbClr val="FFFFFF"/>
                </a:solidFill>
                <a:latin typeface="Arial"/>
                <a:cs typeface="Arial"/>
              </a:rPr>
              <a:t> </a:t>
            </a:r>
            <a:r>
              <a:rPr sz="2600" spc="-70" dirty="0">
                <a:solidFill>
                  <a:srgbClr val="FFFFFF"/>
                </a:solidFill>
                <a:latin typeface="Arial"/>
                <a:cs typeface="Arial"/>
              </a:rPr>
              <a:t>health</a:t>
            </a:r>
            <a:r>
              <a:rPr sz="2600" spc="-125" dirty="0">
                <a:solidFill>
                  <a:srgbClr val="FFFFFF"/>
                </a:solidFill>
                <a:latin typeface="Arial"/>
                <a:cs typeface="Arial"/>
              </a:rPr>
              <a:t> </a:t>
            </a:r>
            <a:r>
              <a:rPr sz="2600" spc="-150" dirty="0">
                <a:solidFill>
                  <a:srgbClr val="FFFFFF"/>
                </a:solidFill>
                <a:latin typeface="Arial"/>
                <a:cs typeface="Arial"/>
              </a:rPr>
              <a:t>care</a:t>
            </a:r>
            <a:r>
              <a:rPr sz="2600" spc="-135" dirty="0">
                <a:solidFill>
                  <a:srgbClr val="FFFFFF"/>
                </a:solidFill>
                <a:latin typeface="Arial"/>
                <a:cs typeface="Arial"/>
              </a:rPr>
              <a:t> </a:t>
            </a:r>
            <a:r>
              <a:rPr sz="2600" dirty="0">
                <a:solidFill>
                  <a:srgbClr val="FFFFFF"/>
                </a:solidFill>
                <a:latin typeface="Arial"/>
                <a:cs typeface="Arial"/>
              </a:rPr>
              <a:t>will</a:t>
            </a:r>
            <a:r>
              <a:rPr sz="2600" spc="-120" dirty="0">
                <a:solidFill>
                  <a:srgbClr val="FFFFFF"/>
                </a:solidFill>
                <a:latin typeface="Arial"/>
                <a:cs typeface="Arial"/>
              </a:rPr>
              <a:t> </a:t>
            </a:r>
            <a:r>
              <a:rPr sz="2600" spc="-65" dirty="0">
                <a:solidFill>
                  <a:srgbClr val="FFFFFF"/>
                </a:solidFill>
                <a:latin typeface="Arial"/>
                <a:cs typeface="Arial"/>
              </a:rPr>
              <a:t>want</a:t>
            </a:r>
            <a:r>
              <a:rPr sz="2600" spc="-120" dirty="0">
                <a:solidFill>
                  <a:srgbClr val="FFFFFF"/>
                </a:solidFill>
                <a:latin typeface="Arial"/>
                <a:cs typeface="Arial"/>
              </a:rPr>
              <a:t> </a:t>
            </a:r>
            <a:r>
              <a:rPr sz="2600" spc="-25" dirty="0">
                <a:solidFill>
                  <a:srgbClr val="FFFFFF"/>
                </a:solidFill>
                <a:latin typeface="Arial"/>
                <a:cs typeface="Arial"/>
              </a:rPr>
              <a:t>to </a:t>
            </a:r>
            <a:r>
              <a:rPr sz="2600" spc="-170" dirty="0">
                <a:solidFill>
                  <a:srgbClr val="FFFFFF"/>
                </a:solidFill>
                <a:latin typeface="Arial"/>
                <a:cs typeface="Arial"/>
              </a:rPr>
              <a:t>make</a:t>
            </a:r>
            <a:r>
              <a:rPr sz="2600" spc="-140" dirty="0">
                <a:solidFill>
                  <a:srgbClr val="FFFFFF"/>
                </a:solidFill>
                <a:latin typeface="Arial"/>
                <a:cs typeface="Arial"/>
              </a:rPr>
              <a:t> </a:t>
            </a:r>
            <a:r>
              <a:rPr sz="2600" spc="-60" dirty="0">
                <a:solidFill>
                  <a:srgbClr val="FFFFFF"/>
                </a:solidFill>
                <a:latin typeface="Arial"/>
                <a:cs typeface="Arial"/>
              </a:rPr>
              <a:t>this</a:t>
            </a:r>
            <a:r>
              <a:rPr sz="2600" spc="-135" dirty="0">
                <a:solidFill>
                  <a:srgbClr val="FFFFFF"/>
                </a:solidFill>
                <a:latin typeface="Arial"/>
                <a:cs typeface="Arial"/>
              </a:rPr>
              <a:t> </a:t>
            </a:r>
            <a:r>
              <a:rPr sz="2600" spc="-10" dirty="0">
                <a:solidFill>
                  <a:srgbClr val="FFFFFF"/>
                </a:solidFill>
                <a:latin typeface="Arial"/>
                <a:cs typeface="Arial"/>
              </a:rPr>
              <a:t>into</a:t>
            </a:r>
            <a:r>
              <a:rPr sz="2600" spc="-125" dirty="0">
                <a:solidFill>
                  <a:srgbClr val="FFFFFF"/>
                </a:solidFill>
                <a:latin typeface="Arial"/>
                <a:cs typeface="Arial"/>
              </a:rPr>
              <a:t> </a:t>
            </a:r>
            <a:r>
              <a:rPr sz="2600" spc="-10" dirty="0">
                <a:solidFill>
                  <a:srgbClr val="FFFFFF"/>
                </a:solidFill>
                <a:latin typeface="Arial"/>
                <a:cs typeface="Arial"/>
              </a:rPr>
              <a:t>tight</a:t>
            </a:r>
            <a:r>
              <a:rPr sz="2600" spc="-130" dirty="0">
                <a:solidFill>
                  <a:srgbClr val="FFFFFF"/>
                </a:solidFill>
                <a:latin typeface="Arial"/>
                <a:cs typeface="Arial"/>
              </a:rPr>
              <a:t> </a:t>
            </a:r>
            <a:r>
              <a:rPr sz="2600" spc="-90" dirty="0">
                <a:solidFill>
                  <a:srgbClr val="FFFFFF"/>
                </a:solidFill>
                <a:latin typeface="Arial"/>
                <a:cs typeface="Arial"/>
              </a:rPr>
              <a:t>compartments</a:t>
            </a:r>
            <a:r>
              <a:rPr sz="2600" spc="-130" dirty="0">
                <a:solidFill>
                  <a:srgbClr val="FFFFFF"/>
                </a:solidFill>
                <a:latin typeface="Arial"/>
                <a:cs typeface="Arial"/>
              </a:rPr>
              <a:t> </a:t>
            </a:r>
            <a:r>
              <a:rPr sz="2600" spc="-10" dirty="0">
                <a:solidFill>
                  <a:srgbClr val="FFFFFF"/>
                </a:solidFill>
                <a:latin typeface="Arial"/>
                <a:cs typeface="Arial"/>
              </a:rPr>
              <a:t>…they'll </a:t>
            </a:r>
            <a:r>
              <a:rPr sz="2600" spc="-65" dirty="0">
                <a:solidFill>
                  <a:srgbClr val="FFFFFF"/>
                </a:solidFill>
                <a:latin typeface="Arial"/>
                <a:cs typeface="Arial"/>
              </a:rPr>
              <a:t>want</a:t>
            </a:r>
            <a:r>
              <a:rPr sz="2600" spc="-105" dirty="0">
                <a:solidFill>
                  <a:srgbClr val="FFFFFF"/>
                </a:solidFill>
                <a:latin typeface="Arial"/>
                <a:cs typeface="Arial"/>
              </a:rPr>
              <a:t> </a:t>
            </a:r>
            <a:r>
              <a:rPr sz="2600" dirty="0">
                <a:solidFill>
                  <a:srgbClr val="FFFFFF"/>
                </a:solidFill>
                <a:latin typeface="Arial"/>
                <a:cs typeface="Arial"/>
              </a:rPr>
              <a:t>to</a:t>
            </a:r>
            <a:r>
              <a:rPr sz="2600" spc="-105" dirty="0">
                <a:solidFill>
                  <a:srgbClr val="FFFFFF"/>
                </a:solidFill>
                <a:latin typeface="Arial"/>
                <a:cs typeface="Arial"/>
              </a:rPr>
              <a:t> </a:t>
            </a:r>
            <a:r>
              <a:rPr sz="2600" spc="-80" dirty="0">
                <a:solidFill>
                  <a:srgbClr val="FFFFFF"/>
                </a:solidFill>
                <a:latin typeface="Arial"/>
                <a:cs typeface="Arial"/>
              </a:rPr>
              <a:t>define</a:t>
            </a:r>
            <a:r>
              <a:rPr sz="2600" spc="-110" dirty="0">
                <a:solidFill>
                  <a:srgbClr val="FFFFFF"/>
                </a:solidFill>
                <a:latin typeface="Arial"/>
                <a:cs typeface="Arial"/>
              </a:rPr>
              <a:t> </a:t>
            </a:r>
            <a:r>
              <a:rPr sz="2600" dirty="0">
                <a:solidFill>
                  <a:srgbClr val="FFFFFF"/>
                </a:solidFill>
                <a:latin typeface="Arial"/>
                <a:cs typeface="Arial"/>
              </a:rPr>
              <a:t>it,</a:t>
            </a:r>
            <a:r>
              <a:rPr sz="2600" spc="-105" dirty="0">
                <a:solidFill>
                  <a:srgbClr val="FFFFFF"/>
                </a:solidFill>
                <a:latin typeface="Arial"/>
                <a:cs typeface="Arial"/>
              </a:rPr>
              <a:t> </a:t>
            </a:r>
            <a:r>
              <a:rPr sz="2600" spc="-135" dirty="0">
                <a:solidFill>
                  <a:srgbClr val="FFFFFF"/>
                </a:solidFill>
                <a:latin typeface="Arial"/>
                <a:cs typeface="Arial"/>
              </a:rPr>
              <a:t>encapsulate</a:t>
            </a:r>
            <a:r>
              <a:rPr sz="2600" spc="-114" dirty="0">
                <a:solidFill>
                  <a:srgbClr val="FFFFFF"/>
                </a:solidFill>
                <a:latin typeface="Arial"/>
                <a:cs typeface="Arial"/>
              </a:rPr>
              <a:t> </a:t>
            </a:r>
            <a:r>
              <a:rPr sz="2600" dirty="0">
                <a:solidFill>
                  <a:srgbClr val="FFFFFF"/>
                </a:solidFill>
                <a:latin typeface="Arial"/>
                <a:cs typeface="Arial"/>
              </a:rPr>
              <a:t>it,</a:t>
            </a:r>
            <a:r>
              <a:rPr sz="2600" spc="-100" dirty="0">
                <a:solidFill>
                  <a:srgbClr val="FFFFFF"/>
                </a:solidFill>
                <a:latin typeface="Arial"/>
                <a:cs typeface="Arial"/>
              </a:rPr>
              <a:t> </a:t>
            </a:r>
            <a:r>
              <a:rPr sz="2600" dirty="0">
                <a:solidFill>
                  <a:srgbClr val="FFFFFF"/>
                </a:solidFill>
                <a:latin typeface="Arial"/>
                <a:cs typeface="Arial"/>
              </a:rPr>
              <a:t>put</a:t>
            </a:r>
            <a:r>
              <a:rPr sz="2600" spc="-105" dirty="0">
                <a:solidFill>
                  <a:srgbClr val="FFFFFF"/>
                </a:solidFill>
                <a:latin typeface="Arial"/>
                <a:cs typeface="Arial"/>
              </a:rPr>
              <a:t> </a:t>
            </a:r>
            <a:r>
              <a:rPr sz="2600" spc="-80" dirty="0">
                <a:solidFill>
                  <a:srgbClr val="FFFFFF"/>
                </a:solidFill>
                <a:latin typeface="Arial"/>
                <a:cs typeface="Arial"/>
              </a:rPr>
              <a:t>borders </a:t>
            </a:r>
            <a:r>
              <a:rPr sz="2600" spc="-140" dirty="0">
                <a:solidFill>
                  <a:srgbClr val="FFFFFF"/>
                </a:solidFill>
                <a:latin typeface="Arial"/>
                <a:cs typeface="Arial"/>
              </a:rPr>
              <a:t>and</a:t>
            </a:r>
            <a:r>
              <a:rPr sz="2600" spc="-125" dirty="0">
                <a:solidFill>
                  <a:srgbClr val="FFFFFF"/>
                </a:solidFill>
                <a:latin typeface="Arial"/>
                <a:cs typeface="Arial"/>
              </a:rPr>
              <a:t> </a:t>
            </a:r>
            <a:r>
              <a:rPr sz="2600" spc="-110" dirty="0">
                <a:solidFill>
                  <a:srgbClr val="FFFFFF"/>
                </a:solidFill>
                <a:latin typeface="Arial"/>
                <a:cs typeface="Arial"/>
              </a:rPr>
              <a:t>boundaries</a:t>
            </a:r>
            <a:r>
              <a:rPr sz="2600" spc="-114" dirty="0">
                <a:solidFill>
                  <a:srgbClr val="FFFFFF"/>
                </a:solidFill>
                <a:latin typeface="Arial"/>
                <a:cs typeface="Arial"/>
              </a:rPr>
              <a:t> </a:t>
            </a:r>
            <a:r>
              <a:rPr sz="2600" spc="-105" dirty="0">
                <a:solidFill>
                  <a:srgbClr val="FFFFFF"/>
                </a:solidFill>
                <a:latin typeface="Arial"/>
                <a:cs typeface="Arial"/>
              </a:rPr>
              <a:t>around</a:t>
            </a:r>
            <a:r>
              <a:rPr sz="2600" spc="-110" dirty="0">
                <a:solidFill>
                  <a:srgbClr val="FFFFFF"/>
                </a:solidFill>
                <a:latin typeface="Arial"/>
                <a:cs typeface="Arial"/>
              </a:rPr>
              <a:t> </a:t>
            </a:r>
            <a:r>
              <a:rPr sz="2600" spc="80" dirty="0">
                <a:solidFill>
                  <a:srgbClr val="FFFFFF"/>
                </a:solidFill>
                <a:latin typeface="Arial"/>
                <a:cs typeface="Arial"/>
              </a:rPr>
              <a:t>it</a:t>
            </a:r>
            <a:r>
              <a:rPr sz="2600" spc="-110" dirty="0">
                <a:solidFill>
                  <a:srgbClr val="FFFFFF"/>
                </a:solidFill>
                <a:latin typeface="Arial"/>
                <a:cs typeface="Arial"/>
              </a:rPr>
              <a:t> </a:t>
            </a:r>
            <a:r>
              <a:rPr sz="2600" spc="-140" dirty="0">
                <a:solidFill>
                  <a:srgbClr val="FFFFFF"/>
                </a:solidFill>
                <a:latin typeface="Arial"/>
                <a:cs typeface="Arial"/>
              </a:rPr>
              <a:t>and</a:t>
            </a:r>
            <a:r>
              <a:rPr sz="2600" spc="-110" dirty="0">
                <a:solidFill>
                  <a:srgbClr val="FFFFFF"/>
                </a:solidFill>
                <a:latin typeface="Arial"/>
                <a:cs typeface="Arial"/>
              </a:rPr>
              <a:t> </a:t>
            </a:r>
            <a:r>
              <a:rPr sz="2600" spc="70" dirty="0">
                <a:solidFill>
                  <a:srgbClr val="FFFFFF"/>
                </a:solidFill>
                <a:latin typeface="Arial"/>
                <a:cs typeface="Arial"/>
              </a:rPr>
              <a:t>[it]</a:t>
            </a:r>
            <a:r>
              <a:rPr sz="2600" spc="-110" dirty="0">
                <a:solidFill>
                  <a:srgbClr val="FFFFFF"/>
                </a:solidFill>
                <a:latin typeface="Arial"/>
                <a:cs typeface="Arial"/>
              </a:rPr>
              <a:t> </a:t>
            </a:r>
            <a:r>
              <a:rPr sz="2600" dirty="0">
                <a:solidFill>
                  <a:srgbClr val="FFFFFF"/>
                </a:solidFill>
                <a:latin typeface="Arial"/>
                <a:cs typeface="Arial"/>
              </a:rPr>
              <a:t>will</a:t>
            </a:r>
            <a:r>
              <a:rPr sz="2600" spc="-105" dirty="0">
                <a:solidFill>
                  <a:srgbClr val="FFFFFF"/>
                </a:solidFill>
                <a:latin typeface="Arial"/>
                <a:cs typeface="Arial"/>
              </a:rPr>
              <a:t> </a:t>
            </a:r>
            <a:r>
              <a:rPr sz="2600" spc="-25" dirty="0">
                <a:solidFill>
                  <a:srgbClr val="FFFFFF"/>
                </a:solidFill>
                <a:latin typeface="Arial"/>
                <a:cs typeface="Arial"/>
              </a:rPr>
              <a:t>no </a:t>
            </a:r>
            <a:r>
              <a:rPr sz="2600" spc="-100" dirty="0">
                <a:solidFill>
                  <a:srgbClr val="FFFFFF"/>
                </a:solidFill>
                <a:latin typeface="Arial"/>
                <a:cs typeface="Arial"/>
              </a:rPr>
              <a:t>longer</a:t>
            </a:r>
            <a:r>
              <a:rPr sz="2600" spc="-105" dirty="0">
                <a:solidFill>
                  <a:srgbClr val="FFFFFF"/>
                </a:solidFill>
                <a:latin typeface="Arial"/>
                <a:cs typeface="Arial"/>
              </a:rPr>
              <a:t> </a:t>
            </a:r>
            <a:r>
              <a:rPr sz="2600" spc="-135" dirty="0">
                <a:solidFill>
                  <a:srgbClr val="FFFFFF"/>
                </a:solidFill>
                <a:latin typeface="Arial"/>
                <a:cs typeface="Arial"/>
              </a:rPr>
              <a:t>be</a:t>
            </a:r>
            <a:r>
              <a:rPr sz="2600" spc="-120" dirty="0">
                <a:solidFill>
                  <a:srgbClr val="FFFFFF"/>
                </a:solidFill>
                <a:latin typeface="Arial"/>
                <a:cs typeface="Arial"/>
              </a:rPr>
              <a:t> </a:t>
            </a:r>
            <a:r>
              <a:rPr sz="2600" spc="-225" dirty="0">
                <a:solidFill>
                  <a:srgbClr val="FFFFFF"/>
                </a:solidFill>
                <a:latin typeface="Arial"/>
                <a:cs typeface="Arial"/>
              </a:rPr>
              <a:t>a</a:t>
            </a:r>
            <a:r>
              <a:rPr sz="2600" spc="-105" dirty="0">
                <a:solidFill>
                  <a:srgbClr val="FFFFFF"/>
                </a:solidFill>
                <a:latin typeface="Arial"/>
                <a:cs typeface="Arial"/>
              </a:rPr>
              <a:t> </a:t>
            </a:r>
            <a:r>
              <a:rPr sz="2600" spc="-130" dirty="0">
                <a:solidFill>
                  <a:srgbClr val="FFFFFF"/>
                </a:solidFill>
                <a:latin typeface="Arial"/>
                <a:cs typeface="Arial"/>
              </a:rPr>
              <a:t>social</a:t>
            </a:r>
            <a:r>
              <a:rPr sz="2600" spc="-110" dirty="0">
                <a:solidFill>
                  <a:srgbClr val="FFFFFF"/>
                </a:solidFill>
                <a:latin typeface="Arial"/>
                <a:cs typeface="Arial"/>
              </a:rPr>
              <a:t> </a:t>
            </a:r>
            <a:r>
              <a:rPr sz="2600" spc="-60" dirty="0">
                <a:solidFill>
                  <a:srgbClr val="FFFFFF"/>
                </a:solidFill>
                <a:latin typeface="Arial"/>
                <a:cs typeface="Arial"/>
              </a:rPr>
              <a:t>determinant.</a:t>
            </a:r>
            <a:r>
              <a:rPr sz="2600" spc="-100" dirty="0">
                <a:solidFill>
                  <a:srgbClr val="FFFFFF"/>
                </a:solidFill>
                <a:latin typeface="Arial"/>
                <a:cs typeface="Arial"/>
              </a:rPr>
              <a:t> </a:t>
            </a:r>
            <a:r>
              <a:rPr sz="2600" dirty="0">
                <a:solidFill>
                  <a:srgbClr val="FFFFFF"/>
                </a:solidFill>
                <a:latin typeface="Arial"/>
                <a:cs typeface="Arial"/>
              </a:rPr>
              <a:t>It</a:t>
            </a:r>
            <a:r>
              <a:rPr sz="2600" spc="-110" dirty="0">
                <a:solidFill>
                  <a:srgbClr val="FFFFFF"/>
                </a:solidFill>
                <a:latin typeface="Arial"/>
                <a:cs typeface="Arial"/>
              </a:rPr>
              <a:t> </a:t>
            </a:r>
            <a:r>
              <a:rPr sz="2600" dirty="0">
                <a:solidFill>
                  <a:srgbClr val="FFFFFF"/>
                </a:solidFill>
                <a:latin typeface="Arial"/>
                <a:cs typeface="Arial"/>
              </a:rPr>
              <a:t>will</a:t>
            </a:r>
            <a:r>
              <a:rPr sz="2600" spc="-105" dirty="0">
                <a:solidFill>
                  <a:srgbClr val="FFFFFF"/>
                </a:solidFill>
                <a:latin typeface="Arial"/>
                <a:cs typeface="Arial"/>
              </a:rPr>
              <a:t> </a:t>
            </a:r>
            <a:r>
              <a:rPr sz="2600" spc="-135" dirty="0">
                <a:solidFill>
                  <a:srgbClr val="FFFFFF"/>
                </a:solidFill>
                <a:latin typeface="Arial"/>
                <a:cs typeface="Arial"/>
              </a:rPr>
              <a:t>be</a:t>
            </a:r>
            <a:r>
              <a:rPr sz="2600" spc="-120" dirty="0">
                <a:solidFill>
                  <a:srgbClr val="FFFFFF"/>
                </a:solidFill>
                <a:latin typeface="Arial"/>
                <a:cs typeface="Arial"/>
              </a:rPr>
              <a:t> </a:t>
            </a:r>
            <a:r>
              <a:rPr sz="2600" spc="-50" dirty="0">
                <a:solidFill>
                  <a:srgbClr val="FFFFFF"/>
                </a:solidFill>
                <a:latin typeface="Arial"/>
                <a:cs typeface="Arial"/>
              </a:rPr>
              <a:t>a </a:t>
            </a:r>
            <a:r>
              <a:rPr sz="2600" spc="-105" dirty="0">
                <a:solidFill>
                  <a:srgbClr val="FFFFFF"/>
                </a:solidFill>
                <a:latin typeface="Arial"/>
                <a:cs typeface="Arial"/>
              </a:rPr>
              <a:t>new</a:t>
            </a:r>
            <a:r>
              <a:rPr sz="2600" spc="-120" dirty="0">
                <a:solidFill>
                  <a:srgbClr val="FFFFFF"/>
                </a:solidFill>
                <a:latin typeface="Arial"/>
                <a:cs typeface="Arial"/>
              </a:rPr>
              <a:t> </a:t>
            </a:r>
            <a:r>
              <a:rPr sz="2600" spc="-125" dirty="0">
                <a:solidFill>
                  <a:srgbClr val="FFFFFF"/>
                </a:solidFill>
                <a:latin typeface="Arial"/>
                <a:cs typeface="Arial"/>
              </a:rPr>
              <a:t>service </a:t>
            </a:r>
            <a:r>
              <a:rPr sz="2600" spc="-20" dirty="0">
                <a:solidFill>
                  <a:srgbClr val="FFFFFF"/>
                </a:solidFill>
                <a:latin typeface="Arial"/>
                <a:cs typeface="Arial"/>
              </a:rPr>
              <a:t>line.</a:t>
            </a:r>
            <a:endParaRPr sz="2600" dirty="0">
              <a:latin typeface="Arial"/>
              <a:cs typeface="Arial"/>
            </a:endParaRPr>
          </a:p>
        </p:txBody>
      </p:sp>
      <p:pic>
        <p:nvPicPr>
          <p:cNvPr id="6" name="object 6" descr="A blue pictogram of a human figure with a large circular head, two arms extended outwards, and two legs forming an 'X' shape."/>
          <p:cNvPicPr/>
          <p:nvPr/>
        </p:nvPicPr>
        <p:blipFill>
          <a:blip r:embed="rId2" cstate="print"/>
          <a:stretch>
            <a:fillRect/>
          </a:stretch>
        </p:blipFill>
        <p:spPr>
          <a:xfrm>
            <a:off x="1395983" y="3553967"/>
            <a:ext cx="1514855" cy="3020568"/>
          </a:xfrm>
          <a:prstGeom prst="rect">
            <a:avLst/>
          </a:prstGeom>
        </p:spPr>
      </p:pic>
      <p:pic>
        <p:nvPicPr>
          <p:cNvPr id="7" name="object 7" descr="5 Fears, risks or unintended consequences"/>
          <p:cNvPicPr/>
          <p:nvPr/>
        </p:nvPicPr>
        <p:blipFill>
          <a:blip r:embed="rId3" cstate="print"/>
          <a:stretch>
            <a:fillRect/>
          </a:stretch>
        </p:blipFill>
        <p:spPr>
          <a:xfrm>
            <a:off x="0" y="48881"/>
            <a:ext cx="10315575" cy="141913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419405" y="2767743"/>
            <a:ext cx="3244215" cy="683260"/>
          </a:xfrm>
          <a:prstGeom prst="rect">
            <a:avLst/>
          </a:prstGeom>
        </p:spPr>
        <p:txBody>
          <a:bodyPr vert="horz" wrap="square" lIns="0" tIns="13970" rIns="0" bIns="0" rtlCol="0">
            <a:spAutoFit/>
          </a:bodyPr>
          <a:lstStyle/>
          <a:p>
            <a:pPr marL="12700">
              <a:lnSpc>
                <a:spcPct val="100000"/>
              </a:lnSpc>
              <a:spcBef>
                <a:spcPts val="110"/>
              </a:spcBef>
            </a:pPr>
            <a:r>
              <a:rPr sz="4300" spc="-445" dirty="0">
                <a:solidFill>
                  <a:srgbClr val="000000"/>
                </a:solidFill>
                <a:latin typeface="Arial"/>
                <a:cs typeface="Arial"/>
              </a:rPr>
              <a:t>IMPLICATIONS</a:t>
            </a:r>
            <a:endParaRPr sz="43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16939" y="611123"/>
            <a:ext cx="2698750" cy="695960"/>
          </a:xfrm>
          <a:prstGeom prst="rect">
            <a:avLst/>
          </a:prstGeom>
        </p:spPr>
        <p:txBody>
          <a:bodyPr vert="horz" wrap="square" lIns="0" tIns="12700" rIns="0" bIns="0" rtlCol="0">
            <a:spAutoFit/>
          </a:bodyPr>
          <a:lstStyle/>
          <a:p>
            <a:pPr marL="12700">
              <a:lnSpc>
                <a:spcPct val="100000"/>
              </a:lnSpc>
              <a:spcBef>
                <a:spcPts val="100"/>
              </a:spcBef>
            </a:pPr>
            <a:r>
              <a:rPr sz="4400" spc="-290" dirty="0">
                <a:solidFill>
                  <a:srgbClr val="000000"/>
                </a:solidFill>
                <a:latin typeface="Arial"/>
                <a:cs typeface="Arial"/>
              </a:rPr>
              <a:t>Conclusions</a:t>
            </a:r>
            <a:endParaRPr sz="4400">
              <a:latin typeface="Arial"/>
              <a:cs typeface="Arial"/>
            </a:endParaRPr>
          </a:p>
        </p:txBody>
      </p:sp>
      <p:sp>
        <p:nvSpPr>
          <p:cNvPr id="3" name="object 3"/>
          <p:cNvSpPr txBox="1"/>
          <p:nvPr/>
        </p:nvSpPr>
        <p:spPr>
          <a:xfrm>
            <a:off x="916941" y="1831847"/>
            <a:ext cx="5965190" cy="3631565"/>
          </a:xfrm>
          <a:prstGeom prst="rect">
            <a:avLst/>
          </a:prstGeom>
        </p:spPr>
        <p:txBody>
          <a:bodyPr vert="horz" wrap="square" lIns="0" tIns="9525" rIns="0" bIns="0" rtlCol="0">
            <a:spAutoFit/>
          </a:bodyPr>
          <a:lstStyle/>
          <a:p>
            <a:pPr marL="12700" marR="8255" indent="-635">
              <a:lnSpc>
                <a:spcPct val="100699"/>
              </a:lnSpc>
              <a:spcBef>
                <a:spcPts val="75"/>
              </a:spcBef>
            </a:pPr>
            <a:r>
              <a:rPr sz="2900" spc="-95" dirty="0">
                <a:latin typeface="Arial"/>
                <a:cs typeface="Arial"/>
              </a:rPr>
              <a:t>Potential</a:t>
            </a:r>
            <a:r>
              <a:rPr sz="2900" spc="-150" dirty="0">
                <a:latin typeface="Arial"/>
                <a:cs typeface="Arial"/>
              </a:rPr>
              <a:t> </a:t>
            </a:r>
            <a:r>
              <a:rPr sz="2900" dirty="0">
                <a:latin typeface="Arial"/>
                <a:cs typeface="Arial"/>
              </a:rPr>
              <a:t>for</a:t>
            </a:r>
            <a:r>
              <a:rPr sz="2900" spc="-145" dirty="0">
                <a:latin typeface="Arial"/>
                <a:cs typeface="Arial"/>
              </a:rPr>
              <a:t> </a:t>
            </a:r>
            <a:r>
              <a:rPr sz="2900" spc="-190" dirty="0">
                <a:latin typeface="Arial"/>
                <a:cs typeface="Arial"/>
              </a:rPr>
              <a:t>loss</a:t>
            </a:r>
            <a:r>
              <a:rPr sz="2900" spc="-145" dirty="0">
                <a:latin typeface="Arial"/>
                <a:cs typeface="Arial"/>
              </a:rPr>
              <a:t> </a:t>
            </a:r>
            <a:r>
              <a:rPr sz="2900" dirty="0">
                <a:latin typeface="Arial"/>
                <a:cs typeface="Arial"/>
              </a:rPr>
              <a:t>of</a:t>
            </a:r>
            <a:r>
              <a:rPr sz="2900" spc="-145" dirty="0">
                <a:latin typeface="Arial"/>
                <a:cs typeface="Arial"/>
              </a:rPr>
              <a:t> </a:t>
            </a:r>
            <a:r>
              <a:rPr sz="2900" spc="-180" dirty="0">
                <a:latin typeface="Arial"/>
                <a:cs typeface="Arial"/>
              </a:rPr>
              <a:t>some</a:t>
            </a:r>
            <a:r>
              <a:rPr sz="2900" spc="-150" dirty="0">
                <a:latin typeface="Arial"/>
                <a:cs typeface="Arial"/>
              </a:rPr>
              <a:t> </a:t>
            </a:r>
            <a:r>
              <a:rPr sz="2900" spc="-60" dirty="0">
                <a:latin typeface="Arial"/>
                <a:cs typeface="Arial"/>
              </a:rPr>
              <a:t>intrinsic</a:t>
            </a:r>
            <a:r>
              <a:rPr sz="2900" spc="-150" dirty="0">
                <a:latin typeface="Arial"/>
                <a:cs typeface="Arial"/>
              </a:rPr>
              <a:t> </a:t>
            </a:r>
            <a:r>
              <a:rPr sz="2900" spc="-95" dirty="0">
                <a:latin typeface="Arial"/>
                <a:cs typeface="Arial"/>
              </a:rPr>
              <a:t>value </a:t>
            </a:r>
            <a:r>
              <a:rPr sz="2900" dirty="0">
                <a:latin typeface="Arial"/>
                <a:cs typeface="Arial"/>
              </a:rPr>
              <a:t>of</a:t>
            </a:r>
            <a:r>
              <a:rPr sz="2900" spc="-170" dirty="0">
                <a:latin typeface="Arial"/>
                <a:cs typeface="Arial"/>
              </a:rPr>
              <a:t> </a:t>
            </a:r>
            <a:r>
              <a:rPr sz="2900" spc="-340" dirty="0">
                <a:latin typeface="Arial"/>
                <a:cs typeface="Arial"/>
              </a:rPr>
              <a:t>CBOs:</a:t>
            </a:r>
            <a:endParaRPr sz="2900">
              <a:latin typeface="Arial"/>
              <a:cs typeface="Arial"/>
            </a:endParaRPr>
          </a:p>
          <a:p>
            <a:pPr marL="240029" indent="-227329">
              <a:lnSpc>
                <a:spcPct val="100000"/>
              </a:lnSpc>
              <a:spcBef>
                <a:spcPts val="1030"/>
              </a:spcBef>
              <a:buChar char="•"/>
              <a:tabLst>
                <a:tab pos="240029" algn="l"/>
              </a:tabLst>
            </a:pPr>
            <a:r>
              <a:rPr sz="2900" spc="-85" dirty="0">
                <a:latin typeface="Arial"/>
                <a:cs typeface="Arial"/>
              </a:rPr>
              <a:t>community</a:t>
            </a:r>
            <a:r>
              <a:rPr sz="2900" spc="-130" dirty="0">
                <a:latin typeface="Arial"/>
                <a:cs typeface="Arial"/>
              </a:rPr>
              <a:t> </a:t>
            </a:r>
            <a:r>
              <a:rPr sz="2900" spc="-140" dirty="0">
                <a:latin typeface="Arial"/>
                <a:cs typeface="Arial"/>
              </a:rPr>
              <a:t>organizing</a:t>
            </a:r>
            <a:r>
              <a:rPr sz="2900" spc="-130" dirty="0">
                <a:latin typeface="Arial"/>
                <a:cs typeface="Arial"/>
              </a:rPr>
              <a:t> </a:t>
            </a:r>
            <a:r>
              <a:rPr sz="2900" dirty="0">
                <a:latin typeface="Arial"/>
                <a:cs typeface="Arial"/>
              </a:rPr>
              <a:t>&amp;</a:t>
            </a:r>
            <a:r>
              <a:rPr sz="2900" spc="-130" dirty="0">
                <a:latin typeface="Arial"/>
                <a:cs typeface="Arial"/>
              </a:rPr>
              <a:t> </a:t>
            </a:r>
            <a:r>
              <a:rPr sz="2900" spc="-75" dirty="0">
                <a:latin typeface="Arial"/>
                <a:cs typeface="Arial"/>
              </a:rPr>
              <a:t>development</a:t>
            </a:r>
            <a:endParaRPr sz="2900">
              <a:latin typeface="Arial"/>
              <a:cs typeface="Arial"/>
            </a:endParaRPr>
          </a:p>
          <a:p>
            <a:pPr marL="240029" indent="-227329">
              <a:lnSpc>
                <a:spcPct val="100000"/>
              </a:lnSpc>
              <a:spcBef>
                <a:spcPts val="1010"/>
              </a:spcBef>
              <a:buChar char="•"/>
              <a:tabLst>
                <a:tab pos="240029" algn="l"/>
              </a:tabLst>
            </a:pPr>
            <a:r>
              <a:rPr sz="2900" spc="-65" dirty="0">
                <a:latin typeface="Arial"/>
                <a:cs typeface="Arial"/>
              </a:rPr>
              <a:t>cultural</a:t>
            </a:r>
            <a:r>
              <a:rPr sz="2900" spc="-155" dirty="0">
                <a:latin typeface="Arial"/>
                <a:cs typeface="Arial"/>
              </a:rPr>
              <a:t> </a:t>
            </a:r>
            <a:r>
              <a:rPr sz="2900" spc="-35" dirty="0">
                <a:latin typeface="Arial"/>
                <a:cs typeface="Arial"/>
              </a:rPr>
              <a:t>attentiveness</a:t>
            </a:r>
            <a:endParaRPr sz="2900">
              <a:latin typeface="Arial"/>
              <a:cs typeface="Arial"/>
            </a:endParaRPr>
          </a:p>
          <a:p>
            <a:pPr marL="240029" indent="-227329">
              <a:lnSpc>
                <a:spcPct val="100000"/>
              </a:lnSpc>
              <a:spcBef>
                <a:spcPts val="935"/>
              </a:spcBef>
              <a:buChar char="•"/>
              <a:tabLst>
                <a:tab pos="240029" algn="l"/>
              </a:tabLst>
            </a:pPr>
            <a:r>
              <a:rPr sz="2900" spc="-75" dirty="0">
                <a:latin typeface="Arial"/>
                <a:cs typeface="Arial"/>
              </a:rPr>
              <a:t>pursuit</a:t>
            </a:r>
            <a:r>
              <a:rPr sz="2900" spc="-125" dirty="0">
                <a:latin typeface="Arial"/>
                <a:cs typeface="Arial"/>
              </a:rPr>
              <a:t> </a:t>
            </a:r>
            <a:r>
              <a:rPr sz="2900" dirty="0">
                <a:latin typeface="Arial"/>
                <a:cs typeface="Arial"/>
              </a:rPr>
              <a:t>of</a:t>
            </a:r>
            <a:r>
              <a:rPr sz="2900" spc="-125" dirty="0">
                <a:latin typeface="Arial"/>
                <a:cs typeface="Arial"/>
              </a:rPr>
              <a:t> </a:t>
            </a:r>
            <a:r>
              <a:rPr sz="2900" spc="-114" dirty="0">
                <a:latin typeface="Arial"/>
                <a:cs typeface="Arial"/>
              </a:rPr>
              <a:t>long-</a:t>
            </a:r>
            <a:r>
              <a:rPr sz="2900" spc="-55" dirty="0">
                <a:latin typeface="Arial"/>
                <a:cs typeface="Arial"/>
              </a:rPr>
              <a:t>run</a:t>
            </a:r>
            <a:r>
              <a:rPr sz="2900" spc="-125" dirty="0">
                <a:latin typeface="Arial"/>
                <a:cs typeface="Arial"/>
              </a:rPr>
              <a:t> </a:t>
            </a:r>
            <a:r>
              <a:rPr sz="2900" spc="-10" dirty="0">
                <a:latin typeface="Arial"/>
                <a:cs typeface="Arial"/>
              </a:rPr>
              <a:t>outcomes</a:t>
            </a:r>
            <a:endParaRPr sz="2900">
              <a:latin typeface="Arial"/>
              <a:cs typeface="Arial"/>
            </a:endParaRPr>
          </a:p>
          <a:p>
            <a:pPr marL="239395" marR="822960" indent="-227329">
              <a:lnSpc>
                <a:spcPct val="100699"/>
              </a:lnSpc>
              <a:spcBef>
                <a:spcPts val="985"/>
              </a:spcBef>
              <a:buChar char="•"/>
              <a:tabLst>
                <a:tab pos="241300" algn="l"/>
              </a:tabLst>
            </a:pPr>
            <a:r>
              <a:rPr sz="2900" spc="-40" dirty="0">
                <a:latin typeface="Arial"/>
                <a:cs typeface="Arial"/>
              </a:rPr>
              <a:t>attention</a:t>
            </a:r>
            <a:r>
              <a:rPr sz="2900" spc="-120" dirty="0">
                <a:latin typeface="Arial"/>
                <a:cs typeface="Arial"/>
              </a:rPr>
              <a:t> </a:t>
            </a:r>
            <a:r>
              <a:rPr sz="2900" dirty="0">
                <a:latin typeface="Arial"/>
                <a:cs typeface="Arial"/>
              </a:rPr>
              <a:t>to</a:t>
            </a:r>
            <a:r>
              <a:rPr sz="2900" spc="-120" dirty="0">
                <a:latin typeface="Arial"/>
                <a:cs typeface="Arial"/>
              </a:rPr>
              <a:t> </a:t>
            </a:r>
            <a:r>
              <a:rPr sz="2900" spc="-70" dirty="0">
                <a:latin typeface="Arial"/>
                <a:cs typeface="Arial"/>
              </a:rPr>
              <a:t>uninsured/</a:t>
            </a:r>
            <a:r>
              <a:rPr sz="2900" spc="-110" dirty="0">
                <a:latin typeface="Arial"/>
                <a:cs typeface="Arial"/>
              </a:rPr>
              <a:t> </a:t>
            </a:r>
            <a:r>
              <a:rPr sz="2900" spc="-90" dirty="0">
                <a:latin typeface="Arial"/>
                <a:cs typeface="Arial"/>
              </a:rPr>
              <a:t>marginal 	</a:t>
            </a:r>
            <a:r>
              <a:rPr sz="2900" spc="-10" dirty="0">
                <a:latin typeface="Arial"/>
                <a:cs typeface="Arial"/>
              </a:rPr>
              <a:t>groups</a:t>
            </a:r>
            <a:endParaRPr sz="2900">
              <a:latin typeface="Arial"/>
              <a:cs typeface="Arial"/>
            </a:endParaRPr>
          </a:p>
        </p:txBody>
      </p:sp>
      <p:pic>
        <p:nvPicPr>
          <p:cNvPr id="4" name="object 4" descr="Potential for loss of some intrinsic value of CBOs: &quot; community organizing &amp; development &quot; cultural attentiveness &quot; pursuit of long-run outcomes &quot; attention to uninsured/ marginal groups"/>
          <p:cNvPicPr/>
          <p:nvPr/>
        </p:nvPicPr>
        <p:blipFill>
          <a:blip r:embed="rId2" cstate="print"/>
          <a:stretch>
            <a:fillRect/>
          </a:stretch>
        </p:blipFill>
        <p:spPr>
          <a:xfrm>
            <a:off x="7274858" y="1825625"/>
            <a:ext cx="4339794" cy="41307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00088"/>
            <a:ext cx="9144000" cy="64769"/>
            <a:chOff x="0" y="6800088"/>
            <a:chExt cx="9144000" cy="64769"/>
          </a:xfrm>
        </p:grpSpPr>
        <p:pic>
          <p:nvPicPr>
            <p:cNvPr id="3" name="object 3"/>
            <p:cNvPicPr/>
            <p:nvPr/>
          </p:nvPicPr>
          <p:blipFill>
            <a:blip r:embed="rId2" cstate="print"/>
            <a:stretch>
              <a:fillRect/>
            </a:stretch>
          </p:blipFill>
          <p:spPr>
            <a:xfrm>
              <a:off x="0" y="6800088"/>
              <a:ext cx="9144000" cy="57912"/>
            </a:xfrm>
            <a:prstGeom prst="rect">
              <a:avLst/>
            </a:prstGeom>
          </p:spPr>
        </p:pic>
        <p:sp>
          <p:nvSpPr>
            <p:cNvPr id="4" name="object 4"/>
            <p:cNvSpPr/>
            <p:nvPr/>
          </p:nvSpPr>
          <p:spPr>
            <a:xfrm>
              <a:off x="4663" y="6858000"/>
              <a:ext cx="9139555" cy="0"/>
            </a:xfrm>
            <a:custGeom>
              <a:avLst/>
              <a:gdLst/>
              <a:ahLst/>
              <a:cxnLst/>
              <a:rect l="l" t="t" r="r" b="b"/>
              <a:pathLst>
                <a:path w="9139555">
                  <a:moveTo>
                    <a:pt x="9139336" y="0"/>
                  </a:moveTo>
                  <a:lnTo>
                    <a:pt x="0" y="0"/>
                  </a:lnTo>
                </a:path>
              </a:pathLst>
            </a:custGeom>
            <a:ln w="12693">
              <a:solidFill>
                <a:srgbClr val="B5B5B5"/>
              </a:solidFill>
            </a:ln>
          </p:spPr>
          <p:txBody>
            <a:bodyPr wrap="square" lIns="0" tIns="0" rIns="0" bIns="0" rtlCol="0"/>
            <a:lstStyle/>
            <a:p>
              <a:endParaRPr/>
            </a:p>
          </p:txBody>
        </p:sp>
      </p:grpSp>
      <p:grpSp>
        <p:nvGrpSpPr>
          <p:cNvPr id="5" name="object 5">
            <a:extLst>
              <a:ext uri="{C183D7F6-B498-43B3-948B-1728B52AA6E4}">
                <adec:decorative xmlns:adec="http://schemas.microsoft.com/office/drawing/2017/decorative" val="1"/>
              </a:ext>
            </a:extLst>
          </p:cNvPr>
          <p:cNvGrpSpPr/>
          <p:nvPr/>
        </p:nvGrpSpPr>
        <p:grpSpPr>
          <a:xfrm>
            <a:off x="131063" y="0"/>
            <a:ext cx="9172575" cy="6887845"/>
            <a:chOff x="-16511" y="-16509"/>
            <a:chExt cx="9172575" cy="6887845"/>
          </a:xfrm>
        </p:grpSpPr>
        <p:pic>
          <p:nvPicPr>
            <p:cNvPr id="6" name="object 6"/>
            <p:cNvPicPr/>
            <p:nvPr/>
          </p:nvPicPr>
          <p:blipFill>
            <a:blip r:embed="rId3" cstate="print"/>
            <a:stretch>
              <a:fillRect/>
            </a:stretch>
          </p:blipFill>
          <p:spPr>
            <a:xfrm>
              <a:off x="0" y="0"/>
              <a:ext cx="9144000" cy="1438655"/>
            </a:xfrm>
            <a:prstGeom prst="rect">
              <a:avLst/>
            </a:prstGeom>
          </p:spPr>
        </p:pic>
        <p:sp>
          <p:nvSpPr>
            <p:cNvPr id="7" name="object 7"/>
            <p:cNvSpPr/>
            <p:nvPr/>
          </p:nvSpPr>
          <p:spPr>
            <a:xfrm>
              <a:off x="0" y="0"/>
              <a:ext cx="9139555" cy="1367790"/>
            </a:xfrm>
            <a:custGeom>
              <a:avLst/>
              <a:gdLst/>
              <a:ahLst/>
              <a:cxnLst/>
              <a:rect l="l" t="t" r="r" b="b"/>
              <a:pathLst>
                <a:path w="9139555" h="1367790">
                  <a:moveTo>
                    <a:pt x="9139336" y="0"/>
                  </a:moveTo>
                  <a:lnTo>
                    <a:pt x="9139336" y="1367726"/>
                  </a:lnTo>
                  <a:lnTo>
                    <a:pt x="0" y="1367726"/>
                  </a:lnTo>
                  <a:lnTo>
                    <a:pt x="0" y="0"/>
                  </a:lnTo>
                </a:path>
              </a:pathLst>
            </a:custGeom>
            <a:ln w="12693">
              <a:solidFill>
                <a:srgbClr val="01508B"/>
              </a:solidFill>
            </a:ln>
          </p:spPr>
          <p:txBody>
            <a:bodyPr wrap="square" lIns="0" tIns="0" rIns="0" bIns="0" rtlCol="0"/>
            <a:lstStyle/>
            <a:p>
              <a:endParaRPr/>
            </a:p>
          </p:txBody>
        </p:sp>
        <p:sp>
          <p:nvSpPr>
            <p:cNvPr id="8" name="object 8"/>
            <p:cNvSpPr/>
            <p:nvPr/>
          </p:nvSpPr>
          <p:spPr>
            <a:xfrm>
              <a:off x="-1" y="0"/>
              <a:ext cx="9139555" cy="6854825"/>
            </a:xfrm>
            <a:custGeom>
              <a:avLst/>
              <a:gdLst/>
              <a:ahLst/>
              <a:cxnLst/>
              <a:rect l="l" t="t" r="r" b="b"/>
              <a:pathLst>
                <a:path w="9139555" h="6854825">
                  <a:moveTo>
                    <a:pt x="0" y="0"/>
                  </a:moveTo>
                  <a:lnTo>
                    <a:pt x="9139337" y="0"/>
                  </a:lnTo>
                  <a:lnTo>
                    <a:pt x="9139337" y="6854502"/>
                  </a:lnTo>
                  <a:lnTo>
                    <a:pt x="0" y="6854502"/>
                  </a:lnTo>
                  <a:lnTo>
                    <a:pt x="0" y="0"/>
                  </a:lnTo>
                  <a:close/>
                </a:path>
              </a:pathLst>
            </a:custGeom>
            <a:ln w="32751">
              <a:solidFill>
                <a:srgbClr val="FFFFFF"/>
              </a:solidFill>
            </a:ln>
          </p:spPr>
          <p:txBody>
            <a:bodyPr wrap="square" lIns="0" tIns="0" rIns="0" bIns="0" rtlCol="0"/>
            <a:lstStyle/>
            <a:p>
              <a:endParaRPr/>
            </a:p>
          </p:txBody>
        </p:sp>
        <p:pic>
          <p:nvPicPr>
            <p:cNvPr id="9" name="object 9" descr="CHCS"/>
            <p:cNvPicPr/>
            <p:nvPr/>
          </p:nvPicPr>
          <p:blipFill>
            <a:blip r:embed="rId4" cstate="print"/>
            <a:stretch>
              <a:fillRect/>
            </a:stretch>
          </p:blipFill>
          <p:spPr>
            <a:xfrm>
              <a:off x="6989063" y="6495287"/>
              <a:ext cx="1831848" cy="213360"/>
            </a:xfrm>
            <a:prstGeom prst="rect">
              <a:avLst/>
            </a:prstGeom>
          </p:spPr>
        </p:pic>
      </p:grpSp>
      <p:sp>
        <p:nvSpPr>
          <p:cNvPr id="10" name="object 10">
            <a:extLst>
              <a:ext uri="{C183D7F6-B498-43B3-948B-1728B52AA6E4}">
                <adec:decorative xmlns:adec="http://schemas.microsoft.com/office/drawing/2017/decorative" val="1"/>
              </a:ext>
            </a:extLst>
          </p:cNvPr>
          <p:cNvSpPr txBox="1"/>
          <p:nvPr/>
        </p:nvSpPr>
        <p:spPr>
          <a:xfrm>
            <a:off x="1331776" y="1579371"/>
            <a:ext cx="6014720" cy="821055"/>
          </a:xfrm>
          <a:prstGeom prst="rect">
            <a:avLst/>
          </a:prstGeom>
        </p:spPr>
        <p:txBody>
          <a:bodyPr vert="horz" wrap="square" lIns="0" tIns="73660" rIns="0" bIns="0" rtlCol="0">
            <a:spAutoFit/>
          </a:bodyPr>
          <a:lstStyle/>
          <a:p>
            <a:pPr marL="12700" marR="5080">
              <a:lnSpc>
                <a:spcPts val="2900"/>
              </a:lnSpc>
              <a:spcBef>
                <a:spcPts val="580"/>
              </a:spcBef>
            </a:pPr>
            <a:r>
              <a:rPr sz="2800" spc="-100" dirty="0">
                <a:solidFill>
                  <a:srgbClr val="404040"/>
                </a:solidFill>
                <a:latin typeface="Arial"/>
                <a:cs typeface="Arial"/>
              </a:rPr>
              <a:t>Most</a:t>
            </a:r>
            <a:r>
              <a:rPr sz="2800" spc="-215" dirty="0">
                <a:solidFill>
                  <a:srgbClr val="404040"/>
                </a:solidFill>
                <a:latin typeface="Arial"/>
                <a:cs typeface="Arial"/>
              </a:rPr>
              <a:t> </a:t>
            </a:r>
            <a:r>
              <a:rPr sz="2800" spc="-175" dirty="0">
                <a:solidFill>
                  <a:srgbClr val="404040"/>
                </a:solidFill>
                <a:latin typeface="Arial"/>
                <a:cs typeface="Arial"/>
              </a:rPr>
              <a:t>common</a:t>
            </a:r>
            <a:r>
              <a:rPr sz="2800" spc="-204" dirty="0">
                <a:solidFill>
                  <a:srgbClr val="404040"/>
                </a:solidFill>
                <a:latin typeface="Arial"/>
                <a:cs typeface="Arial"/>
              </a:rPr>
              <a:t> </a:t>
            </a:r>
            <a:r>
              <a:rPr sz="2800" spc="-315" dirty="0">
                <a:solidFill>
                  <a:srgbClr val="404040"/>
                </a:solidFill>
                <a:latin typeface="Arial"/>
                <a:cs typeface="Arial"/>
              </a:rPr>
              <a:t>MCO</a:t>
            </a:r>
            <a:r>
              <a:rPr sz="2800" spc="-210" dirty="0">
                <a:solidFill>
                  <a:srgbClr val="404040"/>
                </a:solidFill>
                <a:latin typeface="Arial"/>
                <a:cs typeface="Arial"/>
              </a:rPr>
              <a:t> </a:t>
            </a:r>
            <a:r>
              <a:rPr sz="2800" spc="-130" dirty="0">
                <a:solidFill>
                  <a:srgbClr val="404040"/>
                </a:solidFill>
                <a:latin typeface="Arial"/>
                <a:cs typeface="Arial"/>
              </a:rPr>
              <a:t>contract</a:t>
            </a:r>
            <a:r>
              <a:rPr sz="2800" spc="-215" dirty="0">
                <a:solidFill>
                  <a:srgbClr val="404040"/>
                </a:solidFill>
                <a:latin typeface="Arial"/>
                <a:cs typeface="Arial"/>
              </a:rPr>
              <a:t> </a:t>
            </a:r>
            <a:r>
              <a:rPr sz="2800" spc="-130" dirty="0">
                <a:solidFill>
                  <a:srgbClr val="404040"/>
                </a:solidFill>
                <a:latin typeface="Arial"/>
                <a:cs typeface="Arial"/>
              </a:rPr>
              <a:t>requirements </a:t>
            </a:r>
            <a:r>
              <a:rPr sz="2800" spc="-145" dirty="0">
                <a:solidFill>
                  <a:srgbClr val="404040"/>
                </a:solidFill>
                <a:latin typeface="Arial"/>
                <a:cs typeface="Arial"/>
              </a:rPr>
              <a:t>center</a:t>
            </a:r>
            <a:r>
              <a:rPr sz="2800" spc="-195" dirty="0">
                <a:solidFill>
                  <a:srgbClr val="404040"/>
                </a:solidFill>
                <a:latin typeface="Arial"/>
                <a:cs typeface="Arial"/>
              </a:rPr>
              <a:t> </a:t>
            </a:r>
            <a:r>
              <a:rPr sz="2800" spc="-155" dirty="0">
                <a:solidFill>
                  <a:srgbClr val="404040"/>
                </a:solidFill>
                <a:latin typeface="Arial"/>
                <a:cs typeface="Arial"/>
              </a:rPr>
              <a:t>around</a:t>
            </a:r>
            <a:r>
              <a:rPr sz="2800" spc="-185" dirty="0">
                <a:solidFill>
                  <a:srgbClr val="404040"/>
                </a:solidFill>
                <a:latin typeface="Arial"/>
                <a:cs typeface="Arial"/>
              </a:rPr>
              <a:t> </a:t>
            </a:r>
            <a:r>
              <a:rPr sz="2800" spc="-200" dirty="0">
                <a:solidFill>
                  <a:srgbClr val="404040"/>
                </a:solidFill>
                <a:latin typeface="Arial"/>
                <a:cs typeface="Arial"/>
              </a:rPr>
              <a:t>screening</a:t>
            </a:r>
            <a:r>
              <a:rPr sz="2800" spc="-195" dirty="0">
                <a:solidFill>
                  <a:srgbClr val="404040"/>
                </a:solidFill>
                <a:latin typeface="Arial"/>
                <a:cs typeface="Arial"/>
              </a:rPr>
              <a:t> </a:t>
            </a:r>
            <a:r>
              <a:rPr sz="2800" spc="-185" dirty="0">
                <a:solidFill>
                  <a:srgbClr val="404040"/>
                </a:solidFill>
                <a:latin typeface="Arial"/>
                <a:cs typeface="Arial"/>
              </a:rPr>
              <a:t>and</a:t>
            </a:r>
            <a:r>
              <a:rPr sz="2800" spc="-180" dirty="0">
                <a:solidFill>
                  <a:srgbClr val="404040"/>
                </a:solidFill>
                <a:latin typeface="Arial"/>
                <a:cs typeface="Arial"/>
              </a:rPr>
              <a:t> </a:t>
            </a:r>
            <a:r>
              <a:rPr sz="2800" spc="-30" dirty="0">
                <a:solidFill>
                  <a:srgbClr val="404040"/>
                </a:solidFill>
                <a:latin typeface="Arial"/>
                <a:cs typeface="Arial"/>
              </a:rPr>
              <a:t>referrals</a:t>
            </a:r>
            <a:endParaRPr sz="2800" dirty="0">
              <a:latin typeface="Arial"/>
              <a:cs typeface="Arial"/>
            </a:endParaRPr>
          </a:p>
        </p:txBody>
      </p:sp>
      <p:graphicFrame>
        <p:nvGraphicFramePr>
          <p:cNvPr id="11" name="object 11">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4682516"/>
              </p:ext>
            </p:extLst>
          </p:nvPr>
        </p:nvGraphicFramePr>
        <p:xfrm>
          <a:off x="340106" y="2550716"/>
          <a:ext cx="7196455" cy="2082165"/>
        </p:xfrm>
        <a:graphic>
          <a:graphicData uri="http://schemas.openxmlformats.org/drawingml/2006/table">
            <a:tbl>
              <a:tblPr firstRow="1" bandRow="1">
                <a:tableStyleId>{2D5ABB26-0587-4C30-8999-92F81FD0307C}</a:tableStyleId>
              </a:tblPr>
              <a:tblGrid>
                <a:gridCol w="923290">
                  <a:extLst>
                    <a:ext uri="{9D8B030D-6E8A-4147-A177-3AD203B41FA5}">
                      <a16:colId xmlns:a16="http://schemas.microsoft.com/office/drawing/2014/main" val="20000"/>
                    </a:ext>
                  </a:extLst>
                </a:gridCol>
                <a:gridCol w="6273165">
                  <a:extLst>
                    <a:ext uri="{9D8B030D-6E8A-4147-A177-3AD203B41FA5}">
                      <a16:colId xmlns:a16="http://schemas.microsoft.com/office/drawing/2014/main" val="20001"/>
                    </a:ext>
                  </a:extLst>
                </a:gridCol>
              </a:tblGrid>
              <a:tr h="897255">
                <a:tc>
                  <a:txBody>
                    <a:bodyPr/>
                    <a:lstStyle/>
                    <a:p>
                      <a:pPr>
                        <a:lnSpc>
                          <a:spcPct val="100000"/>
                        </a:lnSpc>
                      </a:pPr>
                      <a:endParaRPr sz="2900">
                        <a:latin typeface="Times New Roman"/>
                        <a:cs typeface="Times New Roman"/>
                      </a:endParaRPr>
                    </a:p>
                  </a:txBody>
                  <a:tcPr marL="0" marR="0" marT="0" marB="0"/>
                </a:tc>
                <a:tc>
                  <a:txBody>
                    <a:bodyPr/>
                    <a:lstStyle/>
                    <a:p>
                      <a:pPr marL="80645" marR="694055">
                        <a:lnSpc>
                          <a:spcPts val="2780"/>
                        </a:lnSpc>
                        <a:spcBef>
                          <a:spcPts val="440"/>
                        </a:spcBef>
                      </a:pPr>
                      <a:r>
                        <a:rPr sz="2800" spc="-315" dirty="0">
                          <a:solidFill>
                            <a:srgbClr val="404040"/>
                          </a:solidFill>
                          <a:latin typeface="Arial"/>
                          <a:cs typeface="Arial"/>
                        </a:rPr>
                        <a:t>MCO</a:t>
                      </a:r>
                      <a:r>
                        <a:rPr sz="2800" spc="-215" dirty="0">
                          <a:solidFill>
                            <a:srgbClr val="404040"/>
                          </a:solidFill>
                          <a:latin typeface="Arial"/>
                          <a:cs typeface="Arial"/>
                        </a:rPr>
                        <a:t> </a:t>
                      </a:r>
                      <a:r>
                        <a:rPr sz="2800" spc="-415" dirty="0">
                          <a:solidFill>
                            <a:srgbClr val="404040"/>
                          </a:solidFill>
                          <a:latin typeface="Arial"/>
                          <a:cs typeface="Arial"/>
                        </a:rPr>
                        <a:t>SDOH</a:t>
                      </a:r>
                      <a:r>
                        <a:rPr sz="2800" spc="-210" dirty="0">
                          <a:solidFill>
                            <a:srgbClr val="404040"/>
                          </a:solidFill>
                          <a:latin typeface="Arial"/>
                          <a:cs typeface="Arial"/>
                        </a:rPr>
                        <a:t> </a:t>
                      </a:r>
                      <a:r>
                        <a:rPr sz="2800" spc="-130" dirty="0">
                          <a:solidFill>
                            <a:srgbClr val="404040"/>
                          </a:solidFill>
                          <a:latin typeface="Arial"/>
                          <a:cs typeface="Arial"/>
                        </a:rPr>
                        <a:t>contract</a:t>
                      </a:r>
                      <a:r>
                        <a:rPr sz="2800" spc="-210" dirty="0">
                          <a:solidFill>
                            <a:srgbClr val="404040"/>
                          </a:solidFill>
                          <a:latin typeface="Arial"/>
                          <a:cs typeface="Arial"/>
                        </a:rPr>
                        <a:t> </a:t>
                      </a:r>
                      <a:r>
                        <a:rPr sz="2800" spc="-225" dirty="0">
                          <a:solidFill>
                            <a:srgbClr val="404040"/>
                          </a:solidFill>
                          <a:latin typeface="Arial"/>
                          <a:cs typeface="Arial"/>
                        </a:rPr>
                        <a:t>language </a:t>
                      </a:r>
                      <a:r>
                        <a:rPr sz="2800" spc="-185" dirty="0">
                          <a:solidFill>
                            <a:srgbClr val="404040"/>
                          </a:solidFill>
                          <a:latin typeface="Arial"/>
                          <a:cs typeface="Arial"/>
                        </a:rPr>
                        <a:t>is</a:t>
                      </a:r>
                      <a:r>
                        <a:rPr sz="2800" spc="-210" dirty="0">
                          <a:solidFill>
                            <a:srgbClr val="404040"/>
                          </a:solidFill>
                          <a:latin typeface="Arial"/>
                          <a:cs typeface="Arial"/>
                        </a:rPr>
                        <a:t> </a:t>
                      </a:r>
                      <a:r>
                        <a:rPr sz="2800" spc="-100" dirty="0">
                          <a:solidFill>
                            <a:srgbClr val="404040"/>
                          </a:solidFill>
                          <a:latin typeface="Arial"/>
                          <a:cs typeface="Arial"/>
                        </a:rPr>
                        <a:t>flexible </a:t>
                      </a:r>
                      <a:r>
                        <a:rPr sz="2800" spc="-110" dirty="0">
                          <a:solidFill>
                            <a:srgbClr val="404040"/>
                          </a:solidFill>
                          <a:latin typeface="Arial"/>
                          <a:cs typeface="Arial"/>
                        </a:rPr>
                        <a:t>rather</a:t>
                      </a:r>
                      <a:r>
                        <a:rPr sz="2800" spc="-210" dirty="0">
                          <a:solidFill>
                            <a:srgbClr val="404040"/>
                          </a:solidFill>
                          <a:latin typeface="Arial"/>
                          <a:cs typeface="Arial"/>
                        </a:rPr>
                        <a:t> </a:t>
                      </a:r>
                      <a:r>
                        <a:rPr sz="2800" spc="-110" dirty="0">
                          <a:solidFill>
                            <a:srgbClr val="404040"/>
                          </a:solidFill>
                          <a:latin typeface="Arial"/>
                          <a:cs typeface="Arial"/>
                        </a:rPr>
                        <a:t>than</a:t>
                      </a:r>
                      <a:r>
                        <a:rPr sz="2800" spc="-210" dirty="0">
                          <a:solidFill>
                            <a:srgbClr val="404040"/>
                          </a:solidFill>
                          <a:latin typeface="Arial"/>
                          <a:cs typeface="Arial"/>
                        </a:rPr>
                        <a:t> </a:t>
                      </a:r>
                      <a:r>
                        <a:rPr sz="2800" spc="-55" dirty="0">
                          <a:solidFill>
                            <a:srgbClr val="404040"/>
                          </a:solidFill>
                          <a:latin typeface="Arial"/>
                          <a:cs typeface="Arial"/>
                        </a:rPr>
                        <a:t>prescriptive</a:t>
                      </a:r>
                      <a:endParaRPr sz="2800" dirty="0">
                        <a:latin typeface="Arial"/>
                        <a:cs typeface="Arial"/>
                      </a:endParaRPr>
                    </a:p>
                  </a:txBody>
                  <a:tcPr marL="0" marR="0" marT="55880" marB="0"/>
                </a:tc>
                <a:extLst>
                  <a:ext uri="{0D108BD9-81ED-4DB2-BD59-A6C34878D82A}">
                    <a16:rowId xmlns:a16="http://schemas.microsoft.com/office/drawing/2014/main" val="10000"/>
                  </a:ext>
                </a:extLst>
              </a:tr>
              <a:tr h="1184910">
                <a:tc>
                  <a:txBody>
                    <a:bodyPr/>
                    <a:lstStyle/>
                    <a:p>
                      <a:pPr>
                        <a:lnSpc>
                          <a:spcPct val="100000"/>
                        </a:lnSpc>
                      </a:pPr>
                      <a:endParaRPr sz="2900">
                        <a:latin typeface="Times New Roman"/>
                        <a:cs typeface="Times New Roman"/>
                      </a:endParaRPr>
                    </a:p>
                  </a:txBody>
                  <a:tcPr marL="0" marR="0" marT="0" marB="0"/>
                </a:tc>
                <a:tc>
                  <a:txBody>
                    <a:bodyPr/>
                    <a:lstStyle/>
                    <a:p>
                      <a:pPr marL="80645" marR="24130">
                        <a:lnSpc>
                          <a:spcPct val="84700"/>
                        </a:lnSpc>
                        <a:spcBef>
                          <a:spcPts val="605"/>
                        </a:spcBef>
                      </a:pPr>
                      <a:r>
                        <a:rPr sz="2800" spc="-185" dirty="0">
                          <a:solidFill>
                            <a:srgbClr val="404040"/>
                          </a:solidFill>
                          <a:latin typeface="Arial"/>
                          <a:cs typeface="Arial"/>
                        </a:rPr>
                        <a:t>23</a:t>
                      </a:r>
                      <a:r>
                        <a:rPr sz="2800" spc="-200" dirty="0">
                          <a:solidFill>
                            <a:srgbClr val="404040"/>
                          </a:solidFill>
                          <a:latin typeface="Arial"/>
                          <a:cs typeface="Arial"/>
                        </a:rPr>
                        <a:t> </a:t>
                      </a:r>
                      <a:r>
                        <a:rPr sz="2800" spc="-150" dirty="0">
                          <a:solidFill>
                            <a:srgbClr val="404040"/>
                          </a:solidFill>
                          <a:latin typeface="Arial"/>
                          <a:cs typeface="Arial"/>
                        </a:rPr>
                        <a:t>state</a:t>
                      </a:r>
                      <a:r>
                        <a:rPr sz="2800" spc="-210" dirty="0">
                          <a:solidFill>
                            <a:srgbClr val="404040"/>
                          </a:solidFill>
                          <a:latin typeface="Arial"/>
                          <a:cs typeface="Arial"/>
                        </a:rPr>
                        <a:t> </a:t>
                      </a:r>
                      <a:r>
                        <a:rPr sz="2800" spc="-155" dirty="0">
                          <a:solidFill>
                            <a:srgbClr val="404040"/>
                          </a:solidFill>
                          <a:latin typeface="Arial"/>
                          <a:cs typeface="Arial"/>
                        </a:rPr>
                        <a:t>contracts</a:t>
                      </a:r>
                      <a:r>
                        <a:rPr sz="2800" spc="-200" dirty="0">
                          <a:solidFill>
                            <a:srgbClr val="404040"/>
                          </a:solidFill>
                          <a:latin typeface="Arial"/>
                          <a:cs typeface="Arial"/>
                        </a:rPr>
                        <a:t> </a:t>
                      </a:r>
                      <a:r>
                        <a:rPr sz="2800" spc="-130" dirty="0">
                          <a:solidFill>
                            <a:srgbClr val="404040"/>
                          </a:solidFill>
                          <a:latin typeface="Arial"/>
                          <a:cs typeface="Arial"/>
                        </a:rPr>
                        <a:t>require</a:t>
                      </a:r>
                      <a:r>
                        <a:rPr sz="2800" spc="-210" dirty="0">
                          <a:solidFill>
                            <a:srgbClr val="404040"/>
                          </a:solidFill>
                          <a:latin typeface="Arial"/>
                          <a:cs typeface="Arial"/>
                        </a:rPr>
                        <a:t> </a:t>
                      </a:r>
                      <a:r>
                        <a:rPr sz="2800" spc="-315" dirty="0">
                          <a:solidFill>
                            <a:srgbClr val="404040"/>
                          </a:solidFill>
                          <a:latin typeface="Arial"/>
                          <a:cs typeface="Arial"/>
                        </a:rPr>
                        <a:t>MCO</a:t>
                      </a:r>
                      <a:r>
                        <a:rPr sz="2800" spc="-210" dirty="0">
                          <a:solidFill>
                            <a:srgbClr val="404040"/>
                          </a:solidFill>
                          <a:latin typeface="Arial"/>
                          <a:cs typeface="Arial"/>
                        </a:rPr>
                        <a:t> </a:t>
                      </a:r>
                      <a:r>
                        <a:rPr sz="2800" spc="-135" dirty="0">
                          <a:solidFill>
                            <a:srgbClr val="404040"/>
                          </a:solidFill>
                          <a:latin typeface="Arial"/>
                          <a:cs typeface="Arial"/>
                        </a:rPr>
                        <a:t>relationships </a:t>
                      </a:r>
                      <a:r>
                        <a:rPr sz="2800" spc="-40" dirty="0">
                          <a:solidFill>
                            <a:srgbClr val="404040"/>
                          </a:solidFill>
                          <a:latin typeface="Arial"/>
                          <a:cs typeface="Arial"/>
                        </a:rPr>
                        <a:t>with</a:t>
                      </a:r>
                      <a:r>
                        <a:rPr sz="2800" spc="-204" dirty="0">
                          <a:solidFill>
                            <a:srgbClr val="404040"/>
                          </a:solidFill>
                          <a:latin typeface="Arial"/>
                          <a:cs typeface="Arial"/>
                        </a:rPr>
                        <a:t> </a:t>
                      </a:r>
                      <a:r>
                        <a:rPr sz="2800" spc="-190" dirty="0">
                          <a:solidFill>
                            <a:srgbClr val="404040"/>
                          </a:solidFill>
                          <a:latin typeface="Arial"/>
                          <a:cs typeface="Arial"/>
                        </a:rPr>
                        <a:t>social</a:t>
                      </a:r>
                      <a:r>
                        <a:rPr sz="2800" spc="-220" dirty="0">
                          <a:solidFill>
                            <a:srgbClr val="404040"/>
                          </a:solidFill>
                          <a:latin typeface="Arial"/>
                          <a:cs typeface="Arial"/>
                        </a:rPr>
                        <a:t> </a:t>
                      </a:r>
                      <a:r>
                        <a:rPr sz="2800" spc="-180" dirty="0">
                          <a:solidFill>
                            <a:srgbClr val="404040"/>
                          </a:solidFill>
                          <a:latin typeface="Arial"/>
                          <a:cs typeface="Arial"/>
                        </a:rPr>
                        <a:t>service</a:t>
                      </a:r>
                      <a:r>
                        <a:rPr sz="2800" spc="-225" dirty="0">
                          <a:solidFill>
                            <a:srgbClr val="404040"/>
                          </a:solidFill>
                          <a:latin typeface="Arial"/>
                          <a:cs typeface="Arial"/>
                        </a:rPr>
                        <a:t> </a:t>
                      </a:r>
                      <a:r>
                        <a:rPr sz="2800" spc="-240" dirty="0">
                          <a:solidFill>
                            <a:srgbClr val="404040"/>
                          </a:solidFill>
                          <a:latin typeface="Arial"/>
                          <a:cs typeface="Arial"/>
                        </a:rPr>
                        <a:t>agencies</a:t>
                      </a:r>
                      <a:r>
                        <a:rPr sz="2800" spc="-200" dirty="0">
                          <a:solidFill>
                            <a:srgbClr val="404040"/>
                          </a:solidFill>
                          <a:latin typeface="Arial"/>
                          <a:cs typeface="Arial"/>
                        </a:rPr>
                        <a:t> </a:t>
                      </a:r>
                      <a:r>
                        <a:rPr sz="2800" spc="-65" dirty="0">
                          <a:solidFill>
                            <a:srgbClr val="404040"/>
                          </a:solidFill>
                          <a:latin typeface="Arial"/>
                          <a:cs typeface="Arial"/>
                        </a:rPr>
                        <a:t>or</a:t>
                      </a:r>
                      <a:r>
                        <a:rPr sz="2800" spc="-215" dirty="0">
                          <a:solidFill>
                            <a:srgbClr val="404040"/>
                          </a:solidFill>
                          <a:latin typeface="Arial"/>
                          <a:cs typeface="Arial"/>
                        </a:rPr>
                        <a:t> </a:t>
                      </a:r>
                      <a:r>
                        <a:rPr sz="2800" spc="-430" dirty="0">
                          <a:solidFill>
                            <a:srgbClr val="404040"/>
                          </a:solidFill>
                          <a:latin typeface="Arial"/>
                          <a:cs typeface="Arial"/>
                        </a:rPr>
                        <a:t>CBOs</a:t>
                      </a:r>
                      <a:r>
                        <a:rPr sz="2800" spc="-210" dirty="0">
                          <a:solidFill>
                            <a:srgbClr val="404040"/>
                          </a:solidFill>
                          <a:latin typeface="Arial"/>
                          <a:cs typeface="Arial"/>
                        </a:rPr>
                        <a:t> </a:t>
                      </a:r>
                      <a:r>
                        <a:rPr sz="2800" spc="-25" dirty="0">
                          <a:solidFill>
                            <a:srgbClr val="404040"/>
                          </a:solidFill>
                          <a:latin typeface="Arial"/>
                          <a:cs typeface="Arial"/>
                        </a:rPr>
                        <a:t>to </a:t>
                      </a:r>
                      <a:r>
                        <a:rPr sz="2800" spc="-229" dirty="0">
                          <a:solidFill>
                            <a:srgbClr val="404040"/>
                          </a:solidFill>
                          <a:latin typeface="Arial"/>
                          <a:cs typeface="Arial"/>
                        </a:rPr>
                        <a:t>address</a:t>
                      </a:r>
                      <a:r>
                        <a:rPr sz="2800" spc="-185" dirty="0">
                          <a:solidFill>
                            <a:srgbClr val="404040"/>
                          </a:solidFill>
                          <a:latin typeface="Arial"/>
                          <a:cs typeface="Arial"/>
                        </a:rPr>
                        <a:t> </a:t>
                      </a:r>
                      <a:r>
                        <a:rPr sz="2800" spc="-190" dirty="0">
                          <a:solidFill>
                            <a:srgbClr val="404040"/>
                          </a:solidFill>
                          <a:latin typeface="Arial"/>
                          <a:cs typeface="Arial"/>
                        </a:rPr>
                        <a:t>social</a:t>
                      </a:r>
                      <a:r>
                        <a:rPr sz="2800" spc="-195" dirty="0">
                          <a:solidFill>
                            <a:srgbClr val="404040"/>
                          </a:solidFill>
                          <a:latin typeface="Arial"/>
                          <a:cs typeface="Arial"/>
                        </a:rPr>
                        <a:t> </a:t>
                      </a:r>
                      <a:r>
                        <a:rPr sz="2800" spc="-20" dirty="0">
                          <a:solidFill>
                            <a:srgbClr val="404040"/>
                          </a:solidFill>
                          <a:latin typeface="Arial"/>
                          <a:cs typeface="Arial"/>
                        </a:rPr>
                        <a:t>needs</a:t>
                      </a:r>
                      <a:endParaRPr sz="2800" dirty="0">
                        <a:latin typeface="Arial"/>
                        <a:cs typeface="Arial"/>
                      </a:endParaRPr>
                    </a:p>
                  </a:txBody>
                  <a:tcPr marL="0" marR="0" marT="76835" marB="0"/>
                </a:tc>
                <a:extLst>
                  <a:ext uri="{0D108BD9-81ED-4DB2-BD59-A6C34878D82A}">
                    <a16:rowId xmlns:a16="http://schemas.microsoft.com/office/drawing/2014/main" val="10001"/>
                  </a:ext>
                </a:extLst>
              </a:tr>
            </a:tbl>
          </a:graphicData>
        </a:graphic>
      </p:graphicFrame>
      <p:sp>
        <p:nvSpPr>
          <p:cNvPr id="12" name="object 12">
            <a:extLst>
              <a:ext uri="{C183D7F6-B498-43B3-948B-1728B52AA6E4}">
                <adec:decorative xmlns:adec="http://schemas.microsoft.com/office/drawing/2017/decorative" val="1"/>
              </a:ext>
            </a:extLst>
          </p:cNvPr>
          <p:cNvSpPr txBox="1"/>
          <p:nvPr/>
        </p:nvSpPr>
        <p:spPr>
          <a:xfrm>
            <a:off x="1331776" y="4730699"/>
            <a:ext cx="6377940" cy="1174750"/>
          </a:xfrm>
          <a:prstGeom prst="rect">
            <a:avLst/>
          </a:prstGeom>
        </p:spPr>
        <p:txBody>
          <a:bodyPr vert="horz" wrap="square" lIns="0" tIns="78105" rIns="0" bIns="0" rtlCol="0">
            <a:spAutoFit/>
          </a:bodyPr>
          <a:lstStyle/>
          <a:p>
            <a:pPr marL="12700" marR="5080">
              <a:lnSpc>
                <a:spcPct val="84600"/>
              </a:lnSpc>
              <a:spcBef>
                <a:spcPts val="615"/>
              </a:spcBef>
            </a:pPr>
            <a:r>
              <a:rPr sz="2800" spc="-285" dirty="0">
                <a:solidFill>
                  <a:srgbClr val="404040"/>
                </a:solidFill>
                <a:latin typeface="Arial"/>
                <a:cs typeface="Arial"/>
              </a:rPr>
              <a:t>Seven</a:t>
            </a:r>
            <a:r>
              <a:rPr sz="2800" spc="-204" dirty="0">
                <a:solidFill>
                  <a:srgbClr val="404040"/>
                </a:solidFill>
                <a:latin typeface="Arial"/>
                <a:cs typeface="Arial"/>
              </a:rPr>
              <a:t> </a:t>
            </a:r>
            <a:r>
              <a:rPr sz="2800" spc="-140" dirty="0">
                <a:solidFill>
                  <a:srgbClr val="404040"/>
                </a:solidFill>
                <a:latin typeface="Arial"/>
                <a:cs typeface="Arial"/>
              </a:rPr>
              <a:t>delivery</a:t>
            </a:r>
            <a:r>
              <a:rPr sz="2800" spc="-210" dirty="0">
                <a:solidFill>
                  <a:srgbClr val="404040"/>
                </a:solidFill>
                <a:latin typeface="Arial"/>
                <a:cs typeface="Arial"/>
              </a:rPr>
              <a:t> </a:t>
            </a:r>
            <a:r>
              <a:rPr sz="2800" spc="-220" dirty="0">
                <a:solidFill>
                  <a:srgbClr val="404040"/>
                </a:solidFill>
                <a:latin typeface="Arial"/>
                <a:cs typeface="Arial"/>
              </a:rPr>
              <a:t>system</a:t>
            </a:r>
            <a:r>
              <a:rPr sz="2800" spc="-204" dirty="0">
                <a:solidFill>
                  <a:srgbClr val="404040"/>
                </a:solidFill>
                <a:latin typeface="Arial"/>
                <a:cs typeface="Arial"/>
              </a:rPr>
              <a:t> </a:t>
            </a:r>
            <a:r>
              <a:rPr sz="2800" spc="-110" dirty="0">
                <a:solidFill>
                  <a:srgbClr val="404040"/>
                </a:solidFill>
                <a:latin typeface="Arial"/>
                <a:cs typeface="Arial"/>
              </a:rPr>
              <a:t>reform</a:t>
            </a:r>
            <a:r>
              <a:rPr sz="2800" spc="-204" dirty="0">
                <a:solidFill>
                  <a:srgbClr val="404040"/>
                </a:solidFill>
                <a:latin typeface="Arial"/>
                <a:cs typeface="Arial"/>
              </a:rPr>
              <a:t> </a:t>
            </a:r>
            <a:r>
              <a:rPr sz="2800" spc="-20" dirty="0">
                <a:solidFill>
                  <a:srgbClr val="404040"/>
                </a:solidFill>
                <a:latin typeface="Arial"/>
                <a:cs typeface="Arial"/>
              </a:rPr>
              <a:t>1115 </a:t>
            </a:r>
            <a:r>
              <a:rPr sz="2800" spc="-155" dirty="0">
                <a:solidFill>
                  <a:srgbClr val="404040"/>
                </a:solidFill>
                <a:latin typeface="Arial"/>
                <a:cs typeface="Arial"/>
              </a:rPr>
              <a:t>demonstrations</a:t>
            </a:r>
            <a:r>
              <a:rPr sz="2800" spc="-175" dirty="0">
                <a:solidFill>
                  <a:srgbClr val="404040"/>
                </a:solidFill>
                <a:latin typeface="Arial"/>
                <a:cs typeface="Arial"/>
              </a:rPr>
              <a:t> </a:t>
            </a:r>
            <a:r>
              <a:rPr sz="2800" spc="-105" dirty="0">
                <a:solidFill>
                  <a:srgbClr val="404040"/>
                </a:solidFill>
                <a:latin typeface="Arial"/>
                <a:cs typeface="Arial"/>
              </a:rPr>
              <a:t>build</a:t>
            </a:r>
            <a:r>
              <a:rPr sz="2800" spc="-170" dirty="0">
                <a:solidFill>
                  <a:srgbClr val="404040"/>
                </a:solidFill>
                <a:latin typeface="Arial"/>
                <a:cs typeface="Arial"/>
              </a:rPr>
              <a:t> </a:t>
            </a:r>
            <a:r>
              <a:rPr sz="2800" spc="-160" dirty="0">
                <a:solidFill>
                  <a:srgbClr val="404040"/>
                </a:solidFill>
                <a:latin typeface="Arial"/>
                <a:cs typeface="Arial"/>
              </a:rPr>
              <a:t>partnerships</a:t>
            </a:r>
            <a:r>
              <a:rPr sz="2800" spc="-170" dirty="0">
                <a:solidFill>
                  <a:srgbClr val="404040"/>
                </a:solidFill>
                <a:latin typeface="Arial"/>
                <a:cs typeface="Arial"/>
              </a:rPr>
              <a:t> </a:t>
            </a:r>
            <a:r>
              <a:rPr sz="2800" spc="-40" dirty="0">
                <a:solidFill>
                  <a:srgbClr val="404040"/>
                </a:solidFill>
                <a:latin typeface="Arial"/>
                <a:cs typeface="Arial"/>
              </a:rPr>
              <a:t>with</a:t>
            </a:r>
            <a:r>
              <a:rPr sz="2800" spc="-175" dirty="0">
                <a:solidFill>
                  <a:srgbClr val="404040"/>
                </a:solidFill>
                <a:latin typeface="Arial"/>
                <a:cs typeface="Arial"/>
              </a:rPr>
              <a:t> </a:t>
            </a:r>
            <a:r>
              <a:rPr sz="2800" spc="-380" dirty="0">
                <a:solidFill>
                  <a:srgbClr val="404040"/>
                </a:solidFill>
                <a:latin typeface="Arial"/>
                <a:cs typeface="Arial"/>
              </a:rPr>
              <a:t>CBOs: </a:t>
            </a:r>
            <a:r>
              <a:rPr sz="2800" spc="-315" dirty="0">
                <a:solidFill>
                  <a:srgbClr val="404040"/>
                </a:solidFill>
                <a:latin typeface="Arial"/>
                <a:cs typeface="Arial"/>
              </a:rPr>
              <a:t>CA,</a:t>
            </a:r>
            <a:r>
              <a:rPr sz="2800" spc="-229" dirty="0">
                <a:solidFill>
                  <a:srgbClr val="404040"/>
                </a:solidFill>
                <a:latin typeface="Arial"/>
                <a:cs typeface="Arial"/>
              </a:rPr>
              <a:t> </a:t>
            </a:r>
            <a:r>
              <a:rPr sz="2800" spc="-130" dirty="0">
                <a:solidFill>
                  <a:srgbClr val="404040"/>
                </a:solidFill>
                <a:latin typeface="Arial"/>
                <a:cs typeface="Arial"/>
              </a:rPr>
              <a:t>MA,</a:t>
            </a:r>
            <a:r>
              <a:rPr sz="2800" spc="-225" dirty="0">
                <a:solidFill>
                  <a:srgbClr val="404040"/>
                </a:solidFill>
                <a:latin typeface="Arial"/>
                <a:cs typeface="Arial"/>
              </a:rPr>
              <a:t> </a:t>
            </a:r>
            <a:r>
              <a:rPr sz="2800" spc="-275" dirty="0">
                <a:solidFill>
                  <a:srgbClr val="404040"/>
                </a:solidFill>
                <a:latin typeface="Arial"/>
                <a:cs typeface="Arial"/>
              </a:rPr>
              <a:t>N</a:t>
            </a:r>
            <a:r>
              <a:rPr sz="2800" spc="-765" dirty="0">
                <a:solidFill>
                  <a:srgbClr val="404040"/>
                </a:solidFill>
                <a:latin typeface="Arial"/>
                <a:cs typeface="Arial"/>
              </a:rPr>
              <a:t>Y</a:t>
            </a:r>
            <a:r>
              <a:rPr sz="2800" spc="-215" dirty="0">
                <a:solidFill>
                  <a:srgbClr val="404040"/>
                </a:solidFill>
                <a:latin typeface="Arial"/>
                <a:cs typeface="Arial"/>
              </a:rPr>
              <a:t>,</a:t>
            </a:r>
            <a:r>
              <a:rPr sz="2800" spc="-225" dirty="0">
                <a:solidFill>
                  <a:srgbClr val="404040"/>
                </a:solidFill>
                <a:latin typeface="Arial"/>
                <a:cs typeface="Arial"/>
              </a:rPr>
              <a:t> </a:t>
            </a:r>
            <a:r>
              <a:rPr sz="2800" spc="-235" dirty="0">
                <a:solidFill>
                  <a:srgbClr val="404040"/>
                </a:solidFill>
                <a:latin typeface="Arial"/>
                <a:cs typeface="Arial"/>
              </a:rPr>
              <a:t>NH,</a:t>
            </a:r>
            <a:r>
              <a:rPr sz="2800" spc="-225" dirty="0">
                <a:solidFill>
                  <a:srgbClr val="404040"/>
                </a:solidFill>
                <a:latin typeface="Arial"/>
                <a:cs typeface="Arial"/>
              </a:rPr>
              <a:t> </a:t>
            </a:r>
            <a:r>
              <a:rPr sz="2800" spc="-325" dirty="0">
                <a:solidFill>
                  <a:srgbClr val="404040"/>
                </a:solidFill>
                <a:latin typeface="Arial"/>
                <a:cs typeface="Arial"/>
              </a:rPr>
              <a:t>NC,</a:t>
            </a:r>
            <a:r>
              <a:rPr sz="2800" spc="-225" dirty="0">
                <a:solidFill>
                  <a:srgbClr val="404040"/>
                </a:solidFill>
                <a:latin typeface="Arial"/>
                <a:cs typeface="Arial"/>
              </a:rPr>
              <a:t> </a:t>
            </a:r>
            <a:r>
              <a:rPr sz="2800" spc="-260" dirty="0">
                <a:solidFill>
                  <a:srgbClr val="404040"/>
                </a:solidFill>
                <a:latin typeface="Arial"/>
                <a:cs typeface="Arial"/>
              </a:rPr>
              <a:t>RI,</a:t>
            </a:r>
            <a:r>
              <a:rPr sz="2800" spc="-225" dirty="0">
                <a:solidFill>
                  <a:srgbClr val="404040"/>
                </a:solidFill>
                <a:latin typeface="Arial"/>
                <a:cs typeface="Arial"/>
              </a:rPr>
              <a:t> </a:t>
            </a:r>
            <a:r>
              <a:rPr sz="2800" spc="-190" dirty="0">
                <a:solidFill>
                  <a:srgbClr val="404040"/>
                </a:solidFill>
                <a:latin typeface="Arial"/>
                <a:cs typeface="Arial"/>
              </a:rPr>
              <a:t>and</a:t>
            </a:r>
            <a:r>
              <a:rPr sz="2800" spc="-220" dirty="0">
                <a:solidFill>
                  <a:srgbClr val="404040"/>
                </a:solidFill>
                <a:latin typeface="Arial"/>
                <a:cs typeface="Arial"/>
              </a:rPr>
              <a:t> </a:t>
            </a:r>
            <a:r>
              <a:rPr sz="2800" spc="-325" dirty="0">
                <a:solidFill>
                  <a:srgbClr val="404040"/>
                </a:solidFill>
                <a:latin typeface="Arial"/>
                <a:cs typeface="Arial"/>
              </a:rPr>
              <a:t>WA</a:t>
            </a:r>
            <a:endParaRPr sz="2800" dirty="0">
              <a:latin typeface="Arial"/>
              <a:cs typeface="Arial"/>
            </a:endParaRPr>
          </a:p>
        </p:txBody>
      </p:sp>
      <p:sp>
        <p:nvSpPr>
          <p:cNvPr id="13" name="object 13" descr="3"/>
          <p:cNvSpPr txBox="1"/>
          <p:nvPr/>
        </p:nvSpPr>
        <p:spPr>
          <a:xfrm>
            <a:off x="417376" y="6447535"/>
            <a:ext cx="122555" cy="254000"/>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0182A9"/>
                </a:solidFill>
                <a:latin typeface="Arial"/>
                <a:cs typeface="Arial"/>
              </a:rPr>
              <a:t>3</a:t>
            </a:r>
            <a:endParaRPr sz="1500" dirty="0">
              <a:latin typeface="Arial"/>
              <a:cs typeface="Arial"/>
            </a:endParaRPr>
          </a:p>
        </p:txBody>
      </p:sp>
      <p:grpSp>
        <p:nvGrpSpPr>
          <p:cNvPr id="14" name="object 14"/>
          <p:cNvGrpSpPr/>
          <p:nvPr/>
        </p:nvGrpSpPr>
        <p:grpSpPr>
          <a:xfrm>
            <a:off x="131063" y="140207"/>
            <a:ext cx="6154420" cy="1454150"/>
            <a:chOff x="131063" y="140207"/>
            <a:chExt cx="6154420" cy="1454150"/>
          </a:xfrm>
        </p:grpSpPr>
        <p:pic>
          <p:nvPicPr>
            <p:cNvPr id="15" name="object 15"/>
            <p:cNvPicPr/>
            <p:nvPr/>
          </p:nvPicPr>
          <p:blipFill>
            <a:blip r:embed="rId5" cstate="print"/>
            <a:stretch>
              <a:fillRect/>
            </a:stretch>
          </p:blipFill>
          <p:spPr>
            <a:xfrm>
              <a:off x="131063" y="140207"/>
              <a:ext cx="6153912" cy="1008888"/>
            </a:xfrm>
            <a:prstGeom prst="rect">
              <a:avLst/>
            </a:prstGeom>
          </p:spPr>
        </p:pic>
        <p:pic>
          <p:nvPicPr>
            <p:cNvPr id="16" name="object 16"/>
            <p:cNvPicPr/>
            <p:nvPr/>
          </p:nvPicPr>
          <p:blipFill>
            <a:blip r:embed="rId6" cstate="print"/>
            <a:stretch>
              <a:fillRect/>
            </a:stretch>
          </p:blipFill>
          <p:spPr>
            <a:xfrm>
              <a:off x="131063" y="585216"/>
              <a:ext cx="5745480" cy="1008888"/>
            </a:xfrm>
            <a:prstGeom prst="rect">
              <a:avLst/>
            </a:prstGeom>
          </p:spPr>
        </p:pic>
      </p:grpSp>
      <p:sp>
        <p:nvSpPr>
          <p:cNvPr id="17" name="object 17" descr="$PPTXTitle"/>
          <p:cNvSpPr txBox="1">
            <a:spLocks noGrp="1"/>
          </p:cNvSpPr>
          <p:nvPr>
            <p:ph type="title"/>
          </p:nvPr>
        </p:nvSpPr>
        <p:spPr>
          <a:xfrm>
            <a:off x="417376" y="261620"/>
            <a:ext cx="5471160" cy="1016000"/>
          </a:xfrm>
          <a:prstGeom prst="rect">
            <a:avLst/>
          </a:prstGeom>
        </p:spPr>
        <p:txBody>
          <a:bodyPr vert="horz" wrap="square" lIns="0" tIns="116205" rIns="0" bIns="0" rtlCol="0">
            <a:spAutoFit/>
          </a:bodyPr>
          <a:lstStyle/>
          <a:p>
            <a:pPr marL="12700" marR="5080">
              <a:lnSpc>
                <a:spcPts val="3479"/>
              </a:lnSpc>
              <a:spcBef>
                <a:spcPts val="915"/>
              </a:spcBef>
            </a:pPr>
            <a:r>
              <a:rPr spc="-70" dirty="0">
                <a:solidFill>
                  <a:srgbClr val="FFFFFF"/>
                </a:solidFill>
                <a:latin typeface="Trebuchet MS"/>
                <a:cs typeface="Trebuchet MS"/>
              </a:rPr>
              <a:t>MCO</a:t>
            </a:r>
            <a:r>
              <a:rPr spc="-180" dirty="0">
                <a:solidFill>
                  <a:srgbClr val="FFFFFF"/>
                </a:solidFill>
                <a:latin typeface="Trebuchet MS"/>
                <a:cs typeface="Trebuchet MS"/>
              </a:rPr>
              <a:t> </a:t>
            </a:r>
            <a:r>
              <a:rPr spc="-110" dirty="0">
                <a:solidFill>
                  <a:srgbClr val="FFFFFF"/>
                </a:solidFill>
                <a:latin typeface="Trebuchet MS"/>
                <a:cs typeface="Trebuchet MS"/>
              </a:rPr>
              <a:t>Contracts</a:t>
            </a:r>
            <a:r>
              <a:rPr spc="-175" dirty="0">
                <a:solidFill>
                  <a:srgbClr val="FFFFFF"/>
                </a:solidFill>
                <a:latin typeface="Trebuchet MS"/>
                <a:cs typeface="Trebuchet MS"/>
              </a:rPr>
              <a:t> </a:t>
            </a:r>
            <a:r>
              <a:rPr spc="-70" dirty="0">
                <a:solidFill>
                  <a:srgbClr val="FFFFFF"/>
                </a:solidFill>
                <a:latin typeface="Trebuchet MS"/>
                <a:cs typeface="Trebuchet MS"/>
              </a:rPr>
              <a:t>and</a:t>
            </a:r>
            <a:r>
              <a:rPr spc="-185" dirty="0">
                <a:solidFill>
                  <a:srgbClr val="FFFFFF"/>
                </a:solidFill>
                <a:latin typeface="Trebuchet MS"/>
                <a:cs typeface="Trebuchet MS"/>
              </a:rPr>
              <a:t> </a:t>
            </a:r>
            <a:r>
              <a:rPr spc="-105" dirty="0">
                <a:solidFill>
                  <a:srgbClr val="FFFFFF"/>
                </a:solidFill>
                <a:latin typeface="Trebuchet MS"/>
                <a:cs typeface="Trebuchet MS"/>
              </a:rPr>
              <a:t>Waivers: </a:t>
            </a:r>
            <a:r>
              <a:rPr spc="-509" dirty="0">
                <a:solidFill>
                  <a:srgbClr val="FFFFFF"/>
                </a:solidFill>
                <a:latin typeface="Trebuchet MS"/>
                <a:cs typeface="Trebuchet MS"/>
              </a:rPr>
              <a:t>T</a:t>
            </a:r>
            <a:r>
              <a:rPr spc="-110" dirty="0">
                <a:solidFill>
                  <a:srgbClr val="FFFFFF"/>
                </a:solidFill>
                <a:latin typeface="Trebuchet MS"/>
                <a:cs typeface="Trebuchet MS"/>
              </a:rPr>
              <a:t>r</a:t>
            </a:r>
            <a:r>
              <a:rPr spc="-114" dirty="0">
                <a:solidFill>
                  <a:srgbClr val="FFFFFF"/>
                </a:solidFill>
                <a:latin typeface="Trebuchet MS"/>
                <a:cs typeface="Trebuchet MS"/>
              </a:rPr>
              <a:t>e</a:t>
            </a:r>
            <a:r>
              <a:rPr spc="-120" dirty="0">
                <a:solidFill>
                  <a:srgbClr val="FFFFFF"/>
                </a:solidFill>
                <a:latin typeface="Trebuchet MS"/>
                <a:cs typeface="Trebuchet MS"/>
              </a:rPr>
              <a:t>n</a:t>
            </a:r>
            <a:r>
              <a:rPr spc="-114" dirty="0">
                <a:solidFill>
                  <a:srgbClr val="FFFFFF"/>
                </a:solidFill>
                <a:latin typeface="Trebuchet MS"/>
                <a:cs typeface="Trebuchet MS"/>
              </a:rPr>
              <a:t>d</a:t>
            </a:r>
            <a:r>
              <a:rPr spc="-10" dirty="0">
                <a:solidFill>
                  <a:srgbClr val="FFFFFF"/>
                </a:solidFill>
                <a:latin typeface="Trebuchet MS"/>
                <a:cs typeface="Trebuchet MS"/>
              </a:rPr>
              <a:t>s</a:t>
            </a:r>
            <a:r>
              <a:rPr spc="-185" dirty="0">
                <a:solidFill>
                  <a:srgbClr val="FFFFFF"/>
                </a:solidFill>
                <a:latin typeface="Trebuchet MS"/>
                <a:cs typeface="Trebuchet MS"/>
              </a:rPr>
              <a:t> </a:t>
            </a:r>
            <a:r>
              <a:rPr spc="-45" dirty="0">
                <a:solidFill>
                  <a:srgbClr val="FFFFFF"/>
                </a:solidFill>
                <a:latin typeface="Trebuchet MS"/>
                <a:cs typeface="Trebuchet MS"/>
              </a:rPr>
              <a:t>in</a:t>
            </a:r>
            <a:r>
              <a:rPr spc="-185" dirty="0">
                <a:solidFill>
                  <a:srgbClr val="FFFFFF"/>
                </a:solidFill>
                <a:latin typeface="Trebuchet MS"/>
                <a:cs typeface="Trebuchet MS"/>
              </a:rPr>
              <a:t> </a:t>
            </a:r>
            <a:r>
              <a:rPr spc="-85" dirty="0">
                <a:solidFill>
                  <a:srgbClr val="FFFFFF"/>
                </a:solidFill>
                <a:latin typeface="Trebuchet MS"/>
                <a:cs typeface="Trebuchet MS"/>
              </a:rPr>
              <a:t>CBO</a:t>
            </a:r>
            <a:r>
              <a:rPr spc="-180" dirty="0">
                <a:solidFill>
                  <a:srgbClr val="FFFFFF"/>
                </a:solidFill>
                <a:latin typeface="Trebuchet MS"/>
                <a:cs typeface="Trebuchet MS"/>
              </a:rPr>
              <a:t> </a:t>
            </a:r>
            <a:r>
              <a:rPr spc="-35" dirty="0">
                <a:solidFill>
                  <a:srgbClr val="FFFFFF"/>
                </a:solidFill>
                <a:latin typeface="Trebuchet MS"/>
                <a:cs typeface="Trebuchet MS"/>
              </a:rPr>
              <a:t>Partnerships</a:t>
            </a:r>
          </a:p>
        </p:txBody>
      </p:sp>
      <p:grpSp>
        <p:nvGrpSpPr>
          <p:cNvPr id="18" name="object 18">
            <a:extLst>
              <a:ext uri="{C183D7F6-B498-43B3-948B-1728B52AA6E4}">
                <adec:decorative xmlns:adec="http://schemas.microsoft.com/office/drawing/2017/decorative" val="1"/>
              </a:ext>
            </a:extLst>
          </p:cNvPr>
          <p:cNvGrpSpPr/>
          <p:nvPr/>
        </p:nvGrpSpPr>
        <p:grpSpPr>
          <a:xfrm>
            <a:off x="371856" y="2609088"/>
            <a:ext cx="810895" cy="810895"/>
            <a:chOff x="371856" y="2609088"/>
            <a:chExt cx="810895" cy="810895"/>
          </a:xfrm>
        </p:grpSpPr>
        <p:pic>
          <p:nvPicPr>
            <p:cNvPr id="19" name="object 19" descr="Icon of a document with a pen, indicating the action of signing or editing a document."/>
            <p:cNvPicPr/>
            <p:nvPr/>
          </p:nvPicPr>
          <p:blipFill>
            <a:blip r:embed="rId7" cstate="print"/>
            <a:stretch>
              <a:fillRect/>
            </a:stretch>
          </p:blipFill>
          <p:spPr>
            <a:xfrm>
              <a:off x="371856" y="2609088"/>
              <a:ext cx="810768" cy="810768"/>
            </a:xfrm>
            <a:prstGeom prst="rect">
              <a:avLst/>
            </a:prstGeom>
          </p:spPr>
        </p:pic>
        <p:sp>
          <p:nvSpPr>
            <p:cNvPr id="20" name="object 20"/>
            <p:cNvSpPr/>
            <p:nvPr/>
          </p:nvSpPr>
          <p:spPr>
            <a:xfrm>
              <a:off x="411448" y="2622931"/>
              <a:ext cx="731520" cy="731520"/>
            </a:xfrm>
            <a:custGeom>
              <a:avLst/>
              <a:gdLst/>
              <a:ahLst/>
              <a:cxnLst/>
              <a:rect l="l" t="t" r="r" b="b"/>
              <a:pathLst>
                <a:path w="731519" h="731520">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49A799"/>
            </a:solidFill>
          </p:spPr>
          <p:txBody>
            <a:bodyPr wrap="square" lIns="0" tIns="0" rIns="0" bIns="0" rtlCol="0"/>
            <a:lstStyle/>
            <a:p>
              <a:endParaRPr/>
            </a:p>
          </p:txBody>
        </p:sp>
        <p:pic>
          <p:nvPicPr>
            <p:cNvPr id="21" name="object 21" descr="Icon of a document with a pen, indicating the action of signing or editing a document."/>
            <p:cNvPicPr/>
            <p:nvPr/>
          </p:nvPicPr>
          <p:blipFill>
            <a:blip r:embed="rId8" cstate="print"/>
            <a:stretch>
              <a:fillRect/>
            </a:stretch>
          </p:blipFill>
          <p:spPr>
            <a:xfrm>
              <a:off x="530352" y="2746248"/>
              <a:ext cx="557784" cy="536448"/>
            </a:xfrm>
            <a:prstGeom prst="rect">
              <a:avLst/>
            </a:prstGeom>
          </p:spPr>
        </p:pic>
        <p:pic>
          <p:nvPicPr>
            <p:cNvPr id="22" name="object 22" descr="Icon of a document with a pen, indicating the action of signing or editing a document."/>
            <p:cNvPicPr/>
            <p:nvPr/>
          </p:nvPicPr>
          <p:blipFill>
            <a:blip r:embed="rId9" cstate="print"/>
            <a:stretch>
              <a:fillRect/>
            </a:stretch>
          </p:blipFill>
          <p:spPr>
            <a:xfrm>
              <a:off x="566928" y="2758440"/>
              <a:ext cx="481584" cy="460248"/>
            </a:xfrm>
            <a:prstGeom prst="rect">
              <a:avLst/>
            </a:prstGeom>
          </p:spPr>
        </p:pic>
      </p:grpSp>
      <p:grpSp>
        <p:nvGrpSpPr>
          <p:cNvPr id="23" name="object 23">
            <a:extLst>
              <a:ext uri="{C183D7F6-B498-43B3-948B-1728B52AA6E4}">
                <adec:decorative xmlns:adec="http://schemas.microsoft.com/office/drawing/2017/decorative" val="1"/>
              </a:ext>
            </a:extLst>
          </p:cNvPr>
          <p:cNvGrpSpPr/>
          <p:nvPr/>
        </p:nvGrpSpPr>
        <p:grpSpPr>
          <a:xfrm>
            <a:off x="371856" y="3596640"/>
            <a:ext cx="810895" cy="810895"/>
            <a:chOff x="371856" y="3596640"/>
            <a:chExt cx="810895" cy="810895"/>
          </a:xfrm>
        </p:grpSpPr>
        <p:pic>
          <p:nvPicPr>
            <p:cNvPr id="24" name="object 24" descr="White house icon with a chimney and a door, on an orange circular background. This icon likely represents a home or housing-related information within the context of MCO Contracts and Waivers, possibly indicating the involvement of home-based services or community-based organizations (CBOs) in addressing social needs as per the state contracts mentioned in the surrounding text."/>
            <p:cNvPicPr/>
            <p:nvPr/>
          </p:nvPicPr>
          <p:blipFill>
            <a:blip r:embed="rId10" cstate="print"/>
            <a:stretch>
              <a:fillRect/>
            </a:stretch>
          </p:blipFill>
          <p:spPr>
            <a:xfrm>
              <a:off x="371856" y="3596640"/>
              <a:ext cx="810768" cy="810768"/>
            </a:xfrm>
            <a:prstGeom prst="rect">
              <a:avLst/>
            </a:prstGeom>
          </p:spPr>
        </p:pic>
        <p:sp>
          <p:nvSpPr>
            <p:cNvPr id="25" name="object 25"/>
            <p:cNvSpPr/>
            <p:nvPr/>
          </p:nvSpPr>
          <p:spPr>
            <a:xfrm>
              <a:off x="411448" y="3609567"/>
              <a:ext cx="731520" cy="731520"/>
            </a:xfrm>
            <a:custGeom>
              <a:avLst/>
              <a:gdLst/>
              <a:ahLst/>
              <a:cxnLst/>
              <a:rect l="l" t="t" r="r" b="b"/>
              <a:pathLst>
                <a:path w="731519" h="731520">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CC592B"/>
            </a:solidFill>
          </p:spPr>
          <p:txBody>
            <a:bodyPr wrap="square" lIns="0" tIns="0" rIns="0" bIns="0" rtlCol="0"/>
            <a:lstStyle/>
            <a:p>
              <a:endParaRPr/>
            </a:p>
          </p:txBody>
        </p:sp>
        <p:pic>
          <p:nvPicPr>
            <p:cNvPr id="26" name="object 26" descr="White house icon with a chimney and a door, on an orange circular background. This icon likely represents a home or housing-related information within the context of MCO Contracts and Waivers, possibly indicating the involvement of home-based services or community-based organizations (CBOs) in addressing social needs as per the state contracts mentioned in the surrounding text."/>
            <p:cNvPicPr/>
            <p:nvPr/>
          </p:nvPicPr>
          <p:blipFill>
            <a:blip r:embed="rId11" cstate="print"/>
            <a:stretch>
              <a:fillRect/>
            </a:stretch>
          </p:blipFill>
          <p:spPr>
            <a:xfrm>
              <a:off x="478536" y="3681984"/>
              <a:ext cx="600456" cy="603504"/>
            </a:xfrm>
            <a:prstGeom prst="rect">
              <a:avLst/>
            </a:prstGeom>
          </p:spPr>
        </p:pic>
        <p:pic>
          <p:nvPicPr>
            <p:cNvPr id="27" name="object 27" descr="White house icon with a chimney and a door, on an orange circular background. This icon likely represents a home or housing-related information within the context of MCO Contracts and Waivers, possibly indicating the involvement of home-based services or community-based organizations (CBOs) in addressing social needs as per the state contracts mentioned in the surrounding text."/>
            <p:cNvPicPr/>
            <p:nvPr/>
          </p:nvPicPr>
          <p:blipFill>
            <a:blip r:embed="rId12" cstate="print"/>
            <a:stretch>
              <a:fillRect/>
            </a:stretch>
          </p:blipFill>
          <p:spPr>
            <a:xfrm>
              <a:off x="515112" y="3694176"/>
              <a:ext cx="527304" cy="527304"/>
            </a:xfrm>
            <a:prstGeom prst="rect">
              <a:avLst/>
            </a:prstGeom>
          </p:spPr>
        </p:pic>
      </p:grpSp>
      <p:grpSp>
        <p:nvGrpSpPr>
          <p:cNvPr id="28" name="object 28"/>
          <p:cNvGrpSpPr/>
          <p:nvPr/>
        </p:nvGrpSpPr>
        <p:grpSpPr>
          <a:xfrm>
            <a:off x="371856" y="173736"/>
            <a:ext cx="8580120" cy="5477510"/>
            <a:chOff x="371856" y="173736"/>
            <a:chExt cx="8580120" cy="5477510"/>
          </a:xfrm>
        </p:grpSpPr>
        <p:pic>
          <p:nvPicPr>
            <p:cNvPr id="29" name="object 29" descr="White clipboard icon with five checklist items, three of which are checked, on a yellow circular background."/>
            <p:cNvPicPr/>
            <p:nvPr/>
          </p:nvPicPr>
          <p:blipFill>
            <a:blip r:embed="rId13" cstate="print"/>
            <a:stretch>
              <a:fillRect/>
            </a:stretch>
          </p:blipFill>
          <p:spPr>
            <a:xfrm>
              <a:off x="371856" y="1621536"/>
              <a:ext cx="810768" cy="810768"/>
            </a:xfrm>
            <a:prstGeom prst="rect">
              <a:avLst/>
            </a:prstGeom>
          </p:spPr>
        </p:pic>
        <p:sp>
          <p:nvSpPr>
            <p:cNvPr id="30" name="object 30"/>
            <p:cNvSpPr/>
            <p:nvPr/>
          </p:nvSpPr>
          <p:spPr>
            <a:xfrm>
              <a:off x="411448" y="1636293"/>
              <a:ext cx="731520" cy="731520"/>
            </a:xfrm>
            <a:custGeom>
              <a:avLst/>
              <a:gdLst/>
              <a:ahLst/>
              <a:cxnLst/>
              <a:rect l="l" t="t" r="r" b="b"/>
              <a:pathLst>
                <a:path w="731519" h="731519">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E0B116"/>
            </a:solidFill>
          </p:spPr>
          <p:txBody>
            <a:bodyPr wrap="square" lIns="0" tIns="0" rIns="0" bIns="0" rtlCol="0"/>
            <a:lstStyle/>
            <a:p>
              <a:endParaRPr/>
            </a:p>
          </p:txBody>
        </p:sp>
        <p:pic>
          <p:nvPicPr>
            <p:cNvPr id="31" name="object 31" descr="White clipboard icon with five checklist items, three of which are checked, on a yellow circular background."/>
            <p:cNvPicPr/>
            <p:nvPr/>
          </p:nvPicPr>
          <p:blipFill>
            <a:blip r:embed="rId14" cstate="print"/>
            <a:stretch>
              <a:fillRect/>
            </a:stretch>
          </p:blipFill>
          <p:spPr>
            <a:xfrm>
              <a:off x="463296" y="1682496"/>
              <a:ext cx="627887" cy="627888"/>
            </a:xfrm>
            <a:prstGeom prst="rect">
              <a:avLst/>
            </a:prstGeom>
          </p:spPr>
        </p:pic>
        <p:pic>
          <p:nvPicPr>
            <p:cNvPr id="32" name="object 32" descr="White clipboard icon with five checklist items, three of which are checked, on a yellow circular background."/>
            <p:cNvPicPr/>
            <p:nvPr/>
          </p:nvPicPr>
          <p:blipFill>
            <a:blip r:embed="rId15" cstate="print"/>
            <a:stretch>
              <a:fillRect/>
            </a:stretch>
          </p:blipFill>
          <p:spPr>
            <a:xfrm>
              <a:off x="499872" y="1694688"/>
              <a:ext cx="551688" cy="551688"/>
            </a:xfrm>
            <a:prstGeom prst="rect">
              <a:avLst/>
            </a:prstGeom>
          </p:spPr>
        </p:pic>
        <p:pic>
          <p:nvPicPr>
            <p:cNvPr id="33" name="object 33" descr="Two hands shaking inside a blue circle, symbolizing partnership or agreement."/>
            <p:cNvPicPr/>
            <p:nvPr/>
          </p:nvPicPr>
          <p:blipFill>
            <a:blip r:embed="rId16" cstate="print"/>
            <a:stretch>
              <a:fillRect/>
            </a:stretch>
          </p:blipFill>
          <p:spPr>
            <a:xfrm>
              <a:off x="371856" y="4840224"/>
              <a:ext cx="810768" cy="810767"/>
            </a:xfrm>
            <a:prstGeom prst="rect">
              <a:avLst/>
            </a:prstGeom>
          </p:spPr>
        </p:pic>
        <p:sp>
          <p:nvSpPr>
            <p:cNvPr id="34" name="object 34"/>
            <p:cNvSpPr/>
            <p:nvPr/>
          </p:nvSpPr>
          <p:spPr>
            <a:xfrm>
              <a:off x="411448" y="4855945"/>
              <a:ext cx="731520" cy="731520"/>
            </a:xfrm>
            <a:custGeom>
              <a:avLst/>
              <a:gdLst/>
              <a:ahLst/>
              <a:cxnLst/>
              <a:rect l="l" t="t" r="r" b="b"/>
              <a:pathLst>
                <a:path w="731519" h="731520">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4F81BD"/>
            </a:solidFill>
          </p:spPr>
          <p:txBody>
            <a:bodyPr wrap="square" lIns="0" tIns="0" rIns="0" bIns="0" rtlCol="0"/>
            <a:lstStyle/>
            <a:p>
              <a:endParaRPr/>
            </a:p>
          </p:txBody>
        </p:sp>
        <p:pic>
          <p:nvPicPr>
            <p:cNvPr id="35" name="object 35" descr="Two hands shaking inside a blue circle, symbolizing partnership or agreement."/>
            <p:cNvPicPr/>
            <p:nvPr/>
          </p:nvPicPr>
          <p:blipFill>
            <a:blip r:embed="rId17" cstate="print"/>
            <a:stretch>
              <a:fillRect/>
            </a:stretch>
          </p:blipFill>
          <p:spPr>
            <a:xfrm>
              <a:off x="374904" y="4834127"/>
              <a:ext cx="804672" cy="801623"/>
            </a:xfrm>
            <a:prstGeom prst="rect">
              <a:avLst/>
            </a:prstGeom>
          </p:spPr>
        </p:pic>
        <p:pic>
          <p:nvPicPr>
            <p:cNvPr id="36" name="object 36" descr="Two hands shaking inside a blue circle, symbolizing partnership or agreement."/>
            <p:cNvPicPr/>
            <p:nvPr/>
          </p:nvPicPr>
          <p:blipFill>
            <a:blip r:embed="rId18" cstate="print"/>
            <a:stretch>
              <a:fillRect/>
            </a:stretch>
          </p:blipFill>
          <p:spPr>
            <a:xfrm>
              <a:off x="414528" y="4846320"/>
              <a:ext cx="725423" cy="725424"/>
            </a:xfrm>
            <a:prstGeom prst="rect">
              <a:avLst/>
            </a:prstGeom>
          </p:spPr>
        </p:pic>
        <p:pic>
          <p:nvPicPr>
            <p:cNvPr id="37" name="object 37" descr="ACAP Association for Community Affiliated Plans and CHCS Center for Health Care Strategies logos, followed by the title 'Addressing Social Determinants of Health via Medicaid Managed Care Contracts and Section 1115 Demonstrations'. The page includes multiple small images depicting various community and health-related scenes, such as people in different settings, a sunset, and a graduation ceremony."/>
            <p:cNvPicPr/>
            <p:nvPr/>
          </p:nvPicPr>
          <p:blipFill>
            <a:blip r:embed="rId19" cstate="print"/>
            <a:stretch>
              <a:fillRect/>
            </a:stretch>
          </p:blipFill>
          <p:spPr>
            <a:xfrm>
              <a:off x="7467599" y="173736"/>
              <a:ext cx="1484376" cy="1874520"/>
            </a:xfrm>
            <a:prstGeom prst="rect">
              <a:avLst/>
            </a:prstGeom>
          </p:spPr>
        </p:pic>
        <p:pic>
          <p:nvPicPr>
            <p:cNvPr id="38" name="object 38" descr="ACAP Association for Community Affiliated Plans and CHCS Center for Health Care Strategies logos, followed by the title 'Addressing Social Determinants of Health via Medicaid Managed Care Contracts and Section 1115 Demonstrations'. The page includes multiple small images depicting various community and health-related scenes, such as people in different settings, a sunset, and a graduation ceremony."/>
            <p:cNvPicPr/>
            <p:nvPr/>
          </p:nvPicPr>
          <p:blipFill>
            <a:blip r:embed="rId20" cstate="print"/>
            <a:stretch>
              <a:fillRect/>
            </a:stretch>
          </p:blipFill>
          <p:spPr>
            <a:xfrm>
              <a:off x="7545476" y="250738"/>
              <a:ext cx="1328445" cy="1719178"/>
            </a:xfrm>
            <a:prstGeom prst="rect">
              <a:avLst/>
            </a:prstGeom>
          </p:spPr>
        </p:pic>
        <p:sp>
          <p:nvSpPr>
            <p:cNvPr id="39" name="object 39"/>
            <p:cNvSpPr/>
            <p:nvPr/>
          </p:nvSpPr>
          <p:spPr>
            <a:xfrm>
              <a:off x="7539127" y="244391"/>
              <a:ext cx="1340485" cy="1731010"/>
            </a:xfrm>
            <a:custGeom>
              <a:avLst/>
              <a:gdLst/>
              <a:ahLst/>
              <a:cxnLst/>
              <a:rect l="l" t="t" r="r" b="b"/>
              <a:pathLst>
                <a:path w="1340484" h="1731010">
                  <a:moveTo>
                    <a:pt x="0" y="0"/>
                  </a:moveTo>
                  <a:lnTo>
                    <a:pt x="1340470" y="0"/>
                  </a:lnTo>
                  <a:lnTo>
                    <a:pt x="1340470" y="1730995"/>
                  </a:lnTo>
                  <a:lnTo>
                    <a:pt x="0" y="1730995"/>
                  </a:lnTo>
                  <a:lnTo>
                    <a:pt x="0" y="0"/>
                  </a:lnTo>
                  <a:close/>
                </a:path>
              </a:pathLst>
            </a:custGeom>
            <a:ln w="12693">
              <a:solidFill>
                <a:srgbClr val="D9D9D9"/>
              </a:solidFill>
            </a:ln>
          </p:spPr>
          <p:txBody>
            <a:bodyPr wrap="square" lIns="0" tIns="0" rIns="0" bIns="0" rtlCol="0"/>
            <a:lstStyle/>
            <a:p>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16939" y="611123"/>
            <a:ext cx="2698750" cy="695960"/>
          </a:xfrm>
          <a:prstGeom prst="rect">
            <a:avLst/>
          </a:prstGeom>
        </p:spPr>
        <p:txBody>
          <a:bodyPr vert="horz" wrap="square" lIns="0" tIns="12700" rIns="0" bIns="0" rtlCol="0">
            <a:spAutoFit/>
          </a:bodyPr>
          <a:lstStyle/>
          <a:p>
            <a:pPr marL="12700">
              <a:lnSpc>
                <a:spcPct val="100000"/>
              </a:lnSpc>
              <a:spcBef>
                <a:spcPts val="100"/>
              </a:spcBef>
            </a:pPr>
            <a:r>
              <a:rPr sz="4400" spc="-290" dirty="0">
                <a:solidFill>
                  <a:srgbClr val="000000"/>
                </a:solidFill>
                <a:latin typeface="Arial"/>
                <a:cs typeface="Arial"/>
              </a:rPr>
              <a:t>Conclusions</a:t>
            </a:r>
            <a:endParaRPr sz="4400">
              <a:latin typeface="Arial"/>
              <a:cs typeface="Arial"/>
            </a:endParaRPr>
          </a:p>
        </p:txBody>
      </p:sp>
      <p:sp>
        <p:nvSpPr>
          <p:cNvPr id="3" name="object 3"/>
          <p:cNvSpPr txBox="1"/>
          <p:nvPr/>
        </p:nvSpPr>
        <p:spPr>
          <a:xfrm>
            <a:off x="676836" y="2107691"/>
            <a:ext cx="5128260" cy="3141345"/>
          </a:xfrm>
          <a:prstGeom prst="rect">
            <a:avLst/>
          </a:prstGeom>
        </p:spPr>
        <p:txBody>
          <a:bodyPr vert="horz" wrap="square" lIns="0" tIns="62230" rIns="0" bIns="0" rtlCol="0">
            <a:spAutoFit/>
          </a:bodyPr>
          <a:lstStyle/>
          <a:p>
            <a:pPr marL="12700" marR="5080">
              <a:lnSpc>
                <a:spcPct val="89800"/>
              </a:lnSpc>
              <a:spcBef>
                <a:spcPts val="490"/>
              </a:spcBef>
            </a:pPr>
            <a:r>
              <a:rPr sz="3200" i="1" spc="-254" dirty="0">
                <a:latin typeface="Arial"/>
                <a:cs typeface="Arial"/>
              </a:rPr>
              <a:t>The</a:t>
            </a:r>
            <a:r>
              <a:rPr sz="3200" i="1" spc="-155" dirty="0">
                <a:latin typeface="Arial"/>
                <a:cs typeface="Arial"/>
              </a:rPr>
              <a:t> social</a:t>
            </a:r>
            <a:r>
              <a:rPr sz="3200" i="1" spc="-145" dirty="0">
                <a:latin typeface="Arial"/>
                <a:cs typeface="Arial"/>
              </a:rPr>
              <a:t> </a:t>
            </a:r>
            <a:r>
              <a:rPr sz="3200" i="1" spc="-180" dirty="0">
                <a:latin typeface="Arial"/>
                <a:cs typeface="Arial"/>
              </a:rPr>
              <a:t>service</a:t>
            </a:r>
            <a:r>
              <a:rPr sz="3200" i="1" spc="-150" dirty="0">
                <a:latin typeface="Arial"/>
                <a:cs typeface="Arial"/>
              </a:rPr>
              <a:t> </a:t>
            </a:r>
            <a:r>
              <a:rPr sz="3200" i="1" spc="-10" dirty="0">
                <a:latin typeface="Arial"/>
                <a:cs typeface="Arial"/>
              </a:rPr>
              <a:t>workforce </a:t>
            </a:r>
            <a:r>
              <a:rPr sz="3200" i="1" spc="-25" dirty="0">
                <a:latin typeface="Arial"/>
                <a:cs typeface="Arial"/>
              </a:rPr>
              <a:t>that's</a:t>
            </a:r>
            <a:r>
              <a:rPr sz="3200" i="1" spc="-155" dirty="0">
                <a:latin typeface="Arial"/>
                <a:cs typeface="Arial"/>
              </a:rPr>
              <a:t> </a:t>
            </a:r>
            <a:r>
              <a:rPr sz="3200" i="1" spc="-114" dirty="0">
                <a:latin typeface="Arial"/>
                <a:cs typeface="Arial"/>
              </a:rPr>
              <a:t>going</a:t>
            </a:r>
            <a:r>
              <a:rPr sz="3200" i="1" spc="-155" dirty="0">
                <a:latin typeface="Arial"/>
                <a:cs typeface="Arial"/>
              </a:rPr>
              <a:t> </a:t>
            </a:r>
            <a:r>
              <a:rPr sz="3200" i="1" dirty="0">
                <a:latin typeface="Arial"/>
                <a:cs typeface="Arial"/>
              </a:rPr>
              <a:t>to</a:t>
            </a:r>
            <a:r>
              <a:rPr sz="3200" i="1" spc="-165" dirty="0">
                <a:latin typeface="Arial"/>
                <a:cs typeface="Arial"/>
              </a:rPr>
              <a:t> </a:t>
            </a:r>
            <a:r>
              <a:rPr sz="3200" i="1" spc="-200" dirty="0">
                <a:latin typeface="Arial"/>
                <a:cs typeface="Arial"/>
              </a:rPr>
              <a:t>be</a:t>
            </a:r>
            <a:r>
              <a:rPr sz="3200" i="1" spc="-160" dirty="0">
                <a:latin typeface="Arial"/>
                <a:cs typeface="Arial"/>
              </a:rPr>
              <a:t> </a:t>
            </a:r>
            <a:r>
              <a:rPr sz="3200" i="1" spc="-10" dirty="0">
                <a:latin typeface="Arial"/>
                <a:cs typeface="Arial"/>
              </a:rPr>
              <a:t>partnered </a:t>
            </a:r>
            <a:r>
              <a:rPr sz="3200" i="1" dirty="0">
                <a:latin typeface="Arial"/>
                <a:cs typeface="Arial"/>
              </a:rPr>
              <a:t>with</a:t>
            </a:r>
            <a:r>
              <a:rPr sz="3200" i="1" spc="-150" dirty="0">
                <a:latin typeface="Arial"/>
                <a:cs typeface="Arial"/>
              </a:rPr>
              <a:t> </a:t>
            </a:r>
            <a:r>
              <a:rPr sz="3200" i="1" spc="-85" dirty="0">
                <a:latin typeface="Arial"/>
                <a:cs typeface="Arial"/>
              </a:rPr>
              <a:t>health</a:t>
            </a:r>
            <a:r>
              <a:rPr sz="3200" i="1" spc="-140" dirty="0">
                <a:latin typeface="Arial"/>
                <a:cs typeface="Arial"/>
              </a:rPr>
              <a:t> </a:t>
            </a:r>
            <a:r>
              <a:rPr sz="3200" i="1" spc="-335" dirty="0">
                <a:latin typeface="Arial"/>
                <a:cs typeface="Arial"/>
              </a:rPr>
              <a:t>care…</a:t>
            </a:r>
            <a:r>
              <a:rPr sz="3200" i="1" spc="-135" dirty="0">
                <a:latin typeface="Arial"/>
                <a:cs typeface="Arial"/>
              </a:rPr>
              <a:t> </a:t>
            </a:r>
            <a:r>
              <a:rPr sz="3200" i="1" spc="-110" dirty="0">
                <a:latin typeface="Arial"/>
                <a:cs typeface="Arial"/>
              </a:rPr>
              <a:t>they</a:t>
            </a:r>
            <a:r>
              <a:rPr sz="3200" i="1" spc="-140" dirty="0">
                <a:latin typeface="Arial"/>
                <a:cs typeface="Arial"/>
              </a:rPr>
              <a:t> </a:t>
            </a:r>
            <a:r>
              <a:rPr sz="3200" i="1" spc="-204" dirty="0">
                <a:latin typeface="Arial"/>
                <a:cs typeface="Arial"/>
              </a:rPr>
              <a:t>need</a:t>
            </a:r>
            <a:r>
              <a:rPr sz="3200" i="1" spc="-135" dirty="0">
                <a:latin typeface="Arial"/>
                <a:cs typeface="Arial"/>
              </a:rPr>
              <a:t> </a:t>
            </a:r>
            <a:r>
              <a:rPr sz="3200" i="1" spc="-25" dirty="0">
                <a:latin typeface="Arial"/>
                <a:cs typeface="Arial"/>
              </a:rPr>
              <a:t>to </a:t>
            </a:r>
            <a:r>
              <a:rPr sz="3200" i="1" spc="-200" dirty="0">
                <a:latin typeface="Arial"/>
                <a:cs typeface="Arial"/>
              </a:rPr>
              <a:t>be</a:t>
            </a:r>
            <a:r>
              <a:rPr sz="3200" i="1" spc="-150" dirty="0">
                <a:latin typeface="Arial"/>
                <a:cs typeface="Arial"/>
              </a:rPr>
              <a:t> </a:t>
            </a:r>
            <a:r>
              <a:rPr sz="3200" i="1" spc="-235" dirty="0">
                <a:latin typeface="Arial"/>
                <a:cs typeface="Arial"/>
              </a:rPr>
              <a:t>some</a:t>
            </a:r>
            <a:r>
              <a:rPr sz="3200" i="1" spc="-150" dirty="0">
                <a:latin typeface="Arial"/>
                <a:cs typeface="Arial"/>
              </a:rPr>
              <a:t> </a:t>
            </a:r>
            <a:r>
              <a:rPr sz="3200" i="1" spc="-165" dirty="0">
                <a:latin typeface="Arial"/>
                <a:cs typeface="Arial"/>
              </a:rPr>
              <a:t>special</a:t>
            </a:r>
            <a:r>
              <a:rPr sz="3200" i="1" spc="-145" dirty="0">
                <a:latin typeface="Arial"/>
                <a:cs typeface="Arial"/>
              </a:rPr>
              <a:t> </a:t>
            </a:r>
            <a:r>
              <a:rPr sz="3200" i="1" spc="-150" dirty="0">
                <a:latin typeface="Arial"/>
                <a:cs typeface="Arial"/>
              </a:rPr>
              <a:t>people.</a:t>
            </a:r>
            <a:r>
              <a:rPr sz="3200" i="1" spc="-145" dirty="0">
                <a:latin typeface="Arial"/>
                <a:cs typeface="Arial"/>
              </a:rPr>
              <a:t> </a:t>
            </a:r>
            <a:r>
              <a:rPr sz="3200" i="1" spc="-95" dirty="0">
                <a:latin typeface="Arial"/>
                <a:cs typeface="Arial"/>
              </a:rPr>
              <a:t>I</a:t>
            </a:r>
            <a:r>
              <a:rPr sz="3200" i="1" spc="-140" dirty="0">
                <a:latin typeface="Arial"/>
                <a:cs typeface="Arial"/>
              </a:rPr>
              <a:t> </a:t>
            </a:r>
            <a:r>
              <a:rPr sz="3200" i="1" spc="-20" dirty="0">
                <a:latin typeface="Arial"/>
                <a:cs typeface="Arial"/>
              </a:rPr>
              <a:t>call </a:t>
            </a:r>
            <a:r>
              <a:rPr sz="3200" i="1" spc="-204" dirty="0">
                <a:latin typeface="Arial"/>
                <a:cs typeface="Arial"/>
              </a:rPr>
              <a:t>my</a:t>
            </a:r>
            <a:r>
              <a:rPr sz="3200" i="1" spc="-130" dirty="0">
                <a:latin typeface="Arial"/>
                <a:cs typeface="Arial"/>
              </a:rPr>
              <a:t> </a:t>
            </a:r>
            <a:r>
              <a:rPr sz="3200" i="1" spc="-105" dirty="0">
                <a:latin typeface="Arial"/>
                <a:cs typeface="Arial"/>
              </a:rPr>
              <a:t>team</a:t>
            </a:r>
            <a:r>
              <a:rPr sz="3200" i="1" spc="-130" dirty="0">
                <a:latin typeface="Arial"/>
                <a:cs typeface="Arial"/>
              </a:rPr>
              <a:t> </a:t>
            </a:r>
            <a:r>
              <a:rPr sz="3200" i="1" spc="-155" dirty="0">
                <a:latin typeface="Arial"/>
                <a:cs typeface="Arial"/>
              </a:rPr>
              <a:t>unicorns</a:t>
            </a:r>
            <a:r>
              <a:rPr sz="3200" i="1" spc="-130" dirty="0">
                <a:latin typeface="Arial"/>
                <a:cs typeface="Arial"/>
              </a:rPr>
              <a:t> </a:t>
            </a:r>
            <a:r>
              <a:rPr sz="3200" i="1" spc="-145" dirty="0">
                <a:latin typeface="Arial"/>
                <a:cs typeface="Arial"/>
              </a:rPr>
              <a:t>and</a:t>
            </a:r>
            <a:r>
              <a:rPr sz="3200" i="1" spc="-130" dirty="0">
                <a:latin typeface="Arial"/>
                <a:cs typeface="Arial"/>
              </a:rPr>
              <a:t> </a:t>
            </a:r>
            <a:r>
              <a:rPr sz="3200" i="1" spc="-95" dirty="0">
                <a:latin typeface="Arial"/>
                <a:cs typeface="Arial"/>
              </a:rPr>
              <a:t>I</a:t>
            </a:r>
            <a:r>
              <a:rPr sz="3200" i="1" spc="-130" dirty="0">
                <a:latin typeface="Arial"/>
                <a:cs typeface="Arial"/>
              </a:rPr>
              <a:t> </a:t>
            </a:r>
            <a:r>
              <a:rPr sz="3200" i="1" spc="-20" dirty="0">
                <a:latin typeface="Arial"/>
                <a:cs typeface="Arial"/>
              </a:rPr>
              <a:t>know </a:t>
            </a:r>
            <a:r>
              <a:rPr sz="3200" b="1" i="1" spc="-285" dirty="0">
                <a:solidFill>
                  <a:srgbClr val="5B9BD5"/>
                </a:solidFill>
                <a:latin typeface="Arial"/>
                <a:cs typeface="Arial"/>
              </a:rPr>
              <a:t>you</a:t>
            </a:r>
            <a:r>
              <a:rPr sz="3200" b="1" i="1" spc="-150" dirty="0">
                <a:solidFill>
                  <a:srgbClr val="5B9BD5"/>
                </a:solidFill>
                <a:latin typeface="Arial"/>
                <a:cs typeface="Arial"/>
              </a:rPr>
              <a:t> </a:t>
            </a:r>
            <a:r>
              <a:rPr sz="3200" b="1" i="1" spc="-175" dirty="0">
                <a:solidFill>
                  <a:srgbClr val="5B9BD5"/>
                </a:solidFill>
                <a:latin typeface="Arial"/>
                <a:cs typeface="Arial"/>
              </a:rPr>
              <a:t>can't</a:t>
            </a:r>
            <a:r>
              <a:rPr sz="3200" b="1" i="1" spc="-145" dirty="0">
                <a:solidFill>
                  <a:srgbClr val="5B9BD5"/>
                </a:solidFill>
                <a:latin typeface="Arial"/>
                <a:cs typeface="Arial"/>
              </a:rPr>
              <a:t> </a:t>
            </a:r>
            <a:r>
              <a:rPr sz="3200" b="1" i="1" spc="-285" dirty="0">
                <a:solidFill>
                  <a:srgbClr val="5B9BD5"/>
                </a:solidFill>
                <a:latin typeface="Arial"/>
                <a:cs typeface="Arial"/>
              </a:rPr>
              <a:t>scale</a:t>
            </a:r>
            <a:r>
              <a:rPr sz="3200" b="1" i="1" spc="-140" dirty="0">
                <a:solidFill>
                  <a:srgbClr val="5B9BD5"/>
                </a:solidFill>
                <a:latin typeface="Arial"/>
                <a:cs typeface="Arial"/>
              </a:rPr>
              <a:t> </a:t>
            </a:r>
            <a:r>
              <a:rPr sz="3200" b="1" i="1" spc="-295" dirty="0">
                <a:solidFill>
                  <a:srgbClr val="5B9BD5"/>
                </a:solidFill>
                <a:latin typeface="Arial"/>
                <a:cs typeface="Arial"/>
              </a:rPr>
              <a:t>unicorns</a:t>
            </a:r>
            <a:r>
              <a:rPr sz="3200" b="1" i="1" spc="-145" dirty="0">
                <a:solidFill>
                  <a:srgbClr val="5B9BD5"/>
                </a:solidFill>
                <a:latin typeface="Arial"/>
                <a:cs typeface="Arial"/>
              </a:rPr>
              <a:t> </a:t>
            </a:r>
            <a:r>
              <a:rPr sz="3200" b="1" i="1" spc="-25" dirty="0">
                <a:solidFill>
                  <a:srgbClr val="5B9BD5"/>
                </a:solidFill>
                <a:latin typeface="Arial"/>
                <a:cs typeface="Arial"/>
              </a:rPr>
              <a:t>too </a:t>
            </a:r>
            <a:r>
              <a:rPr sz="3200" b="1" i="1" spc="-10" dirty="0">
                <a:solidFill>
                  <a:srgbClr val="5B9BD5"/>
                </a:solidFill>
                <a:latin typeface="Arial"/>
                <a:cs typeface="Arial"/>
              </a:rPr>
              <a:t>well</a:t>
            </a:r>
            <a:r>
              <a:rPr sz="3200" i="1" spc="-10" dirty="0">
                <a:latin typeface="Arial"/>
                <a:cs typeface="Arial"/>
              </a:rPr>
              <a:t>.</a:t>
            </a:r>
            <a:endParaRPr sz="3200">
              <a:latin typeface="Arial"/>
              <a:cs typeface="Arial"/>
            </a:endParaRPr>
          </a:p>
        </p:txBody>
      </p:sp>
      <p:pic>
        <p:nvPicPr>
          <p:cNvPr id="4" name="object 4" descr="Cartoon of a man at a desk in an office looking surprised as a woman ushers in a unicorn. Caption reads 'A unicorn is here to see you.'"/>
          <p:cNvPicPr/>
          <p:nvPr/>
        </p:nvPicPr>
        <p:blipFill>
          <a:blip r:embed="rId2" cstate="print"/>
          <a:stretch>
            <a:fillRect/>
          </a:stretch>
        </p:blipFill>
        <p:spPr>
          <a:xfrm>
            <a:off x="6186258" y="1279401"/>
            <a:ext cx="5181597" cy="447674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16939" y="611123"/>
            <a:ext cx="3658235" cy="695960"/>
          </a:xfrm>
          <a:prstGeom prst="rect">
            <a:avLst/>
          </a:prstGeom>
        </p:spPr>
        <p:txBody>
          <a:bodyPr vert="horz" wrap="square" lIns="0" tIns="12700" rIns="0" bIns="0" rtlCol="0">
            <a:spAutoFit/>
          </a:bodyPr>
          <a:lstStyle/>
          <a:p>
            <a:pPr marL="12700">
              <a:lnSpc>
                <a:spcPct val="100000"/>
              </a:lnSpc>
              <a:spcBef>
                <a:spcPts val="100"/>
              </a:spcBef>
            </a:pPr>
            <a:r>
              <a:rPr sz="4400" spc="-265" dirty="0">
                <a:solidFill>
                  <a:srgbClr val="000000"/>
                </a:solidFill>
                <a:latin typeface="Arial"/>
                <a:cs typeface="Arial"/>
              </a:rPr>
              <a:t>Policy</a:t>
            </a:r>
            <a:r>
              <a:rPr sz="4400" spc="-210" dirty="0">
                <a:solidFill>
                  <a:srgbClr val="000000"/>
                </a:solidFill>
                <a:latin typeface="Arial"/>
                <a:cs typeface="Arial"/>
              </a:rPr>
              <a:t> </a:t>
            </a:r>
            <a:r>
              <a:rPr sz="4400" spc="-270" dirty="0">
                <a:solidFill>
                  <a:srgbClr val="000000"/>
                </a:solidFill>
                <a:latin typeface="Arial"/>
                <a:cs typeface="Arial"/>
              </a:rPr>
              <a:t>Strategies</a:t>
            </a:r>
            <a:endParaRPr sz="4400">
              <a:latin typeface="Arial"/>
              <a:cs typeface="Arial"/>
            </a:endParaRPr>
          </a:p>
        </p:txBody>
      </p:sp>
      <p:sp>
        <p:nvSpPr>
          <p:cNvPr id="3" name="object 3"/>
          <p:cNvSpPr txBox="1"/>
          <p:nvPr/>
        </p:nvSpPr>
        <p:spPr>
          <a:xfrm>
            <a:off x="1549134" y="4865116"/>
            <a:ext cx="3410585" cy="452120"/>
          </a:xfrm>
          <a:prstGeom prst="rect">
            <a:avLst/>
          </a:prstGeom>
        </p:spPr>
        <p:txBody>
          <a:bodyPr vert="horz" wrap="square" lIns="0" tIns="12700" rIns="0" bIns="0" rtlCol="0">
            <a:spAutoFit/>
          </a:bodyPr>
          <a:lstStyle/>
          <a:p>
            <a:pPr marL="12700">
              <a:lnSpc>
                <a:spcPct val="100000"/>
              </a:lnSpc>
              <a:spcBef>
                <a:spcPts val="100"/>
              </a:spcBef>
            </a:pPr>
            <a:r>
              <a:rPr sz="2800" spc="-165" dirty="0">
                <a:latin typeface="Arial"/>
                <a:cs typeface="Arial"/>
              </a:rPr>
              <a:t>Policy</a:t>
            </a:r>
            <a:r>
              <a:rPr sz="2800" spc="-100" dirty="0">
                <a:latin typeface="Arial"/>
                <a:cs typeface="Arial"/>
              </a:rPr>
              <a:t> </a:t>
            </a:r>
            <a:r>
              <a:rPr sz="2800" dirty="0">
                <a:latin typeface="Arial"/>
                <a:cs typeface="Arial"/>
              </a:rPr>
              <a:t>&amp;</a:t>
            </a:r>
            <a:r>
              <a:rPr sz="2800" spc="-95" dirty="0">
                <a:latin typeface="Arial"/>
                <a:cs typeface="Arial"/>
              </a:rPr>
              <a:t> </a:t>
            </a:r>
            <a:r>
              <a:rPr sz="2800" spc="-105" dirty="0">
                <a:latin typeface="Arial"/>
                <a:cs typeface="Arial"/>
              </a:rPr>
              <a:t>grant</a:t>
            </a:r>
            <a:r>
              <a:rPr sz="2800" spc="-100" dirty="0">
                <a:latin typeface="Arial"/>
                <a:cs typeface="Arial"/>
              </a:rPr>
              <a:t> </a:t>
            </a:r>
            <a:r>
              <a:rPr sz="2800" spc="-20" dirty="0">
                <a:latin typeface="Arial"/>
                <a:cs typeface="Arial"/>
              </a:rPr>
              <a:t>flexibility</a:t>
            </a:r>
            <a:endParaRPr sz="2800">
              <a:latin typeface="Arial"/>
              <a:cs typeface="Arial"/>
            </a:endParaRPr>
          </a:p>
        </p:txBody>
      </p:sp>
      <p:pic>
        <p:nvPicPr>
          <p:cNvPr id="4" name="object 4" descr="Illustration of a measuring tape with a circular roll and a ruler extending from it, indicating measurement."/>
          <p:cNvPicPr/>
          <p:nvPr/>
        </p:nvPicPr>
        <p:blipFill>
          <a:blip r:embed="rId2" cstate="print"/>
          <a:stretch>
            <a:fillRect/>
          </a:stretch>
        </p:blipFill>
        <p:spPr>
          <a:xfrm>
            <a:off x="6772656" y="1603247"/>
            <a:ext cx="3429000" cy="2916935"/>
          </a:xfrm>
          <a:prstGeom prst="rect">
            <a:avLst/>
          </a:prstGeom>
        </p:spPr>
      </p:pic>
      <p:sp>
        <p:nvSpPr>
          <p:cNvPr id="5" name="object 5"/>
          <p:cNvSpPr txBox="1"/>
          <p:nvPr/>
        </p:nvSpPr>
        <p:spPr>
          <a:xfrm>
            <a:off x="7199441" y="4846828"/>
            <a:ext cx="2818130" cy="452120"/>
          </a:xfrm>
          <a:prstGeom prst="rect">
            <a:avLst/>
          </a:prstGeom>
        </p:spPr>
        <p:txBody>
          <a:bodyPr vert="horz" wrap="square" lIns="0" tIns="12700" rIns="0" bIns="0" rtlCol="0">
            <a:spAutoFit/>
          </a:bodyPr>
          <a:lstStyle/>
          <a:p>
            <a:pPr marL="12700">
              <a:lnSpc>
                <a:spcPct val="100000"/>
              </a:lnSpc>
              <a:spcBef>
                <a:spcPts val="100"/>
              </a:spcBef>
            </a:pPr>
            <a:r>
              <a:rPr sz="2800" spc="-190" dirty="0">
                <a:latin typeface="Arial"/>
                <a:cs typeface="Arial"/>
              </a:rPr>
              <a:t>Common</a:t>
            </a:r>
            <a:r>
              <a:rPr sz="2800" spc="-85" dirty="0">
                <a:latin typeface="Arial"/>
                <a:cs typeface="Arial"/>
              </a:rPr>
              <a:t> </a:t>
            </a:r>
            <a:r>
              <a:rPr sz="2800" spc="-160" dirty="0">
                <a:latin typeface="Arial"/>
                <a:cs typeface="Arial"/>
              </a:rPr>
              <a:t>measures</a:t>
            </a:r>
            <a:endParaRPr sz="2800">
              <a:latin typeface="Arial"/>
              <a:cs typeface="Arial"/>
            </a:endParaRPr>
          </a:p>
        </p:txBody>
      </p:sp>
      <p:pic>
        <p:nvPicPr>
          <p:cNvPr id="6" name="object 6" descr="Shield with a checkmark, representing security or protection, placed above a document with multiple lines of text. A pencil is positioned to the right of the document, indicating the ability to edit or write."/>
          <p:cNvPicPr/>
          <p:nvPr/>
        </p:nvPicPr>
        <p:blipFill>
          <a:blip r:embed="rId3" cstate="print"/>
          <a:stretch>
            <a:fillRect/>
          </a:stretch>
        </p:blipFill>
        <p:spPr>
          <a:xfrm>
            <a:off x="2100072" y="2115311"/>
            <a:ext cx="2651760" cy="231648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16939" y="611123"/>
            <a:ext cx="4420870" cy="695960"/>
          </a:xfrm>
          <a:prstGeom prst="rect">
            <a:avLst/>
          </a:prstGeom>
        </p:spPr>
        <p:txBody>
          <a:bodyPr vert="horz" wrap="square" lIns="0" tIns="12700" rIns="0" bIns="0" rtlCol="0">
            <a:spAutoFit/>
          </a:bodyPr>
          <a:lstStyle/>
          <a:p>
            <a:pPr marL="12700">
              <a:lnSpc>
                <a:spcPct val="100000"/>
              </a:lnSpc>
              <a:spcBef>
                <a:spcPts val="100"/>
              </a:spcBef>
            </a:pPr>
            <a:r>
              <a:rPr sz="4400" spc="-225" dirty="0">
                <a:solidFill>
                  <a:srgbClr val="000000"/>
                </a:solidFill>
                <a:latin typeface="Arial"/>
                <a:cs typeface="Arial"/>
              </a:rPr>
              <a:t>Acknowledgements</a:t>
            </a:r>
            <a:endParaRPr sz="4400">
              <a:latin typeface="Arial"/>
              <a:cs typeface="Arial"/>
            </a:endParaRPr>
          </a:p>
        </p:txBody>
      </p:sp>
      <p:sp>
        <p:nvSpPr>
          <p:cNvPr id="3" name="object 3"/>
          <p:cNvSpPr txBox="1"/>
          <p:nvPr/>
        </p:nvSpPr>
        <p:spPr>
          <a:xfrm>
            <a:off x="916939" y="1713484"/>
            <a:ext cx="9128760" cy="4585970"/>
          </a:xfrm>
          <a:prstGeom prst="rect">
            <a:avLst/>
          </a:prstGeom>
        </p:spPr>
        <p:txBody>
          <a:bodyPr vert="horz" wrap="square" lIns="0" tIns="55244" rIns="0" bIns="0" rtlCol="0">
            <a:spAutoFit/>
          </a:bodyPr>
          <a:lstStyle/>
          <a:p>
            <a:pPr marL="12700">
              <a:lnSpc>
                <a:spcPct val="100000"/>
              </a:lnSpc>
              <a:spcBef>
                <a:spcPts val="434"/>
              </a:spcBef>
            </a:pPr>
            <a:r>
              <a:rPr sz="2800" u="heavy" spc="-254" dirty="0">
                <a:uFill>
                  <a:solidFill>
                    <a:srgbClr val="000000"/>
                  </a:solidFill>
                </a:uFill>
                <a:latin typeface="Arial"/>
                <a:cs typeface="Arial"/>
              </a:rPr>
              <a:t>Co-</a:t>
            </a:r>
            <a:r>
              <a:rPr sz="2800" u="heavy" spc="-25" dirty="0">
                <a:uFill>
                  <a:solidFill>
                    <a:srgbClr val="000000"/>
                  </a:solidFill>
                </a:uFill>
                <a:latin typeface="Arial"/>
                <a:cs typeface="Arial"/>
              </a:rPr>
              <a:t>Investigator</a:t>
            </a:r>
            <a:endParaRPr sz="2800">
              <a:latin typeface="Arial"/>
              <a:cs typeface="Arial"/>
            </a:endParaRPr>
          </a:p>
          <a:p>
            <a:pPr marL="12700">
              <a:lnSpc>
                <a:spcPct val="100000"/>
              </a:lnSpc>
              <a:spcBef>
                <a:spcPts val="335"/>
              </a:spcBef>
            </a:pPr>
            <a:r>
              <a:rPr sz="2800" spc="-175" dirty="0">
                <a:latin typeface="Arial"/>
                <a:cs typeface="Arial"/>
              </a:rPr>
              <a:t>Lauren</a:t>
            </a:r>
            <a:r>
              <a:rPr sz="2800" spc="-100" dirty="0">
                <a:latin typeface="Arial"/>
                <a:cs typeface="Arial"/>
              </a:rPr>
              <a:t> </a:t>
            </a:r>
            <a:r>
              <a:rPr sz="2800" spc="-190" dirty="0">
                <a:latin typeface="Arial"/>
                <a:cs typeface="Arial"/>
              </a:rPr>
              <a:t>Taylor</a:t>
            </a:r>
            <a:r>
              <a:rPr sz="2800" spc="-105" dirty="0">
                <a:latin typeface="Arial"/>
                <a:cs typeface="Arial"/>
              </a:rPr>
              <a:t> </a:t>
            </a:r>
            <a:r>
              <a:rPr sz="2800" spc="-229" dirty="0">
                <a:latin typeface="Arial"/>
                <a:cs typeface="Arial"/>
              </a:rPr>
              <a:t>MPH</a:t>
            </a:r>
            <a:r>
              <a:rPr sz="2800" spc="-95" dirty="0">
                <a:latin typeface="Arial"/>
                <a:cs typeface="Arial"/>
              </a:rPr>
              <a:t> </a:t>
            </a:r>
            <a:r>
              <a:rPr sz="2800" spc="-145" dirty="0">
                <a:latin typeface="Arial"/>
                <a:cs typeface="Arial"/>
              </a:rPr>
              <a:t>MDiv,</a:t>
            </a:r>
            <a:r>
              <a:rPr sz="2800" spc="-100" dirty="0">
                <a:latin typeface="Arial"/>
                <a:cs typeface="Arial"/>
              </a:rPr>
              <a:t> </a:t>
            </a:r>
            <a:r>
              <a:rPr sz="2800" spc="-150" dirty="0">
                <a:latin typeface="Arial"/>
                <a:cs typeface="Arial"/>
              </a:rPr>
              <a:t>Harvard</a:t>
            </a:r>
            <a:r>
              <a:rPr sz="2800" spc="-100" dirty="0">
                <a:latin typeface="Arial"/>
                <a:cs typeface="Arial"/>
              </a:rPr>
              <a:t> </a:t>
            </a:r>
            <a:r>
              <a:rPr sz="2800" spc="-204" dirty="0">
                <a:latin typeface="Arial"/>
                <a:cs typeface="Arial"/>
              </a:rPr>
              <a:t>Business</a:t>
            </a:r>
            <a:r>
              <a:rPr sz="2800" spc="-95" dirty="0">
                <a:latin typeface="Arial"/>
                <a:cs typeface="Arial"/>
              </a:rPr>
              <a:t> </a:t>
            </a:r>
            <a:r>
              <a:rPr sz="2800" spc="-10" dirty="0">
                <a:latin typeface="Arial"/>
                <a:cs typeface="Arial"/>
              </a:rPr>
              <a:t>School</a:t>
            </a:r>
            <a:endParaRPr sz="2800">
              <a:latin typeface="Arial"/>
              <a:cs typeface="Arial"/>
            </a:endParaRPr>
          </a:p>
          <a:p>
            <a:pPr>
              <a:lnSpc>
                <a:spcPct val="100000"/>
              </a:lnSpc>
              <a:spcBef>
                <a:spcPts val="835"/>
              </a:spcBef>
            </a:pPr>
            <a:endParaRPr sz="2800">
              <a:latin typeface="Arial"/>
              <a:cs typeface="Arial"/>
            </a:endParaRPr>
          </a:p>
          <a:p>
            <a:pPr marL="12700">
              <a:lnSpc>
                <a:spcPct val="100000"/>
              </a:lnSpc>
              <a:spcBef>
                <a:spcPts val="5"/>
              </a:spcBef>
            </a:pPr>
            <a:r>
              <a:rPr sz="2800" u="heavy" spc="-10" dirty="0">
                <a:uFill>
                  <a:solidFill>
                    <a:srgbClr val="000000"/>
                  </a:solidFill>
                </a:uFill>
                <a:latin typeface="Arial"/>
                <a:cs typeface="Arial"/>
              </a:rPr>
              <a:t>Funder</a:t>
            </a:r>
            <a:endParaRPr sz="2800">
              <a:latin typeface="Arial"/>
              <a:cs typeface="Arial"/>
            </a:endParaRPr>
          </a:p>
          <a:p>
            <a:pPr marL="927100" marR="2308860" indent="-915035">
              <a:lnSpc>
                <a:spcPts val="3700"/>
              </a:lnSpc>
              <a:spcBef>
                <a:spcPts val="175"/>
              </a:spcBef>
            </a:pPr>
            <a:r>
              <a:rPr sz="2800" spc="-155" dirty="0">
                <a:latin typeface="Arial"/>
                <a:cs typeface="Arial"/>
              </a:rPr>
              <a:t>Blue</a:t>
            </a:r>
            <a:r>
              <a:rPr sz="2800" spc="-140" dirty="0">
                <a:latin typeface="Arial"/>
                <a:cs typeface="Arial"/>
              </a:rPr>
              <a:t> </a:t>
            </a:r>
            <a:r>
              <a:rPr sz="2800" spc="-260" dirty="0">
                <a:latin typeface="Arial"/>
                <a:cs typeface="Arial"/>
              </a:rPr>
              <a:t>Cross</a:t>
            </a:r>
            <a:r>
              <a:rPr sz="2800" spc="-130" dirty="0">
                <a:latin typeface="Arial"/>
                <a:cs typeface="Arial"/>
              </a:rPr>
              <a:t> </a:t>
            </a:r>
            <a:r>
              <a:rPr sz="2800" spc="-155" dirty="0">
                <a:latin typeface="Arial"/>
                <a:cs typeface="Arial"/>
              </a:rPr>
              <a:t>Blue</a:t>
            </a:r>
            <a:r>
              <a:rPr sz="2800" spc="-135" dirty="0">
                <a:latin typeface="Arial"/>
                <a:cs typeface="Arial"/>
              </a:rPr>
              <a:t> </a:t>
            </a:r>
            <a:r>
              <a:rPr sz="2800" spc="-160" dirty="0">
                <a:latin typeface="Arial"/>
                <a:cs typeface="Arial"/>
              </a:rPr>
              <a:t>Shield</a:t>
            </a:r>
            <a:r>
              <a:rPr sz="2800" spc="-130" dirty="0">
                <a:latin typeface="Arial"/>
                <a:cs typeface="Arial"/>
              </a:rPr>
              <a:t> </a:t>
            </a:r>
            <a:r>
              <a:rPr sz="2800" dirty="0">
                <a:latin typeface="Arial"/>
                <a:cs typeface="Arial"/>
              </a:rPr>
              <a:t>of</a:t>
            </a:r>
            <a:r>
              <a:rPr sz="2800" spc="-135" dirty="0">
                <a:latin typeface="Arial"/>
                <a:cs typeface="Arial"/>
              </a:rPr>
              <a:t> </a:t>
            </a:r>
            <a:r>
              <a:rPr sz="2800" spc="-110" dirty="0">
                <a:latin typeface="Arial"/>
                <a:cs typeface="Arial"/>
              </a:rPr>
              <a:t>MA</a:t>
            </a:r>
            <a:r>
              <a:rPr sz="2800" spc="-125" dirty="0">
                <a:latin typeface="Arial"/>
                <a:cs typeface="Arial"/>
              </a:rPr>
              <a:t> </a:t>
            </a:r>
            <a:r>
              <a:rPr sz="2800" spc="-10" dirty="0">
                <a:latin typeface="Arial"/>
                <a:cs typeface="Arial"/>
              </a:rPr>
              <a:t>Foundation </a:t>
            </a:r>
            <a:r>
              <a:rPr sz="2800" spc="-120" dirty="0">
                <a:latin typeface="Arial"/>
                <a:cs typeface="Arial"/>
              </a:rPr>
              <a:t>Kaitlyn</a:t>
            </a:r>
            <a:r>
              <a:rPr sz="2800" spc="-95" dirty="0">
                <a:latin typeface="Arial"/>
                <a:cs typeface="Arial"/>
              </a:rPr>
              <a:t> </a:t>
            </a:r>
            <a:r>
              <a:rPr sz="2800" spc="-195" dirty="0">
                <a:latin typeface="Arial"/>
                <a:cs typeface="Arial"/>
              </a:rPr>
              <a:t>Kenney</a:t>
            </a:r>
            <a:r>
              <a:rPr sz="2800" spc="-105" dirty="0">
                <a:latin typeface="Arial"/>
                <a:cs typeface="Arial"/>
              </a:rPr>
              <a:t> </a:t>
            </a:r>
            <a:r>
              <a:rPr sz="2800" spc="-185" dirty="0">
                <a:latin typeface="Arial"/>
                <a:cs typeface="Arial"/>
              </a:rPr>
              <a:t>Walsh</a:t>
            </a:r>
            <a:r>
              <a:rPr sz="2800" spc="-95" dirty="0">
                <a:latin typeface="Arial"/>
                <a:cs typeface="Arial"/>
              </a:rPr>
              <a:t> </a:t>
            </a:r>
            <a:r>
              <a:rPr sz="2800" dirty="0">
                <a:latin typeface="Arial"/>
                <a:cs typeface="Arial"/>
              </a:rPr>
              <a:t>&amp;</a:t>
            </a:r>
            <a:r>
              <a:rPr sz="2800" spc="-95" dirty="0">
                <a:latin typeface="Arial"/>
                <a:cs typeface="Arial"/>
              </a:rPr>
              <a:t> </a:t>
            </a:r>
            <a:r>
              <a:rPr sz="2800" spc="-254" dirty="0">
                <a:latin typeface="Arial"/>
                <a:cs typeface="Arial"/>
              </a:rPr>
              <a:t>Jessie</a:t>
            </a:r>
            <a:r>
              <a:rPr sz="2800" spc="-110" dirty="0">
                <a:latin typeface="Arial"/>
                <a:cs typeface="Arial"/>
              </a:rPr>
              <a:t> </a:t>
            </a:r>
            <a:r>
              <a:rPr sz="2800" spc="-125" dirty="0">
                <a:latin typeface="Arial"/>
                <a:cs typeface="Arial"/>
              </a:rPr>
              <a:t>Gottsegen</a:t>
            </a:r>
            <a:endParaRPr sz="2800">
              <a:latin typeface="Arial"/>
              <a:cs typeface="Arial"/>
            </a:endParaRPr>
          </a:p>
          <a:p>
            <a:pPr>
              <a:lnSpc>
                <a:spcPct val="100000"/>
              </a:lnSpc>
              <a:spcBef>
                <a:spcPts val="530"/>
              </a:spcBef>
            </a:pPr>
            <a:endParaRPr sz="2800">
              <a:latin typeface="Arial"/>
              <a:cs typeface="Arial"/>
            </a:endParaRPr>
          </a:p>
          <a:p>
            <a:pPr marL="12700">
              <a:lnSpc>
                <a:spcPct val="100000"/>
              </a:lnSpc>
            </a:pPr>
            <a:r>
              <a:rPr sz="2800" u="heavy" spc="-125" dirty="0">
                <a:uFill>
                  <a:solidFill>
                    <a:srgbClr val="000000"/>
                  </a:solidFill>
                </a:uFill>
                <a:latin typeface="Arial"/>
                <a:cs typeface="Arial"/>
              </a:rPr>
              <a:t>Advisory</a:t>
            </a:r>
            <a:r>
              <a:rPr sz="2800" u="heavy" spc="-130" dirty="0">
                <a:uFill>
                  <a:solidFill>
                    <a:srgbClr val="000000"/>
                  </a:solidFill>
                </a:uFill>
                <a:latin typeface="Arial"/>
                <a:cs typeface="Arial"/>
              </a:rPr>
              <a:t> </a:t>
            </a:r>
            <a:r>
              <a:rPr sz="2800" u="heavy" spc="-20" dirty="0">
                <a:uFill>
                  <a:solidFill>
                    <a:srgbClr val="000000"/>
                  </a:solidFill>
                </a:uFill>
                <a:latin typeface="Arial"/>
                <a:cs typeface="Arial"/>
              </a:rPr>
              <a:t>Board</a:t>
            </a:r>
            <a:endParaRPr sz="2800">
              <a:latin typeface="Arial"/>
              <a:cs typeface="Arial"/>
            </a:endParaRPr>
          </a:p>
          <a:p>
            <a:pPr marL="12700" marR="5080">
              <a:lnSpc>
                <a:spcPts val="2710"/>
              </a:lnSpc>
              <a:spcBef>
                <a:spcPts val="970"/>
              </a:spcBef>
            </a:pPr>
            <a:r>
              <a:rPr sz="2800" spc="-125" dirty="0">
                <a:latin typeface="Arial"/>
                <a:cs typeface="Arial"/>
              </a:rPr>
              <a:t>Robert</a:t>
            </a:r>
            <a:r>
              <a:rPr sz="2800" spc="-110" dirty="0">
                <a:latin typeface="Arial"/>
                <a:cs typeface="Arial"/>
              </a:rPr>
              <a:t> </a:t>
            </a:r>
            <a:r>
              <a:rPr sz="2800" spc="-185" dirty="0">
                <a:latin typeface="Arial"/>
                <a:cs typeface="Arial"/>
              </a:rPr>
              <a:t>Torres,</a:t>
            </a:r>
            <a:r>
              <a:rPr sz="2800" spc="-105" dirty="0">
                <a:latin typeface="Arial"/>
                <a:cs typeface="Arial"/>
              </a:rPr>
              <a:t> </a:t>
            </a:r>
            <a:r>
              <a:rPr sz="2800" spc="-235" dirty="0">
                <a:latin typeface="Arial"/>
                <a:cs typeface="Arial"/>
              </a:rPr>
              <a:t>Lisa</a:t>
            </a:r>
            <a:r>
              <a:rPr sz="2800" spc="-114" dirty="0">
                <a:latin typeface="Arial"/>
                <a:cs typeface="Arial"/>
              </a:rPr>
              <a:t> </a:t>
            </a:r>
            <a:r>
              <a:rPr sz="2800" spc="-165" dirty="0">
                <a:latin typeface="Arial"/>
                <a:cs typeface="Arial"/>
              </a:rPr>
              <a:t>Schorr</a:t>
            </a:r>
            <a:r>
              <a:rPr sz="2800" spc="-105" dirty="0">
                <a:latin typeface="Arial"/>
                <a:cs typeface="Arial"/>
              </a:rPr>
              <a:t> </a:t>
            </a:r>
            <a:r>
              <a:rPr sz="2800" spc="-180" dirty="0">
                <a:latin typeface="Arial"/>
                <a:cs typeface="Arial"/>
              </a:rPr>
              <a:t>Kaplan,</a:t>
            </a:r>
            <a:r>
              <a:rPr sz="2800" spc="-105" dirty="0">
                <a:latin typeface="Arial"/>
                <a:cs typeface="Arial"/>
              </a:rPr>
              <a:t> </a:t>
            </a:r>
            <a:r>
              <a:rPr sz="2800" spc="-210" dirty="0">
                <a:latin typeface="Arial"/>
                <a:cs typeface="Arial"/>
              </a:rPr>
              <a:t>Paul</a:t>
            </a:r>
            <a:r>
              <a:rPr sz="2800" spc="-114" dirty="0">
                <a:latin typeface="Arial"/>
                <a:cs typeface="Arial"/>
              </a:rPr>
              <a:t> </a:t>
            </a:r>
            <a:r>
              <a:rPr sz="2800" spc="-95" dirty="0">
                <a:latin typeface="Arial"/>
                <a:cs typeface="Arial"/>
              </a:rPr>
              <a:t>Hattis,</a:t>
            </a:r>
            <a:r>
              <a:rPr sz="2800" spc="-105" dirty="0">
                <a:latin typeface="Arial"/>
                <a:cs typeface="Arial"/>
              </a:rPr>
              <a:t> </a:t>
            </a:r>
            <a:r>
              <a:rPr sz="2800" spc="-190" dirty="0">
                <a:latin typeface="Arial"/>
                <a:cs typeface="Arial"/>
              </a:rPr>
              <a:t>Chris</a:t>
            </a:r>
            <a:r>
              <a:rPr sz="2800" spc="-100" dirty="0">
                <a:latin typeface="Arial"/>
                <a:cs typeface="Arial"/>
              </a:rPr>
              <a:t> </a:t>
            </a:r>
            <a:r>
              <a:rPr sz="2800" spc="-195" dirty="0">
                <a:latin typeface="Arial"/>
                <a:cs typeface="Arial"/>
              </a:rPr>
              <a:t>Sieber,</a:t>
            </a:r>
            <a:r>
              <a:rPr sz="2800" spc="-105" dirty="0">
                <a:latin typeface="Arial"/>
                <a:cs typeface="Arial"/>
              </a:rPr>
              <a:t> </a:t>
            </a:r>
            <a:r>
              <a:rPr sz="2800" spc="-285" dirty="0">
                <a:latin typeface="Arial"/>
                <a:cs typeface="Arial"/>
              </a:rPr>
              <a:t>Jean </a:t>
            </a:r>
            <a:r>
              <a:rPr sz="2800" spc="-175" dirty="0">
                <a:latin typeface="Arial"/>
                <a:cs typeface="Arial"/>
              </a:rPr>
              <a:t>Terranova,</a:t>
            </a:r>
            <a:r>
              <a:rPr sz="2800" spc="-114" dirty="0">
                <a:latin typeface="Arial"/>
                <a:cs typeface="Arial"/>
              </a:rPr>
              <a:t> </a:t>
            </a:r>
            <a:r>
              <a:rPr sz="2800" spc="-160" dirty="0">
                <a:latin typeface="Arial"/>
                <a:cs typeface="Arial"/>
              </a:rPr>
              <a:t>Megan</a:t>
            </a:r>
            <a:r>
              <a:rPr sz="2800" spc="-110" dirty="0">
                <a:latin typeface="Arial"/>
                <a:cs typeface="Arial"/>
              </a:rPr>
              <a:t> </a:t>
            </a:r>
            <a:r>
              <a:rPr sz="2800" spc="-180" dirty="0">
                <a:latin typeface="Arial"/>
                <a:cs typeface="Arial"/>
              </a:rPr>
              <a:t>Sandel,</a:t>
            </a:r>
            <a:r>
              <a:rPr sz="2800" spc="-110" dirty="0">
                <a:latin typeface="Arial"/>
                <a:cs typeface="Arial"/>
              </a:rPr>
              <a:t> </a:t>
            </a:r>
            <a:r>
              <a:rPr sz="2800" spc="-210" dirty="0">
                <a:latin typeface="Arial"/>
                <a:cs typeface="Arial"/>
              </a:rPr>
              <a:t>Joanne</a:t>
            </a:r>
            <a:r>
              <a:rPr sz="2800" spc="-120" dirty="0">
                <a:latin typeface="Arial"/>
                <a:cs typeface="Arial"/>
              </a:rPr>
              <a:t> </a:t>
            </a:r>
            <a:r>
              <a:rPr sz="2800" spc="-10" dirty="0">
                <a:latin typeface="Arial"/>
                <a:cs typeface="Arial"/>
              </a:rPr>
              <a:t>Hilferty</a:t>
            </a:r>
            <a:endParaRPr sz="2800">
              <a:latin typeface="Arial"/>
              <a:cs typeface="Arial"/>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8662306" y="3297137"/>
            <a:ext cx="2560416" cy="1233936"/>
          </a:xfrm>
          <a:prstGeom prst="rect">
            <a:avLst/>
          </a:prstGeom>
        </p:spPr>
      </p:pic>
      <p:pic>
        <p:nvPicPr>
          <p:cNvPr id="5" name="object 5" descr="Lauren Taylor, MPH, MDiv, Harvard Business School, is smiling and talking to another person. She is wearing a blue shirt and glasses."/>
          <p:cNvPicPr/>
          <p:nvPr/>
        </p:nvPicPr>
        <p:blipFill>
          <a:blip r:embed="rId3" cstate="print"/>
          <a:stretch>
            <a:fillRect/>
          </a:stretch>
        </p:blipFill>
        <p:spPr>
          <a:xfrm>
            <a:off x="8519362" y="1071816"/>
            <a:ext cx="1587157" cy="1587157"/>
          </a:xfrm>
          <a:prstGeom prst="rect">
            <a:avLst/>
          </a:prstGeom>
        </p:spPr>
      </p:pic>
      <p:pic>
        <p:nvPicPr>
          <p:cNvPr id="6" name="object 6" descr="Created by dDara from Noun Project"/>
          <p:cNvPicPr/>
          <p:nvPr/>
        </p:nvPicPr>
        <p:blipFill>
          <a:blip r:embed="rId4" cstate="print"/>
          <a:stretch>
            <a:fillRect/>
          </a:stretch>
        </p:blipFill>
        <p:spPr>
          <a:xfrm>
            <a:off x="9957816" y="6406896"/>
            <a:ext cx="1950720" cy="30175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811680" y="2924555"/>
            <a:ext cx="2569210" cy="695960"/>
          </a:xfrm>
          <a:prstGeom prst="rect">
            <a:avLst/>
          </a:prstGeom>
        </p:spPr>
        <p:txBody>
          <a:bodyPr vert="horz" wrap="square" lIns="0" tIns="12700" rIns="0" bIns="0" rtlCol="0">
            <a:spAutoFit/>
          </a:bodyPr>
          <a:lstStyle/>
          <a:p>
            <a:pPr marL="12700">
              <a:lnSpc>
                <a:spcPct val="100000"/>
              </a:lnSpc>
              <a:spcBef>
                <a:spcPts val="100"/>
              </a:spcBef>
            </a:pPr>
            <a:r>
              <a:rPr sz="4400" spc="-225" dirty="0">
                <a:solidFill>
                  <a:srgbClr val="000000"/>
                </a:solidFill>
                <a:latin typeface="Arial"/>
                <a:cs typeface="Arial"/>
              </a:rPr>
              <a:t>Questions?</a:t>
            </a:r>
            <a:endParaRPr sz="4400" dirty="0">
              <a:latin typeface="Arial"/>
              <a:cs typeface="Arial"/>
            </a:endParaRPr>
          </a:p>
        </p:txBody>
      </p:sp>
      <p:sp>
        <p:nvSpPr>
          <p:cNvPr id="3" name="object 3"/>
          <p:cNvSpPr txBox="1"/>
          <p:nvPr/>
        </p:nvSpPr>
        <p:spPr>
          <a:xfrm>
            <a:off x="6755365" y="4755540"/>
            <a:ext cx="4707890" cy="1549400"/>
          </a:xfrm>
          <a:prstGeom prst="rect">
            <a:avLst/>
          </a:prstGeom>
        </p:spPr>
        <p:txBody>
          <a:bodyPr vert="horz" wrap="square" lIns="0" tIns="12065" rIns="0" bIns="0" rtlCol="0">
            <a:spAutoFit/>
          </a:bodyPr>
          <a:lstStyle/>
          <a:p>
            <a:pPr marL="12700" marR="5080" indent="3182620" algn="r">
              <a:lnSpc>
                <a:spcPct val="119300"/>
              </a:lnSpc>
              <a:spcBef>
                <a:spcPts val="95"/>
              </a:spcBef>
            </a:pPr>
            <a:r>
              <a:rPr sz="2800" spc="-125" dirty="0">
                <a:latin typeface="Arial"/>
                <a:cs typeface="Arial"/>
              </a:rPr>
              <a:t>Follow</a:t>
            </a:r>
            <a:r>
              <a:rPr sz="2800" spc="-100" dirty="0">
                <a:latin typeface="Arial"/>
                <a:cs typeface="Arial"/>
              </a:rPr>
              <a:t> </a:t>
            </a:r>
            <a:r>
              <a:rPr sz="2800" spc="-65" dirty="0">
                <a:latin typeface="Arial"/>
                <a:cs typeface="Arial"/>
              </a:rPr>
              <a:t>up: </a:t>
            </a:r>
            <a:r>
              <a:rPr sz="2800" u="heavy" spc="-100" dirty="0">
                <a:solidFill>
                  <a:srgbClr val="0070C0"/>
                </a:solidFill>
                <a:uFill>
                  <a:solidFill>
                    <a:srgbClr val="0070C0"/>
                  </a:solidFill>
                </a:uFill>
                <a:latin typeface="Arial"/>
                <a:cs typeface="Arial"/>
                <a:hlinkClick r:id="rId2"/>
              </a:rPr>
              <a:t>ebyhoff@tuftsmedicalcenter.org</a:t>
            </a:r>
            <a:endParaRPr sz="2800">
              <a:latin typeface="Arial"/>
              <a:cs typeface="Arial"/>
            </a:endParaRPr>
          </a:p>
          <a:p>
            <a:pPr marR="6985" algn="r">
              <a:lnSpc>
                <a:spcPct val="100000"/>
              </a:lnSpc>
              <a:spcBef>
                <a:spcPts val="625"/>
              </a:spcBef>
            </a:pPr>
            <a:r>
              <a:rPr sz="2800" spc="-40" dirty="0">
                <a:latin typeface="Arial"/>
                <a:cs typeface="Arial"/>
              </a:rPr>
              <a:t>@elenabyhoff</a:t>
            </a:r>
            <a:endParaRPr sz="2800">
              <a:latin typeface="Arial"/>
              <a:cs typeface="Arial"/>
            </a:endParaRPr>
          </a:p>
        </p:txBody>
      </p:sp>
      <p:pic>
        <p:nvPicPr>
          <p:cNvPr id="4" name="object 4" descr="Follow up: @elenabyhoff"/>
          <p:cNvPicPr/>
          <p:nvPr/>
        </p:nvPicPr>
        <p:blipFill>
          <a:blip r:embed="rId3" cstate="print"/>
          <a:stretch>
            <a:fillRect/>
          </a:stretch>
        </p:blipFill>
        <p:spPr>
          <a:xfrm>
            <a:off x="8779692" y="5831890"/>
            <a:ext cx="586249" cy="5862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00088"/>
            <a:ext cx="9144000" cy="64769"/>
            <a:chOff x="0" y="6800088"/>
            <a:chExt cx="9144000" cy="64769"/>
          </a:xfrm>
        </p:grpSpPr>
        <p:pic>
          <p:nvPicPr>
            <p:cNvPr id="3" name="object 3"/>
            <p:cNvPicPr/>
            <p:nvPr/>
          </p:nvPicPr>
          <p:blipFill>
            <a:blip r:embed="rId2" cstate="print"/>
            <a:stretch>
              <a:fillRect/>
            </a:stretch>
          </p:blipFill>
          <p:spPr>
            <a:xfrm>
              <a:off x="0" y="6800088"/>
              <a:ext cx="9144000" cy="57912"/>
            </a:xfrm>
            <a:prstGeom prst="rect">
              <a:avLst/>
            </a:prstGeom>
          </p:spPr>
        </p:pic>
        <p:sp>
          <p:nvSpPr>
            <p:cNvPr id="4" name="object 4"/>
            <p:cNvSpPr/>
            <p:nvPr/>
          </p:nvSpPr>
          <p:spPr>
            <a:xfrm>
              <a:off x="4663" y="6858000"/>
              <a:ext cx="9139555" cy="0"/>
            </a:xfrm>
            <a:custGeom>
              <a:avLst/>
              <a:gdLst/>
              <a:ahLst/>
              <a:cxnLst/>
              <a:rect l="l" t="t" r="r" b="b"/>
              <a:pathLst>
                <a:path w="9139555">
                  <a:moveTo>
                    <a:pt x="9139336" y="0"/>
                  </a:moveTo>
                  <a:lnTo>
                    <a:pt x="0" y="0"/>
                  </a:lnTo>
                </a:path>
              </a:pathLst>
            </a:custGeom>
            <a:ln w="12693">
              <a:solidFill>
                <a:srgbClr val="B5B5B5"/>
              </a:solidFill>
            </a:ln>
          </p:spPr>
          <p:txBody>
            <a:bodyPr wrap="square" lIns="0" tIns="0" rIns="0" bIns="0" rtlCol="0"/>
            <a:lstStyle/>
            <a:p>
              <a:endParaRPr/>
            </a:p>
          </p:txBody>
        </p:sp>
      </p:grpSp>
      <p:grpSp>
        <p:nvGrpSpPr>
          <p:cNvPr id="5" name="object 5"/>
          <p:cNvGrpSpPr/>
          <p:nvPr/>
        </p:nvGrpSpPr>
        <p:grpSpPr>
          <a:xfrm>
            <a:off x="-16511" y="-16509"/>
            <a:ext cx="9172575" cy="6887845"/>
            <a:chOff x="-16511" y="-16509"/>
            <a:chExt cx="9172575" cy="6887845"/>
          </a:xfrm>
        </p:grpSpPr>
        <p:pic>
          <p:nvPicPr>
            <p:cNvPr id="6" name="object 6"/>
            <p:cNvPicPr/>
            <p:nvPr/>
          </p:nvPicPr>
          <p:blipFill>
            <a:blip r:embed="rId3" cstate="print"/>
            <a:stretch>
              <a:fillRect/>
            </a:stretch>
          </p:blipFill>
          <p:spPr>
            <a:xfrm>
              <a:off x="0" y="0"/>
              <a:ext cx="9144000" cy="1438655"/>
            </a:xfrm>
            <a:prstGeom prst="rect">
              <a:avLst/>
            </a:prstGeom>
          </p:spPr>
        </p:pic>
        <p:sp>
          <p:nvSpPr>
            <p:cNvPr id="7" name="object 7"/>
            <p:cNvSpPr/>
            <p:nvPr/>
          </p:nvSpPr>
          <p:spPr>
            <a:xfrm>
              <a:off x="0" y="0"/>
              <a:ext cx="9139555" cy="1367790"/>
            </a:xfrm>
            <a:custGeom>
              <a:avLst/>
              <a:gdLst/>
              <a:ahLst/>
              <a:cxnLst/>
              <a:rect l="l" t="t" r="r" b="b"/>
              <a:pathLst>
                <a:path w="9139555" h="1367790">
                  <a:moveTo>
                    <a:pt x="9139336" y="0"/>
                  </a:moveTo>
                  <a:lnTo>
                    <a:pt x="9139336" y="1367726"/>
                  </a:lnTo>
                  <a:lnTo>
                    <a:pt x="0" y="1367726"/>
                  </a:lnTo>
                  <a:lnTo>
                    <a:pt x="0" y="0"/>
                  </a:lnTo>
                </a:path>
              </a:pathLst>
            </a:custGeom>
            <a:ln w="12693">
              <a:solidFill>
                <a:srgbClr val="01508B"/>
              </a:solidFill>
            </a:ln>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 y="0"/>
              <a:ext cx="9139555" cy="6854825"/>
            </a:xfrm>
            <a:custGeom>
              <a:avLst/>
              <a:gdLst/>
              <a:ahLst/>
              <a:cxnLst/>
              <a:rect l="l" t="t" r="r" b="b"/>
              <a:pathLst>
                <a:path w="9139555" h="6854825">
                  <a:moveTo>
                    <a:pt x="0" y="0"/>
                  </a:moveTo>
                  <a:lnTo>
                    <a:pt x="9139337" y="0"/>
                  </a:lnTo>
                  <a:lnTo>
                    <a:pt x="9139337" y="6854502"/>
                  </a:lnTo>
                  <a:lnTo>
                    <a:pt x="0" y="6854502"/>
                  </a:lnTo>
                  <a:lnTo>
                    <a:pt x="0" y="0"/>
                  </a:lnTo>
                  <a:close/>
                </a:path>
              </a:pathLst>
            </a:custGeom>
            <a:ln w="32751">
              <a:solidFill>
                <a:srgbClr val="FFFFFF"/>
              </a:solidFill>
            </a:ln>
          </p:spPr>
          <p:txBody>
            <a:bodyPr wrap="square" lIns="0" tIns="0" rIns="0" bIns="0" rtlCol="0"/>
            <a:lstStyle/>
            <a:p>
              <a:endParaRPr/>
            </a:p>
          </p:txBody>
        </p:sp>
        <p:pic>
          <p:nvPicPr>
            <p:cNvPr id="9" name="object 9" descr="CHCS"/>
            <p:cNvPicPr/>
            <p:nvPr/>
          </p:nvPicPr>
          <p:blipFill>
            <a:blip r:embed="rId4" cstate="print"/>
            <a:stretch>
              <a:fillRect/>
            </a:stretch>
          </p:blipFill>
          <p:spPr>
            <a:xfrm>
              <a:off x="6989063" y="6495287"/>
              <a:ext cx="1831848" cy="213360"/>
            </a:xfrm>
            <a:prstGeom prst="rect">
              <a:avLst/>
            </a:prstGeom>
          </p:spPr>
        </p:pic>
        <p:pic>
          <p:nvPicPr>
            <p:cNvPr id="10" name="object 10"/>
            <p:cNvPicPr/>
            <p:nvPr/>
          </p:nvPicPr>
          <p:blipFill>
            <a:blip r:embed="rId5" cstate="print"/>
            <a:stretch>
              <a:fillRect/>
            </a:stretch>
          </p:blipFill>
          <p:spPr>
            <a:xfrm>
              <a:off x="131064" y="579120"/>
              <a:ext cx="7117080" cy="1008888"/>
            </a:xfrm>
            <a:prstGeom prst="rect">
              <a:avLst/>
            </a:prstGeom>
          </p:spPr>
        </p:pic>
      </p:grpSp>
      <p:sp>
        <p:nvSpPr>
          <p:cNvPr id="11" name="object 11" descr="State Examples: CBO Partnerships"/>
          <p:cNvSpPr txBox="1">
            <a:spLocks noGrp="1"/>
          </p:cNvSpPr>
          <p:nvPr>
            <p:ph type="title"/>
          </p:nvPr>
        </p:nvSpPr>
        <p:spPr>
          <a:xfrm>
            <a:off x="417376" y="700532"/>
            <a:ext cx="6552565" cy="574040"/>
          </a:xfrm>
          <a:prstGeom prst="rect">
            <a:avLst/>
          </a:prstGeom>
        </p:spPr>
        <p:txBody>
          <a:bodyPr vert="horz" wrap="square" lIns="0" tIns="12700" rIns="0" bIns="0" rtlCol="0">
            <a:spAutoFit/>
          </a:bodyPr>
          <a:lstStyle/>
          <a:p>
            <a:pPr marL="12700">
              <a:lnSpc>
                <a:spcPct val="100000"/>
              </a:lnSpc>
              <a:spcBef>
                <a:spcPts val="100"/>
              </a:spcBef>
            </a:pPr>
            <a:r>
              <a:rPr spc="-95" dirty="0">
                <a:solidFill>
                  <a:srgbClr val="FFFFFF"/>
                </a:solidFill>
                <a:latin typeface="Trebuchet MS"/>
                <a:cs typeface="Trebuchet MS"/>
              </a:rPr>
              <a:t>State</a:t>
            </a:r>
            <a:r>
              <a:rPr spc="-175" dirty="0">
                <a:solidFill>
                  <a:srgbClr val="FFFFFF"/>
                </a:solidFill>
                <a:latin typeface="Trebuchet MS"/>
                <a:cs typeface="Trebuchet MS"/>
              </a:rPr>
              <a:t> </a:t>
            </a:r>
            <a:r>
              <a:rPr spc="-105" dirty="0">
                <a:solidFill>
                  <a:srgbClr val="FFFFFF"/>
                </a:solidFill>
                <a:latin typeface="Trebuchet MS"/>
                <a:cs typeface="Trebuchet MS"/>
              </a:rPr>
              <a:t>Examples:</a:t>
            </a:r>
            <a:r>
              <a:rPr spc="-165" dirty="0">
                <a:solidFill>
                  <a:srgbClr val="FFFFFF"/>
                </a:solidFill>
                <a:latin typeface="Trebuchet MS"/>
                <a:cs typeface="Trebuchet MS"/>
              </a:rPr>
              <a:t> </a:t>
            </a:r>
            <a:r>
              <a:rPr spc="-80" dirty="0">
                <a:solidFill>
                  <a:srgbClr val="FFFFFF"/>
                </a:solidFill>
                <a:latin typeface="Trebuchet MS"/>
                <a:cs typeface="Trebuchet MS"/>
              </a:rPr>
              <a:t>CBO</a:t>
            </a:r>
            <a:r>
              <a:rPr spc="-165" dirty="0">
                <a:solidFill>
                  <a:srgbClr val="FFFFFF"/>
                </a:solidFill>
                <a:latin typeface="Trebuchet MS"/>
                <a:cs typeface="Trebuchet MS"/>
              </a:rPr>
              <a:t> </a:t>
            </a:r>
            <a:r>
              <a:rPr spc="-100" dirty="0">
                <a:solidFill>
                  <a:srgbClr val="FFFFFF"/>
                </a:solidFill>
                <a:latin typeface="Trebuchet MS"/>
                <a:cs typeface="Trebuchet MS"/>
              </a:rPr>
              <a:t>Partnerships</a:t>
            </a:r>
          </a:p>
        </p:txBody>
      </p:sp>
      <p:grpSp>
        <p:nvGrpSpPr>
          <p:cNvPr id="12" name="object 12"/>
          <p:cNvGrpSpPr/>
          <p:nvPr/>
        </p:nvGrpSpPr>
        <p:grpSpPr>
          <a:xfrm>
            <a:off x="231647" y="1572767"/>
            <a:ext cx="4325620" cy="4697095"/>
            <a:chOff x="231647" y="1572767"/>
            <a:chExt cx="4325620" cy="4697095"/>
          </a:xfrm>
        </p:grpSpPr>
        <p:sp>
          <p:nvSpPr>
            <p:cNvPr id="13" name="object 13">
              <a:extLst>
                <a:ext uri="{C183D7F6-B498-43B3-948B-1728B52AA6E4}">
                  <adec:decorative xmlns:adec="http://schemas.microsoft.com/office/drawing/2017/decorative" val="1"/>
                </a:ext>
              </a:extLst>
            </p:cNvPr>
            <p:cNvSpPr/>
            <p:nvPr/>
          </p:nvSpPr>
          <p:spPr>
            <a:xfrm>
              <a:off x="338639" y="1592017"/>
              <a:ext cx="4164965" cy="576580"/>
            </a:xfrm>
            <a:custGeom>
              <a:avLst/>
              <a:gdLst/>
              <a:ahLst/>
              <a:cxnLst/>
              <a:rect l="l" t="t" r="r" b="b"/>
              <a:pathLst>
                <a:path w="4164965" h="576580">
                  <a:moveTo>
                    <a:pt x="4164799" y="0"/>
                  </a:moveTo>
                  <a:lnTo>
                    <a:pt x="0" y="0"/>
                  </a:lnTo>
                  <a:lnTo>
                    <a:pt x="0" y="576262"/>
                  </a:lnTo>
                  <a:lnTo>
                    <a:pt x="4164799" y="576262"/>
                  </a:lnTo>
                  <a:lnTo>
                    <a:pt x="4164799" y="0"/>
                  </a:lnTo>
                  <a:close/>
                </a:path>
              </a:pathLst>
            </a:custGeom>
            <a:solidFill>
              <a:srgbClr val="E0B116"/>
            </a:solidFill>
          </p:spPr>
          <p:txBody>
            <a:bodyPr wrap="square" lIns="0" tIns="0" rIns="0" bIns="0" rtlCol="0"/>
            <a:lstStyle/>
            <a:p>
              <a:endParaRPr/>
            </a:p>
          </p:txBody>
        </p:sp>
        <p:sp>
          <p:nvSpPr>
            <p:cNvPr id="14" name="object 14"/>
            <p:cNvSpPr/>
            <p:nvPr/>
          </p:nvSpPr>
          <p:spPr>
            <a:xfrm>
              <a:off x="338639" y="1592017"/>
              <a:ext cx="4163060" cy="576580"/>
            </a:xfrm>
            <a:custGeom>
              <a:avLst/>
              <a:gdLst/>
              <a:ahLst/>
              <a:cxnLst/>
              <a:rect l="l" t="t" r="r" b="b"/>
              <a:pathLst>
                <a:path w="4163060" h="576580">
                  <a:moveTo>
                    <a:pt x="0" y="0"/>
                  </a:moveTo>
                  <a:lnTo>
                    <a:pt x="4162680" y="0"/>
                  </a:lnTo>
                  <a:lnTo>
                    <a:pt x="4162680" y="575968"/>
                  </a:lnTo>
                  <a:lnTo>
                    <a:pt x="0" y="575968"/>
                  </a:lnTo>
                  <a:lnTo>
                    <a:pt x="0" y="0"/>
                  </a:lnTo>
                  <a:close/>
                </a:path>
              </a:pathLst>
            </a:custGeom>
            <a:ln w="12693">
              <a:solidFill>
                <a:srgbClr val="E0B116"/>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347471" y="1572767"/>
              <a:ext cx="2788919" cy="673608"/>
            </a:xfrm>
            <a:prstGeom prst="rect">
              <a:avLst/>
            </a:prstGeom>
          </p:spPr>
        </p:pic>
        <p:pic>
          <p:nvPicPr>
            <p:cNvPr id="16" name="object 16"/>
            <p:cNvPicPr/>
            <p:nvPr/>
          </p:nvPicPr>
          <p:blipFill>
            <a:blip r:embed="rId7" cstate="print"/>
            <a:stretch>
              <a:fillRect/>
            </a:stretch>
          </p:blipFill>
          <p:spPr>
            <a:xfrm>
              <a:off x="292607" y="2148839"/>
              <a:ext cx="4258056" cy="4120896"/>
            </a:xfrm>
            <a:prstGeom prst="rect">
              <a:avLst/>
            </a:prstGeom>
          </p:spPr>
        </p:pic>
        <p:pic>
          <p:nvPicPr>
            <p:cNvPr id="17" name="object 17"/>
            <p:cNvPicPr/>
            <p:nvPr/>
          </p:nvPicPr>
          <p:blipFill>
            <a:blip r:embed="rId8" cstate="print"/>
            <a:stretch>
              <a:fillRect/>
            </a:stretch>
          </p:blipFill>
          <p:spPr>
            <a:xfrm>
              <a:off x="231647" y="2194559"/>
              <a:ext cx="4325112" cy="3822191"/>
            </a:xfrm>
            <a:prstGeom prst="rect">
              <a:avLst/>
            </a:prstGeom>
          </p:spPr>
        </p:pic>
        <p:sp>
          <p:nvSpPr>
            <p:cNvPr id="18" name="object 18"/>
            <p:cNvSpPr/>
            <p:nvPr/>
          </p:nvSpPr>
          <p:spPr>
            <a:xfrm>
              <a:off x="338635" y="2168279"/>
              <a:ext cx="4164965" cy="4031615"/>
            </a:xfrm>
            <a:custGeom>
              <a:avLst/>
              <a:gdLst/>
              <a:ahLst/>
              <a:cxnLst/>
              <a:rect l="l" t="t" r="r" b="b"/>
              <a:pathLst>
                <a:path w="4164965" h="4031615">
                  <a:moveTo>
                    <a:pt x="4164812" y="0"/>
                  </a:moveTo>
                  <a:lnTo>
                    <a:pt x="0" y="0"/>
                  </a:lnTo>
                  <a:lnTo>
                    <a:pt x="0" y="4031183"/>
                  </a:lnTo>
                  <a:lnTo>
                    <a:pt x="4164812" y="4031183"/>
                  </a:lnTo>
                  <a:lnTo>
                    <a:pt x="4164812" y="0"/>
                  </a:lnTo>
                  <a:close/>
                </a:path>
              </a:pathLst>
            </a:custGeom>
            <a:solidFill>
              <a:srgbClr val="EEEEEE"/>
            </a:solidFill>
          </p:spPr>
          <p:txBody>
            <a:bodyPr wrap="square" lIns="0" tIns="0" rIns="0" bIns="0" rtlCol="0"/>
            <a:lstStyle/>
            <a:p>
              <a:endParaRPr/>
            </a:p>
          </p:txBody>
        </p:sp>
        <p:sp>
          <p:nvSpPr>
            <p:cNvPr id="19" name="object 19"/>
            <p:cNvSpPr/>
            <p:nvPr/>
          </p:nvSpPr>
          <p:spPr>
            <a:xfrm>
              <a:off x="338635" y="2168279"/>
              <a:ext cx="4163060" cy="4029710"/>
            </a:xfrm>
            <a:custGeom>
              <a:avLst/>
              <a:gdLst/>
              <a:ahLst/>
              <a:cxnLst/>
              <a:rect l="l" t="t" r="r" b="b"/>
              <a:pathLst>
                <a:path w="4163060" h="4029710">
                  <a:moveTo>
                    <a:pt x="0" y="0"/>
                  </a:moveTo>
                  <a:lnTo>
                    <a:pt x="4162683" y="0"/>
                  </a:lnTo>
                  <a:lnTo>
                    <a:pt x="4162683" y="4029127"/>
                  </a:lnTo>
                  <a:lnTo>
                    <a:pt x="0" y="4029127"/>
                  </a:lnTo>
                  <a:lnTo>
                    <a:pt x="0" y="0"/>
                  </a:lnTo>
                  <a:close/>
                </a:path>
              </a:pathLst>
            </a:custGeom>
            <a:ln w="12693">
              <a:solidFill>
                <a:srgbClr val="FFFFFF"/>
              </a:solidFill>
            </a:ln>
          </p:spPr>
          <p:txBody>
            <a:bodyPr wrap="square" lIns="0" tIns="0" rIns="0" bIns="0" rtlCol="0"/>
            <a:lstStyle/>
            <a:p>
              <a:endParaRPr/>
            </a:p>
          </p:txBody>
        </p:sp>
      </p:grpSp>
      <p:sp>
        <p:nvSpPr>
          <p:cNvPr id="20" name="object 20" descr="MCO must enter into agreement with CBOs to “coordinate Population Health improvement strategies[…] which address the socio-economic, environmental, and policy domains; as well as provide services such as care coordination and&#13;&#10;intensive care management[.]”&#13;&#10;"/>
          <p:cNvSpPr txBox="1"/>
          <p:nvPr/>
        </p:nvSpPr>
        <p:spPr>
          <a:xfrm>
            <a:off x="417376" y="2261108"/>
            <a:ext cx="3872229" cy="3503295"/>
          </a:xfrm>
          <a:prstGeom prst="rect">
            <a:avLst/>
          </a:prstGeom>
        </p:spPr>
        <p:txBody>
          <a:bodyPr vert="horz" wrap="square" lIns="0" tIns="67310" rIns="0" bIns="0" rtlCol="0">
            <a:spAutoFit/>
          </a:bodyPr>
          <a:lstStyle/>
          <a:p>
            <a:pPr marL="269240" marR="5080" indent="-266700">
              <a:lnSpc>
                <a:spcPct val="85100"/>
              </a:lnSpc>
              <a:spcBef>
                <a:spcPts val="530"/>
              </a:spcBef>
              <a:buClr>
                <a:srgbClr val="0182A9"/>
              </a:buClr>
              <a:buSzPct val="93750"/>
              <a:buFont typeface="Wingdings 2"/>
              <a:buChar char=""/>
              <a:tabLst>
                <a:tab pos="269240" algn="l"/>
              </a:tabLst>
            </a:pPr>
            <a:r>
              <a:rPr sz="2400" spc="-280" dirty="0">
                <a:solidFill>
                  <a:srgbClr val="404040"/>
                </a:solidFill>
                <a:latin typeface="Arial"/>
                <a:cs typeface="Arial"/>
              </a:rPr>
              <a:t>MCO</a:t>
            </a:r>
            <a:r>
              <a:rPr sz="2400" spc="-204" dirty="0">
                <a:solidFill>
                  <a:srgbClr val="404040"/>
                </a:solidFill>
                <a:latin typeface="Arial"/>
                <a:cs typeface="Arial"/>
              </a:rPr>
              <a:t> </a:t>
            </a:r>
            <a:r>
              <a:rPr sz="2400" spc="-130" dirty="0">
                <a:solidFill>
                  <a:srgbClr val="404040"/>
                </a:solidFill>
                <a:latin typeface="Arial"/>
                <a:cs typeface="Arial"/>
              </a:rPr>
              <a:t>must</a:t>
            </a:r>
            <a:r>
              <a:rPr sz="2400" spc="-204" dirty="0">
                <a:solidFill>
                  <a:srgbClr val="404040"/>
                </a:solidFill>
                <a:latin typeface="Arial"/>
                <a:cs typeface="Arial"/>
              </a:rPr>
              <a:t> </a:t>
            </a:r>
            <a:r>
              <a:rPr sz="2400" spc="-100" dirty="0">
                <a:solidFill>
                  <a:srgbClr val="404040"/>
                </a:solidFill>
                <a:latin typeface="Arial"/>
                <a:cs typeface="Arial"/>
              </a:rPr>
              <a:t>enter</a:t>
            </a:r>
            <a:r>
              <a:rPr sz="2400" spc="-200" dirty="0">
                <a:solidFill>
                  <a:srgbClr val="404040"/>
                </a:solidFill>
                <a:latin typeface="Arial"/>
                <a:cs typeface="Arial"/>
              </a:rPr>
              <a:t> </a:t>
            </a:r>
            <a:r>
              <a:rPr sz="2400" spc="-20" dirty="0">
                <a:solidFill>
                  <a:srgbClr val="404040"/>
                </a:solidFill>
                <a:latin typeface="Arial"/>
                <a:cs typeface="Arial"/>
              </a:rPr>
              <a:t>into </a:t>
            </a:r>
            <a:r>
              <a:rPr sz="2400" spc="-150" dirty="0">
                <a:solidFill>
                  <a:srgbClr val="404040"/>
                </a:solidFill>
                <a:latin typeface="Arial"/>
                <a:cs typeface="Arial"/>
              </a:rPr>
              <a:t>agreement</a:t>
            </a:r>
            <a:r>
              <a:rPr sz="2400" spc="-204" dirty="0">
                <a:solidFill>
                  <a:srgbClr val="404040"/>
                </a:solidFill>
                <a:latin typeface="Arial"/>
                <a:cs typeface="Arial"/>
              </a:rPr>
              <a:t> </a:t>
            </a:r>
            <a:r>
              <a:rPr sz="2400" spc="-40" dirty="0">
                <a:solidFill>
                  <a:srgbClr val="404040"/>
                </a:solidFill>
                <a:latin typeface="Arial"/>
                <a:cs typeface="Arial"/>
              </a:rPr>
              <a:t>with</a:t>
            </a:r>
            <a:r>
              <a:rPr sz="2400" spc="-200" dirty="0">
                <a:solidFill>
                  <a:srgbClr val="404040"/>
                </a:solidFill>
                <a:latin typeface="Arial"/>
                <a:cs typeface="Arial"/>
              </a:rPr>
              <a:t> </a:t>
            </a:r>
            <a:r>
              <a:rPr sz="2400" spc="-375" dirty="0">
                <a:solidFill>
                  <a:srgbClr val="404040"/>
                </a:solidFill>
                <a:latin typeface="Arial"/>
                <a:cs typeface="Arial"/>
              </a:rPr>
              <a:t>CBOs</a:t>
            </a:r>
            <a:r>
              <a:rPr sz="2400" spc="-204" dirty="0">
                <a:solidFill>
                  <a:srgbClr val="404040"/>
                </a:solidFill>
                <a:latin typeface="Arial"/>
                <a:cs typeface="Arial"/>
              </a:rPr>
              <a:t> </a:t>
            </a:r>
            <a:r>
              <a:rPr sz="2400" spc="-25" dirty="0">
                <a:solidFill>
                  <a:srgbClr val="404040"/>
                </a:solidFill>
                <a:latin typeface="Arial"/>
                <a:cs typeface="Arial"/>
              </a:rPr>
              <a:t>to </a:t>
            </a:r>
            <a:r>
              <a:rPr sz="2400" spc="-120" dirty="0">
                <a:solidFill>
                  <a:srgbClr val="404040"/>
                </a:solidFill>
                <a:latin typeface="Arial"/>
                <a:cs typeface="Arial"/>
              </a:rPr>
              <a:t>“coordinate</a:t>
            </a:r>
            <a:r>
              <a:rPr sz="2400" spc="-145" dirty="0">
                <a:solidFill>
                  <a:srgbClr val="404040"/>
                </a:solidFill>
                <a:latin typeface="Arial"/>
                <a:cs typeface="Arial"/>
              </a:rPr>
              <a:t> Population </a:t>
            </a:r>
            <a:r>
              <a:rPr sz="2400" spc="-70" dirty="0">
                <a:solidFill>
                  <a:srgbClr val="404040"/>
                </a:solidFill>
                <a:latin typeface="Arial"/>
                <a:cs typeface="Arial"/>
              </a:rPr>
              <a:t>Health </a:t>
            </a:r>
            <a:r>
              <a:rPr sz="2400" spc="-114" dirty="0">
                <a:solidFill>
                  <a:srgbClr val="404040"/>
                </a:solidFill>
                <a:latin typeface="Arial"/>
                <a:cs typeface="Arial"/>
              </a:rPr>
              <a:t>improvement</a:t>
            </a:r>
            <a:r>
              <a:rPr sz="2400" spc="-235" dirty="0">
                <a:solidFill>
                  <a:srgbClr val="404040"/>
                </a:solidFill>
                <a:latin typeface="Arial"/>
                <a:cs typeface="Arial"/>
              </a:rPr>
              <a:t> </a:t>
            </a:r>
            <a:r>
              <a:rPr sz="2400" spc="-100" dirty="0">
                <a:solidFill>
                  <a:srgbClr val="404040"/>
                </a:solidFill>
                <a:latin typeface="Arial"/>
                <a:cs typeface="Arial"/>
              </a:rPr>
              <a:t>strategies[…] </a:t>
            </a:r>
            <a:r>
              <a:rPr sz="2400" spc="-130" dirty="0">
                <a:solidFill>
                  <a:srgbClr val="404040"/>
                </a:solidFill>
                <a:latin typeface="Arial"/>
                <a:cs typeface="Arial"/>
              </a:rPr>
              <a:t>which</a:t>
            </a:r>
            <a:r>
              <a:rPr sz="2400" spc="-190" dirty="0">
                <a:solidFill>
                  <a:srgbClr val="404040"/>
                </a:solidFill>
                <a:latin typeface="Arial"/>
                <a:cs typeface="Arial"/>
              </a:rPr>
              <a:t> </a:t>
            </a:r>
            <a:r>
              <a:rPr sz="2400" spc="-200" dirty="0">
                <a:solidFill>
                  <a:srgbClr val="404040"/>
                </a:solidFill>
                <a:latin typeface="Arial"/>
                <a:cs typeface="Arial"/>
              </a:rPr>
              <a:t>address </a:t>
            </a:r>
            <a:r>
              <a:rPr sz="2400" spc="-70" dirty="0">
                <a:solidFill>
                  <a:srgbClr val="404040"/>
                </a:solidFill>
                <a:latin typeface="Arial"/>
                <a:cs typeface="Arial"/>
              </a:rPr>
              <a:t>the</a:t>
            </a:r>
            <a:r>
              <a:rPr sz="2400" spc="-185" dirty="0">
                <a:solidFill>
                  <a:srgbClr val="404040"/>
                </a:solidFill>
                <a:latin typeface="Arial"/>
                <a:cs typeface="Arial"/>
              </a:rPr>
              <a:t> </a:t>
            </a:r>
            <a:r>
              <a:rPr sz="2400" spc="-10" dirty="0">
                <a:solidFill>
                  <a:srgbClr val="404040"/>
                </a:solidFill>
                <a:latin typeface="Arial"/>
                <a:cs typeface="Arial"/>
              </a:rPr>
              <a:t>socio-</a:t>
            </a:r>
            <a:r>
              <a:rPr sz="2400" spc="-160" dirty="0">
                <a:solidFill>
                  <a:srgbClr val="404040"/>
                </a:solidFill>
                <a:latin typeface="Arial"/>
                <a:cs typeface="Arial"/>
              </a:rPr>
              <a:t>economic, </a:t>
            </a:r>
            <a:r>
              <a:rPr sz="2400" spc="-130" dirty="0">
                <a:solidFill>
                  <a:srgbClr val="404040"/>
                </a:solidFill>
                <a:latin typeface="Arial"/>
                <a:cs typeface="Arial"/>
              </a:rPr>
              <a:t>environmental,</a:t>
            </a:r>
            <a:r>
              <a:rPr sz="2400" spc="-145" dirty="0">
                <a:solidFill>
                  <a:srgbClr val="404040"/>
                </a:solidFill>
                <a:latin typeface="Arial"/>
                <a:cs typeface="Arial"/>
              </a:rPr>
              <a:t> </a:t>
            </a:r>
            <a:r>
              <a:rPr sz="2400" spc="-95" dirty="0">
                <a:solidFill>
                  <a:srgbClr val="404040"/>
                </a:solidFill>
                <a:latin typeface="Arial"/>
                <a:cs typeface="Arial"/>
              </a:rPr>
              <a:t>and </a:t>
            </a:r>
            <a:r>
              <a:rPr sz="2400" spc="-130" dirty="0">
                <a:solidFill>
                  <a:srgbClr val="404040"/>
                </a:solidFill>
                <a:latin typeface="Arial"/>
                <a:cs typeface="Arial"/>
              </a:rPr>
              <a:t>policy</a:t>
            </a:r>
            <a:r>
              <a:rPr sz="2400" spc="-190" dirty="0">
                <a:solidFill>
                  <a:srgbClr val="404040"/>
                </a:solidFill>
                <a:latin typeface="Arial"/>
                <a:cs typeface="Arial"/>
              </a:rPr>
              <a:t> </a:t>
            </a:r>
            <a:r>
              <a:rPr sz="2400" spc="-160" dirty="0">
                <a:solidFill>
                  <a:srgbClr val="404040"/>
                </a:solidFill>
                <a:latin typeface="Arial"/>
                <a:cs typeface="Arial"/>
              </a:rPr>
              <a:t>domains;</a:t>
            </a:r>
            <a:r>
              <a:rPr sz="2400" spc="-195" dirty="0">
                <a:solidFill>
                  <a:srgbClr val="404040"/>
                </a:solidFill>
                <a:latin typeface="Arial"/>
                <a:cs typeface="Arial"/>
              </a:rPr>
              <a:t> </a:t>
            </a:r>
            <a:r>
              <a:rPr sz="2400" spc="-260" dirty="0">
                <a:solidFill>
                  <a:srgbClr val="404040"/>
                </a:solidFill>
                <a:latin typeface="Arial"/>
                <a:cs typeface="Arial"/>
              </a:rPr>
              <a:t>as</a:t>
            </a:r>
            <a:r>
              <a:rPr sz="2400" spc="-185" dirty="0">
                <a:solidFill>
                  <a:srgbClr val="404040"/>
                </a:solidFill>
                <a:latin typeface="Arial"/>
                <a:cs typeface="Arial"/>
              </a:rPr>
              <a:t> </a:t>
            </a:r>
            <a:r>
              <a:rPr sz="2400" spc="-90" dirty="0">
                <a:solidFill>
                  <a:srgbClr val="404040"/>
                </a:solidFill>
                <a:latin typeface="Arial"/>
                <a:cs typeface="Arial"/>
              </a:rPr>
              <a:t>well</a:t>
            </a:r>
            <a:r>
              <a:rPr sz="2400" spc="-195" dirty="0">
                <a:solidFill>
                  <a:srgbClr val="404040"/>
                </a:solidFill>
                <a:latin typeface="Arial"/>
                <a:cs typeface="Arial"/>
              </a:rPr>
              <a:t> </a:t>
            </a:r>
            <a:r>
              <a:rPr sz="2400" spc="-285" dirty="0">
                <a:solidFill>
                  <a:srgbClr val="404040"/>
                </a:solidFill>
                <a:latin typeface="Arial"/>
                <a:cs typeface="Arial"/>
              </a:rPr>
              <a:t>as </a:t>
            </a:r>
            <a:r>
              <a:rPr sz="2400" spc="-125" dirty="0">
                <a:solidFill>
                  <a:srgbClr val="404040"/>
                </a:solidFill>
                <a:latin typeface="Arial"/>
                <a:cs typeface="Arial"/>
              </a:rPr>
              <a:t>provide</a:t>
            </a:r>
            <a:r>
              <a:rPr sz="2400" spc="-190" dirty="0">
                <a:solidFill>
                  <a:srgbClr val="404040"/>
                </a:solidFill>
                <a:latin typeface="Arial"/>
                <a:cs typeface="Arial"/>
              </a:rPr>
              <a:t> </a:t>
            </a:r>
            <a:r>
              <a:rPr sz="2400" spc="-185" dirty="0">
                <a:solidFill>
                  <a:srgbClr val="404040"/>
                </a:solidFill>
                <a:latin typeface="Arial"/>
                <a:cs typeface="Arial"/>
              </a:rPr>
              <a:t>services</a:t>
            </a:r>
            <a:r>
              <a:rPr sz="2400" spc="-195" dirty="0">
                <a:solidFill>
                  <a:srgbClr val="404040"/>
                </a:solidFill>
                <a:latin typeface="Arial"/>
                <a:cs typeface="Arial"/>
              </a:rPr>
              <a:t> </a:t>
            </a:r>
            <a:r>
              <a:rPr sz="2400" spc="-204" dirty="0">
                <a:solidFill>
                  <a:srgbClr val="404040"/>
                </a:solidFill>
                <a:latin typeface="Arial"/>
                <a:cs typeface="Arial"/>
              </a:rPr>
              <a:t>such</a:t>
            </a:r>
            <a:r>
              <a:rPr sz="2400" spc="-190" dirty="0">
                <a:solidFill>
                  <a:srgbClr val="404040"/>
                </a:solidFill>
                <a:latin typeface="Arial"/>
                <a:cs typeface="Arial"/>
              </a:rPr>
              <a:t> </a:t>
            </a:r>
            <a:r>
              <a:rPr sz="2400" spc="-260" dirty="0">
                <a:solidFill>
                  <a:srgbClr val="404040"/>
                </a:solidFill>
                <a:latin typeface="Arial"/>
                <a:cs typeface="Arial"/>
              </a:rPr>
              <a:t>as</a:t>
            </a:r>
            <a:r>
              <a:rPr sz="2400" spc="-195" dirty="0">
                <a:solidFill>
                  <a:srgbClr val="404040"/>
                </a:solidFill>
                <a:latin typeface="Arial"/>
                <a:cs typeface="Arial"/>
              </a:rPr>
              <a:t> </a:t>
            </a:r>
            <a:r>
              <a:rPr sz="2400" spc="-20" dirty="0">
                <a:solidFill>
                  <a:srgbClr val="404040"/>
                </a:solidFill>
                <a:latin typeface="Arial"/>
                <a:cs typeface="Arial"/>
              </a:rPr>
              <a:t>care </a:t>
            </a:r>
            <a:r>
              <a:rPr sz="2400" spc="-120" dirty="0">
                <a:solidFill>
                  <a:srgbClr val="404040"/>
                </a:solidFill>
                <a:latin typeface="Arial"/>
                <a:cs typeface="Arial"/>
              </a:rPr>
              <a:t>coordination</a:t>
            </a:r>
            <a:r>
              <a:rPr sz="2400" spc="-135" dirty="0">
                <a:solidFill>
                  <a:srgbClr val="404040"/>
                </a:solidFill>
                <a:latin typeface="Arial"/>
                <a:cs typeface="Arial"/>
              </a:rPr>
              <a:t> </a:t>
            </a:r>
            <a:r>
              <a:rPr sz="2400" spc="-25" dirty="0">
                <a:solidFill>
                  <a:srgbClr val="404040"/>
                </a:solidFill>
                <a:latin typeface="Arial"/>
                <a:cs typeface="Arial"/>
              </a:rPr>
              <a:t>and</a:t>
            </a:r>
            <a:endParaRPr sz="2400" dirty="0">
              <a:latin typeface="Arial"/>
              <a:cs typeface="Arial"/>
            </a:endParaRPr>
          </a:p>
          <a:p>
            <a:pPr marL="269875" marR="1642110">
              <a:lnSpc>
                <a:spcPts val="2400"/>
              </a:lnSpc>
              <a:spcBef>
                <a:spcPts val="95"/>
              </a:spcBef>
            </a:pPr>
            <a:r>
              <a:rPr sz="2400" spc="-135" dirty="0">
                <a:solidFill>
                  <a:srgbClr val="404040"/>
                </a:solidFill>
                <a:latin typeface="Arial"/>
                <a:cs typeface="Arial"/>
              </a:rPr>
              <a:t>intensive</a:t>
            </a:r>
            <a:r>
              <a:rPr sz="2400" spc="-180" dirty="0">
                <a:solidFill>
                  <a:srgbClr val="404040"/>
                </a:solidFill>
                <a:latin typeface="Arial"/>
                <a:cs typeface="Arial"/>
              </a:rPr>
              <a:t> </a:t>
            </a:r>
            <a:r>
              <a:rPr sz="2400" spc="-20" dirty="0">
                <a:solidFill>
                  <a:srgbClr val="404040"/>
                </a:solidFill>
                <a:latin typeface="Arial"/>
                <a:cs typeface="Arial"/>
              </a:rPr>
              <a:t>care </a:t>
            </a:r>
            <a:r>
              <a:rPr sz="2400" spc="-114" dirty="0">
                <a:solidFill>
                  <a:srgbClr val="404040"/>
                </a:solidFill>
                <a:latin typeface="Arial"/>
                <a:cs typeface="Arial"/>
              </a:rPr>
              <a:t>management[.]”</a:t>
            </a:r>
            <a:endParaRPr sz="2400" dirty="0">
              <a:latin typeface="Arial"/>
              <a:cs typeface="Arial"/>
            </a:endParaRPr>
          </a:p>
        </p:txBody>
      </p:sp>
      <p:grpSp>
        <p:nvGrpSpPr>
          <p:cNvPr id="21" name="object 21">
            <a:extLst>
              <a:ext uri="{C183D7F6-B498-43B3-948B-1728B52AA6E4}">
                <adec:decorative xmlns:adec="http://schemas.microsoft.com/office/drawing/2017/decorative" val="1"/>
              </a:ext>
            </a:extLst>
          </p:cNvPr>
          <p:cNvGrpSpPr/>
          <p:nvPr/>
        </p:nvGrpSpPr>
        <p:grpSpPr>
          <a:xfrm>
            <a:off x="4634214" y="1572767"/>
            <a:ext cx="4175760" cy="673735"/>
            <a:chOff x="4634214" y="1572767"/>
            <a:chExt cx="4175760" cy="673735"/>
          </a:xfrm>
        </p:grpSpPr>
        <p:sp>
          <p:nvSpPr>
            <p:cNvPr id="22" name="object 22"/>
            <p:cNvSpPr/>
            <p:nvPr/>
          </p:nvSpPr>
          <p:spPr>
            <a:xfrm>
              <a:off x="4640564" y="1592017"/>
              <a:ext cx="4164965" cy="576580"/>
            </a:xfrm>
            <a:custGeom>
              <a:avLst/>
              <a:gdLst/>
              <a:ahLst/>
              <a:cxnLst/>
              <a:rect l="l" t="t" r="r" b="b"/>
              <a:pathLst>
                <a:path w="4164965" h="576580">
                  <a:moveTo>
                    <a:pt x="4164799" y="0"/>
                  </a:moveTo>
                  <a:lnTo>
                    <a:pt x="0" y="0"/>
                  </a:lnTo>
                  <a:lnTo>
                    <a:pt x="0" y="576262"/>
                  </a:lnTo>
                  <a:lnTo>
                    <a:pt x="4164799" y="576262"/>
                  </a:lnTo>
                  <a:lnTo>
                    <a:pt x="4164799" y="0"/>
                  </a:lnTo>
                  <a:close/>
                </a:path>
              </a:pathLst>
            </a:custGeom>
            <a:solidFill>
              <a:srgbClr val="0182A9"/>
            </a:solidFill>
          </p:spPr>
          <p:txBody>
            <a:bodyPr wrap="square" lIns="0" tIns="0" rIns="0" bIns="0" rtlCol="0"/>
            <a:lstStyle/>
            <a:p>
              <a:endParaRPr/>
            </a:p>
          </p:txBody>
        </p:sp>
        <p:sp>
          <p:nvSpPr>
            <p:cNvPr id="23" name="object 23"/>
            <p:cNvSpPr/>
            <p:nvPr/>
          </p:nvSpPr>
          <p:spPr>
            <a:xfrm>
              <a:off x="4640564" y="1592017"/>
              <a:ext cx="4163060" cy="576580"/>
            </a:xfrm>
            <a:custGeom>
              <a:avLst/>
              <a:gdLst/>
              <a:ahLst/>
              <a:cxnLst/>
              <a:rect l="l" t="t" r="r" b="b"/>
              <a:pathLst>
                <a:path w="4163059" h="576580">
                  <a:moveTo>
                    <a:pt x="0" y="0"/>
                  </a:moveTo>
                  <a:lnTo>
                    <a:pt x="4162677" y="0"/>
                  </a:lnTo>
                  <a:lnTo>
                    <a:pt x="4162677" y="575968"/>
                  </a:lnTo>
                  <a:lnTo>
                    <a:pt x="0" y="575968"/>
                  </a:lnTo>
                  <a:lnTo>
                    <a:pt x="0" y="0"/>
                  </a:lnTo>
                  <a:close/>
                </a:path>
              </a:pathLst>
            </a:custGeom>
            <a:ln w="12693">
              <a:solidFill>
                <a:srgbClr val="0182A9"/>
              </a:solidFill>
            </a:ln>
          </p:spPr>
          <p:txBody>
            <a:bodyPr wrap="square" lIns="0" tIns="0" rIns="0" bIns="0" rtlCol="0"/>
            <a:lstStyle/>
            <a:p>
              <a:endParaRPr/>
            </a:p>
          </p:txBody>
        </p:sp>
        <p:pic>
          <p:nvPicPr>
            <p:cNvPr id="24" name="object 24"/>
            <p:cNvPicPr/>
            <p:nvPr/>
          </p:nvPicPr>
          <p:blipFill>
            <a:blip r:embed="rId9" cstate="print"/>
            <a:stretch>
              <a:fillRect/>
            </a:stretch>
          </p:blipFill>
          <p:spPr>
            <a:xfrm>
              <a:off x="4651248" y="1572767"/>
              <a:ext cx="2389631" cy="673608"/>
            </a:xfrm>
            <a:prstGeom prst="rect">
              <a:avLst/>
            </a:prstGeom>
          </p:spPr>
        </p:pic>
      </p:grpSp>
      <p:sp>
        <p:nvSpPr>
          <p:cNvPr id="25" name="object 25">
            <a:extLst>
              <a:ext uri="{C183D7F6-B498-43B3-948B-1728B52AA6E4}">
                <adec:decorative xmlns:adec="http://schemas.microsoft.com/office/drawing/2017/decorative" val="1"/>
              </a:ext>
            </a:extLst>
          </p:cNvPr>
          <p:cNvSpPr txBox="1"/>
          <p:nvPr/>
        </p:nvSpPr>
        <p:spPr>
          <a:xfrm>
            <a:off x="541204" y="1633220"/>
            <a:ext cx="6312535" cy="391160"/>
          </a:xfrm>
          <a:prstGeom prst="rect">
            <a:avLst/>
          </a:prstGeom>
        </p:spPr>
        <p:txBody>
          <a:bodyPr vert="horz" wrap="square" lIns="0" tIns="12700" rIns="0" bIns="0" rtlCol="0">
            <a:spAutoFit/>
          </a:bodyPr>
          <a:lstStyle/>
          <a:p>
            <a:pPr marL="12700">
              <a:lnSpc>
                <a:spcPct val="100000"/>
              </a:lnSpc>
              <a:spcBef>
                <a:spcPts val="100"/>
              </a:spcBef>
              <a:tabLst>
                <a:tab pos="4314190" algn="l"/>
              </a:tabLst>
            </a:pPr>
            <a:r>
              <a:rPr sz="2400" b="1" spc="-229" dirty="0">
                <a:solidFill>
                  <a:srgbClr val="FFFFFF"/>
                </a:solidFill>
                <a:latin typeface="Arial"/>
                <a:cs typeface="Arial"/>
              </a:rPr>
              <a:t>Contract</a:t>
            </a:r>
            <a:r>
              <a:rPr sz="2400" b="1" spc="-180" dirty="0">
                <a:solidFill>
                  <a:srgbClr val="FFFFFF"/>
                </a:solidFill>
                <a:latin typeface="Arial"/>
                <a:cs typeface="Arial"/>
              </a:rPr>
              <a:t> </a:t>
            </a:r>
            <a:r>
              <a:rPr sz="2400" b="1" spc="-10" dirty="0">
                <a:solidFill>
                  <a:srgbClr val="FFFFFF"/>
                </a:solidFill>
                <a:latin typeface="Arial"/>
                <a:cs typeface="Arial"/>
              </a:rPr>
              <a:t>(Michigan)</a:t>
            </a:r>
            <a:r>
              <a:rPr sz="2400" b="1" dirty="0">
                <a:solidFill>
                  <a:srgbClr val="FFFFFF"/>
                </a:solidFill>
                <a:latin typeface="Arial"/>
                <a:cs typeface="Arial"/>
              </a:rPr>
              <a:t>	</a:t>
            </a:r>
            <a:r>
              <a:rPr sz="2400" b="1" spc="-175" dirty="0">
                <a:solidFill>
                  <a:srgbClr val="FFFFFF"/>
                </a:solidFill>
                <a:latin typeface="Arial"/>
                <a:cs typeface="Arial"/>
              </a:rPr>
              <a:t>1115</a:t>
            </a:r>
            <a:r>
              <a:rPr sz="2400" b="1" spc="-220" dirty="0">
                <a:solidFill>
                  <a:srgbClr val="FFFFFF"/>
                </a:solidFill>
                <a:latin typeface="Arial"/>
                <a:cs typeface="Arial"/>
              </a:rPr>
              <a:t> </a:t>
            </a:r>
            <a:r>
              <a:rPr sz="2400" b="1" spc="-160" dirty="0">
                <a:solidFill>
                  <a:srgbClr val="FFFFFF"/>
                </a:solidFill>
                <a:latin typeface="Arial"/>
                <a:cs typeface="Arial"/>
              </a:rPr>
              <a:t>(New</a:t>
            </a:r>
            <a:r>
              <a:rPr sz="2400" b="1" spc="-215" dirty="0">
                <a:solidFill>
                  <a:srgbClr val="FFFFFF"/>
                </a:solidFill>
                <a:latin typeface="Arial"/>
                <a:cs typeface="Arial"/>
              </a:rPr>
              <a:t> </a:t>
            </a:r>
            <a:r>
              <a:rPr sz="2400" b="1" spc="-280" dirty="0">
                <a:solidFill>
                  <a:srgbClr val="FFFFFF"/>
                </a:solidFill>
                <a:latin typeface="Arial"/>
                <a:cs typeface="Arial"/>
              </a:rPr>
              <a:t>York)</a:t>
            </a:r>
            <a:endParaRPr sz="2400" dirty="0">
              <a:latin typeface="Arial"/>
              <a:cs typeface="Arial"/>
            </a:endParaRPr>
          </a:p>
        </p:txBody>
      </p:sp>
      <p:grpSp>
        <p:nvGrpSpPr>
          <p:cNvPr id="26" name="object 26"/>
          <p:cNvGrpSpPr/>
          <p:nvPr/>
        </p:nvGrpSpPr>
        <p:grpSpPr>
          <a:xfrm>
            <a:off x="4532376" y="2148839"/>
            <a:ext cx="4380230" cy="4121150"/>
            <a:chOff x="4532376" y="2148839"/>
            <a:chExt cx="4380230" cy="4121150"/>
          </a:xfrm>
        </p:grpSpPr>
        <p:pic>
          <p:nvPicPr>
            <p:cNvPr id="27" name="object 27"/>
            <p:cNvPicPr/>
            <p:nvPr/>
          </p:nvPicPr>
          <p:blipFill>
            <a:blip r:embed="rId10" cstate="print"/>
            <a:stretch>
              <a:fillRect/>
            </a:stretch>
          </p:blipFill>
          <p:spPr>
            <a:xfrm>
              <a:off x="4593336" y="2148839"/>
              <a:ext cx="4258056" cy="4120896"/>
            </a:xfrm>
            <a:prstGeom prst="rect">
              <a:avLst/>
            </a:prstGeom>
          </p:spPr>
        </p:pic>
        <p:pic>
          <p:nvPicPr>
            <p:cNvPr id="28" name="object 28"/>
            <p:cNvPicPr/>
            <p:nvPr/>
          </p:nvPicPr>
          <p:blipFill>
            <a:blip r:embed="rId11" cstate="print"/>
            <a:stretch>
              <a:fillRect/>
            </a:stretch>
          </p:blipFill>
          <p:spPr>
            <a:xfrm>
              <a:off x="4532376" y="2194559"/>
              <a:ext cx="4379976" cy="3048000"/>
            </a:xfrm>
            <a:prstGeom prst="rect">
              <a:avLst/>
            </a:prstGeom>
          </p:spPr>
        </p:pic>
        <p:sp>
          <p:nvSpPr>
            <p:cNvPr id="29" name="object 29"/>
            <p:cNvSpPr/>
            <p:nvPr/>
          </p:nvSpPr>
          <p:spPr>
            <a:xfrm>
              <a:off x="4640566" y="2168279"/>
              <a:ext cx="4164965" cy="4031615"/>
            </a:xfrm>
            <a:custGeom>
              <a:avLst/>
              <a:gdLst/>
              <a:ahLst/>
              <a:cxnLst/>
              <a:rect l="l" t="t" r="r" b="b"/>
              <a:pathLst>
                <a:path w="4164965" h="4031615">
                  <a:moveTo>
                    <a:pt x="4164799" y="0"/>
                  </a:moveTo>
                  <a:lnTo>
                    <a:pt x="0" y="0"/>
                  </a:lnTo>
                  <a:lnTo>
                    <a:pt x="0" y="4031183"/>
                  </a:lnTo>
                  <a:lnTo>
                    <a:pt x="4164799" y="4031183"/>
                  </a:lnTo>
                  <a:lnTo>
                    <a:pt x="4164799" y="0"/>
                  </a:lnTo>
                  <a:close/>
                </a:path>
              </a:pathLst>
            </a:custGeom>
            <a:solidFill>
              <a:srgbClr val="EEEEEE"/>
            </a:solidFill>
          </p:spPr>
          <p:txBody>
            <a:bodyPr wrap="square" lIns="0" tIns="0" rIns="0" bIns="0" rtlCol="0"/>
            <a:lstStyle/>
            <a:p>
              <a:endParaRPr/>
            </a:p>
          </p:txBody>
        </p:sp>
        <p:sp>
          <p:nvSpPr>
            <p:cNvPr id="30" name="object 30"/>
            <p:cNvSpPr/>
            <p:nvPr/>
          </p:nvSpPr>
          <p:spPr>
            <a:xfrm>
              <a:off x="4640566" y="2168279"/>
              <a:ext cx="4163060" cy="4029710"/>
            </a:xfrm>
            <a:custGeom>
              <a:avLst/>
              <a:gdLst/>
              <a:ahLst/>
              <a:cxnLst/>
              <a:rect l="l" t="t" r="r" b="b"/>
              <a:pathLst>
                <a:path w="4163059" h="4029710">
                  <a:moveTo>
                    <a:pt x="0" y="0"/>
                  </a:moveTo>
                  <a:lnTo>
                    <a:pt x="4162676" y="0"/>
                  </a:lnTo>
                  <a:lnTo>
                    <a:pt x="4162676" y="4029127"/>
                  </a:lnTo>
                  <a:lnTo>
                    <a:pt x="0" y="4029127"/>
                  </a:lnTo>
                  <a:lnTo>
                    <a:pt x="0" y="0"/>
                  </a:lnTo>
                  <a:close/>
                </a:path>
              </a:pathLst>
            </a:custGeom>
            <a:ln w="12693">
              <a:solidFill>
                <a:srgbClr val="FFFFFF"/>
              </a:solidFill>
            </a:ln>
          </p:spPr>
          <p:txBody>
            <a:bodyPr wrap="square" lIns="0" tIns="0" rIns="0" bIns="0" rtlCol="0"/>
            <a:lstStyle/>
            <a:p>
              <a:endParaRPr/>
            </a:p>
          </p:txBody>
        </p:sp>
      </p:grpSp>
      <p:sp>
        <p:nvSpPr>
          <p:cNvPr id="31" name="object 31" descr="Advanced value-based payment arrangements must include one SDOH intervention and one partnership with a CBO.&#13;&#10;MCOs must support SDOH intervention with a funding advance.&#13;&#10;"/>
          <p:cNvSpPr txBox="1"/>
          <p:nvPr/>
        </p:nvSpPr>
        <p:spPr>
          <a:xfrm>
            <a:off x="4719306" y="2261108"/>
            <a:ext cx="3927475" cy="2729230"/>
          </a:xfrm>
          <a:prstGeom prst="rect">
            <a:avLst/>
          </a:prstGeom>
        </p:spPr>
        <p:txBody>
          <a:bodyPr vert="horz" wrap="square" lIns="0" tIns="66675" rIns="0" bIns="0" rtlCol="0">
            <a:spAutoFit/>
          </a:bodyPr>
          <a:lstStyle/>
          <a:p>
            <a:pPr marL="269875" marR="5080" indent="-267335">
              <a:lnSpc>
                <a:spcPct val="85200"/>
              </a:lnSpc>
              <a:spcBef>
                <a:spcPts val="525"/>
              </a:spcBef>
              <a:buClr>
                <a:srgbClr val="0182A9"/>
              </a:buClr>
              <a:buSzPct val="93750"/>
              <a:buFont typeface="Wingdings 2"/>
              <a:buChar char=""/>
              <a:tabLst>
                <a:tab pos="269875" algn="l"/>
              </a:tabLst>
            </a:pPr>
            <a:r>
              <a:rPr sz="2400" spc="-195" dirty="0">
                <a:solidFill>
                  <a:srgbClr val="404040"/>
                </a:solidFill>
                <a:latin typeface="Arial"/>
                <a:cs typeface="Arial"/>
              </a:rPr>
              <a:t>Advanced</a:t>
            </a:r>
            <a:r>
              <a:rPr sz="2400" spc="-120" dirty="0">
                <a:solidFill>
                  <a:srgbClr val="404040"/>
                </a:solidFill>
                <a:latin typeface="Arial"/>
                <a:cs typeface="Arial"/>
              </a:rPr>
              <a:t> </a:t>
            </a:r>
            <a:r>
              <a:rPr sz="2400" spc="-165" dirty="0">
                <a:solidFill>
                  <a:srgbClr val="404040"/>
                </a:solidFill>
                <a:latin typeface="Arial"/>
                <a:cs typeface="Arial"/>
              </a:rPr>
              <a:t>value-</a:t>
            </a:r>
            <a:r>
              <a:rPr sz="2400" spc="-20" dirty="0">
                <a:solidFill>
                  <a:srgbClr val="404040"/>
                </a:solidFill>
                <a:latin typeface="Arial"/>
                <a:cs typeface="Arial"/>
              </a:rPr>
              <a:t>based </a:t>
            </a:r>
            <a:r>
              <a:rPr sz="2400" spc="-145" dirty="0">
                <a:solidFill>
                  <a:srgbClr val="404040"/>
                </a:solidFill>
                <a:latin typeface="Arial"/>
                <a:cs typeface="Arial"/>
              </a:rPr>
              <a:t>payment</a:t>
            </a:r>
            <a:r>
              <a:rPr sz="2400" spc="-155" dirty="0">
                <a:solidFill>
                  <a:srgbClr val="404040"/>
                </a:solidFill>
                <a:latin typeface="Arial"/>
                <a:cs typeface="Arial"/>
              </a:rPr>
              <a:t> </a:t>
            </a:r>
            <a:r>
              <a:rPr sz="2400" spc="-165" dirty="0">
                <a:solidFill>
                  <a:srgbClr val="404040"/>
                </a:solidFill>
                <a:latin typeface="Arial"/>
                <a:cs typeface="Arial"/>
              </a:rPr>
              <a:t>arrangements</a:t>
            </a:r>
            <a:r>
              <a:rPr sz="2400" spc="-150" dirty="0">
                <a:solidFill>
                  <a:srgbClr val="404040"/>
                </a:solidFill>
                <a:latin typeface="Arial"/>
                <a:cs typeface="Arial"/>
              </a:rPr>
              <a:t> </a:t>
            </a:r>
            <a:r>
              <a:rPr sz="2400" spc="-20" dirty="0">
                <a:solidFill>
                  <a:srgbClr val="404040"/>
                </a:solidFill>
                <a:latin typeface="Arial"/>
                <a:cs typeface="Arial"/>
              </a:rPr>
              <a:t>must </a:t>
            </a:r>
            <a:r>
              <a:rPr sz="2400" spc="-135" dirty="0">
                <a:solidFill>
                  <a:srgbClr val="404040"/>
                </a:solidFill>
                <a:latin typeface="Arial"/>
                <a:cs typeface="Arial"/>
              </a:rPr>
              <a:t>include</a:t>
            </a:r>
            <a:r>
              <a:rPr sz="2400" spc="-200" dirty="0">
                <a:solidFill>
                  <a:srgbClr val="404040"/>
                </a:solidFill>
                <a:latin typeface="Arial"/>
                <a:cs typeface="Arial"/>
              </a:rPr>
              <a:t> </a:t>
            </a:r>
            <a:r>
              <a:rPr sz="2400" spc="-145" dirty="0">
                <a:solidFill>
                  <a:srgbClr val="404040"/>
                </a:solidFill>
                <a:latin typeface="Arial"/>
                <a:cs typeface="Arial"/>
              </a:rPr>
              <a:t>one</a:t>
            </a:r>
            <a:r>
              <a:rPr sz="2400" spc="-195" dirty="0">
                <a:solidFill>
                  <a:srgbClr val="404040"/>
                </a:solidFill>
                <a:latin typeface="Arial"/>
                <a:cs typeface="Arial"/>
              </a:rPr>
              <a:t> </a:t>
            </a:r>
            <a:r>
              <a:rPr sz="2400" spc="-370" dirty="0">
                <a:solidFill>
                  <a:srgbClr val="404040"/>
                </a:solidFill>
                <a:latin typeface="Arial"/>
                <a:cs typeface="Arial"/>
              </a:rPr>
              <a:t>SDOH</a:t>
            </a:r>
            <a:r>
              <a:rPr sz="2400" spc="-200" dirty="0">
                <a:solidFill>
                  <a:srgbClr val="404040"/>
                </a:solidFill>
                <a:latin typeface="Arial"/>
                <a:cs typeface="Arial"/>
              </a:rPr>
              <a:t> </a:t>
            </a:r>
            <a:r>
              <a:rPr sz="2400" spc="-80" dirty="0">
                <a:solidFill>
                  <a:srgbClr val="404040"/>
                </a:solidFill>
                <a:latin typeface="Arial"/>
                <a:cs typeface="Arial"/>
              </a:rPr>
              <a:t>intervention </a:t>
            </a:r>
            <a:r>
              <a:rPr sz="2400" spc="-160" dirty="0">
                <a:solidFill>
                  <a:srgbClr val="404040"/>
                </a:solidFill>
                <a:latin typeface="Arial"/>
                <a:cs typeface="Arial"/>
              </a:rPr>
              <a:t>and</a:t>
            </a:r>
            <a:r>
              <a:rPr sz="2400" spc="-185" dirty="0">
                <a:solidFill>
                  <a:srgbClr val="404040"/>
                </a:solidFill>
                <a:latin typeface="Arial"/>
                <a:cs typeface="Arial"/>
              </a:rPr>
              <a:t> </a:t>
            </a:r>
            <a:r>
              <a:rPr sz="2400" spc="-145" dirty="0">
                <a:solidFill>
                  <a:srgbClr val="404040"/>
                </a:solidFill>
                <a:latin typeface="Arial"/>
                <a:cs typeface="Arial"/>
              </a:rPr>
              <a:t>one</a:t>
            </a:r>
            <a:r>
              <a:rPr sz="2400" spc="-180" dirty="0">
                <a:solidFill>
                  <a:srgbClr val="404040"/>
                </a:solidFill>
                <a:latin typeface="Arial"/>
                <a:cs typeface="Arial"/>
              </a:rPr>
              <a:t> </a:t>
            </a:r>
            <a:r>
              <a:rPr sz="2400" spc="-125" dirty="0">
                <a:solidFill>
                  <a:srgbClr val="404040"/>
                </a:solidFill>
                <a:latin typeface="Arial"/>
                <a:cs typeface="Arial"/>
              </a:rPr>
              <a:t>partnership</a:t>
            </a:r>
            <a:r>
              <a:rPr sz="2400" spc="-185" dirty="0">
                <a:solidFill>
                  <a:srgbClr val="404040"/>
                </a:solidFill>
                <a:latin typeface="Arial"/>
                <a:cs typeface="Arial"/>
              </a:rPr>
              <a:t> </a:t>
            </a:r>
            <a:r>
              <a:rPr sz="2400" spc="-40" dirty="0">
                <a:solidFill>
                  <a:srgbClr val="404040"/>
                </a:solidFill>
                <a:latin typeface="Arial"/>
                <a:cs typeface="Arial"/>
              </a:rPr>
              <a:t>with</a:t>
            </a:r>
            <a:r>
              <a:rPr sz="2400" spc="-185" dirty="0">
                <a:solidFill>
                  <a:srgbClr val="404040"/>
                </a:solidFill>
                <a:latin typeface="Arial"/>
                <a:cs typeface="Arial"/>
              </a:rPr>
              <a:t> </a:t>
            </a:r>
            <a:r>
              <a:rPr sz="2400" spc="-50" dirty="0">
                <a:solidFill>
                  <a:srgbClr val="404040"/>
                </a:solidFill>
                <a:latin typeface="Arial"/>
                <a:cs typeface="Arial"/>
              </a:rPr>
              <a:t>a </a:t>
            </a:r>
            <a:r>
              <a:rPr sz="2400" spc="-350" dirty="0">
                <a:solidFill>
                  <a:srgbClr val="404040"/>
                </a:solidFill>
                <a:latin typeface="Arial"/>
                <a:cs typeface="Arial"/>
              </a:rPr>
              <a:t>CBO.</a:t>
            </a:r>
            <a:endParaRPr sz="2400" dirty="0">
              <a:latin typeface="Arial"/>
              <a:cs typeface="Arial"/>
            </a:endParaRPr>
          </a:p>
          <a:p>
            <a:pPr marL="269875" marR="441959" indent="-267335">
              <a:lnSpc>
                <a:spcPct val="85000"/>
              </a:lnSpc>
              <a:spcBef>
                <a:spcPts val="1250"/>
              </a:spcBef>
              <a:buClr>
                <a:srgbClr val="0182A9"/>
              </a:buClr>
              <a:buSzPct val="93750"/>
              <a:buFont typeface="Wingdings 2"/>
              <a:buChar char=""/>
              <a:tabLst>
                <a:tab pos="269875" algn="l"/>
              </a:tabLst>
            </a:pPr>
            <a:r>
              <a:rPr sz="2400" spc="-290" dirty="0">
                <a:solidFill>
                  <a:srgbClr val="404040"/>
                </a:solidFill>
                <a:latin typeface="Arial"/>
                <a:cs typeface="Arial"/>
              </a:rPr>
              <a:t>MCOs</a:t>
            </a:r>
            <a:r>
              <a:rPr sz="2400" spc="-200" dirty="0">
                <a:solidFill>
                  <a:srgbClr val="404040"/>
                </a:solidFill>
                <a:latin typeface="Arial"/>
                <a:cs typeface="Arial"/>
              </a:rPr>
              <a:t> </a:t>
            </a:r>
            <a:r>
              <a:rPr sz="2400" spc="-130" dirty="0">
                <a:solidFill>
                  <a:srgbClr val="404040"/>
                </a:solidFill>
                <a:latin typeface="Arial"/>
                <a:cs typeface="Arial"/>
              </a:rPr>
              <a:t>must</a:t>
            </a:r>
            <a:r>
              <a:rPr sz="2400" spc="-204" dirty="0">
                <a:solidFill>
                  <a:srgbClr val="404040"/>
                </a:solidFill>
                <a:latin typeface="Arial"/>
                <a:cs typeface="Arial"/>
              </a:rPr>
              <a:t> </a:t>
            </a:r>
            <a:r>
              <a:rPr sz="2400" spc="-110" dirty="0">
                <a:solidFill>
                  <a:srgbClr val="404040"/>
                </a:solidFill>
                <a:latin typeface="Arial"/>
                <a:cs typeface="Arial"/>
              </a:rPr>
              <a:t>support</a:t>
            </a:r>
            <a:r>
              <a:rPr sz="2400" spc="-210" dirty="0">
                <a:solidFill>
                  <a:srgbClr val="404040"/>
                </a:solidFill>
                <a:latin typeface="Arial"/>
                <a:cs typeface="Arial"/>
              </a:rPr>
              <a:t> </a:t>
            </a:r>
            <a:r>
              <a:rPr sz="2400" spc="-405" dirty="0">
                <a:solidFill>
                  <a:srgbClr val="404040"/>
                </a:solidFill>
                <a:latin typeface="Arial"/>
                <a:cs typeface="Arial"/>
              </a:rPr>
              <a:t>SDOH </a:t>
            </a:r>
            <a:r>
              <a:rPr sz="2400" spc="-95" dirty="0">
                <a:solidFill>
                  <a:srgbClr val="404040"/>
                </a:solidFill>
                <a:latin typeface="Arial"/>
                <a:cs typeface="Arial"/>
              </a:rPr>
              <a:t>intervention</a:t>
            </a:r>
            <a:r>
              <a:rPr sz="2400" spc="-195" dirty="0">
                <a:solidFill>
                  <a:srgbClr val="404040"/>
                </a:solidFill>
                <a:latin typeface="Arial"/>
                <a:cs typeface="Arial"/>
              </a:rPr>
              <a:t> </a:t>
            </a:r>
            <a:r>
              <a:rPr sz="2400" spc="-40" dirty="0">
                <a:solidFill>
                  <a:srgbClr val="404040"/>
                </a:solidFill>
                <a:latin typeface="Arial"/>
                <a:cs typeface="Arial"/>
              </a:rPr>
              <a:t>with</a:t>
            </a:r>
            <a:r>
              <a:rPr sz="2400" spc="-190" dirty="0">
                <a:solidFill>
                  <a:srgbClr val="404040"/>
                </a:solidFill>
                <a:latin typeface="Arial"/>
                <a:cs typeface="Arial"/>
              </a:rPr>
              <a:t> </a:t>
            </a:r>
            <a:r>
              <a:rPr sz="2400" spc="-210" dirty="0">
                <a:solidFill>
                  <a:srgbClr val="404040"/>
                </a:solidFill>
                <a:latin typeface="Arial"/>
                <a:cs typeface="Arial"/>
              </a:rPr>
              <a:t>a</a:t>
            </a:r>
            <a:r>
              <a:rPr sz="2400" spc="-195" dirty="0">
                <a:solidFill>
                  <a:srgbClr val="404040"/>
                </a:solidFill>
                <a:latin typeface="Arial"/>
                <a:cs typeface="Arial"/>
              </a:rPr>
              <a:t> </a:t>
            </a:r>
            <a:r>
              <a:rPr sz="2400" spc="-95" dirty="0">
                <a:solidFill>
                  <a:srgbClr val="404040"/>
                </a:solidFill>
                <a:latin typeface="Arial"/>
                <a:cs typeface="Arial"/>
              </a:rPr>
              <a:t>funding </a:t>
            </a:r>
            <a:r>
              <a:rPr sz="2400" spc="-65" dirty="0">
                <a:solidFill>
                  <a:srgbClr val="404040"/>
                </a:solidFill>
                <a:latin typeface="Arial"/>
                <a:cs typeface="Arial"/>
              </a:rPr>
              <a:t>advance.</a:t>
            </a:r>
            <a:endParaRPr sz="2400" dirty="0">
              <a:latin typeface="Arial"/>
              <a:cs typeface="Arial"/>
            </a:endParaRPr>
          </a:p>
        </p:txBody>
      </p:sp>
      <p:sp>
        <p:nvSpPr>
          <p:cNvPr id="32" name="object 32" descr="4"/>
          <p:cNvSpPr txBox="1"/>
          <p:nvPr/>
        </p:nvSpPr>
        <p:spPr>
          <a:xfrm>
            <a:off x="417376" y="6447535"/>
            <a:ext cx="122555" cy="254000"/>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0182A9"/>
                </a:solidFill>
                <a:latin typeface="Arial"/>
                <a:cs typeface="Arial"/>
              </a:rPr>
              <a:t>4</a:t>
            </a:r>
            <a:endParaRPr sz="1500">
              <a:latin typeface="Arial"/>
              <a:cs typeface="Arial"/>
            </a:endParaRPr>
          </a:p>
        </p:txBody>
      </p:sp>
      <p:grpSp>
        <p:nvGrpSpPr>
          <p:cNvPr id="33" name="object 33"/>
          <p:cNvGrpSpPr/>
          <p:nvPr/>
        </p:nvGrpSpPr>
        <p:grpSpPr>
          <a:xfrm>
            <a:off x="3377184" y="173736"/>
            <a:ext cx="5575300" cy="5986780"/>
            <a:chOff x="3377184" y="173736"/>
            <a:chExt cx="5575300" cy="5986780"/>
          </a:xfrm>
        </p:grpSpPr>
        <p:pic>
          <p:nvPicPr>
            <p:cNvPr id="34" name="object 34"/>
            <p:cNvPicPr/>
            <p:nvPr/>
          </p:nvPicPr>
          <p:blipFill>
            <a:blip r:embed="rId12" cstate="print"/>
            <a:stretch>
              <a:fillRect/>
            </a:stretch>
          </p:blipFill>
          <p:spPr>
            <a:xfrm>
              <a:off x="3377184" y="5056632"/>
              <a:ext cx="1103376" cy="1103376"/>
            </a:xfrm>
            <a:prstGeom prst="rect">
              <a:avLst/>
            </a:prstGeom>
          </p:spPr>
        </p:pic>
        <p:sp>
          <p:nvSpPr>
            <p:cNvPr id="35" name="object 35">
              <a:extLst>
                <a:ext uri="{C183D7F6-B498-43B3-948B-1728B52AA6E4}">
                  <adec:decorative xmlns:adec="http://schemas.microsoft.com/office/drawing/2017/decorative" val="1"/>
                </a:ext>
              </a:extLst>
            </p:cNvPr>
            <p:cNvSpPr/>
            <p:nvPr/>
          </p:nvSpPr>
          <p:spPr>
            <a:xfrm>
              <a:off x="3425375" y="5079010"/>
              <a:ext cx="1005840" cy="1005840"/>
            </a:xfrm>
            <a:custGeom>
              <a:avLst/>
              <a:gdLst/>
              <a:ahLst/>
              <a:cxnLst/>
              <a:rect l="l" t="t" r="r" b="b"/>
              <a:pathLst>
                <a:path w="1005839" h="1005839">
                  <a:moveTo>
                    <a:pt x="502920" y="0"/>
                  </a:moveTo>
                  <a:lnTo>
                    <a:pt x="454484" y="2302"/>
                  </a:lnTo>
                  <a:lnTo>
                    <a:pt x="407351" y="9068"/>
                  </a:lnTo>
                  <a:lnTo>
                    <a:pt x="361732" y="20088"/>
                  </a:lnTo>
                  <a:lnTo>
                    <a:pt x="317837" y="35150"/>
                  </a:lnTo>
                  <a:lnTo>
                    <a:pt x="275877" y="54044"/>
                  </a:lnTo>
                  <a:lnTo>
                    <a:pt x="236063" y="76558"/>
                  </a:lnTo>
                  <a:lnTo>
                    <a:pt x="198606" y="102483"/>
                  </a:lnTo>
                  <a:lnTo>
                    <a:pt x="163715" y="131608"/>
                  </a:lnTo>
                  <a:lnTo>
                    <a:pt x="131603" y="163720"/>
                  </a:lnTo>
                  <a:lnTo>
                    <a:pt x="102480" y="198611"/>
                  </a:lnTo>
                  <a:lnTo>
                    <a:pt x="76555" y="236069"/>
                  </a:lnTo>
                  <a:lnTo>
                    <a:pt x="54041" y="275883"/>
                  </a:lnTo>
                  <a:lnTo>
                    <a:pt x="35148" y="317842"/>
                  </a:lnTo>
                  <a:lnTo>
                    <a:pt x="20087" y="361737"/>
                  </a:lnTo>
                  <a:lnTo>
                    <a:pt x="9068" y="407355"/>
                  </a:lnTo>
                  <a:lnTo>
                    <a:pt x="2302" y="454486"/>
                  </a:lnTo>
                  <a:lnTo>
                    <a:pt x="0" y="502919"/>
                  </a:lnTo>
                  <a:lnTo>
                    <a:pt x="2302" y="551353"/>
                  </a:lnTo>
                  <a:lnTo>
                    <a:pt x="9068" y="598484"/>
                  </a:lnTo>
                  <a:lnTo>
                    <a:pt x="20087" y="644102"/>
                  </a:lnTo>
                  <a:lnTo>
                    <a:pt x="35148" y="687997"/>
                  </a:lnTo>
                  <a:lnTo>
                    <a:pt x="54041" y="729956"/>
                  </a:lnTo>
                  <a:lnTo>
                    <a:pt x="76555" y="769770"/>
                  </a:lnTo>
                  <a:lnTo>
                    <a:pt x="102480" y="807228"/>
                  </a:lnTo>
                  <a:lnTo>
                    <a:pt x="131603" y="842119"/>
                  </a:lnTo>
                  <a:lnTo>
                    <a:pt x="163715" y="874231"/>
                  </a:lnTo>
                  <a:lnTo>
                    <a:pt x="198606" y="903356"/>
                  </a:lnTo>
                  <a:lnTo>
                    <a:pt x="236063" y="929281"/>
                  </a:lnTo>
                  <a:lnTo>
                    <a:pt x="275877" y="951795"/>
                  </a:lnTo>
                  <a:lnTo>
                    <a:pt x="317837" y="970689"/>
                  </a:lnTo>
                  <a:lnTo>
                    <a:pt x="361732" y="985751"/>
                  </a:lnTo>
                  <a:lnTo>
                    <a:pt x="407351" y="996771"/>
                  </a:lnTo>
                  <a:lnTo>
                    <a:pt x="454484" y="1003537"/>
                  </a:lnTo>
                  <a:lnTo>
                    <a:pt x="502920" y="1005839"/>
                  </a:lnTo>
                  <a:lnTo>
                    <a:pt x="551353" y="1003537"/>
                  </a:lnTo>
                  <a:lnTo>
                    <a:pt x="598484" y="996771"/>
                  </a:lnTo>
                  <a:lnTo>
                    <a:pt x="644102" y="985751"/>
                  </a:lnTo>
                  <a:lnTo>
                    <a:pt x="687997" y="970689"/>
                  </a:lnTo>
                  <a:lnTo>
                    <a:pt x="729956" y="951795"/>
                  </a:lnTo>
                  <a:lnTo>
                    <a:pt x="769770" y="929281"/>
                  </a:lnTo>
                  <a:lnTo>
                    <a:pt x="807228" y="903356"/>
                  </a:lnTo>
                  <a:lnTo>
                    <a:pt x="842119" y="874231"/>
                  </a:lnTo>
                  <a:lnTo>
                    <a:pt x="874231" y="842119"/>
                  </a:lnTo>
                  <a:lnTo>
                    <a:pt x="903356" y="807228"/>
                  </a:lnTo>
                  <a:lnTo>
                    <a:pt x="929281" y="769770"/>
                  </a:lnTo>
                  <a:lnTo>
                    <a:pt x="951795" y="729956"/>
                  </a:lnTo>
                  <a:lnTo>
                    <a:pt x="970689" y="687997"/>
                  </a:lnTo>
                  <a:lnTo>
                    <a:pt x="985751" y="644102"/>
                  </a:lnTo>
                  <a:lnTo>
                    <a:pt x="996771" y="598484"/>
                  </a:lnTo>
                  <a:lnTo>
                    <a:pt x="1003537" y="551353"/>
                  </a:lnTo>
                  <a:lnTo>
                    <a:pt x="1005840" y="502919"/>
                  </a:lnTo>
                  <a:lnTo>
                    <a:pt x="1003537" y="454486"/>
                  </a:lnTo>
                  <a:lnTo>
                    <a:pt x="996771" y="407355"/>
                  </a:lnTo>
                  <a:lnTo>
                    <a:pt x="985751" y="361737"/>
                  </a:lnTo>
                  <a:lnTo>
                    <a:pt x="970689" y="317842"/>
                  </a:lnTo>
                  <a:lnTo>
                    <a:pt x="951795" y="275883"/>
                  </a:lnTo>
                  <a:lnTo>
                    <a:pt x="929281" y="236069"/>
                  </a:lnTo>
                  <a:lnTo>
                    <a:pt x="903356" y="198611"/>
                  </a:lnTo>
                  <a:lnTo>
                    <a:pt x="874231" y="163720"/>
                  </a:lnTo>
                  <a:lnTo>
                    <a:pt x="842119" y="131608"/>
                  </a:lnTo>
                  <a:lnTo>
                    <a:pt x="807228" y="102483"/>
                  </a:lnTo>
                  <a:lnTo>
                    <a:pt x="769770" y="76558"/>
                  </a:lnTo>
                  <a:lnTo>
                    <a:pt x="729956" y="54044"/>
                  </a:lnTo>
                  <a:lnTo>
                    <a:pt x="687997" y="35150"/>
                  </a:lnTo>
                  <a:lnTo>
                    <a:pt x="644102" y="20088"/>
                  </a:lnTo>
                  <a:lnTo>
                    <a:pt x="598484" y="9068"/>
                  </a:lnTo>
                  <a:lnTo>
                    <a:pt x="551353" y="2302"/>
                  </a:lnTo>
                  <a:lnTo>
                    <a:pt x="502920" y="0"/>
                  </a:lnTo>
                  <a:close/>
                </a:path>
              </a:pathLst>
            </a:custGeom>
            <a:solidFill>
              <a:srgbClr val="E0B116"/>
            </a:solidFill>
          </p:spPr>
          <p:txBody>
            <a:bodyPr wrap="square" lIns="0" tIns="0" rIns="0" bIns="0" rtlCol="0"/>
            <a:lstStyle/>
            <a:p>
              <a:endParaRPr/>
            </a:p>
          </p:txBody>
        </p:sp>
        <p:sp>
          <p:nvSpPr>
            <p:cNvPr id="36" name="object 36"/>
            <p:cNvSpPr/>
            <p:nvPr/>
          </p:nvSpPr>
          <p:spPr>
            <a:xfrm>
              <a:off x="3425375" y="5079010"/>
              <a:ext cx="1005840" cy="1005840"/>
            </a:xfrm>
            <a:custGeom>
              <a:avLst/>
              <a:gdLst/>
              <a:ahLst/>
              <a:cxnLst/>
              <a:rect l="l" t="t" r="r" b="b"/>
              <a:pathLst>
                <a:path w="1005839" h="1005839">
                  <a:moveTo>
                    <a:pt x="0" y="502663"/>
                  </a:moveTo>
                  <a:lnTo>
                    <a:pt x="2301" y="454253"/>
                  </a:lnTo>
                  <a:lnTo>
                    <a:pt x="9063" y="407145"/>
                  </a:lnTo>
                  <a:lnTo>
                    <a:pt x="20077" y="361550"/>
                  </a:lnTo>
                  <a:lnTo>
                    <a:pt x="35131" y="317678"/>
                  </a:lnTo>
                  <a:lnTo>
                    <a:pt x="54015" y="275740"/>
                  </a:lnTo>
                  <a:lnTo>
                    <a:pt x="76518" y="235946"/>
                  </a:lnTo>
                  <a:lnTo>
                    <a:pt x="102429" y="198507"/>
                  </a:lnTo>
                  <a:lnTo>
                    <a:pt x="131538" y="163635"/>
                  </a:lnTo>
                  <a:lnTo>
                    <a:pt x="163635" y="131538"/>
                  </a:lnTo>
                  <a:lnTo>
                    <a:pt x="198507" y="102429"/>
                  </a:lnTo>
                  <a:lnTo>
                    <a:pt x="235946" y="76518"/>
                  </a:lnTo>
                  <a:lnTo>
                    <a:pt x="275740" y="54015"/>
                  </a:lnTo>
                  <a:lnTo>
                    <a:pt x="317678" y="35131"/>
                  </a:lnTo>
                  <a:lnTo>
                    <a:pt x="361550" y="20077"/>
                  </a:lnTo>
                  <a:lnTo>
                    <a:pt x="407145" y="9063"/>
                  </a:lnTo>
                  <a:lnTo>
                    <a:pt x="454253" y="2301"/>
                  </a:lnTo>
                  <a:lnTo>
                    <a:pt x="502663" y="0"/>
                  </a:lnTo>
                  <a:lnTo>
                    <a:pt x="551073" y="2301"/>
                  </a:lnTo>
                  <a:lnTo>
                    <a:pt x="598181" y="9063"/>
                  </a:lnTo>
                  <a:lnTo>
                    <a:pt x="643776" y="20077"/>
                  </a:lnTo>
                  <a:lnTo>
                    <a:pt x="687648" y="35131"/>
                  </a:lnTo>
                  <a:lnTo>
                    <a:pt x="729586" y="54015"/>
                  </a:lnTo>
                  <a:lnTo>
                    <a:pt x="769380" y="76518"/>
                  </a:lnTo>
                  <a:lnTo>
                    <a:pt x="806819" y="102429"/>
                  </a:lnTo>
                  <a:lnTo>
                    <a:pt x="841691" y="131538"/>
                  </a:lnTo>
                  <a:lnTo>
                    <a:pt x="873788" y="163635"/>
                  </a:lnTo>
                  <a:lnTo>
                    <a:pt x="902897" y="198507"/>
                  </a:lnTo>
                  <a:lnTo>
                    <a:pt x="928808" y="235946"/>
                  </a:lnTo>
                  <a:lnTo>
                    <a:pt x="951311" y="275740"/>
                  </a:lnTo>
                  <a:lnTo>
                    <a:pt x="970195" y="317678"/>
                  </a:lnTo>
                  <a:lnTo>
                    <a:pt x="985249" y="361550"/>
                  </a:lnTo>
                  <a:lnTo>
                    <a:pt x="996263" y="407145"/>
                  </a:lnTo>
                  <a:lnTo>
                    <a:pt x="1003026" y="454253"/>
                  </a:lnTo>
                  <a:lnTo>
                    <a:pt x="1005327" y="502663"/>
                  </a:lnTo>
                  <a:lnTo>
                    <a:pt x="1003026" y="551073"/>
                  </a:lnTo>
                  <a:lnTo>
                    <a:pt x="996263" y="598181"/>
                  </a:lnTo>
                  <a:lnTo>
                    <a:pt x="985249" y="643776"/>
                  </a:lnTo>
                  <a:lnTo>
                    <a:pt x="970195" y="687648"/>
                  </a:lnTo>
                  <a:lnTo>
                    <a:pt x="951311" y="729586"/>
                  </a:lnTo>
                  <a:lnTo>
                    <a:pt x="928808" y="769380"/>
                  </a:lnTo>
                  <a:lnTo>
                    <a:pt x="902897" y="806819"/>
                  </a:lnTo>
                  <a:lnTo>
                    <a:pt x="873788" y="841691"/>
                  </a:lnTo>
                  <a:lnTo>
                    <a:pt x="841691" y="873788"/>
                  </a:lnTo>
                  <a:lnTo>
                    <a:pt x="806819" y="902897"/>
                  </a:lnTo>
                  <a:lnTo>
                    <a:pt x="769380" y="928808"/>
                  </a:lnTo>
                  <a:lnTo>
                    <a:pt x="729586" y="951311"/>
                  </a:lnTo>
                  <a:lnTo>
                    <a:pt x="687648" y="970195"/>
                  </a:lnTo>
                  <a:lnTo>
                    <a:pt x="643776" y="985249"/>
                  </a:lnTo>
                  <a:lnTo>
                    <a:pt x="598181" y="996263"/>
                  </a:lnTo>
                  <a:lnTo>
                    <a:pt x="551073" y="1003026"/>
                  </a:lnTo>
                  <a:lnTo>
                    <a:pt x="502663" y="1005327"/>
                  </a:lnTo>
                  <a:lnTo>
                    <a:pt x="454253" y="1003026"/>
                  </a:lnTo>
                  <a:lnTo>
                    <a:pt x="407145" y="996263"/>
                  </a:lnTo>
                  <a:lnTo>
                    <a:pt x="361550" y="985249"/>
                  </a:lnTo>
                  <a:lnTo>
                    <a:pt x="317678" y="970195"/>
                  </a:lnTo>
                  <a:lnTo>
                    <a:pt x="275740" y="951311"/>
                  </a:lnTo>
                  <a:lnTo>
                    <a:pt x="235946" y="928808"/>
                  </a:lnTo>
                  <a:lnTo>
                    <a:pt x="198507" y="902897"/>
                  </a:lnTo>
                  <a:lnTo>
                    <a:pt x="163635" y="873788"/>
                  </a:lnTo>
                  <a:lnTo>
                    <a:pt x="131538" y="841691"/>
                  </a:lnTo>
                  <a:lnTo>
                    <a:pt x="102429" y="806819"/>
                  </a:lnTo>
                  <a:lnTo>
                    <a:pt x="76518" y="769380"/>
                  </a:lnTo>
                  <a:lnTo>
                    <a:pt x="54015" y="729586"/>
                  </a:lnTo>
                  <a:lnTo>
                    <a:pt x="35131" y="687648"/>
                  </a:lnTo>
                  <a:lnTo>
                    <a:pt x="20077" y="643776"/>
                  </a:lnTo>
                  <a:lnTo>
                    <a:pt x="9063" y="598181"/>
                  </a:lnTo>
                  <a:lnTo>
                    <a:pt x="2301" y="551073"/>
                  </a:lnTo>
                  <a:lnTo>
                    <a:pt x="0" y="502663"/>
                  </a:lnTo>
                  <a:close/>
                </a:path>
              </a:pathLst>
            </a:custGeom>
            <a:ln w="19040">
              <a:solidFill>
                <a:srgbClr val="FFFFFF"/>
              </a:solidFill>
            </a:ln>
          </p:spPr>
          <p:txBody>
            <a:bodyPr wrap="square" lIns="0" tIns="0" rIns="0" bIns="0" rtlCol="0"/>
            <a:lstStyle/>
            <a:p>
              <a:endParaRPr/>
            </a:p>
          </p:txBody>
        </p:sp>
        <p:pic>
          <p:nvPicPr>
            <p:cNvPr id="37" name="object 37"/>
            <p:cNvPicPr/>
            <p:nvPr/>
          </p:nvPicPr>
          <p:blipFill>
            <a:blip r:embed="rId13" cstate="print"/>
            <a:stretch>
              <a:fillRect/>
            </a:stretch>
          </p:blipFill>
          <p:spPr>
            <a:xfrm>
              <a:off x="3496056" y="5294376"/>
              <a:ext cx="603503" cy="338328"/>
            </a:xfrm>
            <a:prstGeom prst="rect">
              <a:avLst/>
            </a:prstGeom>
          </p:spPr>
        </p:pic>
        <p:sp>
          <p:nvSpPr>
            <p:cNvPr id="38" name="object 38">
              <a:extLst>
                <a:ext uri="{C183D7F6-B498-43B3-948B-1728B52AA6E4}">
                  <adec:decorative xmlns:adec="http://schemas.microsoft.com/office/drawing/2017/decorative" val="1"/>
                </a:ext>
              </a:extLst>
            </p:cNvPr>
            <p:cNvSpPr/>
            <p:nvPr/>
          </p:nvSpPr>
          <p:spPr>
            <a:xfrm>
              <a:off x="3544360" y="5317196"/>
              <a:ext cx="507365" cy="241935"/>
            </a:xfrm>
            <a:custGeom>
              <a:avLst/>
              <a:gdLst/>
              <a:ahLst/>
              <a:cxnLst/>
              <a:rect l="l" t="t" r="r" b="b"/>
              <a:pathLst>
                <a:path w="507364" h="241935">
                  <a:moveTo>
                    <a:pt x="265877" y="195465"/>
                  </a:moveTo>
                  <a:lnTo>
                    <a:pt x="224421" y="195465"/>
                  </a:lnTo>
                  <a:lnTo>
                    <a:pt x="214287" y="215734"/>
                  </a:lnTo>
                  <a:lnTo>
                    <a:pt x="231660" y="241808"/>
                  </a:lnTo>
                  <a:lnTo>
                    <a:pt x="244690" y="228777"/>
                  </a:lnTo>
                  <a:lnTo>
                    <a:pt x="257733" y="208495"/>
                  </a:lnTo>
                  <a:lnTo>
                    <a:pt x="265877" y="195465"/>
                  </a:lnTo>
                  <a:close/>
                </a:path>
                <a:path w="507364" h="241935">
                  <a:moveTo>
                    <a:pt x="273770" y="175196"/>
                  </a:moveTo>
                  <a:lnTo>
                    <a:pt x="188226" y="175196"/>
                  </a:lnTo>
                  <a:lnTo>
                    <a:pt x="204152" y="199809"/>
                  </a:lnTo>
                  <a:lnTo>
                    <a:pt x="224421" y="195465"/>
                  </a:lnTo>
                  <a:lnTo>
                    <a:pt x="265877" y="195465"/>
                  </a:lnTo>
                  <a:lnTo>
                    <a:pt x="272211" y="185331"/>
                  </a:lnTo>
                  <a:lnTo>
                    <a:pt x="273770" y="175196"/>
                  </a:lnTo>
                  <a:close/>
                </a:path>
                <a:path w="507364" h="241935">
                  <a:moveTo>
                    <a:pt x="333019" y="160718"/>
                  </a:moveTo>
                  <a:lnTo>
                    <a:pt x="312750" y="160718"/>
                  </a:lnTo>
                  <a:lnTo>
                    <a:pt x="308406" y="170853"/>
                  </a:lnTo>
                  <a:lnTo>
                    <a:pt x="305511" y="180987"/>
                  </a:lnTo>
                  <a:lnTo>
                    <a:pt x="312750" y="186778"/>
                  </a:lnTo>
                  <a:lnTo>
                    <a:pt x="333019" y="160718"/>
                  </a:lnTo>
                  <a:close/>
                </a:path>
                <a:path w="507364" h="241935">
                  <a:moveTo>
                    <a:pt x="296824" y="166509"/>
                  </a:moveTo>
                  <a:lnTo>
                    <a:pt x="275107" y="166509"/>
                  </a:lnTo>
                  <a:lnTo>
                    <a:pt x="285242" y="169405"/>
                  </a:lnTo>
                  <a:lnTo>
                    <a:pt x="286689" y="176644"/>
                  </a:lnTo>
                  <a:lnTo>
                    <a:pt x="289585" y="180987"/>
                  </a:lnTo>
                  <a:lnTo>
                    <a:pt x="296824" y="166509"/>
                  </a:lnTo>
                  <a:close/>
                </a:path>
                <a:path w="507364" h="241935">
                  <a:moveTo>
                    <a:pt x="297548" y="165061"/>
                  </a:moveTo>
                  <a:lnTo>
                    <a:pt x="94119" y="165061"/>
                  </a:lnTo>
                  <a:lnTo>
                    <a:pt x="176644" y="178092"/>
                  </a:lnTo>
                  <a:lnTo>
                    <a:pt x="188226" y="175196"/>
                  </a:lnTo>
                  <a:lnTo>
                    <a:pt x="273770" y="175196"/>
                  </a:lnTo>
                  <a:lnTo>
                    <a:pt x="275107" y="166509"/>
                  </a:lnTo>
                  <a:lnTo>
                    <a:pt x="296824" y="166509"/>
                  </a:lnTo>
                  <a:lnTo>
                    <a:pt x="297548" y="165061"/>
                  </a:lnTo>
                  <a:close/>
                </a:path>
                <a:path w="507364" h="241935">
                  <a:moveTo>
                    <a:pt x="166509" y="0"/>
                  </a:moveTo>
                  <a:lnTo>
                    <a:pt x="154927" y="13030"/>
                  </a:lnTo>
                  <a:lnTo>
                    <a:pt x="125971" y="15925"/>
                  </a:lnTo>
                  <a:lnTo>
                    <a:pt x="107149" y="33299"/>
                  </a:lnTo>
                  <a:lnTo>
                    <a:pt x="101358" y="53581"/>
                  </a:lnTo>
                  <a:lnTo>
                    <a:pt x="89776" y="66611"/>
                  </a:lnTo>
                  <a:lnTo>
                    <a:pt x="73850" y="70954"/>
                  </a:lnTo>
                  <a:lnTo>
                    <a:pt x="43434" y="97015"/>
                  </a:lnTo>
                  <a:lnTo>
                    <a:pt x="28956" y="98463"/>
                  </a:lnTo>
                  <a:lnTo>
                    <a:pt x="0" y="136105"/>
                  </a:lnTo>
                  <a:lnTo>
                    <a:pt x="55016" y="167957"/>
                  </a:lnTo>
                  <a:lnTo>
                    <a:pt x="94119" y="165061"/>
                  </a:lnTo>
                  <a:lnTo>
                    <a:pt x="297548" y="165061"/>
                  </a:lnTo>
                  <a:lnTo>
                    <a:pt x="298272" y="163614"/>
                  </a:lnTo>
                  <a:lnTo>
                    <a:pt x="312750" y="160718"/>
                  </a:lnTo>
                  <a:lnTo>
                    <a:pt x="333019" y="160718"/>
                  </a:lnTo>
                  <a:lnTo>
                    <a:pt x="337362" y="149136"/>
                  </a:lnTo>
                  <a:lnTo>
                    <a:pt x="344601" y="144792"/>
                  </a:lnTo>
                  <a:lnTo>
                    <a:pt x="360527" y="140449"/>
                  </a:lnTo>
                  <a:lnTo>
                    <a:pt x="380796" y="117284"/>
                  </a:lnTo>
                  <a:lnTo>
                    <a:pt x="408305" y="111493"/>
                  </a:lnTo>
                  <a:lnTo>
                    <a:pt x="463334" y="111493"/>
                  </a:lnTo>
                  <a:lnTo>
                    <a:pt x="463334" y="107149"/>
                  </a:lnTo>
                  <a:lnTo>
                    <a:pt x="474916" y="102806"/>
                  </a:lnTo>
                  <a:lnTo>
                    <a:pt x="504837" y="102806"/>
                  </a:lnTo>
                  <a:lnTo>
                    <a:pt x="505481" y="101358"/>
                  </a:lnTo>
                  <a:lnTo>
                    <a:pt x="291033" y="101358"/>
                  </a:lnTo>
                  <a:lnTo>
                    <a:pt x="269316" y="97015"/>
                  </a:lnTo>
                  <a:lnTo>
                    <a:pt x="236004" y="97015"/>
                  </a:lnTo>
                  <a:lnTo>
                    <a:pt x="218289" y="78193"/>
                  </a:lnTo>
                  <a:lnTo>
                    <a:pt x="152031" y="78193"/>
                  </a:lnTo>
                  <a:lnTo>
                    <a:pt x="144792" y="73850"/>
                  </a:lnTo>
                  <a:lnTo>
                    <a:pt x="143344" y="46342"/>
                  </a:lnTo>
                  <a:lnTo>
                    <a:pt x="153479" y="28956"/>
                  </a:lnTo>
                  <a:lnTo>
                    <a:pt x="173748" y="24612"/>
                  </a:lnTo>
                  <a:lnTo>
                    <a:pt x="170853" y="13030"/>
                  </a:lnTo>
                  <a:lnTo>
                    <a:pt x="185331" y="1447"/>
                  </a:lnTo>
                  <a:lnTo>
                    <a:pt x="166509" y="0"/>
                  </a:lnTo>
                  <a:close/>
                </a:path>
                <a:path w="507364" h="241935">
                  <a:moveTo>
                    <a:pt x="463334" y="111493"/>
                  </a:moveTo>
                  <a:lnTo>
                    <a:pt x="408305" y="111493"/>
                  </a:lnTo>
                  <a:lnTo>
                    <a:pt x="435813" y="112941"/>
                  </a:lnTo>
                  <a:lnTo>
                    <a:pt x="448856" y="124523"/>
                  </a:lnTo>
                  <a:lnTo>
                    <a:pt x="463334" y="124523"/>
                  </a:lnTo>
                  <a:lnTo>
                    <a:pt x="463334" y="111493"/>
                  </a:lnTo>
                  <a:close/>
                </a:path>
                <a:path w="507364" h="241935">
                  <a:moveTo>
                    <a:pt x="504837" y="102806"/>
                  </a:moveTo>
                  <a:lnTo>
                    <a:pt x="474916" y="102806"/>
                  </a:lnTo>
                  <a:lnTo>
                    <a:pt x="500976" y="111493"/>
                  </a:lnTo>
                  <a:lnTo>
                    <a:pt x="504837" y="102806"/>
                  </a:lnTo>
                  <a:close/>
                </a:path>
                <a:path w="507364" h="241935">
                  <a:moveTo>
                    <a:pt x="408305" y="34747"/>
                  </a:moveTo>
                  <a:lnTo>
                    <a:pt x="393827" y="41998"/>
                  </a:lnTo>
                  <a:lnTo>
                    <a:pt x="382244" y="57924"/>
                  </a:lnTo>
                  <a:lnTo>
                    <a:pt x="353288" y="62268"/>
                  </a:lnTo>
                  <a:lnTo>
                    <a:pt x="324332" y="72402"/>
                  </a:lnTo>
                  <a:lnTo>
                    <a:pt x="305511" y="85432"/>
                  </a:lnTo>
                  <a:lnTo>
                    <a:pt x="299720" y="99910"/>
                  </a:lnTo>
                  <a:lnTo>
                    <a:pt x="291033" y="101358"/>
                  </a:lnTo>
                  <a:lnTo>
                    <a:pt x="505481" y="101358"/>
                  </a:lnTo>
                  <a:lnTo>
                    <a:pt x="506768" y="98463"/>
                  </a:lnTo>
                  <a:lnTo>
                    <a:pt x="503872" y="83985"/>
                  </a:lnTo>
                  <a:lnTo>
                    <a:pt x="490842" y="83985"/>
                  </a:lnTo>
                  <a:lnTo>
                    <a:pt x="487946" y="79641"/>
                  </a:lnTo>
                  <a:lnTo>
                    <a:pt x="487464" y="78193"/>
                  </a:lnTo>
                  <a:lnTo>
                    <a:pt x="422783" y="78193"/>
                  </a:lnTo>
                  <a:lnTo>
                    <a:pt x="405409" y="70954"/>
                  </a:lnTo>
                  <a:lnTo>
                    <a:pt x="414096" y="49237"/>
                  </a:lnTo>
                  <a:lnTo>
                    <a:pt x="415544" y="36195"/>
                  </a:lnTo>
                  <a:lnTo>
                    <a:pt x="408305" y="34747"/>
                  </a:lnTo>
                  <a:close/>
                </a:path>
                <a:path w="507364" h="241935">
                  <a:moveTo>
                    <a:pt x="198361" y="68059"/>
                  </a:moveTo>
                  <a:lnTo>
                    <a:pt x="175196" y="69507"/>
                  </a:lnTo>
                  <a:lnTo>
                    <a:pt x="157822" y="70954"/>
                  </a:lnTo>
                  <a:lnTo>
                    <a:pt x="152031" y="78193"/>
                  </a:lnTo>
                  <a:lnTo>
                    <a:pt x="218289" y="78193"/>
                  </a:lnTo>
                  <a:lnTo>
                    <a:pt x="212839" y="72402"/>
                  </a:lnTo>
                  <a:lnTo>
                    <a:pt x="198361" y="68059"/>
                  </a:lnTo>
                  <a:close/>
                </a:path>
                <a:path w="507364" h="241935">
                  <a:moveTo>
                    <a:pt x="464781" y="62268"/>
                  </a:moveTo>
                  <a:lnTo>
                    <a:pt x="453199" y="72402"/>
                  </a:lnTo>
                  <a:lnTo>
                    <a:pt x="440169" y="76746"/>
                  </a:lnTo>
                  <a:lnTo>
                    <a:pt x="422783" y="78193"/>
                  </a:lnTo>
                  <a:lnTo>
                    <a:pt x="487464" y="78193"/>
                  </a:lnTo>
                  <a:lnTo>
                    <a:pt x="483603" y="66611"/>
                  </a:lnTo>
                  <a:lnTo>
                    <a:pt x="464781" y="62268"/>
                  </a:lnTo>
                  <a:close/>
                </a:path>
              </a:pathLst>
            </a:custGeom>
            <a:solidFill>
              <a:srgbClr val="FFFFFF"/>
            </a:solidFill>
          </p:spPr>
          <p:txBody>
            <a:bodyPr wrap="square" lIns="0" tIns="0" rIns="0" bIns="0" rtlCol="0"/>
            <a:lstStyle/>
            <a:p>
              <a:endParaRPr/>
            </a:p>
          </p:txBody>
        </p:sp>
        <p:sp>
          <p:nvSpPr>
            <p:cNvPr id="39" name="object 39"/>
            <p:cNvSpPr/>
            <p:nvPr/>
          </p:nvSpPr>
          <p:spPr>
            <a:xfrm>
              <a:off x="3544360" y="5317199"/>
              <a:ext cx="506730" cy="241935"/>
            </a:xfrm>
            <a:custGeom>
              <a:avLst/>
              <a:gdLst/>
              <a:ahLst/>
              <a:cxnLst/>
              <a:rect l="l" t="t" r="r" b="b"/>
              <a:pathLst>
                <a:path w="506729" h="241935">
                  <a:moveTo>
                    <a:pt x="0" y="136033"/>
                  </a:moveTo>
                  <a:lnTo>
                    <a:pt x="54992" y="167871"/>
                  </a:lnTo>
                  <a:lnTo>
                    <a:pt x="94066" y="164976"/>
                  </a:lnTo>
                  <a:lnTo>
                    <a:pt x="176554" y="178001"/>
                  </a:lnTo>
                  <a:lnTo>
                    <a:pt x="188131" y="175106"/>
                  </a:lnTo>
                  <a:lnTo>
                    <a:pt x="204050" y="199708"/>
                  </a:lnTo>
                  <a:lnTo>
                    <a:pt x="224310" y="195367"/>
                  </a:lnTo>
                  <a:lnTo>
                    <a:pt x="214180" y="215627"/>
                  </a:lnTo>
                  <a:lnTo>
                    <a:pt x="231546" y="241676"/>
                  </a:lnTo>
                  <a:lnTo>
                    <a:pt x="244571" y="228651"/>
                  </a:lnTo>
                  <a:lnTo>
                    <a:pt x="257595" y="208391"/>
                  </a:lnTo>
                  <a:lnTo>
                    <a:pt x="272066" y="185237"/>
                  </a:lnTo>
                  <a:lnTo>
                    <a:pt x="274961" y="166424"/>
                  </a:lnTo>
                  <a:lnTo>
                    <a:pt x="285091" y="169318"/>
                  </a:lnTo>
                  <a:lnTo>
                    <a:pt x="286538" y="176553"/>
                  </a:lnTo>
                  <a:lnTo>
                    <a:pt x="289432" y="180895"/>
                  </a:lnTo>
                  <a:lnTo>
                    <a:pt x="298115" y="163529"/>
                  </a:lnTo>
                  <a:lnTo>
                    <a:pt x="312587" y="160635"/>
                  </a:lnTo>
                  <a:lnTo>
                    <a:pt x="308246" y="170765"/>
                  </a:lnTo>
                  <a:lnTo>
                    <a:pt x="305351" y="180895"/>
                  </a:lnTo>
                  <a:lnTo>
                    <a:pt x="312587" y="186684"/>
                  </a:lnTo>
                  <a:lnTo>
                    <a:pt x="332847" y="160635"/>
                  </a:lnTo>
                  <a:lnTo>
                    <a:pt x="337189" y="149058"/>
                  </a:lnTo>
                  <a:lnTo>
                    <a:pt x="344425" y="144716"/>
                  </a:lnTo>
                  <a:lnTo>
                    <a:pt x="360344" y="140374"/>
                  </a:lnTo>
                  <a:lnTo>
                    <a:pt x="380604" y="117220"/>
                  </a:lnTo>
                  <a:lnTo>
                    <a:pt x="408100" y="111431"/>
                  </a:lnTo>
                  <a:lnTo>
                    <a:pt x="435596" y="112878"/>
                  </a:lnTo>
                  <a:lnTo>
                    <a:pt x="448621" y="124455"/>
                  </a:lnTo>
                  <a:lnTo>
                    <a:pt x="463092" y="124455"/>
                  </a:lnTo>
                  <a:lnTo>
                    <a:pt x="463092" y="107089"/>
                  </a:lnTo>
                  <a:lnTo>
                    <a:pt x="474669" y="102748"/>
                  </a:lnTo>
                  <a:lnTo>
                    <a:pt x="500718" y="111431"/>
                  </a:lnTo>
                  <a:lnTo>
                    <a:pt x="506507" y="98407"/>
                  </a:lnTo>
                  <a:lnTo>
                    <a:pt x="503612" y="83935"/>
                  </a:lnTo>
                  <a:lnTo>
                    <a:pt x="490588" y="83935"/>
                  </a:lnTo>
                  <a:lnTo>
                    <a:pt x="487694" y="79594"/>
                  </a:lnTo>
                  <a:lnTo>
                    <a:pt x="483352" y="66569"/>
                  </a:lnTo>
                  <a:lnTo>
                    <a:pt x="464539" y="62228"/>
                  </a:lnTo>
                  <a:lnTo>
                    <a:pt x="452962" y="72357"/>
                  </a:lnTo>
                  <a:lnTo>
                    <a:pt x="439937" y="76699"/>
                  </a:lnTo>
                  <a:lnTo>
                    <a:pt x="422571" y="78146"/>
                  </a:lnTo>
                  <a:lnTo>
                    <a:pt x="405205" y="70910"/>
                  </a:lnTo>
                  <a:lnTo>
                    <a:pt x="413889" y="49203"/>
                  </a:lnTo>
                  <a:lnTo>
                    <a:pt x="415336" y="36178"/>
                  </a:lnTo>
                  <a:lnTo>
                    <a:pt x="408100" y="34731"/>
                  </a:lnTo>
                  <a:lnTo>
                    <a:pt x="393628" y="41967"/>
                  </a:lnTo>
                  <a:lnTo>
                    <a:pt x="382051" y="57886"/>
                  </a:lnTo>
                  <a:lnTo>
                    <a:pt x="353107" y="62228"/>
                  </a:lnTo>
                  <a:lnTo>
                    <a:pt x="324164" y="72357"/>
                  </a:lnTo>
                  <a:lnTo>
                    <a:pt x="305351" y="85382"/>
                  </a:lnTo>
                  <a:lnTo>
                    <a:pt x="299563" y="99854"/>
                  </a:lnTo>
                  <a:lnTo>
                    <a:pt x="290880" y="101301"/>
                  </a:lnTo>
                  <a:lnTo>
                    <a:pt x="269172" y="96960"/>
                  </a:lnTo>
                  <a:lnTo>
                    <a:pt x="235887" y="96960"/>
                  </a:lnTo>
                  <a:lnTo>
                    <a:pt x="212733" y="72357"/>
                  </a:lnTo>
                  <a:lnTo>
                    <a:pt x="198261" y="68016"/>
                  </a:lnTo>
                  <a:lnTo>
                    <a:pt x="175107" y="69463"/>
                  </a:lnTo>
                  <a:lnTo>
                    <a:pt x="157741" y="70910"/>
                  </a:lnTo>
                  <a:lnTo>
                    <a:pt x="151952" y="78146"/>
                  </a:lnTo>
                  <a:lnTo>
                    <a:pt x="144716" y="73805"/>
                  </a:lnTo>
                  <a:lnTo>
                    <a:pt x="143269" y="46309"/>
                  </a:lnTo>
                  <a:lnTo>
                    <a:pt x="153399" y="28943"/>
                  </a:lnTo>
                  <a:lnTo>
                    <a:pt x="173659" y="24601"/>
                  </a:lnTo>
                  <a:lnTo>
                    <a:pt x="170765" y="13024"/>
                  </a:lnTo>
                  <a:lnTo>
                    <a:pt x="185236" y="1447"/>
                  </a:lnTo>
                  <a:lnTo>
                    <a:pt x="166423" y="0"/>
                  </a:lnTo>
                  <a:lnTo>
                    <a:pt x="154846" y="13024"/>
                  </a:lnTo>
                  <a:lnTo>
                    <a:pt x="125903" y="15918"/>
                  </a:lnTo>
                  <a:lnTo>
                    <a:pt x="107090" y="33284"/>
                  </a:lnTo>
                  <a:lnTo>
                    <a:pt x="101301" y="53544"/>
                  </a:lnTo>
                  <a:lnTo>
                    <a:pt x="89724" y="66569"/>
                  </a:lnTo>
                  <a:lnTo>
                    <a:pt x="73805" y="70910"/>
                  </a:lnTo>
                  <a:lnTo>
                    <a:pt x="43415" y="96960"/>
                  </a:lnTo>
                  <a:lnTo>
                    <a:pt x="28943" y="98407"/>
                  </a:lnTo>
                  <a:lnTo>
                    <a:pt x="0" y="136033"/>
                  </a:lnTo>
                  <a:close/>
                </a:path>
              </a:pathLst>
            </a:custGeom>
            <a:ln w="19040">
              <a:solidFill>
                <a:srgbClr val="FFFFFF"/>
              </a:solidFill>
            </a:ln>
          </p:spPr>
          <p:txBody>
            <a:bodyPr wrap="square" lIns="0" tIns="0" rIns="0" bIns="0" rtlCol="0"/>
            <a:lstStyle/>
            <a:p>
              <a:endParaRPr/>
            </a:p>
          </p:txBody>
        </p:sp>
        <p:pic>
          <p:nvPicPr>
            <p:cNvPr id="40" name="object 40">
              <a:extLst>
                <a:ext uri="{C183D7F6-B498-43B3-948B-1728B52AA6E4}">
                  <adec:decorative xmlns:adec="http://schemas.microsoft.com/office/drawing/2017/decorative" val="1"/>
                </a:ext>
              </a:extLst>
            </p:cNvPr>
            <p:cNvPicPr/>
            <p:nvPr/>
          </p:nvPicPr>
          <p:blipFill>
            <a:blip r:embed="rId14" cstate="print"/>
            <a:stretch>
              <a:fillRect/>
            </a:stretch>
          </p:blipFill>
          <p:spPr>
            <a:xfrm>
              <a:off x="3849624" y="5431536"/>
              <a:ext cx="460248" cy="576072"/>
            </a:xfrm>
            <a:prstGeom prst="rect">
              <a:avLst/>
            </a:prstGeom>
          </p:spPr>
        </p:pic>
        <p:sp>
          <p:nvSpPr>
            <p:cNvPr id="41" name="object 41"/>
            <p:cNvSpPr/>
            <p:nvPr/>
          </p:nvSpPr>
          <p:spPr>
            <a:xfrm>
              <a:off x="3899100" y="5454743"/>
              <a:ext cx="360680" cy="478155"/>
            </a:xfrm>
            <a:custGeom>
              <a:avLst/>
              <a:gdLst/>
              <a:ahLst/>
              <a:cxnLst/>
              <a:rect l="l" t="t" r="r" b="b"/>
              <a:pathLst>
                <a:path w="360679" h="478154">
                  <a:moveTo>
                    <a:pt x="102793" y="0"/>
                  </a:moveTo>
                  <a:lnTo>
                    <a:pt x="86868" y="18834"/>
                  </a:lnTo>
                  <a:lnTo>
                    <a:pt x="82524" y="40551"/>
                  </a:lnTo>
                  <a:lnTo>
                    <a:pt x="82524" y="43446"/>
                  </a:lnTo>
                  <a:lnTo>
                    <a:pt x="94107" y="46342"/>
                  </a:lnTo>
                  <a:lnTo>
                    <a:pt x="81076" y="55029"/>
                  </a:lnTo>
                  <a:lnTo>
                    <a:pt x="47777" y="79641"/>
                  </a:lnTo>
                  <a:lnTo>
                    <a:pt x="18821" y="115836"/>
                  </a:lnTo>
                  <a:lnTo>
                    <a:pt x="13030" y="133210"/>
                  </a:lnTo>
                  <a:lnTo>
                    <a:pt x="5791" y="159270"/>
                  </a:lnTo>
                  <a:lnTo>
                    <a:pt x="10134" y="178104"/>
                  </a:lnTo>
                  <a:lnTo>
                    <a:pt x="0" y="208508"/>
                  </a:lnTo>
                  <a:lnTo>
                    <a:pt x="0" y="218643"/>
                  </a:lnTo>
                  <a:lnTo>
                    <a:pt x="10134" y="237464"/>
                  </a:lnTo>
                  <a:lnTo>
                    <a:pt x="4343" y="262077"/>
                  </a:lnTo>
                  <a:lnTo>
                    <a:pt x="31851" y="296824"/>
                  </a:lnTo>
                  <a:lnTo>
                    <a:pt x="43434" y="341718"/>
                  </a:lnTo>
                  <a:lnTo>
                    <a:pt x="47777" y="382257"/>
                  </a:lnTo>
                  <a:lnTo>
                    <a:pt x="23164" y="477812"/>
                  </a:lnTo>
                  <a:lnTo>
                    <a:pt x="37642" y="477812"/>
                  </a:lnTo>
                  <a:lnTo>
                    <a:pt x="185331" y="444512"/>
                  </a:lnTo>
                  <a:lnTo>
                    <a:pt x="235563" y="444512"/>
                  </a:lnTo>
                  <a:lnTo>
                    <a:pt x="306946" y="424243"/>
                  </a:lnTo>
                  <a:lnTo>
                    <a:pt x="318528" y="409765"/>
                  </a:lnTo>
                  <a:lnTo>
                    <a:pt x="325767" y="386600"/>
                  </a:lnTo>
                  <a:lnTo>
                    <a:pt x="315633" y="372122"/>
                  </a:lnTo>
                  <a:lnTo>
                    <a:pt x="325767" y="354749"/>
                  </a:lnTo>
                  <a:lnTo>
                    <a:pt x="351840" y="328675"/>
                  </a:lnTo>
                  <a:lnTo>
                    <a:pt x="360527" y="301167"/>
                  </a:lnTo>
                  <a:lnTo>
                    <a:pt x="356184" y="257733"/>
                  </a:lnTo>
                  <a:lnTo>
                    <a:pt x="337362" y="217195"/>
                  </a:lnTo>
                  <a:lnTo>
                    <a:pt x="335752" y="212851"/>
                  </a:lnTo>
                  <a:lnTo>
                    <a:pt x="246138" y="212851"/>
                  </a:lnTo>
                  <a:lnTo>
                    <a:pt x="221526" y="208508"/>
                  </a:lnTo>
                  <a:lnTo>
                    <a:pt x="222973" y="189687"/>
                  </a:lnTo>
                  <a:lnTo>
                    <a:pt x="228765" y="176656"/>
                  </a:lnTo>
                  <a:lnTo>
                    <a:pt x="236004" y="163626"/>
                  </a:lnTo>
                  <a:lnTo>
                    <a:pt x="240347" y="153479"/>
                  </a:lnTo>
                  <a:lnTo>
                    <a:pt x="250482" y="123075"/>
                  </a:lnTo>
                  <a:lnTo>
                    <a:pt x="243243" y="75298"/>
                  </a:lnTo>
                  <a:lnTo>
                    <a:pt x="225869" y="60820"/>
                  </a:lnTo>
                  <a:lnTo>
                    <a:pt x="227317" y="53581"/>
                  </a:lnTo>
                  <a:lnTo>
                    <a:pt x="231660" y="43446"/>
                  </a:lnTo>
                  <a:lnTo>
                    <a:pt x="228765" y="36207"/>
                  </a:lnTo>
                  <a:lnTo>
                    <a:pt x="207048" y="31864"/>
                  </a:lnTo>
                  <a:lnTo>
                    <a:pt x="195465" y="26073"/>
                  </a:lnTo>
                  <a:lnTo>
                    <a:pt x="191990" y="21729"/>
                  </a:lnTo>
                  <a:lnTo>
                    <a:pt x="172300" y="21729"/>
                  </a:lnTo>
                  <a:lnTo>
                    <a:pt x="159270" y="17386"/>
                  </a:lnTo>
                  <a:lnTo>
                    <a:pt x="152025" y="13042"/>
                  </a:lnTo>
                  <a:lnTo>
                    <a:pt x="128854" y="13042"/>
                  </a:lnTo>
                  <a:lnTo>
                    <a:pt x="120167" y="11595"/>
                  </a:lnTo>
                  <a:lnTo>
                    <a:pt x="102793" y="0"/>
                  </a:lnTo>
                  <a:close/>
                </a:path>
                <a:path w="360679" h="478154">
                  <a:moveTo>
                    <a:pt x="235563" y="444512"/>
                  </a:moveTo>
                  <a:lnTo>
                    <a:pt x="185331" y="444512"/>
                  </a:lnTo>
                  <a:lnTo>
                    <a:pt x="189674" y="457542"/>
                  </a:lnTo>
                  <a:lnTo>
                    <a:pt x="235563" y="444512"/>
                  </a:lnTo>
                  <a:close/>
                </a:path>
                <a:path w="360679" h="478154">
                  <a:moveTo>
                    <a:pt x="304050" y="165061"/>
                  </a:moveTo>
                  <a:lnTo>
                    <a:pt x="275094" y="165061"/>
                  </a:lnTo>
                  <a:lnTo>
                    <a:pt x="253377" y="201269"/>
                  </a:lnTo>
                  <a:lnTo>
                    <a:pt x="246138" y="212851"/>
                  </a:lnTo>
                  <a:lnTo>
                    <a:pt x="335752" y="212851"/>
                  </a:lnTo>
                  <a:lnTo>
                    <a:pt x="322872" y="178104"/>
                  </a:lnTo>
                  <a:lnTo>
                    <a:pt x="304050" y="165061"/>
                  </a:lnTo>
                  <a:close/>
                </a:path>
                <a:path w="360679" h="478154">
                  <a:moveTo>
                    <a:pt x="189674" y="18834"/>
                  </a:moveTo>
                  <a:lnTo>
                    <a:pt x="172300" y="21729"/>
                  </a:lnTo>
                  <a:lnTo>
                    <a:pt x="191990" y="21729"/>
                  </a:lnTo>
                  <a:lnTo>
                    <a:pt x="189674" y="18834"/>
                  </a:lnTo>
                  <a:close/>
                </a:path>
                <a:path w="360679" h="478154">
                  <a:moveTo>
                    <a:pt x="144780" y="8699"/>
                  </a:moveTo>
                  <a:lnTo>
                    <a:pt x="128854" y="13042"/>
                  </a:lnTo>
                  <a:lnTo>
                    <a:pt x="152025" y="13042"/>
                  </a:lnTo>
                  <a:lnTo>
                    <a:pt x="144780" y="8699"/>
                  </a:lnTo>
                  <a:close/>
                </a:path>
              </a:pathLst>
            </a:custGeom>
            <a:solidFill>
              <a:srgbClr val="FFFFFF"/>
            </a:solidFill>
          </p:spPr>
          <p:txBody>
            <a:bodyPr wrap="square" lIns="0" tIns="0" rIns="0" bIns="0" rtlCol="0"/>
            <a:lstStyle/>
            <a:p>
              <a:endParaRPr/>
            </a:p>
          </p:txBody>
        </p:sp>
        <p:sp>
          <p:nvSpPr>
            <p:cNvPr id="42" name="object 42"/>
            <p:cNvSpPr/>
            <p:nvPr/>
          </p:nvSpPr>
          <p:spPr>
            <a:xfrm>
              <a:off x="3899097" y="5454750"/>
              <a:ext cx="360680" cy="478155"/>
            </a:xfrm>
            <a:custGeom>
              <a:avLst/>
              <a:gdLst/>
              <a:ahLst/>
              <a:cxnLst/>
              <a:rect l="l" t="t" r="r" b="b"/>
              <a:pathLst>
                <a:path w="360679" h="478154">
                  <a:moveTo>
                    <a:pt x="47756" y="79593"/>
                  </a:moveTo>
                  <a:lnTo>
                    <a:pt x="18813" y="115773"/>
                  </a:lnTo>
                  <a:lnTo>
                    <a:pt x="13024" y="133139"/>
                  </a:lnTo>
                  <a:lnTo>
                    <a:pt x="5788" y="159187"/>
                  </a:lnTo>
                  <a:lnTo>
                    <a:pt x="10129" y="178000"/>
                  </a:lnTo>
                  <a:lnTo>
                    <a:pt x="0" y="208391"/>
                  </a:lnTo>
                  <a:lnTo>
                    <a:pt x="0" y="218521"/>
                  </a:lnTo>
                  <a:lnTo>
                    <a:pt x="10129" y="237335"/>
                  </a:lnTo>
                  <a:lnTo>
                    <a:pt x="4341" y="261936"/>
                  </a:lnTo>
                  <a:lnTo>
                    <a:pt x="31837" y="296668"/>
                  </a:lnTo>
                  <a:lnTo>
                    <a:pt x="43414" y="341531"/>
                  </a:lnTo>
                  <a:lnTo>
                    <a:pt x="47756" y="382051"/>
                  </a:lnTo>
                  <a:lnTo>
                    <a:pt x="23154" y="477564"/>
                  </a:lnTo>
                  <a:lnTo>
                    <a:pt x="37626" y="477564"/>
                  </a:lnTo>
                  <a:lnTo>
                    <a:pt x="185237" y="444279"/>
                  </a:lnTo>
                  <a:lnTo>
                    <a:pt x="189578" y="457304"/>
                  </a:lnTo>
                  <a:lnTo>
                    <a:pt x="306799" y="424019"/>
                  </a:lnTo>
                  <a:lnTo>
                    <a:pt x="318376" y="409547"/>
                  </a:lnTo>
                  <a:lnTo>
                    <a:pt x="325612" y="386392"/>
                  </a:lnTo>
                  <a:lnTo>
                    <a:pt x="315481" y="371921"/>
                  </a:lnTo>
                  <a:lnTo>
                    <a:pt x="325612" y="354555"/>
                  </a:lnTo>
                  <a:lnTo>
                    <a:pt x="351660" y="328506"/>
                  </a:lnTo>
                  <a:lnTo>
                    <a:pt x="360344" y="301010"/>
                  </a:lnTo>
                  <a:lnTo>
                    <a:pt x="356002" y="257595"/>
                  </a:lnTo>
                  <a:lnTo>
                    <a:pt x="337189" y="217074"/>
                  </a:lnTo>
                  <a:lnTo>
                    <a:pt x="322717" y="178000"/>
                  </a:lnTo>
                  <a:lnTo>
                    <a:pt x="303904" y="164976"/>
                  </a:lnTo>
                  <a:lnTo>
                    <a:pt x="274961" y="164976"/>
                  </a:lnTo>
                  <a:lnTo>
                    <a:pt x="253253" y="201155"/>
                  </a:lnTo>
                  <a:lnTo>
                    <a:pt x="246017" y="212732"/>
                  </a:lnTo>
                  <a:lnTo>
                    <a:pt x="221416" y="208391"/>
                  </a:lnTo>
                  <a:lnTo>
                    <a:pt x="222863" y="189578"/>
                  </a:lnTo>
                  <a:lnTo>
                    <a:pt x="228651" y="176553"/>
                  </a:lnTo>
                  <a:lnTo>
                    <a:pt x="235887" y="163529"/>
                  </a:lnTo>
                  <a:lnTo>
                    <a:pt x="240229" y="153399"/>
                  </a:lnTo>
                  <a:lnTo>
                    <a:pt x="250359" y="123008"/>
                  </a:lnTo>
                  <a:lnTo>
                    <a:pt x="243123" y="75252"/>
                  </a:lnTo>
                  <a:lnTo>
                    <a:pt x="225757" y="60780"/>
                  </a:lnTo>
                  <a:lnTo>
                    <a:pt x="227204" y="53544"/>
                  </a:lnTo>
                  <a:lnTo>
                    <a:pt x="231546" y="43414"/>
                  </a:lnTo>
                  <a:lnTo>
                    <a:pt x="228651" y="36178"/>
                  </a:lnTo>
                  <a:lnTo>
                    <a:pt x="206944" y="31837"/>
                  </a:lnTo>
                  <a:lnTo>
                    <a:pt x="195366" y="26048"/>
                  </a:lnTo>
                  <a:lnTo>
                    <a:pt x="189578" y="18813"/>
                  </a:lnTo>
                  <a:lnTo>
                    <a:pt x="172212" y="21707"/>
                  </a:lnTo>
                  <a:lnTo>
                    <a:pt x="159187" y="17365"/>
                  </a:lnTo>
                  <a:lnTo>
                    <a:pt x="144716" y="8682"/>
                  </a:lnTo>
                  <a:lnTo>
                    <a:pt x="128797" y="13024"/>
                  </a:lnTo>
                  <a:lnTo>
                    <a:pt x="120114" y="11577"/>
                  </a:lnTo>
                  <a:lnTo>
                    <a:pt x="102748" y="0"/>
                  </a:lnTo>
                  <a:lnTo>
                    <a:pt x="86829" y="18813"/>
                  </a:lnTo>
                  <a:lnTo>
                    <a:pt x="82488" y="40520"/>
                  </a:lnTo>
                  <a:lnTo>
                    <a:pt x="82488" y="43414"/>
                  </a:lnTo>
                  <a:lnTo>
                    <a:pt x="94065" y="46309"/>
                  </a:lnTo>
                  <a:lnTo>
                    <a:pt x="81041" y="54991"/>
                  </a:lnTo>
                  <a:lnTo>
                    <a:pt x="47756" y="79593"/>
                  </a:lnTo>
                  <a:close/>
                </a:path>
              </a:pathLst>
            </a:custGeom>
            <a:ln w="19040">
              <a:solidFill>
                <a:srgbClr val="FFFFFF"/>
              </a:solidFill>
            </a:ln>
          </p:spPr>
          <p:txBody>
            <a:bodyPr wrap="square" lIns="0" tIns="0" rIns="0" bIns="0" rtlCol="0"/>
            <a:lstStyle/>
            <a:p>
              <a:endParaRPr/>
            </a:p>
          </p:txBody>
        </p:sp>
        <p:pic>
          <p:nvPicPr>
            <p:cNvPr id="43" name="object 43" descr="White outline of the state of New York on a blue circular background."/>
            <p:cNvPicPr/>
            <p:nvPr/>
          </p:nvPicPr>
          <p:blipFill>
            <a:blip r:embed="rId15" cstate="print"/>
            <a:stretch>
              <a:fillRect/>
            </a:stretch>
          </p:blipFill>
          <p:spPr>
            <a:xfrm>
              <a:off x="7656576" y="5056632"/>
              <a:ext cx="1106424" cy="1103376"/>
            </a:xfrm>
            <a:prstGeom prst="rect">
              <a:avLst/>
            </a:prstGeom>
          </p:spPr>
        </p:pic>
        <p:sp>
          <p:nvSpPr>
            <p:cNvPr id="44" name="object 44">
              <a:extLst>
                <a:ext uri="{C183D7F6-B498-43B3-948B-1728B52AA6E4}">
                  <adec:decorative xmlns:adec="http://schemas.microsoft.com/office/drawing/2017/decorative" val="1"/>
                </a:ext>
              </a:extLst>
            </p:cNvPr>
            <p:cNvSpPr/>
            <p:nvPr/>
          </p:nvSpPr>
          <p:spPr>
            <a:xfrm>
              <a:off x="7706781" y="5079609"/>
              <a:ext cx="1005840" cy="1005840"/>
            </a:xfrm>
            <a:custGeom>
              <a:avLst/>
              <a:gdLst/>
              <a:ahLst/>
              <a:cxnLst/>
              <a:rect l="l" t="t" r="r" b="b"/>
              <a:pathLst>
                <a:path w="1005840" h="1005839">
                  <a:moveTo>
                    <a:pt x="502920" y="0"/>
                  </a:moveTo>
                  <a:lnTo>
                    <a:pt x="454484" y="2302"/>
                  </a:lnTo>
                  <a:lnTo>
                    <a:pt x="407351" y="9068"/>
                  </a:lnTo>
                  <a:lnTo>
                    <a:pt x="361732" y="20088"/>
                  </a:lnTo>
                  <a:lnTo>
                    <a:pt x="317837" y="35150"/>
                  </a:lnTo>
                  <a:lnTo>
                    <a:pt x="275877" y="54044"/>
                  </a:lnTo>
                  <a:lnTo>
                    <a:pt x="236063" y="76558"/>
                  </a:lnTo>
                  <a:lnTo>
                    <a:pt x="198606" y="102483"/>
                  </a:lnTo>
                  <a:lnTo>
                    <a:pt x="163715" y="131608"/>
                  </a:lnTo>
                  <a:lnTo>
                    <a:pt x="131603" y="163720"/>
                  </a:lnTo>
                  <a:lnTo>
                    <a:pt x="102480" y="198611"/>
                  </a:lnTo>
                  <a:lnTo>
                    <a:pt x="76555" y="236069"/>
                  </a:lnTo>
                  <a:lnTo>
                    <a:pt x="54041" y="275883"/>
                  </a:lnTo>
                  <a:lnTo>
                    <a:pt x="35148" y="317842"/>
                  </a:lnTo>
                  <a:lnTo>
                    <a:pt x="20087" y="361737"/>
                  </a:lnTo>
                  <a:lnTo>
                    <a:pt x="9068" y="407355"/>
                  </a:lnTo>
                  <a:lnTo>
                    <a:pt x="2302" y="454486"/>
                  </a:lnTo>
                  <a:lnTo>
                    <a:pt x="0" y="502919"/>
                  </a:lnTo>
                  <a:lnTo>
                    <a:pt x="2302" y="551353"/>
                  </a:lnTo>
                  <a:lnTo>
                    <a:pt x="9068" y="598484"/>
                  </a:lnTo>
                  <a:lnTo>
                    <a:pt x="20087" y="644102"/>
                  </a:lnTo>
                  <a:lnTo>
                    <a:pt x="35148" y="687997"/>
                  </a:lnTo>
                  <a:lnTo>
                    <a:pt x="54041" y="729956"/>
                  </a:lnTo>
                  <a:lnTo>
                    <a:pt x="76555" y="769770"/>
                  </a:lnTo>
                  <a:lnTo>
                    <a:pt x="102480" y="807228"/>
                  </a:lnTo>
                  <a:lnTo>
                    <a:pt x="131603" y="842119"/>
                  </a:lnTo>
                  <a:lnTo>
                    <a:pt x="163715" y="874231"/>
                  </a:lnTo>
                  <a:lnTo>
                    <a:pt x="198606" y="903356"/>
                  </a:lnTo>
                  <a:lnTo>
                    <a:pt x="236063" y="929281"/>
                  </a:lnTo>
                  <a:lnTo>
                    <a:pt x="275877" y="951795"/>
                  </a:lnTo>
                  <a:lnTo>
                    <a:pt x="317837" y="970689"/>
                  </a:lnTo>
                  <a:lnTo>
                    <a:pt x="361732" y="985751"/>
                  </a:lnTo>
                  <a:lnTo>
                    <a:pt x="407351" y="996771"/>
                  </a:lnTo>
                  <a:lnTo>
                    <a:pt x="454484" y="1003537"/>
                  </a:lnTo>
                  <a:lnTo>
                    <a:pt x="502920" y="1005839"/>
                  </a:lnTo>
                  <a:lnTo>
                    <a:pt x="551353" y="1003537"/>
                  </a:lnTo>
                  <a:lnTo>
                    <a:pt x="598484" y="996771"/>
                  </a:lnTo>
                  <a:lnTo>
                    <a:pt x="644102" y="985751"/>
                  </a:lnTo>
                  <a:lnTo>
                    <a:pt x="687997" y="970689"/>
                  </a:lnTo>
                  <a:lnTo>
                    <a:pt x="729956" y="951795"/>
                  </a:lnTo>
                  <a:lnTo>
                    <a:pt x="769770" y="929281"/>
                  </a:lnTo>
                  <a:lnTo>
                    <a:pt x="807228" y="903356"/>
                  </a:lnTo>
                  <a:lnTo>
                    <a:pt x="842119" y="874231"/>
                  </a:lnTo>
                  <a:lnTo>
                    <a:pt x="874231" y="842119"/>
                  </a:lnTo>
                  <a:lnTo>
                    <a:pt x="903356" y="807228"/>
                  </a:lnTo>
                  <a:lnTo>
                    <a:pt x="929281" y="769770"/>
                  </a:lnTo>
                  <a:lnTo>
                    <a:pt x="951795" y="729956"/>
                  </a:lnTo>
                  <a:lnTo>
                    <a:pt x="970689" y="687997"/>
                  </a:lnTo>
                  <a:lnTo>
                    <a:pt x="985751" y="644102"/>
                  </a:lnTo>
                  <a:lnTo>
                    <a:pt x="996771" y="598484"/>
                  </a:lnTo>
                  <a:lnTo>
                    <a:pt x="1003537" y="551353"/>
                  </a:lnTo>
                  <a:lnTo>
                    <a:pt x="1005840" y="502919"/>
                  </a:lnTo>
                  <a:lnTo>
                    <a:pt x="1003537" y="454486"/>
                  </a:lnTo>
                  <a:lnTo>
                    <a:pt x="996771" y="407355"/>
                  </a:lnTo>
                  <a:lnTo>
                    <a:pt x="985751" y="361737"/>
                  </a:lnTo>
                  <a:lnTo>
                    <a:pt x="970689" y="317842"/>
                  </a:lnTo>
                  <a:lnTo>
                    <a:pt x="951795" y="275883"/>
                  </a:lnTo>
                  <a:lnTo>
                    <a:pt x="929281" y="236069"/>
                  </a:lnTo>
                  <a:lnTo>
                    <a:pt x="903356" y="198611"/>
                  </a:lnTo>
                  <a:lnTo>
                    <a:pt x="874231" y="163720"/>
                  </a:lnTo>
                  <a:lnTo>
                    <a:pt x="842119" y="131608"/>
                  </a:lnTo>
                  <a:lnTo>
                    <a:pt x="807228" y="102483"/>
                  </a:lnTo>
                  <a:lnTo>
                    <a:pt x="769770" y="76558"/>
                  </a:lnTo>
                  <a:lnTo>
                    <a:pt x="729956" y="54044"/>
                  </a:lnTo>
                  <a:lnTo>
                    <a:pt x="687997" y="35150"/>
                  </a:lnTo>
                  <a:lnTo>
                    <a:pt x="644102" y="20088"/>
                  </a:lnTo>
                  <a:lnTo>
                    <a:pt x="598484" y="9068"/>
                  </a:lnTo>
                  <a:lnTo>
                    <a:pt x="551353" y="2302"/>
                  </a:lnTo>
                  <a:lnTo>
                    <a:pt x="502920" y="0"/>
                  </a:lnTo>
                  <a:close/>
                </a:path>
              </a:pathLst>
            </a:custGeom>
            <a:solidFill>
              <a:srgbClr val="0182A9"/>
            </a:solidFill>
          </p:spPr>
          <p:txBody>
            <a:bodyPr wrap="square" lIns="0" tIns="0" rIns="0" bIns="0" rtlCol="0"/>
            <a:lstStyle/>
            <a:p>
              <a:endParaRPr/>
            </a:p>
          </p:txBody>
        </p:sp>
        <p:sp>
          <p:nvSpPr>
            <p:cNvPr id="45" name="object 45"/>
            <p:cNvSpPr/>
            <p:nvPr/>
          </p:nvSpPr>
          <p:spPr>
            <a:xfrm>
              <a:off x="7706781" y="5079608"/>
              <a:ext cx="1005840" cy="1005840"/>
            </a:xfrm>
            <a:custGeom>
              <a:avLst/>
              <a:gdLst/>
              <a:ahLst/>
              <a:cxnLst/>
              <a:rect l="l" t="t" r="r" b="b"/>
              <a:pathLst>
                <a:path w="1005840" h="1005839">
                  <a:moveTo>
                    <a:pt x="0" y="502663"/>
                  </a:moveTo>
                  <a:lnTo>
                    <a:pt x="2301" y="454253"/>
                  </a:lnTo>
                  <a:lnTo>
                    <a:pt x="9063" y="407145"/>
                  </a:lnTo>
                  <a:lnTo>
                    <a:pt x="20077" y="361550"/>
                  </a:lnTo>
                  <a:lnTo>
                    <a:pt x="35131" y="317678"/>
                  </a:lnTo>
                  <a:lnTo>
                    <a:pt x="54015" y="275740"/>
                  </a:lnTo>
                  <a:lnTo>
                    <a:pt x="76518" y="235946"/>
                  </a:lnTo>
                  <a:lnTo>
                    <a:pt x="102429" y="198507"/>
                  </a:lnTo>
                  <a:lnTo>
                    <a:pt x="131538" y="163635"/>
                  </a:lnTo>
                  <a:lnTo>
                    <a:pt x="163634" y="131538"/>
                  </a:lnTo>
                  <a:lnTo>
                    <a:pt x="198507" y="102429"/>
                  </a:lnTo>
                  <a:lnTo>
                    <a:pt x="235945" y="76518"/>
                  </a:lnTo>
                  <a:lnTo>
                    <a:pt x="275739" y="54015"/>
                  </a:lnTo>
                  <a:lnTo>
                    <a:pt x="317677" y="35131"/>
                  </a:lnTo>
                  <a:lnTo>
                    <a:pt x="361549" y="20077"/>
                  </a:lnTo>
                  <a:lnTo>
                    <a:pt x="407144" y="9063"/>
                  </a:lnTo>
                  <a:lnTo>
                    <a:pt x="454252" y="2301"/>
                  </a:lnTo>
                  <a:lnTo>
                    <a:pt x="502662" y="0"/>
                  </a:lnTo>
                  <a:lnTo>
                    <a:pt x="551072" y="2301"/>
                  </a:lnTo>
                  <a:lnTo>
                    <a:pt x="598180" y="9063"/>
                  </a:lnTo>
                  <a:lnTo>
                    <a:pt x="643775" y="20077"/>
                  </a:lnTo>
                  <a:lnTo>
                    <a:pt x="687647" y="35131"/>
                  </a:lnTo>
                  <a:lnTo>
                    <a:pt x="729585" y="54015"/>
                  </a:lnTo>
                  <a:lnTo>
                    <a:pt x="769379" y="76518"/>
                  </a:lnTo>
                  <a:lnTo>
                    <a:pt x="806817" y="102429"/>
                  </a:lnTo>
                  <a:lnTo>
                    <a:pt x="841690" y="131538"/>
                  </a:lnTo>
                  <a:lnTo>
                    <a:pt x="873786" y="163635"/>
                  </a:lnTo>
                  <a:lnTo>
                    <a:pt x="902895" y="198507"/>
                  </a:lnTo>
                  <a:lnTo>
                    <a:pt x="928806" y="235946"/>
                  </a:lnTo>
                  <a:lnTo>
                    <a:pt x="951309" y="275740"/>
                  </a:lnTo>
                  <a:lnTo>
                    <a:pt x="970193" y="317678"/>
                  </a:lnTo>
                  <a:lnTo>
                    <a:pt x="985247" y="361550"/>
                  </a:lnTo>
                  <a:lnTo>
                    <a:pt x="996261" y="407145"/>
                  </a:lnTo>
                  <a:lnTo>
                    <a:pt x="1003024" y="454253"/>
                  </a:lnTo>
                  <a:lnTo>
                    <a:pt x="1005325" y="502663"/>
                  </a:lnTo>
                  <a:lnTo>
                    <a:pt x="1003024" y="551073"/>
                  </a:lnTo>
                  <a:lnTo>
                    <a:pt x="996261" y="598181"/>
                  </a:lnTo>
                  <a:lnTo>
                    <a:pt x="985247" y="643776"/>
                  </a:lnTo>
                  <a:lnTo>
                    <a:pt x="970193" y="687648"/>
                  </a:lnTo>
                  <a:lnTo>
                    <a:pt x="951309" y="729586"/>
                  </a:lnTo>
                  <a:lnTo>
                    <a:pt x="928806" y="769380"/>
                  </a:lnTo>
                  <a:lnTo>
                    <a:pt x="902895" y="806819"/>
                  </a:lnTo>
                  <a:lnTo>
                    <a:pt x="873786" y="841691"/>
                  </a:lnTo>
                  <a:lnTo>
                    <a:pt x="841690" y="873788"/>
                  </a:lnTo>
                  <a:lnTo>
                    <a:pt x="806817" y="902897"/>
                  </a:lnTo>
                  <a:lnTo>
                    <a:pt x="769379" y="928808"/>
                  </a:lnTo>
                  <a:lnTo>
                    <a:pt x="729585" y="951311"/>
                  </a:lnTo>
                  <a:lnTo>
                    <a:pt x="687647" y="970195"/>
                  </a:lnTo>
                  <a:lnTo>
                    <a:pt x="643775" y="985249"/>
                  </a:lnTo>
                  <a:lnTo>
                    <a:pt x="598180" y="996263"/>
                  </a:lnTo>
                  <a:lnTo>
                    <a:pt x="551072" y="1003026"/>
                  </a:lnTo>
                  <a:lnTo>
                    <a:pt x="502662" y="1005327"/>
                  </a:lnTo>
                  <a:lnTo>
                    <a:pt x="454252" y="1003026"/>
                  </a:lnTo>
                  <a:lnTo>
                    <a:pt x="407144" y="996263"/>
                  </a:lnTo>
                  <a:lnTo>
                    <a:pt x="361549" y="985249"/>
                  </a:lnTo>
                  <a:lnTo>
                    <a:pt x="317677" y="970195"/>
                  </a:lnTo>
                  <a:lnTo>
                    <a:pt x="275739" y="951311"/>
                  </a:lnTo>
                  <a:lnTo>
                    <a:pt x="235945" y="928808"/>
                  </a:lnTo>
                  <a:lnTo>
                    <a:pt x="198507" y="902897"/>
                  </a:lnTo>
                  <a:lnTo>
                    <a:pt x="163634" y="873788"/>
                  </a:lnTo>
                  <a:lnTo>
                    <a:pt x="131538" y="841691"/>
                  </a:lnTo>
                  <a:lnTo>
                    <a:pt x="102429" y="806819"/>
                  </a:lnTo>
                  <a:lnTo>
                    <a:pt x="76518" y="769380"/>
                  </a:lnTo>
                  <a:lnTo>
                    <a:pt x="54015" y="729586"/>
                  </a:lnTo>
                  <a:lnTo>
                    <a:pt x="35131" y="687648"/>
                  </a:lnTo>
                  <a:lnTo>
                    <a:pt x="20077" y="643776"/>
                  </a:lnTo>
                  <a:lnTo>
                    <a:pt x="9063" y="598181"/>
                  </a:lnTo>
                  <a:lnTo>
                    <a:pt x="2301" y="551073"/>
                  </a:lnTo>
                  <a:lnTo>
                    <a:pt x="0" y="502663"/>
                  </a:lnTo>
                  <a:close/>
                </a:path>
              </a:pathLst>
            </a:custGeom>
            <a:ln w="19040">
              <a:solidFill>
                <a:srgbClr val="FFFFFF"/>
              </a:solidFill>
            </a:ln>
          </p:spPr>
          <p:txBody>
            <a:bodyPr wrap="square" lIns="0" tIns="0" rIns="0" bIns="0" rtlCol="0"/>
            <a:lstStyle/>
            <a:p>
              <a:endParaRPr/>
            </a:p>
          </p:txBody>
        </p:sp>
        <p:pic>
          <p:nvPicPr>
            <p:cNvPr id="46" name="object 46" descr="White outline of the state of New York on a blue circular background."/>
            <p:cNvPicPr/>
            <p:nvPr/>
          </p:nvPicPr>
          <p:blipFill>
            <a:blip r:embed="rId16" cstate="print"/>
            <a:stretch>
              <a:fillRect/>
            </a:stretch>
          </p:blipFill>
          <p:spPr>
            <a:xfrm>
              <a:off x="7802880" y="5294376"/>
              <a:ext cx="685800" cy="594360"/>
            </a:xfrm>
            <a:prstGeom prst="rect">
              <a:avLst/>
            </a:prstGeom>
          </p:spPr>
        </p:pic>
        <p:sp>
          <p:nvSpPr>
            <p:cNvPr id="47" name="object 47">
              <a:extLst>
                <a:ext uri="{C183D7F6-B498-43B3-948B-1728B52AA6E4}">
                  <adec:decorative xmlns:adec="http://schemas.microsoft.com/office/drawing/2017/decorative" val="1"/>
                </a:ext>
              </a:extLst>
            </p:cNvPr>
            <p:cNvSpPr/>
            <p:nvPr/>
          </p:nvSpPr>
          <p:spPr>
            <a:xfrm>
              <a:off x="7852069" y="5316720"/>
              <a:ext cx="587375" cy="498475"/>
            </a:xfrm>
            <a:custGeom>
              <a:avLst/>
              <a:gdLst/>
              <a:ahLst/>
              <a:cxnLst/>
              <a:rect l="l" t="t" r="r" b="b"/>
              <a:pathLst>
                <a:path w="587375" h="498475">
                  <a:moveTo>
                    <a:pt x="141338" y="314083"/>
                  </a:moveTo>
                  <a:lnTo>
                    <a:pt x="107073" y="328371"/>
                  </a:lnTo>
                  <a:lnTo>
                    <a:pt x="74244" y="341210"/>
                  </a:lnTo>
                  <a:lnTo>
                    <a:pt x="65671" y="379768"/>
                  </a:lnTo>
                  <a:lnTo>
                    <a:pt x="84239" y="384047"/>
                  </a:lnTo>
                  <a:lnTo>
                    <a:pt x="88519" y="402602"/>
                  </a:lnTo>
                  <a:lnTo>
                    <a:pt x="82804" y="421170"/>
                  </a:lnTo>
                  <a:lnTo>
                    <a:pt x="0" y="498259"/>
                  </a:lnTo>
                  <a:lnTo>
                    <a:pt x="394042" y="388327"/>
                  </a:lnTo>
                  <a:lnTo>
                    <a:pt x="572807" y="388327"/>
                  </a:lnTo>
                  <a:lnTo>
                    <a:pt x="551078" y="348348"/>
                  </a:lnTo>
                  <a:lnTo>
                    <a:pt x="547902" y="315518"/>
                  </a:lnTo>
                  <a:lnTo>
                    <a:pt x="169887" y="315518"/>
                  </a:lnTo>
                  <a:lnTo>
                    <a:pt x="141338" y="314083"/>
                  </a:lnTo>
                  <a:close/>
                </a:path>
                <a:path w="587375" h="498475">
                  <a:moveTo>
                    <a:pt x="577198" y="446862"/>
                  </a:moveTo>
                  <a:lnTo>
                    <a:pt x="545376" y="446862"/>
                  </a:lnTo>
                  <a:lnTo>
                    <a:pt x="565353" y="453999"/>
                  </a:lnTo>
                  <a:lnTo>
                    <a:pt x="576783" y="448284"/>
                  </a:lnTo>
                  <a:lnTo>
                    <a:pt x="577198" y="446862"/>
                  </a:lnTo>
                  <a:close/>
                </a:path>
                <a:path w="587375" h="498475">
                  <a:moveTo>
                    <a:pt x="572807" y="388327"/>
                  </a:moveTo>
                  <a:lnTo>
                    <a:pt x="394042" y="388327"/>
                  </a:lnTo>
                  <a:lnTo>
                    <a:pt x="425450" y="404037"/>
                  </a:lnTo>
                  <a:lnTo>
                    <a:pt x="461137" y="439724"/>
                  </a:lnTo>
                  <a:lnTo>
                    <a:pt x="492544" y="439724"/>
                  </a:lnTo>
                  <a:lnTo>
                    <a:pt x="519671" y="448284"/>
                  </a:lnTo>
                  <a:lnTo>
                    <a:pt x="545376" y="446862"/>
                  </a:lnTo>
                  <a:lnTo>
                    <a:pt x="577198" y="446862"/>
                  </a:lnTo>
                  <a:lnTo>
                    <a:pt x="586778" y="414032"/>
                  </a:lnTo>
                  <a:lnTo>
                    <a:pt x="572807" y="388327"/>
                  </a:lnTo>
                  <a:close/>
                </a:path>
                <a:path w="587375" h="498475">
                  <a:moveTo>
                    <a:pt x="444004" y="0"/>
                  </a:moveTo>
                  <a:lnTo>
                    <a:pt x="316941" y="49974"/>
                  </a:lnTo>
                  <a:lnTo>
                    <a:pt x="291249" y="74244"/>
                  </a:lnTo>
                  <a:lnTo>
                    <a:pt x="282676" y="107073"/>
                  </a:lnTo>
                  <a:lnTo>
                    <a:pt x="282676" y="132778"/>
                  </a:lnTo>
                  <a:lnTo>
                    <a:pt x="276974" y="145618"/>
                  </a:lnTo>
                  <a:lnTo>
                    <a:pt x="252704" y="167043"/>
                  </a:lnTo>
                  <a:lnTo>
                    <a:pt x="246989" y="181317"/>
                  </a:lnTo>
                  <a:lnTo>
                    <a:pt x="261264" y="184175"/>
                  </a:lnTo>
                  <a:lnTo>
                    <a:pt x="274116" y="195592"/>
                  </a:lnTo>
                  <a:lnTo>
                    <a:pt x="261264" y="221284"/>
                  </a:lnTo>
                  <a:lnTo>
                    <a:pt x="279819" y="239852"/>
                  </a:lnTo>
                  <a:lnTo>
                    <a:pt x="276974" y="258406"/>
                  </a:lnTo>
                  <a:lnTo>
                    <a:pt x="255549" y="259841"/>
                  </a:lnTo>
                  <a:lnTo>
                    <a:pt x="224142" y="289813"/>
                  </a:lnTo>
                  <a:lnTo>
                    <a:pt x="198450" y="304101"/>
                  </a:lnTo>
                  <a:lnTo>
                    <a:pt x="185597" y="315518"/>
                  </a:lnTo>
                  <a:lnTo>
                    <a:pt x="547902" y="315518"/>
                  </a:lnTo>
                  <a:lnTo>
                    <a:pt x="546798" y="304101"/>
                  </a:lnTo>
                  <a:lnTo>
                    <a:pt x="536803" y="282676"/>
                  </a:lnTo>
                  <a:lnTo>
                    <a:pt x="533946" y="229857"/>
                  </a:lnTo>
                  <a:lnTo>
                    <a:pt x="499681" y="122783"/>
                  </a:lnTo>
                  <a:lnTo>
                    <a:pt x="479691" y="105651"/>
                  </a:lnTo>
                  <a:lnTo>
                    <a:pt x="461137" y="51396"/>
                  </a:lnTo>
                  <a:lnTo>
                    <a:pt x="444004" y="0"/>
                  </a:lnTo>
                  <a:close/>
                </a:path>
              </a:pathLst>
            </a:custGeom>
            <a:solidFill>
              <a:srgbClr val="FFFFFF"/>
            </a:solidFill>
          </p:spPr>
          <p:txBody>
            <a:bodyPr wrap="square" lIns="0" tIns="0" rIns="0" bIns="0" rtlCol="0"/>
            <a:lstStyle/>
            <a:p>
              <a:endParaRPr/>
            </a:p>
          </p:txBody>
        </p:sp>
        <p:sp>
          <p:nvSpPr>
            <p:cNvPr id="48" name="object 48"/>
            <p:cNvSpPr/>
            <p:nvPr/>
          </p:nvSpPr>
          <p:spPr>
            <a:xfrm>
              <a:off x="7852069" y="5316720"/>
              <a:ext cx="586740" cy="498475"/>
            </a:xfrm>
            <a:custGeom>
              <a:avLst/>
              <a:gdLst/>
              <a:ahLst/>
              <a:cxnLst/>
              <a:rect l="l" t="t" r="r" b="b"/>
              <a:pathLst>
                <a:path w="586740" h="498475">
                  <a:moveTo>
                    <a:pt x="0" y="498003"/>
                  </a:moveTo>
                  <a:lnTo>
                    <a:pt x="393836" y="388128"/>
                  </a:lnTo>
                  <a:lnTo>
                    <a:pt x="425228" y="403825"/>
                  </a:lnTo>
                  <a:lnTo>
                    <a:pt x="460902" y="439498"/>
                  </a:lnTo>
                  <a:lnTo>
                    <a:pt x="492295" y="439498"/>
                  </a:lnTo>
                  <a:lnTo>
                    <a:pt x="519407" y="448060"/>
                  </a:lnTo>
                  <a:lnTo>
                    <a:pt x="545092" y="446633"/>
                  </a:lnTo>
                  <a:lnTo>
                    <a:pt x="565069" y="453768"/>
                  </a:lnTo>
                  <a:lnTo>
                    <a:pt x="576484" y="448060"/>
                  </a:lnTo>
                  <a:lnTo>
                    <a:pt x="586473" y="413814"/>
                  </a:lnTo>
                  <a:lnTo>
                    <a:pt x="550799" y="348174"/>
                  </a:lnTo>
                  <a:lnTo>
                    <a:pt x="546519" y="303939"/>
                  </a:lnTo>
                  <a:lnTo>
                    <a:pt x="536530" y="282535"/>
                  </a:lnTo>
                  <a:lnTo>
                    <a:pt x="533676" y="229738"/>
                  </a:lnTo>
                  <a:lnTo>
                    <a:pt x="499429" y="122717"/>
                  </a:lnTo>
                  <a:lnTo>
                    <a:pt x="479452" y="105594"/>
                  </a:lnTo>
                  <a:lnTo>
                    <a:pt x="460902" y="51369"/>
                  </a:lnTo>
                  <a:lnTo>
                    <a:pt x="453767" y="29966"/>
                  </a:lnTo>
                  <a:lnTo>
                    <a:pt x="443779" y="0"/>
                  </a:lnTo>
                  <a:lnTo>
                    <a:pt x="316781" y="49943"/>
                  </a:lnTo>
                  <a:lnTo>
                    <a:pt x="291096" y="74201"/>
                  </a:lnTo>
                  <a:lnTo>
                    <a:pt x="282534" y="107020"/>
                  </a:lnTo>
                  <a:lnTo>
                    <a:pt x="282534" y="132706"/>
                  </a:lnTo>
                  <a:lnTo>
                    <a:pt x="276826" y="145548"/>
                  </a:lnTo>
                  <a:lnTo>
                    <a:pt x="252568" y="166952"/>
                  </a:lnTo>
                  <a:lnTo>
                    <a:pt x="246861" y="181222"/>
                  </a:lnTo>
                  <a:lnTo>
                    <a:pt x="261130" y="184076"/>
                  </a:lnTo>
                  <a:lnTo>
                    <a:pt x="273973" y="195491"/>
                  </a:lnTo>
                  <a:lnTo>
                    <a:pt x="261130" y="221176"/>
                  </a:lnTo>
                  <a:lnTo>
                    <a:pt x="279680" y="239726"/>
                  </a:lnTo>
                  <a:lnTo>
                    <a:pt x="276826" y="258277"/>
                  </a:lnTo>
                  <a:lnTo>
                    <a:pt x="255422" y="259704"/>
                  </a:lnTo>
                  <a:lnTo>
                    <a:pt x="224029" y="289669"/>
                  </a:lnTo>
                  <a:lnTo>
                    <a:pt x="198345" y="303939"/>
                  </a:lnTo>
                  <a:lnTo>
                    <a:pt x="185502" y="315355"/>
                  </a:lnTo>
                  <a:lnTo>
                    <a:pt x="169806" y="315355"/>
                  </a:lnTo>
                  <a:lnTo>
                    <a:pt x="141267" y="313927"/>
                  </a:lnTo>
                  <a:lnTo>
                    <a:pt x="107020" y="328197"/>
                  </a:lnTo>
                  <a:lnTo>
                    <a:pt x="74201" y="341039"/>
                  </a:lnTo>
                  <a:lnTo>
                    <a:pt x="65639" y="379567"/>
                  </a:lnTo>
                  <a:lnTo>
                    <a:pt x="84189" y="383848"/>
                  </a:lnTo>
                  <a:lnTo>
                    <a:pt x="88470" y="402398"/>
                  </a:lnTo>
                  <a:lnTo>
                    <a:pt x="82762" y="420948"/>
                  </a:lnTo>
                  <a:lnTo>
                    <a:pt x="0" y="498003"/>
                  </a:lnTo>
                  <a:close/>
                </a:path>
              </a:pathLst>
            </a:custGeom>
            <a:ln w="19040">
              <a:solidFill>
                <a:srgbClr val="FFFFFF"/>
              </a:solidFill>
            </a:ln>
          </p:spPr>
          <p:txBody>
            <a:bodyPr wrap="square" lIns="0" tIns="0" rIns="0" bIns="0" rtlCol="0"/>
            <a:lstStyle/>
            <a:p>
              <a:endParaRPr/>
            </a:p>
          </p:txBody>
        </p:sp>
        <p:pic>
          <p:nvPicPr>
            <p:cNvPr id="49" name="object 49" descr="White outline of the state of New York on a blue circular background."/>
            <p:cNvPicPr/>
            <p:nvPr/>
          </p:nvPicPr>
          <p:blipFill>
            <a:blip r:embed="rId17" cstate="print"/>
            <a:stretch>
              <a:fillRect/>
            </a:stretch>
          </p:blipFill>
          <p:spPr>
            <a:xfrm>
              <a:off x="8378952" y="5684520"/>
              <a:ext cx="222503" cy="188976"/>
            </a:xfrm>
            <a:prstGeom prst="rect">
              <a:avLst/>
            </a:prstGeom>
          </p:spPr>
        </p:pic>
        <p:pic>
          <p:nvPicPr>
            <p:cNvPr id="50" name="object 50"/>
            <p:cNvPicPr/>
            <p:nvPr/>
          </p:nvPicPr>
          <p:blipFill>
            <a:blip r:embed="rId18" cstate="print"/>
            <a:stretch>
              <a:fillRect/>
            </a:stretch>
          </p:blipFill>
          <p:spPr>
            <a:xfrm>
              <a:off x="8405052" y="5686961"/>
              <a:ext cx="171722" cy="134622"/>
            </a:xfrm>
            <a:prstGeom prst="rect">
              <a:avLst/>
            </a:prstGeom>
          </p:spPr>
        </p:pic>
        <p:pic>
          <p:nvPicPr>
            <p:cNvPr id="51" name="object 51"/>
            <p:cNvPicPr/>
            <p:nvPr/>
          </p:nvPicPr>
          <p:blipFill>
            <a:blip r:embed="rId19" cstate="print"/>
            <a:stretch>
              <a:fillRect/>
            </a:stretch>
          </p:blipFill>
          <p:spPr>
            <a:xfrm>
              <a:off x="7467600" y="173736"/>
              <a:ext cx="1484376" cy="1874520"/>
            </a:xfrm>
            <a:prstGeom prst="rect">
              <a:avLst/>
            </a:prstGeom>
          </p:spPr>
        </p:pic>
        <p:pic>
          <p:nvPicPr>
            <p:cNvPr id="52" name="object 52"/>
            <p:cNvPicPr/>
            <p:nvPr/>
          </p:nvPicPr>
          <p:blipFill>
            <a:blip r:embed="rId20" cstate="print"/>
            <a:stretch>
              <a:fillRect/>
            </a:stretch>
          </p:blipFill>
          <p:spPr>
            <a:xfrm>
              <a:off x="7545476" y="250738"/>
              <a:ext cx="1328445" cy="1719178"/>
            </a:xfrm>
            <a:prstGeom prst="rect">
              <a:avLst/>
            </a:prstGeom>
          </p:spPr>
        </p:pic>
        <p:sp>
          <p:nvSpPr>
            <p:cNvPr id="53" name="object 53"/>
            <p:cNvSpPr/>
            <p:nvPr/>
          </p:nvSpPr>
          <p:spPr>
            <a:xfrm>
              <a:off x="7539127" y="244391"/>
              <a:ext cx="1340485" cy="1731010"/>
            </a:xfrm>
            <a:custGeom>
              <a:avLst/>
              <a:gdLst/>
              <a:ahLst/>
              <a:cxnLst/>
              <a:rect l="l" t="t" r="r" b="b"/>
              <a:pathLst>
                <a:path w="1340484" h="1731010">
                  <a:moveTo>
                    <a:pt x="0" y="0"/>
                  </a:moveTo>
                  <a:lnTo>
                    <a:pt x="1340470" y="0"/>
                  </a:lnTo>
                  <a:lnTo>
                    <a:pt x="1340470" y="1730995"/>
                  </a:lnTo>
                  <a:lnTo>
                    <a:pt x="0" y="1730995"/>
                  </a:lnTo>
                  <a:lnTo>
                    <a:pt x="0" y="0"/>
                  </a:lnTo>
                  <a:close/>
                </a:path>
              </a:pathLst>
            </a:custGeom>
            <a:ln w="12693">
              <a:solidFill>
                <a:srgbClr val="D9D9D9"/>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00088"/>
            <a:ext cx="9144000" cy="64769"/>
            <a:chOff x="0" y="6800088"/>
            <a:chExt cx="9144000" cy="64769"/>
          </a:xfrm>
        </p:grpSpPr>
        <p:pic>
          <p:nvPicPr>
            <p:cNvPr id="3" name="object 3"/>
            <p:cNvPicPr/>
            <p:nvPr/>
          </p:nvPicPr>
          <p:blipFill>
            <a:blip r:embed="rId2" cstate="print"/>
            <a:stretch>
              <a:fillRect/>
            </a:stretch>
          </p:blipFill>
          <p:spPr>
            <a:xfrm>
              <a:off x="0" y="6800088"/>
              <a:ext cx="9144000" cy="57912"/>
            </a:xfrm>
            <a:prstGeom prst="rect">
              <a:avLst/>
            </a:prstGeom>
          </p:spPr>
        </p:pic>
        <p:sp>
          <p:nvSpPr>
            <p:cNvPr id="4" name="object 4"/>
            <p:cNvSpPr/>
            <p:nvPr/>
          </p:nvSpPr>
          <p:spPr>
            <a:xfrm>
              <a:off x="4663" y="6858000"/>
              <a:ext cx="9139555" cy="0"/>
            </a:xfrm>
            <a:custGeom>
              <a:avLst/>
              <a:gdLst/>
              <a:ahLst/>
              <a:cxnLst/>
              <a:rect l="l" t="t" r="r" b="b"/>
              <a:pathLst>
                <a:path w="9139555">
                  <a:moveTo>
                    <a:pt x="9139336" y="0"/>
                  </a:moveTo>
                  <a:lnTo>
                    <a:pt x="0" y="0"/>
                  </a:lnTo>
                </a:path>
              </a:pathLst>
            </a:custGeom>
            <a:ln w="12693">
              <a:solidFill>
                <a:srgbClr val="B5B5B5"/>
              </a:solidFill>
            </a:ln>
          </p:spPr>
          <p:txBody>
            <a:bodyPr wrap="square" lIns="0" tIns="0" rIns="0" bIns="0" rtlCol="0"/>
            <a:lstStyle/>
            <a:p>
              <a:endParaRPr/>
            </a:p>
          </p:txBody>
        </p:sp>
      </p:grpSp>
      <p:grpSp>
        <p:nvGrpSpPr>
          <p:cNvPr id="5" name="object 5">
            <a:extLst>
              <a:ext uri="{C183D7F6-B498-43B3-948B-1728B52AA6E4}">
                <adec:decorative xmlns:adec="http://schemas.microsoft.com/office/drawing/2017/decorative" val="1"/>
              </a:ext>
            </a:extLst>
          </p:cNvPr>
          <p:cNvGrpSpPr/>
          <p:nvPr/>
        </p:nvGrpSpPr>
        <p:grpSpPr>
          <a:xfrm>
            <a:off x="-16511" y="-16509"/>
            <a:ext cx="9172575" cy="6887845"/>
            <a:chOff x="-16511" y="-16509"/>
            <a:chExt cx="9172575" cy="6887845"/>
          </a:xfrm>
        </p:grpSpPr>
        <p:pic>
          <p:nvPicPr>
            <p:cNvPr id="6" name="object 6"/>
            <p:cNvPicPr/>
            <p:nvPr/>
          </p:nvPicPr>
          <p:blipFill>
            <a:blip r:embed="rId3" cstate="print"/>
            <a:stretch>
              <a:fillRect/>
            </a:stretch>
          </p:blipFill>
          <p:spPr>
            <a:xfrm>
              <a:off x="0" y="0"/>
              <a:ext cx="9144000" cy="1438655"/>
            </a:xfrm>
            <a:prstGeom prst="rect">
              <a:avLst/>
            </a:prstGeom>
          </p:spPr>
        </p:pic>
        <p:sp>
          <p:nvSpPr>
            <p:cNvPr id="7" name="object 7"/>
            <p:cNvSpPr/>
            <p:nvPr/>
          </p:nvSpPr>
          <p:spPr>
            <a:xfrm>
              <a:off x="0" y="0"/>
              <a:ext cx="9139555" cy="1367790"/>
            </a:xfrm>
            <a:custGeom>
              <a:avLst/>
              <a:gdLst/>
              <a:ahLst/>
              <a:cxnLst/>
              <a:rect l="l" t="t" r="r" b="b"/>
              <a:pathLst>
                <a:path w="9139555" h="1367790">
                  <a:moveTo>
                    <a:pt x="9139336" y="0"/>
                  </a:moveTo>
                  <a:lnTo>
                    <a:pt x="9139336" y="1367726"/>
                  </a:lnTo>
                  <a:lnTo>
                    <a:pt x="0" y="1367726"/>
                  </a:lnTo>
                  <a:lnTo>
                    <a:pt x="0" y="0"/>
                  </a:lnTo>
                </a:path>
              </a:pathLst>
            </a:custGeom>
            <a:ln w="12693">
              <a:solidFill>
                <a:srgbClr val="01508B"/>
              </a:solidFill>
            </a:ln>
          </p:spPr>
          <p:txBody>
            <a:bodyPr wrap="square" lIns="0" tIns="0" rIns="0" bIns="0" rtlCol="0"/>
            <a:lstStyle/>
            <a:p>
              <a:endParaRPr/>
            </a:p>
          </p:txBody>
        </p:sp>
        <p:sp>
          <p:nvSpPr>
            <p:cNvPr id="8" name="object 8"/>
            <p:cNvSpPr/>
            <p:nvPr/>
          </p:nvSpPr>
          <p:spPr>
            <a:xfrm>
              <a:off x="-1" y="0"/>
              <a:ext cx="9139555" cy="6854825"/>
            </a:xfrm>
            <a:custGeom>
              <a:avLst/>
              <a:gdLst/>
              <a:ahLst/>
              <a:cxnLst/>
              <a:rect l="l" t="t" r="r" b="b"/>
              <a:pathLst>
                <a:path w="9139555" h="6854825">
                  <a:moveTo>
                    <a:pt x="0" y="0"/>
                  </a:moveTo>
                  <a:lnTo>
                    <a:pt x="9139337" y="0"/>
                  </a:lnTo>
                  <a:lnTo>
                    <a:pt x="9139337" y="6854502"/>
                  </a:lnTo>
                  <a:lnTo>
                    <a:pt x="0" y="6854502"/>
                  </a:lnTo>
                  <a:lnTo>
                    <a:pt x="0" y="0"/>
                  </a:lnTo>
                  <a:close/>
                </a:path>
              </a:pathLst>
            </a:custGeom>
            <a:ln w="32751">
              <a:solidFill>
                <a:srgbClr val="FFFFFF"/>
              </a:solidFill>
            </a:ln>
          </p:spPr>
          <p:txBody>
            <a:bodyPr wrap="square" lIns="0" tIns="0" rIns="0" bIns="0" rtlCol="0"/>
            <a:lstStyle/>
            <a:p>
              <a:endParaRPr/>
            </a:p>
          </p:txBody>
        </p:sp>
        <p:pic>
          <p:nvPicPr>
            <p:cNvPr id="9" name="object 9" descr="CHCS"/>
            <p:cNvPicPr/>
            <p:nvPr/>
          </p:nvPicPr>
          <p:blipFill>
            <a:blip r:embed="rId4" cstate="print"/>
            <a:stretch>
              <a:fillRect/>
            </a:stretch>
          </p:blipFill>
          <p:spPr>
            <a:xfrm>
              <a:off x="6989063" y="6495287"/>
              <a:ext cx="1831848" cy="213360"/>
            </a:xfrm>
            <a:prstGeom prst="rect">
              <a:avLst/>
            </a:prstGeom>
          </p:spPr>
        </p:pic>
      </p:grpSp>
      <p:sp>
        <p:nvSpPr>
          <p:cNvPr id="10" name="object 10" descr="Continued innovation to test the right mix&#13;&#10;of incentives, funding, requirements, technical support, and flexibility needed to advance CBO partnerships&#13;&#10;&#13;&#10;Research on which state levers are most effective in promoting CBO partnerships&#13;&#10;New federal opportunities and guidance Evolving roles of MCOs and providers&#13;&#10;"/>
          <p:cNvSpPr txBox="1"/>
          <p:nvPr/>
        </p:nvSpPr>
        <p:spPr>
          <a:xfrm>
            <a:off x="1331116" y="1592579"/>
            <a:ext cx="6610350" cy="4307840"/>
          </a:xfrm>
          <a:prstGeom prst="rect">
            <a:avLst/>
          </a:prstGeom>
        </p:spPr>
        <p:txBody>
          <a:bodyPr vert="horz" wrap="square" lIns="0" tIns="12700" rIns="0" bIns="0" rtlCol="0">
            <a:spAutoFit/>
          </a:bodyPr>
          <a:lstStyle/>
          <a:p>
            <a:pPr marL="13335" algn="just">
              <a:lnSpc>
                <a:spcPts val="2870"/>
              </a:lnSpc>
              <a:spcBef>
                <a:spcPts val="100"/>
              </a:spcBef>
            </a:pPr>
            <a:r>
              <a:rPr sz="2600" spc="-160" dirty="0">
                <a:solidFill>
                  <a:srgbClr val="404040"/>
                </a:solidFill>
                <a:latin typeface="Arial"/>
                <a:cs typeface="Arial"/>
              </a:rPr>
              <a:t>Continued</a:t>
            </a:r>
            <a:r>
              <a:rPr sz="2600" spc="-210" dirty="0">
                <a:solidFill>
                  <a:srgbClr val="404040"/>
                </a:solidFill>
                <a:latin typeface="Arial"/>
                <a:cs typeface="Arial"/>
              </a:rPr>
              <a:t> </a:t>
            </a:r>
            <a:r>
              <a:rPr sz="2600" spc="-120" dirty="0">
                <a:solidFill>
                  <a:srgbClr val="404040"/>
                </a:solidFill>
                <a:latin typeface="Arial"/>
                <a:cs typeface="Arial"/>
              </a:rPr>
              <a:t>innovation</a:t>
            </a:r>
            <a:r>
              <a:rPr sz="2600" spc="-210" dirty="0">
                <a:solidFill>
                  <a:srgbClr val="404040"/>
                </a:solidFill>
                <a:latin typeface="Arial"/>
                <a:cs typeface="Arial"/>
              </a:rPr>
              <a:t> </a:t>
            </a:r>
            <a:r>
              <a:rPr sz="2600" spc="-10" dirty="0">
                <a:solidFill>
                  <a:srgbClr val="404040"/>
                </a:solidFill>
                <a:latin typeface="Arial"/>
                <a:cs typeface="Arial"/>
              </a:rPr>
              <a:t>to</a:t>
            </a:r>
            <a:r>
              <a:rPr sz="2600" spc="-200" dirty="0">
                <a:solidFill>
                  <a:srgbClr val="404040"/>
                </a:solidFill>
                <a:latin typeface="Arial"/>
                <a:cs typeface="Arial"/>
              </a:rPr>
              <a:t> </a:t>
            </a:r>
            <a:r>
              <a:rPr sz="2600" spc="-100" dirty="0">
                <a:solidFill>
                  <a:srgbClr val="404040"/>
                </a:solidFill>
                <a:latin typeface="Arial"/>
                <a:cs typeface="Arial"/>
              </a:rPr>
              <a:t>test</a:t>
            </a:r>
            <a:r>
              <a:rPr sz="2600" spc="-204" dirty="0">
                <a:solidFill>
                  <a:srgbClr val="404040"/>
                </a:solidFill>
                <a:latin typeface="Arial"/>
                <a:cs typeface="Arial"/>
              </a:rPr>
              <a:t> </a:t>
            </a:r>
            <a:r>
              <a:rPr sz="2600" spc="-75" dirty="0">
                <a:solidFill>
                  <a:srgbClr val="404040"/>
                </a:solidFill>
                <a:latin typeface="Arial"/>
                <a:cs typeface="Arial"/>
              </a:rPr>
              <a:t>the</a:t>
            </a:r>
            <a:r>
              <a:rPr sz="2600" spc="-204" dirty="0">
                <a:solidFill>
                  <a:srgbClr val="404040"/>
                </a:solidFill>
                <a:latin typeface="Arial"/>
                <a:cs typeface="Arial"/>
              </a:rPr>
              <a:t> </a:t>
            </a:r>
            <a:r>
              <a:rPr sz="2600" spc="-75" dirty="0">
                <a:solidFill>
                  <a:srgbClr val="404040"/>
                </a:solidFill>
                <a:latin typeface="Arial"/>
                <a:cs typeface="Arial"/>
              </a:rPr>
              <a:t>right</a:t>
            </a:r>
            <a:r>
              <a:rPr sz="2600" spc="-200" dirty="0">
                <a:solidFill>
                  <a:srgbClr val="404040"/>
                </a:solidFill>
                <a:latin typeface="Arial"/>
                <a:cs typeface="Arial"/>
              </a:rPr>
              <a:t> </a:t>
            </a:r>
            <a:r>
              <a:rPr sz="2600" spc="-25" dirty="0">
                <a:solidFill>
                  <a:srgbClr val="404040"/>
                </a:solidFill>
                <a:latin typeface="Arial"/>
                <a:cs typeface="Arial"/>
              </a:rPr>
              <a:t>mix</a:t>
            </a:r>
            <a:endParaRPr sz="2600" dirty="0">
              <a:latin typeface="Arial"/>
              <a:cs typeface="Arial"/>
            </a:endParaRPr>
          </a:p>
          <a:p>
            <a:pPr marL="12700" marR="594995" algn="just">
              <a:lnSpc>
                <a:spcPct val="84600"/>
              </a:lnSpc>
              <a:spcBef>
                <a:spcPts val="225"/>
              </a:spcBef>
            </a:pPr>
            <a:r>
              <a:rPr sz="2600" spc="-145" dirty="0">
                <a:solidFill>
                  <a:srgbClr val="404040"/>
                </a:solidFill>
                <a:latin typeface="Arial"/>
                <a:cs typeface="Arial"/>
              </a:rPr>
              <a:t>of</a:t>
            </a:r>
            <a:r>
              <a:rPr sz="2600" spc="15" dirty="0">
                <a:solidFill>
                  <a:srgbClr val="404040"/>
                </a:solidFill>
                <a:latin typeface="Arial"/>
                <a:cs typeface="Arial"/>
              </a:rPr>
              <a:t> </a:t>
            </a:r>
            <a:r>
              <a:rPr sz="2600" spc="-175" dirty="0">
                <a:solidFill>
                  <a:srgbClr val="404040"/>
                </a:solidFill>
                <a:latin typeface="Arial"/>
                <a:cs typeface="Arial"/>
              </a:rPr>
              <a:t>incentives,</a:t>
            </a:r>
            <a:r>
              <a:rPr sz="2600" spc="20" dirty="0">
                <a:solidFill>
                  <a:srgbClr val="404040"/>
                </a:solidFill>
                <a:latin typeface="Arial"/>
                <a:cs typeface="Arial"/>
              </a:rPr>
              <a:t> </a:t>
            </a:r>
            <a:r>
              <a:rPr sz="2600" spc="-150" dirty="0">
                <a:solidFill>
                  <a:srgbClr val="404040"/>
                </a:solidFill>
                <a:latin typeface="Arial"/>
                <a:cs typeface="Arial"/>
              </a:rPr>
              <a:t>funding,</a:t>
            </a:r>
            <a:r>
              <a:rPr sz="2600" spc="25" dirty="0">
                <a:solidFill>
                  <a:srgbClr val="404040"/>
                </a:solidFill>
                <a:latin typeface="Arial"/>
                <a:cs typeface="Arial"/>
              </a:rPr>
              <a:t> </a:t>
            </a:r>
            <a:r>
              <a:rPr sz="2600" spc="-150" dirty="0">
                <a:solidFill>
                  <a:srgbClr val="404040"/>
                </a:solidFill>
                <a:latin typeface="Arial"/>
                <a:cs typeface="Arial"/>
              </a:rPr>
              <a:t>requirements,</a:t>
            </a:r>
            <a:r>
              <a:rPr sz="2600" spc="20" dirty="0">
                <a:solidFill>
                  <a:srgbClr val="404040"/>
                </a:solidFill>
                <a:latin typeface="Arial"/>
                <a:cs typeface="Arial"/>
              </a:rPr>
              <a:t> </a:t>
            </a:r>
            <a:r>
              <a:rPr sz="2600" spc="-50" dirty="0">
                <a:solidFill>
                  <a:srgbClr val="404040"/>
                </a:solidFill>
                <a:latin typeface="Arial"/>
                <a:cs typeface="Arial"/>
              </a:rPr>
              <a:t>technical </a:t>
            </a:r>
            <a:r>
              <a:rPr sz="2600" spc="-140" dirty="0">
                <a:solidFill>
                  <a:srgbClr val="404040"/>
                </a:solidFill>
                <a:latin typeface="Arial"/>
                <a:cs typeface="Arial"/>
              </a:rPr>
              <a:t>support,</a:t>
            </a:r>
            <a:r>
              <a:rPr sz="2600" spc="-45" dirty="0">
                <a:solidFill>
                  <a:srgbClr val="404040"/>
                </a:solidFill>
                <a:latin typeface="Arial"/>
                <a:cs typeface="Arial"/>
              </a:rPr>
              <a:t> </a:t>
            </a:r>
            <a:r>
              <a:rPr sz="2600" spc="-285" dirty="0">
                <a:solidFill>
                  <a:srgbClr val="404040"/>
                </a:solidFill>
                <a:latin typeface="Arial"/>
                <a:cs typeface="Arial"/>
              </a:rPr>
              <a:t>and</a:t>
            </a:r>
            <a:r>
              <a:rPr sz="2600" spc="105" dirty="0">
                <a:solidFill>
                  <a:srgbClr val="404040"/>
                </a:solidFill>
                <a:latin typeface="Arial"/>
                <a:cs typeface="Arial"/>
              </a:rPr>
              <a:t> </a:t>
            </a:r>
            <a:r>
              <a:rPr sz="2600" spc="-90" dirty="0">
                <a:solidFill>
                  <a:srgbClr val="404040"/>
                </a:solidFill>
                <a:latin typeface="Arial"/>
                <a:cs typeface="Arial"/>
              </a:rPr>
              <a:t>flexibility </a:t>
            </a:r>
            <a:r>
              <a:rPr sz="2600" spc="-220" dirty="0">
                <a:solidFill>
                  <a:srgbClr val="404040"/>
                </a:solidFill>
                <a:latin typeface="Arial"/>
                <a:cs typeface="Arial"/>
              </a:rPr>
              <a:t>needed</a:t>
            </a:r>
            <a:r>
              <a:rPr sz="2600" spc="40" dirty="0">
                <a:solidFill>
                  <a:srgbClr val="404040"/>
                </a:solidFill>
                <a:latin typeface="Arial"/>
                <a:cs typeface="Arial"/>
              </a:rPr>
              <a:t> </a:t>
            </a:r>
            <a:r>
              <a:rPr sz="2600" spc="-75" dirty="0">
                <a:solidFill>
                  <a:srgbClr val="404040"/>
                </a:solidFill>
                <a:latin typeface="Arial"/>
                <a:cs typeface="Arial"/>
              </a:rPr>
              <a:t>to</a:t>
            </a:r>
            <a:r>
              <a:rPr sz="2600" spc="-20" dirty="0">
                <a:solidFill>
                  <a:srgbClr val="404040"/>
                </a:solidFill>
                <a:latin typeface="Arial"/>
                <a:cs typeface="Arial"/>
              </a:rPr>
              <a:t> </a:t>
            </a:r>
            <a:r>
              <a:rPr sz="2600" spc="-254" dirty="0">
                <a:solidFill>
                  <a:srgbClr val="404040"/>
                </a:solidFill>
                <a:latin typeface="Arial"/>
                <a:cs typeface="Arial"/>
              </a:rPr>
              <a:t>advance</a:t>
            </a:r>
            <a:r>
              <a:rPr sz="2600" spc="75" dirty="0">
                <a:solidFill>
                  <a:srgbClr val="404040"/>
                </a:solidFill>
                <a:latin typeface="Arial"/>
                <a:cs typeface="Arial"/>
              </a:rPr>
              <a:t> </a:t>
            </a:r>
            <a:r>
              <a:rPr sz="2600" spc="-440" dirty="0">
                <a:solidFill>
                  <a:srgbClr val="404040"/>
                </a:solidFill>
                <a:latin typeface="Arial"/>
                <a:cs typeface="Arial"/>
              </a:rPr>
              <a:t>CBO </a:t>
            </a:r>
            <a:r>
              <a:rPr sz="2600" spc="-65" dirty="0">
                <a:solidFill>
                  <a:srgbClr val="404040"/>
                </a:solidFill>
                <a:latin typeface="Arial"/>
                <a:cs typeface="Arial"/>
              </a:rPr>
              <a:t>partnerships</a:t>
            </a:r>
            <a:endParaRPr sz="2600" dirty="0">
              <a:latin typeface="Arial"/>
              <a:cs typeface="Arial"/>
            </a:endParaRPr>
          </a:p>
          <a:p>
            <a:pPr>
              <a:lnSpc>
                <a:spcPct val="100000"/>
              </a:lnSpc>
              <a:spcBef>
                <a:spcPts val="1140"/>
              </a:spcBef>
            </a:pPr>
            <a:endParaRPr sz="2600" dirty="0">
              <a:latin typeface="Arial"/>
              <a:cs typeface="Arial"/>
            </a:endParaRPr>
          </a:p>
          <a:p>
            <a:pPr marL="13335" marR="5080" indent="-635" algn="just">
              <a:lnSpc>
                <a:spcPts val="2590"/>
              </a:lnSpc>
            </a:pPr>
            <a:r>
              <a:rPr sz="2600" spc="-295" dirty="0">
                <a:solidFill>
                  <a:srgbClr val="404040"/>
                </a:solidFill>
                <a:latin typeface="Arial"/>
                <a:cs typeface="Arial"/>
              </a:rPr>
              <a:t>Research</a:t>
            </a:r>
            <a:r>
              <a:rPr sz="2600" spc="110" dirty="0">
                <a:solidFill>
                  <a:srgbClr val="404040"/>
                </a:solidFill>
                <a:latin typeface="Arial"/>
                <a:cs typeface="Arial"/>
              </a:rPr>
              <a:t> </a:t>
            </a:r>
            <a:r>
              <a:rPr sz="2600" spc="-295" dirty="0">
                <a:solidFill>
                  <a:srgbClr val="404040"/>
                </a:solidFill>
                <a:latin typeface="Arial"/>
                <a:cs typeface="Arial"/>
              </a:rPr>
              <a:t>on</a:t>
            </a:r>
            <a:r>
              <a:rPr sz="2600" spc="114" dirty="0">
                <a:solidFill>
                  <a:srgbClr val="404040"/>
                </a:solidFill>
                <a:latin typeface="Arial"/>
                <a:cs typeface="Arial"/>
              </a:rPr>
              <a:t> </a:t>
            </a:r>
            <a:r>
              <a:rPr sz="2600" spc="-165" dirty="0">
                <a:solidFill>
                  <a:srgbClr val="404040"/>
                </a:solidFill>
                <a:latin typeface="Arial"/>
                <a:cs typeface="Arial"/>
              </a:rPr>
              <a:t>which</a:t>
            </a:r>
            <a:r>
              <a:rPr sz="2600" spc="-15" dirty="0">
                <a:solidFill>
                  <a:srgbClr val="404040"/>
                </a:solidFill>
                <a:latin typeface="Arial"/>
                <a:cs typeface="Arial"/>
              </a:rPr>
              <a:t> </a:t>
            </a:r>
            <a:r>
              <a:rPr sz="2600" spc="-195" dirty="0">
                <a:solidFill>
                  <a:srgbClr val="404040"/>
                </a:solidFill>
                <a:latin typeface="Arial"/>
                <a:cs typeface="Arial"/>
              </a:rPr>
              <a:t>state</a:t>
            </a:r>
            <a:r>
              <a:rPr sz="2600" spc="15" dirty="0">
                <a:solidFill>
                  <a:srgbClr val="404040"/>
                </a:solidFill>
                <a:latin typeface="Arial"/>
                <a:cs typeface="Arial"/>
              </a:rPr>
              <a:t> </a:t>
            </a:r>
            <a:r>
              <a:rPr sz="2600" spc="-225" dirty="0">
                <a:solidFill>
                  <a:srgbClr val="404040"/>
                </a:solidFill>
                <a:latin typeface="Arial"/>
                <a:cs typeface="Arial"/>
              </a:rPr>
              <a:t>levers</a:t>
            </a:r>
            <a:r>
              <a:rPr sz="2600" spc="45" dirty="0">
                <a:solidFill>
                  <a:srgbClr val="404040"/>
                </a:solidFill>
                <a:latin typeface="Arial"/>
                <a:cs typeface="Arial"/>
              </a:rPr>
              <a:t> </a:t>
            </a:r>
            <a:r>
              <a:rPr sz="2600" spc="-270" dirty="0">
                <a:solidFill>
                  <a:srgbClr val="404040"/>
                </a:solidFill>
                <a:latin typeface="Arial"/>
                <a:cs typeface="Arial"/>
              </a:rPr>
              <a:t>are</a:t>
            </a:r>
            <a:r>
              <a:rPr sz="2600" spc="90" dirty="0">
                <a:solidFill>
                  <a:srgbClr val="404040"/>
                </a:solidFill>
                <a:latin typeface="Arial"/>
                <a:cs typeface="Arial"/>
              </a:rPr>
              <a:t> </a:t>
            </a:r>
            <a:r>
              <a:rPr sz="2600" spc="-190" dirty="0">
                <a:solidFill>
                  <a:srgbClr val="404040"/>
                </a:solidFill>
                <a:latin typeface="Arial"/>
                <a:cs typeface="Arial"/>
              </a:rPr>
              <a:t>most</a:t>
            </a:r>
            <a:r>
              <a:rPr sz="2600" spc="80" dirty="0">
                <a:solidFill>
                  <a:srgbClr val="404040"/>
                </a:solidFill>
                <a:latin typeface="Arial"/>
                <a:cs typeface="Arial"/>
              </a:rPr>
              <a:t> </a:t>
            </a:r>
            <a:r>
              <a:rPr sz="2600" spc="-150" dirty="0">
                <a:solidFill>
                  <a:srgbClr val="404040"/>
                </a:solidFill>
                <a:latin typeface="Arial"/>
                <a:cs typeface="Arial"/>
              </a:rPr>
              <a:t>effective</a:t>
            </a:r>
            <a:r>
              <a:rPr sz="2600" spc="60" dirty="0">
                <a:solidFill>
                  <a:srgbClr val="404040"/>
                </a:solidFill>
                <a:latin typeface="Arial"/>
                <a:cs typeface="Arial"/>
              </a:rPr>
              <a:t> </a:t>
            </a:r>
            <a:r>
              <a:rPr sz="2600" spc="-25" dirty="0">
                <a:solidFill>
                  <a:srgbClr val="404040"/>
                </a:solidFill>
                <a:latin typeface="Arial"/>
                <a:cs typeface="Arial"/>
              </a:rPr>
              <a:t>in </a:t>
            </a:r>
            <a:r>
              <a:rPr sz="2600" spc="-110" dirty="0">
                <a:solidFill>
                  <a:srgbClr val="404040"/>
                </a:solidFill>
                <a:latin typeface="Arial"/>
                <a:cs typeface="Arial"/>
              </a:rPr>
              <a:t>promoting</a:t>
            </a:r>
            <a:r>
              <a:rPr sz="2600" spc="-204" dirty="0">
                <a:solidFill>
                  <a:srgbClr val="404040"/>
                </a:solidFill>
                <a:latin typeface="Arial"/>
                <a:cs typeface="Arial"/>
              </a:rPr>
              <a:t> </a:t>
            </a:r>
            <a:r>
              <a:rPr sz="2600" spc="-420" dirty="0">
                <a:solidFill>
                  <a:srgbClr val="404040"/>
                </a:solidFill>
                <a:latin typeface="Arial"/>
                <a:cs typeface="Arial"/>
              </a:rPr>
              <a:t>CBO</a:t>
            </a:r>
            <a:r>
              <a:rPr sz="2600" spc="-195" dirty="0">
                <a:solidFill>
                  <a:srgbClr val="404040"/>
                </a:solidFill>
                <a:latin typeface="Arial"/>
                <a:cs typeface="Arial"/>
              </a:rPr>
              <a:t> </a:t>
            </a:r>
            <a:r>
              <a:rPr sz="2600" spc="-60" dirty="0">
                <a:solidFill>
                  <a:srgbClr val="404040"/>
                </a:solidFill>
                <a:latin typeface="Arial"/>
                <a:cs typeface="Arial"/>
              </a:rPr>
              <a:t>partnerships</a:t>
            </a:r>
            <a:endParaRPr sz="2600" dirty="0">
              <a:latin typeface="Arial"/>
              <a:cs typeface="Arial"/>
            </a:endParaRPr>
          </a:p>
          <a:p>
            <a:pPr marL="13335" marR="1433195">
              <a:lnSpc>
                <a:spcPct val="214600"/>
              </a:lnSpc>
              <a:spcBef>
                <a:spcPts val="5"/>
              </a:spcBef>
            </a:pPr>
            <a:r>
              <a:rPr sz="2600" spc="-175" dirty="0">
                <a:solidFill>
                  <a:srgbClr val="404040"/>
                </a:solidFill>
                <a:latin typeface="Arial"/>
                <a:cs typeface="Arial"/>
              </a:rPr>
              <a:t>New</a:t>
            </a:r>
            <a:r>
              <a:rPr sz="2600" spc="-200" dirty="0">
                <a:solidFill>
                  <a:srgbClr val="404040"/>
                </a:solidFill>
                <a:latin typeface="Arial"/>
                <a:cs typeface="Arial"/>
              </a:rPr>
              <a:t> </a:t>
            </a:r>
            <a:r>
              <a:rPr sz="2600" spc="-140" dirty="0">
                <a:solidFill>
                  <a:srgbClr val="404040"/>
                </a:solidFill>
                <a:latin typeface="Arial"/>
                <a:cs typeface="Arial"/>
              </a:rPr>
              <a:t>federal</a:t>
            </a:r>
            <a:r>
              <a:rPr sz="2600" spc="-195" dirty="0">
                <a:solidFill>
                  <a:srgbClr val="404040"/>
                </a:solidFill>
                <a:latin typeface="Arial"/>
                <a:cs typeface="Arial"/>
              </a:rPr>
              <a:t> </a:t>
            </a:r>
            <a:r>
              <a:rPr sz="2600" spc="-100" dirty="0">
                <a:solidFill>
                  <a:srgbClr val="404040"/>
                </a:solidFill>
                <a:latin typeface="Arial"/>
                <a:cs typeface="Arial"/>
              </a:rPr>
              <a:t>opportunities</a:t>
            </a:r>
            <a:r>
              <a:rPr sz="2600" spc="-200" dirty="0">
                <a:solidFill>
                  <a:srgbClr val="404040"/>
                </a:solidFill>
                <a:latin typeface="Arial"/>
                <a:cs typeface="Arial"/>
              </a:rPr>
              <a:t> </a:t>
            </a:r>
            <a:r>
              <a:rPr sz="2600" spc="-170" dirty="0">
                <a:solidFill>
                  <a:srgbClr val="404040"/>
                </a:solidFill>
                <a:latin typeface="Arial"/>
                <a:cs typeface="Arial"/>
              </a:rPr>
              <a:t>and</a:t>
            </a:r>
            <a:r>
              <a:rPr sz="2600" spc="-204" dirty="0">
                <a:solidFill>
                  <a:srgbClr val="404040"/>
                </a:solidFill>
                <a:latin typeface="Arial"/>
                <a:cs typeface="Arial"/>
              </a:rPr>
              <a:t> </a:t>
            </a:r>
            <a:r>
              <a:rPr sz="2600" spc="-160" dirty="0">
                <a:solidFill>
                  <a:srgbClr val="404040"/>
                </a:solidFill>
                <a:latin typeface="Arial"/>
                <a:cs typeface="Arial"/>
              </a:rPr>
              <a:t>guidance </a:t>
            </a:r>
            <a:r>
              <a:rPr sz="2600" spc="-200" dirty="0">
                <a:solidFill>
                  <a:srgbClr val="404040"/>
                </a:solidFill>
                <a:latin typeface="Arial"/>
                <a:cs typeface="Arial"/>
              </a:rPr>
              <a:t>Evolving</a:t>
            </a:r>
            <a:r>
              <a:rPr sz="2600" spc="-215" dirty="0">
                <a:solidFill>
                  <a:srgbClr val="404040"/>
                </a:solidFill>
                <a:latin typeface="Arial"/>
                <a:cs typeface="Arial"/>
              </a:rPr>
              <a:t> </a:t>
            </a:r>
            <a:r>
              <a:rPr sz="2600" spc="-150" dirty="0">
                <a:solidFill>
                  <a:srgbClr val="404040"/>
                </a:solidFill>
                <a:latin typeface="Arial"/>
                <a:cs typeface="Arial"/>
              </a:rPr>
              <a:t>roles</a:t>
            </a:r>
            <a:r>
              <a:rPr sz="2600" spc="-220" dirty="0">
                <a:solidFill>
                  <a:srgbClr val="404040"/>
                </a:solidFill>
                <a:latin typeface="Arial"/>
                <a:cs typeface="Arial"/>
              </a:rPr>
              <a:t> </a:t>
            </a:r>
            <a:r>
              <a:rPr sz="2600" spc="-45" dirty="0">
                <a:solidFill>
                  <a:srgbClr val="404040"/>
                </a:solidFill>
                <a:latin typeface="Arial"/>
                <a:cs typeface="Arial"/>
              </a:rPr>
              <a:t>of</a:t>
            </a:r>
            <a:r>
              <a:rPr sz="2600" spc="-220" dirty="0">
                <a:solidFill>
                  <a:srgbClr val="404040"/>
                </a:solidFill>
                <a:latin typeface="Arial"/>
                <a:cs typeface="Arial"/>
              </a:rPr>
              <a:t> </a:t>
            </a:r>
            <a:r>
              <a:rPr sz="2600" spc="-310" dirty="0">
                <a:solidFill>
                  <a:srgbClr val="404040"/>
                </a:solidFill>
                <a:latin typeface="Arial"/>
                <a:cs typeface="Arial"/>
              </a:rPr>
              <a:t>MCOs</a:t>
            </a:r>
            <a:r>
              <a:rPr sz="2600" spc="-210" dirty="0">
                <a:solidFill>
                  <a:srgbClr val="404040"/>
                </a:solidFill>
                <a:latin typeface="Arial"/>
                <a:cs typeface="Arial"/>
              </a:rPr>
              <a:t> </a:t>
            </a:r>
            <a:r>
              <a:rPr sz="2600" spc="-170" dirty="0">
                <a:solidFill>
                  <a:srgbClr val="404040"/>
                </a:solidFill>
                <a:latin typeface="Arial"/>
                <a:cs typeface="Arial"/>
              </a:rPr>
              <a:t>and</a:t>
            </a:r>
            <a:r>
              <a:rPr sz="2600" spc="-215" dirty="0">
                <a:solidFill>
                  <a:srgbClr val="404040"/>
                </a:solidFill>
                <a:latin typeface="Arial"/>
                <a:cs typeface="Arial"/>
              </a:rPr>
              <a:t> </a:t>
            </a:r>
            <a:r>
              <a:rPr sz="2600" spc="-20" dirty="0">
                <a:solidFill>
                  <a:srgbClr val="404040"/>
                </a:solidFill>
                <a:latin typeface="Arial"/>
                <a:cs typeface="Arial"/>
              </a:rPr>
              <a:t>providers</a:t>
            </a:r>
            <a:endParaRPr sz="2600" dirty="0">
              <a:latin typeface="Arial"/>
              <a:cs typeface="Arial"/>
            </a:endParaRPr>
          </a:p>
        </p:txBody>
      </p:sp>
      <p:sp>
        <p:nvSpPr>
          <p:cNvPr id="11" name="object 11" descr="5"/>
          <p:cNvSpPr txBox="1"/>
          <p:nvPr/>
        </p:nvSpPr>
        <p:spPr>
          <a:xfrm>
            <a:off x="417376" y="6447535"/>
            <a:ext cx="122555" cy="254000"/>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0182A9"/>
                </a:solidFill>
                <a:latin typeface="Arial"/>
                <a:cs typeface="Arial"/>
              </a:rPr>
              <a:t>5</a:t>
            </a:r>
            <a:endParaRPr sz="1500" dirty="0">
              <a:latin typeface="Arial"/>
              <a:cs typeface="Arial"/>
            </a:endParaRPr>
          </a:p>
        </p:txBody>
      </p:sp>
      <p:pic>
        <p:nvPicPr>
          <p:cNvPr id="12" name="object 12"/>
          <p:cNvPicPr/>
          <p:nvPr/>
        </p:nvPicPr>
        <p:blipFill>
          <a:blip r:embed="rId5" cstate="print"/>
          <a:stretch>
            <a:fillRect/>
          </a:stretch>
        </p:blipFill>
        <p:spPr>
          <a:xfrm>
            <a:off x="131063" y="579119"/>
            <a:ext cx="5967984" cy="1008888"/>
          </a:xfrm>
          <a:prstGeom prst="rect">
            <a:avLst/>
          </a:prstGeom>
        </p:spPr>
      </p:pic>
      <p:sp>
        <p:nvSpPr>
          <p:cNvPr id="13" name="object 13" descr="What Does the Future Hold?"/>
          <p:cNvSpPr txBox="1">
            <a:spLocks noGrp="1"/>
          </p:cNvSpPr>
          <p:nvPr>
            <p:ph type="title"/>
          </p:nvPr>
        </p:nvSpPr>
        <p:spPr>
          <a:xfrm>
            <a:off x="417376" y="700532"/>
            <a:ext cx="5398135" cy="574040"/>
          </a:xfrm>
          <a:prstGeom prst="rect">
            <a:avLst/>
          </a:prstGeom>
        </p:spPr>
        <p:txBody>
          <a:bodyPr vert="horz" wrap="square" lIns="0" tIns="12700" rIns="0" bIns="0" rtlCol="0">
            <a:spAutoFit/>
          </a:bodyPr>
          <a:lstStyle/>
          <a:p>
            <a:pPr marL="12700">
              <a:lnSpc>
                <a:spcPct val="100000"/>
              </a:lnSpc>
              <a:spcBef>
                <a:spcPts val="100"/>
              </a:spcBef>
            </a:pPr>
            <a:r>
              <a:rPr spc="-85" dirty="0">
                <a:solidFill>
                  <a:srgbClr val="FFFFFF"/>
                </a:solidFill>
                <a:latin typeface="Trebuchet MS"/>
                <a:cs typeface="Trebuchet MS"/>
              </a:rPr>
              <a:t>What</a:t>
            </a:r>
            <a:r>
              <a:rPr spc="-190" dirty="0">
                <a:solidFill>
                  <a:srgbClr val="FFFFFF"/>
                </a:solidFill>
                <a:latin typeface="Trebuchet MS"/>
                <a:cs typeface="Trebuchet MS"/>
              </a:rPr>
              <a:t> </a:t>
            </a:r>
            <a:r>
              <a:rPr spc="-90" dirty="0">
                <a:solidFill>
                  <a:srgbClr val="FFFFFF"/>
                </a:solidFill>
                <a:latin typeface="Trebuchet MS"/>
                <a:cs typeface="Trebuchet MS"/>
              </a:rPr>
              <a:t>Does</a:t>
            </a:r>
            <a:r>
              <a:rPr spc="-180" dirty="0">
                <a:solidFill>
                  <a:srgbClr val="FFFFFF"/>
                </a:solidFill>
                <a:latin typeface="Trebuchet MS"/>
                <a:cs typeface="Trebuchet MS"/>
              </a:rPr>
              <a:t> </a:t>
            </a:r>
            <a:r>
              <a:rPr spc="-70" dirty="0">
                <a:solidFill>
                  <a:srgbClr val="FFFFFF"/>
                </a:solidFill>
                <a:latin typeface="Trebuchet MS"/>
                <a:cs typeface="Trebuchet MS"/>
              </a:rPr>
              <a:t>the</a:t>
            </a:r>
            <a:r>
              <a:rPr spc="-180" dirty="0">
                <a:solidFill>
                  <a:srgbClr val="FFFFFF"/>
                </a:solidFill>
                <a:latin typeface="Trebuchet MS"/>
                <a:cs typeface="Trebuchet MS"/>
              </a:rPr>
              <a:t> </a:t>
            </a:r>
            <a:r>
              <a:rPr spc="-95" dirty="0">
                <a:solidFill>
                  <a:srgbClr val="FFFFFF"/>
                </a:solidFill>
                <a:latin typeface="Trebuchet MS"/>
                <a:cs typeface="Trebuchet MS"/>
              </a:rPr>
              <a:t>Future</a:t>
            </a:r>
            <a:r>
              <a:rPr spc="-185" dirty="0">
                <a:solidFill>
                  <a:srgbClr val="FFFFFF"/>
                </a:solidFill>
                <a:latin typeface="Trebuchet MS"/>
                <a:cs typeface="Trebuchet MS"/>
              </a:rPr>
              <a:t> </a:t>
            </a:r>
            <a:r>
              <a:rPr spc="-70" dirty="0">
                <a:solidFill>
                  <a:srgbClr val="FFFFFF"/>
                </a:solidFill>
                <a:latin typeface="Trebuchet MS"/>
                <a:cs typeface="Trebuchet MS"/>
              </a:rPr>
              <a:t>Hold?</a:t>
            </a:r>
          </a:p>
        </p:txBody>
      </p:sp>
      <p:grpSp>
        <p:nvGrpSpPr>
          <p:cNvPr id="14" name="object 14">
            <a:extLst>
              <a:ext uri="{C183D7F6-B498-43B3-948B-1728B52AA6E4}">
                <adec:decorative xmlns:adec="http://schemas.microsoft.com/office/drawing/2017/decorative" val="1"/>
              </a:ext>
            </a:extLst>
          </p:cNvPr>
          <p:cNvGrpSpPr/>
          <p:nvPr/>
        </p:nvGrpSpPr>
        <p:grpSpPr>
          <a:xfrm>
            <a:off x="6922007" y="283463"/>
            <a:ext cx="1938655" cy="1938655"/>
            <a:chOff x="6922007" y="283463"/>
            <a:chExt cx="1938655" cy="1938655"/>
          </a:xfrm>
        </p:grpSpPr>
        <p:pic>
          <p:nvPicPr>
            <p:cNvPr id="15" name="object 15"/>
            <p:cNvPicPr/>
            <p:nvPr/>
          </p:nvPicPr>
          <p:blipFill>
            <a:blip r:embed="rId6" cstate="print"/>
            <a:stretch>
              <a:fillRect/>
            </a:stretch>
          </p:blipFill>
          <p:spPr>
            <a:xfrm>
              <a:off x="6922007" y="283463"/>
              <a:ext cx="1938527" cy="1938528"/>
            </a:xfrm>
            <a:prstGeom prst="rect">
              <a:avLst/>
            </a:prstGeom>
          </p:spPr>
        </p:pic>
        <p:sp>
          <p:nvSpPr>
            <p:cNvPr id="16" name="object 16"/>
            <p:cNvSpPr/>
            <p:nvPr/>
          </p:nvSpPr>
          <p:spPr>
            <a:xfrm>
              <a:off x="6976563" y="312821"/>
              <a:ext cx="1828800" cy="1828800"/>
            </a:xfrm>
            <a:custGeom>
              <a:avLst/>
              <a:gdLst/>
              <a:ahLst/>
              <a:cxnLst/>
              <a:rect l="l" t="t" r="r" b="b"/>
              <a:pathLst>
                <a:path w="1828800" h="1828800">
                  <a:moveTo>
                    <a:pt x="914400" y="0"/>
                  </a:moveTo>
                  <a:lnTo>
                    <a:pt x="865837" y="1267"/>
                  </a:lnTo>
                  <a:lnTo>
                    <a:pt x="817935" y="5027"/>
                  </a:lnTo>
                  <a:lnTo>
                    <a:pt x="770756" y="11217"/>
                  </a:lnTo>
                  <a:lnTo>
                    <a:pt x="724364" y="19774"/>
                  </a:lnTo>
                  <a:lnTo>
                    <a:pt x="678821" y="30634"/>
                  </a:lnTo>
                  <a:lnTo>
                    <a:pt x="634192" y="43734"/>
                  </a:lnTo>
                  <a:lnTo>
                    <a:pt x="590538" y="59010"/>
                  </a:lnTo>
                  <a:lnTo>
                    <a:pt x="547924" y="76401"/>
                  </a:lnTo>
                  <a:lnTo>
                    <a:pt x="506412" y="95842"/>
                  </a:lnTo>
                  <a:lnTo>
                    <a:pt x="466066" y="117270"/>
                  </a:lnTo>
                  <a:lnTo>
                    <a:pt x="426949" y="140622"/>
                  </a:lnTo>
                  <a:lnTo>
                    <a:pt x="389124" y="165835"/>
                  </a:lnTo>
                  <a:lnTo>
                    <a:pt x="352654" y="192846"/>
                  </a:lnTo>
                  <a:lnTo>
                    <a:pt x="317602" y="221592"/>
                  </a:lnTo>
                  <a:lnTo>
                    <a:pt x="284033" y="252008"/>
                  </a:lnTo>
                  <a:lnTo>
                    <a:pt x="252008" y="284033"/>
                  </a:lnTo>
                  <a:lnTo>
                    <a:pt x="221592" y="317602"/>
                  </a:lnTo>
                  <a:lnTo>
                    <a:pt x="192846" y="352654"/>
                  </a:lnTo>
                  <a:lnTo>
                    <a:pt x="165835" y="389124"/>
                  </a:lnTo>
                  <a:lnTo>
                    <a:pt x="140622" y="426949"/>
                  </a:lnTo>
                  <a:lnTo>
                    <a:pt x="117270" y="466066"/>
                  </a:lnTo>
                  <a:lnTo>
                    <a:pt x="95842" y="506412"/>
                  </a:lnTo>
                  <a:lnTo>
                    <a:pt x="76401" y="547924"/>
                  </a:lnTo>
                  <a:lnTo>
                    <a:pt x="59010" y="590538"/>
                  </a:lnTo>
                  <a:lnTo>
                    <a:pt x="43734" y="634192"/>
                  </a:lnTo>
                  <a:lnTo>
                    <a:pt x="30634" y="678821"/>
                  </a:lnTo>
                  <a:lnTo>
                    <a:pt x="19774" y="724364"/>
                  </a:lnTo>
                  <a:lnTo>
                    <a:pt x="11217" y="770756"/>
                  </a:lnTo>
                  <a:lnTo>
                    <a:pt x="5027" y="817935"/>
                  </a:lnTo>
                  <a:lnTo>
                    <a:pt x="1267" y="865837"/>
                  </a:lnTo>
                  <a:lnTo>
                    <a:pt x="0" y="914400"/>
                  </a:lnTo>
                  <a:lnTo>
                    <a:pt x="1267" y="962962"/>
                  </a:lnTo>
                  <a:lnTo>
                    <a:pt x="5027" y="1010864"/>
                  </a:lnTo>
                  <a:lnTo>
                    <a:pt x="11217" y="1058043"/>
                  </a:lnTo>
                  <a:lnTo>
                    <a:pt x="19774" y="1104435"/>
                  </a:lnTo>
                  <a:lnTo>
                    <a:pt x="30634" y="1149978"/>
                  </a:lnTo>
                  <a:lnTo>
                    <a:pt x="43734" y="1194607"/>
                  </a:lnTo>
                  <a:lnTo>
                    <a:pt x="59010" y="1238261"/>
                  </a:lnTo>
                  <a:lnTo>
                    <a:pt x="76401" y="1280875"/>
                  </a:lnTo>
                  <a:lnTo>
                    <a:pt x="95842" y="1322387"/>
                  </a:lnTo>
                  <a:lnTo>
                    <a:pt x="117270" y="1362733"/>
                  </a:lnTo>
                  <a:lnTo>
                    <a:pt x="140622" y="1401850"/>
                  </a:lnTo>
                  <a:lnTo>
                    <a:pt x="165835" y="1439675"/>
                  </a:lnTo>
                  <a:lnTo>
                    <a:pt x="192846" y="1476145"/>
                  </a:lnTo>
                  <a:lnTo>
                    <a:pt x="221592" y="1511197"/>
                  </a:lnTo>
                  <a:lnTo>
                    <a:pt x="252008" y="1544766"/>
                  </a:lnTo>
                  <a:lnTo>
                    <a:pt x="284033" y="1576791"/>
                  </a:lnTo>
                  <a:lnTo>
                    <a:pt x="317602" y="1607207"/>
                  </a:lnTo>
                  <a:lnTo>
                    <a:pt x="352654" y="1635953"/>
                  </a:lnTo>
                  <a:lnTo>
                    <a:pt x="389124" y="1662964"/>
                  </a:lnTo>
                  <a:lnTo>
                    <a:pt x="426949" y="1688177"/>
                  </a:lnTo>
                  <a:lnTo>
                    <a:pt x="466066" y="1711529"/>
                  </a:lnTo>
                  <a:lnTo>
                    <a:pt x="506412" y="1732957"/>
                  </a:lnTo>
                  <a:lnTo>
                    <a:pt x="547924" y="1752398"/>
                  </a:lnTo>
                  <a:lnTo>
                    <a:pt x="590538" y="1769789"/>
                  </a:lnTo>
                  <a:lnTo>
                    <a:pt x="634192" y="1785065"/>
                  </a:lnTo>
                  <a:lnTo>
                    <a:pt x="678821" y="1798165"/>
                  </a:lnTo>
                  <a:lnTo>
                    <a:pt x="724364" y="1809025"/>
                  </a:lnTo>
                  <a:lnTo>
                    <a:pt x="770756" y="1817582"/>
                  </a:lnTo>
                  <a:lnTo>
                    <a:pt x="817935" y="1823772"/>
                  </a:lnTo>
                  <a:lnTo>
                    <a:pt x="865837" y="1827532"/>
                  </a:lnTo>
                  <a:lnTo>
                    <a:pt x="914400" y="1828800"/>
                  </a:lnTo>
                  <a:lnTo>
                    <a:pt x="962963" y="1827532"/>
                  </a:lnTo>
                  <a:lnTo>
                    <a:pt x="1010866" y="1823772"/>
                  </a:lnTo>
                  <a:lnTo>
                    <a:pt x="1058046" y="1817582"/>
                  </a:lnTo>
                  <a:lnTo>
                    <a:pt x="1104439" y="1809025"/>
                  </a:lnTo>
                  <a:lnTo>
                    <a:pt x="1149982" y="1798165"/>
                  </a:lnTo>
                  <a:lnTo>
                    <a:pt x="1194612" y="1785065"/>
                  </a:lnTo>
                  <a:lnTo>
                    <a:pt x="1238266" y="1769789"/>
                  </a:lnTo>
                  <a:lnTo>
                    <a:pt x="1280881" y="1752398"/>
                  </a:lnTo>
                  <a:lnTo>
                    <a:pt x="1322393" y="1732957"/>
                  </a:lnTo>
                  <a:lnTo>
                    <a:pt x="1362739" y="1711529"/>
                  </a:lnTo>
                  <a:lnTo>
                    <a:pt x="1401856" y="1688177"/>
                  </a:lnTo>
                  <a:lnTo>
                    <a:pt x="1439681" y="1662964"/>
                  </a:lnTo>
                  <a:lnTo>
                    <a:pt x="1476151" y="1635953"/>
                  </a:lnTo>
                  <a:lnTo>
                    <a:pt x="1511202" y="1607207"/>
                  </a:lnTo>
                  <a:lnTo>
                    <a:pt x="1544771" y="1576791"/>
                  </a:lnTo>
                  <a:lnTo>
                    <a:pt x="1576795" y="1544766"/>
                  </a:lnTo>
                  <a:lnTo>
                    <a:pt x="1607212" y="1511197"/>
                  </a:lnTo>
                  <a:lnTo>
                    <a:pt x="1635957" y="1476145"/>
                  </a:lnTo>
                  <a:lnTo>
                    <a:pt x="1662967" y="1439675"/>
                  </a:lnTo>
                  <a:lnTo>
                    <a:pt x="1688180" y="1401850"/>
                  </a:lnTo>
                  <a:lnTo>
                    <a:pt x="1711532" y="1362733"/>
                  </a:lnTo>
                  <a:lnTo>
                    <a:pt x="1732960" y="1322387"/>
                  </a:lnTo>
                  <a:lnTo>
                    <a:pt x="1752400" y="1280875"/>
                  </a:lnTo>
                  <a:lnTo>
                    <a:pt x="1769790" y="1238261"/>
                  </a:lnTo>
                  <a:lnTo>
                    <a:pt x="1785067" y="1194607"/>
                  </a:lnTo>
                  <a:lnTo>
                    <a:pt x="1798166" y="1149978"/>
                  </a:lnTo>
                  <a:lnTo>
                    <a:pt x="1809026" y="1104435"/>
                  </a:lnTo>
                  <a:lnTo>
                    <a:pt x="1817582" y="1058043"/>
                  </a:lnTo>
                  <a:lnTo>
                    <a:pt x="1823772" y="1010864"/>
                  </a:lnTo>
                  <a:lnTo>
                    <a:pt x="1827532" y="962962"/>
                  </a:lnTo>
                  <a:lnTo>
                    <a:pt x="1828800" y="914400"/>
                  </a:lnTo>
                  <a:lnTo>
                    <a:pt x="1827532" y="865837"/>
                  </a:lnTo>
                  <a:lnTo>
                    <a:pt x="1823772" y="817935"/>
                  </a:lnTo>
                  <a:lnTo>
                    <a:pt x="1817582" y="770756"/>
                  </a:lnTo>
                  <a:lnTo>
                    <a:pt x="1809026" y="724364"/>
                  </a:lnTo>
                  <a:lnTo>
                    <a:pt x="1798166" y="678821"/>
                  </a:lnTo>
                  <a:lnTo>
                    <a:pt x="1785067" y="634192"/>
                  </a:lnTo>
                  <a:lnTo>
                    <a:pt x="1769790" y="590538"/>
                  </a:lnTo>
                  <a:lnTo>
                    <a:pt x="1752400" y="547924"/>
                  </a:lnTo>
                  <a:lnTo>
                    <a:pt x="1732960" y="506412"/>
                  </a:lnTo>
                  <a:lnTo>
                    <a:pt x="1711532" y="466066"/>
                  </a:lnTo>
                  <a:lnTo>
                    <a:pt x="1688180" y="426949"/>
                  </a:lnTo>
                  <a:lnTo>
                    <a:pt x="1662967" y="389124"/>
                  </a:lnTo>
                  <a:lnTo>
                    <a:pt x="1635957" y="352654"/>
                  </a:lnTo>
                  <a:lnTo>
                    <a:pt x="1607212" y="317602"/>
                  </a:lnTo>
                  <a:lnTo>
                    <a:pt x="1576795" y="284033"/>
                  </a:lnTo>
                  <a:lnTo>
                    <a:pt x="1544771" y="252008"/>
                  </a:lnTo>
                  <a:lnTo>
                    <a:pt x="1511202" y="221592"/>
                  </a:lnTo>
                  <a:lnTo>
                    <a:pt x="1476151" y="192846"/>
                  </a:lnTo>
                  <a:lnTo>
                    <a:pt x="1439681" y="165835"/>
                  </a:lnTo>
                  <a:lnTo>
                    <a:pt x="1401856" y="140622"/>
                  </a:lnTo>
                  <a:lnTo>
                    <a:pt x="1362739" y="117270"/>
                  </a:lnTo>
                  <a:lnTo>
                    <a:pt x="1322393" y="95842"/>
                  </a:lnTo>
                  <a:lnTo>
                    <a:pt x="1280881" y="76401"/>
                  </a:lnTo>
                  <a:lnTo>
                    <a:pt x="1238266" y="59010"/>
                  </a:lnTo>
                  <a:lnTo>
                    <a:pt x="1194612" y="43734"/>
                  </a:lnTo>
                  <a:lnTo>
                    <a:pt x="1149982" y="30634"/>
                  </a:lnTo>
                  <a:lnTo>
                    <a:pt x="1104439" y="19774"/>
                  </a:lnTo>
                  <a:lnTo>
                    <a:pt x="1058046" y="11217"/>
                  </a:lnTo>
                  <a:lnTo>
                    <a:pt x="1010866" y="5027"/>
                  </a:lnTo>
                  <a:lnTo>
                    <a:pt x="962963" y="1267"/>
                  </a:lnTo>
                  <a:lnTo>
                    <a:pt x="914400" y="0"/>
                  </a:lnTo>
                  <a:close/>
                </a:path>
              </a:pathLst>
            </a:custGeom>
            <a:solidFill>
              <a:srgbClr val="0182A9"/>
            </a:solidFill>
          </p:spPr>
          <p:txBody>
            <a:bodyPr wrap="square" lIns="0" tIns="0" rIns="0" bIns="0" rtlCol="0"/>
            <a:lstStyle/>
            <a:p>
              <a:endParaRPr/>
            </a:p>
          </p:txBody>
        </p:sp>
        <p:sp>
          <p:nvSpPr>
            <p:cNvPr id="17" name="object 17"/>
            <p:cNvSpPr/>
            <p:nvPr/>
          </p:nvSpPr>
          <p:spPr>
            <a:xfrm>
              <a:off x="6976563" y="312821"/>
              <a:ext cx="1828164" cy="1828164"/>
            </a:xfrm>
            <a:custGeom>
              <a:avLst/>
              <a:gdLst/>
              <a:ahLst/>
              <a:cxnLst/>
              <a:rect l="l" t="t" r="r" b="b"/>
              <a:pathLst>
                <a:path w="1828165" h="1828164">
                  <a:moveTo>
                    <a:pt x="0" y="913933"/>
                  </a:moveTo>
                  <a:lnTo>
                    <a:pt x="1266" y="865395"/>
                  </a:lnTo>
                  <a:lnTo>
                    <a:pt x="5025" y="817517"/>
                  </a:lnTo>
                  <a:lnTo>
                    <a:pt x="11212" y="770362"/>
                  </a:lnTo>
                  <a:lnTo>
                    <a:pt x="19764" y="723993"/>
                  </a:lnTo>
                  <a:lnTo>
                    <a:pt x="30618" y="678473"/>
                  </a:lnTo>
                  <a:lnTo>
                    <a:pt x="43711" y="633866"/>
                  </a:lnTo>
                  <a:lnTo>
                    <a:pt x="58980" y="590234"/>
                  </a:lnTo>
                  <a:lnTo>
                    <a:pt x="76361" y="547642"/>
                  </a:lnTo>
                  <a:lnTo>
                    <a:pt x="95792" y="506151"/>
                  </a:lnTo>
                  <a:lnTo>
                    <a:pt x="117209" y="465825"/>
                  </a:lnTo>
                  <a:lnTo>
                    <a:pt x="140549" y="426728"/>
                  </a:lnTo>
                  <a:lnTo>
                    <a:pt x="165749" y="388922"/>
                  </a:lnTo>
                  <a:lnTo>
                    <a:pt x="192746" y="352471"/>
                  </a:lnTo>
                  <a:lnTo>
                    <a:pt x="221476" y="317438"/>
                  </a:lnTo>
                  <a:lnTo>
                    <a:pt x="251877" y="283886"/>
                  </a:lnTo>
                  <a:lnTo>
                    <a:pt x="283886" y="251877"/>
                  </a:lnTo>
                  <a:lnTo>
                    <a:pt x="317438" y="221476"/>
                  </a:lnTo>
                  <a:lnTo>
                    <a:pt x="352471" y="192746"/>
                  </a:lnTo>
                  <a:lnTo>
                    <a:pt x="388922" y="165749"/>
                  </a:lnTo>
                  <a:lnTo>
                    <a:pt x="426728" y="140549"/>
                  </a:lnTo>
                  <a:lnTo>
                    <a:pt x="465825" y="117209"/>
                  </a:lnTo>
                  <a:lnTo>
                    <a:pt x="506151" y="95792"/>
                  </a:lnTo>
                  <a:lnTo>
                    <a:pt x="547642" y="76361"/>
                  </a:lnTo>
                  <a:lnTo>
                    <a:pt x="590234" y="58980"/>
                  </a:lnTo>
                  <a:lnTo>
                    <a:pt x="633866" y="43711"/>
                  </a:lnTo>
                  <a:lnTo>
                    <a:pt x="678473" y="30618"/>
                  </a:lnTo>
                  <a:lnTo>
                    <a:pt x="723993" y="19764"/>
                  </a:lnTo>
                  <a:lnTo>
                    <a:pt x="770362" y="11212"/>
                  </a:lnTo>
                  <a:lnTo>
                    <a:pt x="817517" y="5025"/>
                  </a:lnTo>
                  <a:lnTo>
                    <a:pt x="865395" y="1266"/>
                  </a:lnTo>
                  <a:lnTo>
                    <a:pt x="913933" y="0"/>
                  </a:lnTo>
                  <a:lnTo>
                    <a:pt x="962471" y="1266"/>
                  </a:lnTo>
                  <a:lnTo>
                    <a:pt x="1010349" y="5025"/>
                  </a:lnTo>
                  <a:lnTo>
                    <a:pt x="1057505" y="11212"/>
                  </a:lnTo>
                  <a:lnTo>
                    <a:pt x="1103874" y="19764"/>
                  </a:lnTo>
                  <a:lnTo>
                    <a:pt x="1149393" y="30618"/>
                  </a:lnTo>
                  <a:lnTo>
                    <a:pt x="1194000" y="43711"/>
                  </a:lnTo>
                  <a:lnTo>
                    <a:pt x="1237632" y="58980"/>
                  </a:lnTo>
                  <a:lnTo>
                    <a:pt x="1280225" y="76361"/>
                  </a:lnTo>
                  <a:lnTo>
                    <a:pt x="1321715" y="95792"/>
                  </a:lnTo>
                  <a:lnTo>
                    <a:pt x="1362041" y="117209"/>
                  </a:lnTo>
                  <a:lnTo>
                    <a:pt x="1401138" y="140549"/>
                  </a:lnTo>
                  <a:lnTo>
                    <a:pt x="1438944" y="165749"/>
                  </a:lnTo>
                  <a:lnTo>
                    <a:pt x="1475395" y="192746"/>
                  </a:lnTo>
                  <a:lnTo>
                    <a:pt x="1510428" y="221476"/>
                  </a:lnTo>
                  <a:lnTo>
                    <a:pt x="1543981" y="251877"/>
                  </a:lnTo>
                  <a:lnTo>
                    <a:pt x="1575989" y="283886"/>
                  </a:lnTo>
                  <a:lnTo>
                    <a:pt x="1606390" y="317438"/>
                  </a:lnTo>
                  <a:lnTo>
                    <a:pt x="1635120" y="352471"/>
                  </a:lnTo>
                  <a:lnTo>
                    <a:pt x="1662117" y="388922"/>
                  </a:lnTo>
                  <a:lnTo>
                    <a:pt x="1687317" y="426728"/>
                  </a:lnTo>
                  <a:lnTo>
                    <a:pt x="1710658" y="465825"/>
                  </a:lnTo>
                  <a:lnTo>
                    <a:pt x="1732075" y="506151"/>
                  </a:lnTo>
                  <a:lnTo>
                    <a:pt x="1751505" y="547642"/>
                  </a:lnTo>
                  <a:lnTo>
                    <a:pt x="1768887" y="590234"/>
                  </a:lnTo>
                  <a:lnTo>
                    <a:pt x="1784156" y="633866"/>
                  </a:lnTo>
                  <a:lnTo>
                    <a:pt x="1797249" y="678473"/>
                  </a:lnTo>
                  <a:lnTo>
                    <a:pt x="1808103" y="723993"/>
                  </a:lnTo>
                  <a:lnTo>
                    <a:pt x="1816655" y="770362"/>
                  </a:lnTo>
                  <a:lnTo>
                    <a:pt x="1822842" y="817517"/>
                  </a:lnTo>
                  <a:lnTo>
                    <a:pt x="1826600" y="865395"/>
                  </a:lnTo>
                  <a:lnTo>
                    <a:pt x="1827867" y="913933"/>
                  </a:lnTo>
                  <a:lnTo>
                    <a:pt x="1826600" y="962471"/>
                  </a:lnTo>
                  <a:lnTo>
                    <a:pt x="1822842" y="1010349"/>
                  </a:lnTo>
                  <a:lnTo>
                    <a:pt x="1816655" y="1057505"/>
                  </a:lnTo>
                  <a:lnTo>
                    <a:pt x="1808103" y="1103874"/>
                  </a:lnTo>
                  <a:lnTo>
                    <a:pt x="1797249" y="1149393"/>
                  </a:lnTo>
                  <a:lnTo>
                    <a:pt x="1784156" y="1194000"/>
                  </a:lnTo>
                  <a:lnTo>
                    <a:pt x="1768887" y="1237632"/>
                  </a:lnTo>
                  <a:lnTo>
                    <a:pt x="1751505" y="1280225"/>
                  </a:lnTo>
                  <a:lnTo>
                    <a:pt x="1732075" y="1321715"/>
                  </a:lnTo>
                  <a:lnTo>
                    <a:pt x="1710658" y="1362041"/>
                  </a:lnTo>
                  <a:lnTo>
                    <a:pt x="1687317" y="1401138"/>
                  </a:lnTo>
                  <a:lnTo>
                    <a:pt x="1662117" y="1438944"/>
                  </a:lnTo>
                  <a:lnTo>
                    <a:pt x="1635120" y="1475395"/>
                  </a:lnTo>
                  <a:lnTo>
                    <a:pt x="1606390" y="1510428"/>
                  </a:lnTo>
                  <a:lnTo>
                    <a:pt x="1575989" y="1543981"/>
                  </a:lnTo>
                  <a:lnTo>
                    <a:pt x="1543981" y="1575989"/>
                  </a:lnTo>
                  <a:lnTo>
                    <a:pt x="1510428" y="1606390"/>
                  </a:lnTo>
                  <a:lnTo>
                    <a:pt x="1475395" y="1635120"/>
                  </a:lnTo>
                  <a:lnTo>
                    <a:pt x="1438944" y="1662117"/>
                  </a:lnTo>
                  <a:lnTo>
                    <a:pt x="1401138" y="1687317"/>
                  </a:lnTo>
                  <a:lnTo>
                    <a:pt x="1362041" y="1710658"/>
                  </a:lnTo>
                  <a:lnTo>
                    <a:pt x="1321715" y="1732075"/>
                  </a:lnTo>
                  <a:lnTo>
                    <a:pt x="1280225" y="1751505"/>
                  </a:lnTo>
                  <a:lnTo>
                    <a:pt x="1237632" y="1768887"/>
                  </a:lnTo>
                  <a:lnTo>
                    <a:pt x="1194000" y="1784156"/>
                  </a:lnTo>
                  <a:lnTo>
                    <a:pt x="1149393" y="1797249"/>
                  </a:lnTo>
                  <a:lnTo>
                    <a:pt x="1103874" y="1808103"/>
                  </a:lnTo>
                  <a:lnTo>
                    <a:pt x="1057505" y="1816655"/>
                  </a:lnTo>
                  <a:lnTo>
                    <a:pt x="1010349" y="1822842"/>
                  </a:lnTo>
                  <a:lnTo>
                    <a:pt x="962471" y="1826600"/>
                  </a:lnTo>
                  <a:lnTo>
                    <a:pt x="913933" y="1827867"/>
                  </a:lnTo>
                  <a:lnTo>
                    <a:pt x="865395" y="1826600"/>
                  </a:lnTo>
                  <a:lnTo>
                    <a:pt x="817517" y="1822842"/>
                  </a:lnTo>
                  <a:lnTo>
                    <a:pt x="770362" y="1816655"/>
                  </a:lnTo>
                  <a:lnTo>
                    <a:pt x="723993" y="1808103"/>
                  </a:lnTo>
                  <a:lnTo>
                    <a:pt x="678473" y="1797249"/>
                  </a:lnTo>
                  <a:lnTo>
                    <a:pt x="633866" y="1784156"/>
                  </a:lnTo>
                  <a:lnTo>
                    <a:pt x="590234" y="1768887"/>
                  </a:lnTo>
                  <a:lnTo>
                    <a:pt x="547642" y="1751505"/>
                  </a:lnTo>
                  <a:lnTo>
                    <a:pt x="506151" y="1732075"/>
                  </a:lnTo>
                  <a:lnTo>
                    <a:pt x="465825" y="1710658"/>
                  </a:lnTo>
                  <a:lnTo>
                    <a:pt x="426728" y="1687317"/>
                  </a:lnTo>
                  <a:lnTo>
                    <a:pt x="388922" y="1662117"/>
                  </a:lnTo>
                  <a:lnTo>
                    <a:pt x="352471" y="1635120"/>
                  </a:lnTo>
                  <a:lnTo>
                    <a:pt x="317438" y="1606390"/>
                  </a:lnTo>
                  <a:lnTo>
                    <a:pt x="283886" y="1575989"/>
                  </a:lnTo>
                  <a:lnTo>
                    <a:pt x="251877" y="1543981"/>
                  </a:lnTo>
                  <a:lnTo>
                    <a:pt x="221476" y="1510428"/>
                  </a:lnTo>
                  <a:lnTo>
                    <a:pt x="192746" y="1475395"/>
                  </a:lnTo>
                  <a:lnTo>
                    <a:pt x="165749" y="1438944"/>
                  </a:lnTo>
                  <a:lnTo>
                    <a:pt x="140549" y="1401138"/>
                  </a:lnTo>
                  <a:lnTo>
                    <a:pt x="117209" y="1362041"/>
                  </a:lnTo>
                  <a:lnTo>
                    <a:pt x="95792" y="1321715"/>
                  </a:lnTo>
                  <a:lnTo>
                    <a:pt x="76361" y="1280225"/>
                  </a:lnTo>
                  <a:lnTo>
                    <a:pt x="58980" y="1237632"/>
                  </a:lnTo>
                  <a:lnTo>
                    <a:pt x="43711" y="1194000"/>
                  </a:lnTo>
                  <a:lnTo>
                    <a:pt x="30618" y="1149393"/>
                  </a:lnTo>
                  <a:lnTo>
                    <a:pt x="19764" y="1103874"/>
                  </a:lnTo>
                  <a:lnTo>
                    <a:pt x="11212" y="1057505"/>
                  </a:lnTo>
                  <a:lnTo>
                    <a:pt x="5025" y="1010349"/>
                  </a:lnTo>
                  <a:lnTo>
                    <a:pt x="1266" y="962471"/>
                  </a:lnTo>
                  <a:lnTo>
                    <a:pt x="0" y="913933"/>
                  </a:lnTo>
                  <a:close/>
                </a:path>
              </a:pathLst>
            </a:custGeom>
            <a:ln w="28560">
              <a:solidFill>
                <a:srgbClr val="FFFFFF"/>
              </a:solidFill>
            </a:ln>
          </p:spPr>
          <p:txBody>
            <a:bodyPr wrap="square" lIns="0" tIns="0" rIns="0" bIns="0" rtlCol="0"/>
            <a:lstStyle/>
            <a:p>
              <a:endParaRPr/>
            </a:p>
          </p:txBody>
        </p:sp>
        <p:pic>
          <p:nvPicPr>
            <p:cNvPr id="18" name="object 18"/>
            <p:cNvPicPr/>
            <p:nvPr/>
          </p:nvPicPr>
          <p:blipFill>
            <a:blip r:embed="rId7" cstate="print"/>
            <a:stretch>
              <a:fillRect/>
            </a:stretch>
          </p:blipFill>
          <p:spPr>
            <a:xfrm>
              <a:off x="7074407" y="429768"/>
              <a:ext cx="1633727" cy="1633727"/>
            </a:xfrm>
            <a:prstGeom prst="rect">
              <a:avLst/>
            </a:prstGeom>
          </p:spPr>
        </p:pic>
        <p:pic>
          <p:nvPicPr>
            <p:cNvPr id="19" name="object 19"/>
            <p:cNvPicPr/>
            <p:nvPr/>
          </p:nvPicPr>
          <p:blipFill>
            <a:blip r:embed="rId8" cstate="print"/>
            <a:stretch>
              <a:fillRect/>
            </a:stretch>
          </p:blipFill>
          <p:spPr>
            <a:xfrm>
              <a:off x="7110983" y="448055"/>
              <a:ext cx="1557527" cy="1557527"/>
            </a:xfrm>
            <a:prstGeom prst="rect">
              <a:avLst/>
            </a:prstGeom>
          </p:spPr>
        </p:pic>
      </p:grpSp>
      <p:grpSp>
        <p:nvGrpSpPr>
          <p:cNvPr id="20" name="object 20">
            <a:extLst>
              <a:ext uri="{C183D7F6-B498-43B3-948B-1728B52AA6E4}">
                <adec:decorative xmlns:adec="http://schemas.microsoft.com/office/drawing/2017/decorative" val="1"/>
              </a:ext>
            </a:extLst>
          </p:cNvPr>
          <p:cNvGrpSpPr/>
          <p:nvPr/>
        </p:nvGrpSpPr>
        <p:grpSpPr>
          <a:xfrm>
            <a:off x="435863" y="1618488"/>
            <a:ext cx="810895" cy="4563110"/>
            <a:chOff x="435863" y="1618488"/>
            <a:chExt cx="810895" cy="4563110"/>
          </a:xfrm>
        </p:grpSpPr>
        <p:pic>
          <p:nvPicPr>
            <p:cNvPr id="21" name="object 21" descr="Three white gears on a yellow background"/>
            <p:cNvPicPr/>
            <p:nvPr/>
          </p:nvPicPr>
          <p:blipFill>
            <a:blip r:embed="rId9" cstate="print"/>
            <a:stretch>
              <a:fillRect/>
            </a:stretch>
          </p:blipFill>
          <p:spPr>
            <a:xfrm>
              <a:off x="451103" y="1633728"/>
              <a:ext cx="795527" cy="792479"/>
            </a:xfrm>
            <a:prstGeom prst="rect">
              <a:avLst/>
            </a:prstGeom>
          </p:spPr>
        </p:pic>
        <p:sp>
          <p:nvSpPr>
            <p:cNvPr id="22" name="object 22"/>
            <p:cNvSpPr/>
            <p:nvPr/>
          </p:nvSpPr>
          <p:spPr>
            <a:xfrm>
              <a:off x="491699" y="1646650"/>
              <a:ext cx="715645" cy="715645"/>
            </a:xfrm>
            <a:custGeom>
              <a:avLst/>
              <a:gdLst/>
              <a:ahLst/>
              <a:cxnLst/>
              <a:rect l="l" t="t" r="r" b="b"/>
              <a:pathLst>
                <a:path w="715644" h="715644">
                  <a:moveTo>
                    <a:pt x="357809" y="0"/>
                  </a:moveTo>
                  <a:lnTo>
                    <a:pt x="309257" y="3266"/>
                  </a:lnTo>
                  <a:lnTo>
                    <a:pt x="262690" y="12781"/>
                  </a:lnTo>
                  <a:lnTo>
                    <a:pt x="218534" y="28118"/>
                  </a:lnTo>
                  <a:lnTo>
                    <a:pt x="177216" y="48851"/>
                  </a:lnTo>
                  <a:lnTo>
                    <a:pt x="139163" y="74554"/>
                  </a:lnTo>
                  <a:lnTo>
                    <a:pt x="104800" y="104800"/>
                  </a:lnTo>
                  <a:lnTo>
                    <a:pt x="74554" y="139163"/>
                  </a:lnTo>
                  <a:lnTo>
                    <a:pt x="48851" y="177216"/>
                  </a:lnTo>
                  <a:lnTo>
                    <a:pt x="28118" y="218534"/>
                  </a:lnTo>
                  <a:lnTo>
                    <a:pt x="12781" y="262690"/>
                  </a:lnTo>
                  <a:lnTo>
                    <a:pt x="3266" y="309257"/>
                  </a:lnTo>
                  <a:lnTo>
                    <a:pt x="0" y="357809"/>
                  </a:lnTo>
                  <a:lnTo>
                    <a:pt x="3266" y="406362"/>
                  </a:lnTo>
                  <a:lnTo>
                    <a:pt x="12781" y="452929"/>
                  </a:lnTo>
                  <a:lnTo>
                    <a:pt x="28118" y="497085"/>
                  </a:lnTo>
                  <a:lnTo>
                    <a:pt x="48851" y="538402"/>
                  </a:lnTo>
                  <a:lnTo>
                    <a:pt x="74554" y="576456"/>
                  </a:lnTo>
                  <a:lnTo>
                    <a:pt x="104800" y="610819"/>
                  </a:lnTo>
                  <a:lnTo>
                    <a:pt x="139163" y="641065"/>
                  </a:lnTo>
                  <a:lnTo>
                    <a:pt x="177216" y="666767"/>
                  </a:lnTo>
                  <a:lnTo>
                    <a:pt x="218534" y="687501"/>
                  </a:lnTo>
                  <a:lnTo>
                    <a:pt x="262690" y="702838"/>
                  </a:lnTo>
                  <a:lnTo>
                    <a:pt x="309257" y="712353"/>
                  </a:lnTo>
                  <a:lnTo>
                    <a:pt x="357809" y="715619"/>
                  </a:lnTo>
                  <a:lnTo>
                    <a:pt x="406362" y="712353"/>
                  </a:lnTo>
                  <a:lnTo>
                    <a:pt x="452929" y="702838"/>
                  </a:lnTo>
                  <a:lnTo>
                    <a:pt x="497085" y="687501"/>
                  </a:lnTo>
                  <a:lnTo>
                    <a:pt x="538402" y="666767"/>
                  </a:lnTo>
                  <a:lnTo>
                    <a:pt x="576456" y="641065"/>
                  </a:lnTo>
                  <a:lnTo>
                    <a:pt x="610819" y="610819"/>
                  </a:lnTo>
                  <a:lnTo>
                    <a:pt x="641065" y="576456"/>
                  </a:lnTo>
                  <a:lnTo>
                    <a:pt x="666767" y="538402"/>
                  </a:lnTo>
                  <a:lnTo>
                    <a:pt x="687501" y="497085"/>
                  </a:lnTo>
                  <a:lnTo>
                    <a:pt x="702838" y="452929"/>
                  </a:lnTo>
                  <a:lnTo>
                    <a:pt x="712353" y="406362"/>
                  </a:lnTo>
                  <a:lnTo>
                    <a:pt x="715619" y="357809"/>
                  </a:lnTo>
                  <a:lnTo>
                    <a:pt x="712353" y="309257"/>
                  </a:lnTo>
                  <a:lnTo>
                    <a:pt x="702838" y="262690"/>
                  </a:lnTo>
                  <a:lnTo>
                    <a:pt x="687501" y="218534"/>
                  </a:lnTo>
                  <a:lnTo>
                    <a:pt x="666767" y="177216"/>
                  </a:lnTo>
                  <a:lnTo>
                    <a:pt x="641065" y="139163"/>
                  </a:lnTo>
                  <a:lnTo>
                    <a:pt x="610819" y="104800"/>
                  </a:lnTo>
                  <a:lnTo>
                    <a:pt x="576456" y="74554"/>
                  </a:lnTo>
                  <a:lnTo>
                    <a:pt x="538402" y="48851"/>
                  </a:lnTo>
                  <a:lnTo>
                    <a:pt x="497085" y="28118"/>
                  </a:lnTo>
                  <a:lnTo>
                    <a:pt x="452929" y="12781"/>
                  </a:lnTo>
                  <a:lnTo>
                    <a:pt x="406362" y="3266"/>
                  </a:lnTo>
                  <a:lnTo>
                    <a:pt x="357809" y="0"/>
                  </a:lnTo>
                  <a:close/>
                </a:path>
              </a:pathLst>
            </a:custGeom>
            <a:solidFill>
              <a:srgbClr val="E0B116"/>
            </a:solidFill>
          </p:spPr>
          <p:txBody>
            <a:bodyPr wrap="square" lIns="0" tIns="0" rIns="0" bIns="0" rtlCol="0"/>
            <a:lstStyle/>
            <a:p>
              <a:endParaRPr/>
            </a:p>
          </p:txBody>
        </p:sp>
        <p:pic>
          <p:nvPicPr>
            <p:cNvPr id="23" name="object 23" descr="Three white gears on a yellow background"/>
            <p:cNvPicPr/>
            <p:nvPr/>
          </p:nvPicPr>
          <p:blipFill>
            <a:blip r:embed="rId10" cstate="print"/>
            <a:stretch>
              <a:fillRect/>
            </a:stretch>
          </p:blipFill>
          <p:spPr>
            <a:xfrm>
              <a:off x="435863" y="1618488"/>
              <a:ext cx="810768" cy="810768"/>
            </a:xfrm>
            <a:prstGeom prst="rect">
              <a:avLst/>
            </a:prstGeom>
          </p:spPr>
        </p:pic>
        <p:pic>
          <p:nvPicPr>
            <p:cNvPr id="24" name="object 24" descr="Three white gears on a yellow background"/>
            <p:cNvPicPr/>
            <p:nvPr/>
          </p:nvPicPr>
          <p:blipFill>
            <a:blip r:embed="rId11" cstate="print"/>
            <a:stretch>
              <a:fillRect/>
            </a:stretch>
          </p:blipFill>
          <p:spPr>
            <a:xfrm>
              <a:off x="475487" y="1636776"/>
              <a:ext cx="734568" cy="734568"/>
            </a:xfrm>
            <a:prstGeom prst="rect">
              <a:avLst/>
            </a:prstGeom>
          </p:spPr>
        </p:pic>
        <p:pic>
          <p:nvPicPr>
            <p:cNvPr id="25" name="object 25" descr="Research on which state levers are most effective in promoting CBO partnerships"/>
            <p:cNvPicPr/>
            <p:nvPr/>
          </p:nvPicPr>
          <p:blipFill>
            <a:blip r:embed="rId12" cstate="print"/>
            <a:stretch>
              <a:fillRect/>
            </a:stretch>
          </p:blipFill>
          <p:spPr>
            <a:xfrm>
              <a:off x="435863" y="3453383"/>
              <a:ext cx="810768" cy="810768"/>
            </a:xfrm>
            <a:prstGeom prst="rect">
              <a:avLst/>
            </a:prstGeom>
          </p:spPr>
        </p:pic>
        <p:sp>
          <p:nvSpPr>
            <p:cNvPr id="26" name="object 26"/>
            <p:cNvSpPr/>
            <p:nvPr/>
          </p:nvSpPr>
          <p:spPr>
            <a:xfrm>
              <a:off x="475796" y="3469062"/>
              <a:ext cx="731520" cy="731520"/>
            </a:xfrm>
            <a:custGeom>
              <a:avLst/>
              <a:gdLst/>
              <a:ahLst/>
              <a:cxnLst/>
              <a:rect l="l" t="t" r="r" b="b"/>
              <a:pathLst>
                <a:path w="731519" h="731520">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49A799"/>
            </a:solidFill>
          </p:spPr>
          <p:txBody>
            <a:bodyPr wrap="square" lIns="0" tIns="0" rIns="0" bIns="0" rtlCol="0"/>
            <a:lstStyle/>
            <a:p>
              <a:endParaRPr/>
            </a:p>
          </p:txBody>
        </p:sp>
        <p:pic>
          <p:nvPicPr>
            <p:cNvPr id="27" name="object 27" descr="Research on which state levers are most effective in promoting CBO partnerships"/>
            <p:cNvPicPr/>
            <p:nvPr/>
          </p:nvPicPr>
          <p:blipFill>
            <a:blip r:embed="rId13" cstate="print"/>
            <a:stretch>
              <a:fillRect/>
            </a:stretch>
          </p:blipFill>
          <p:spPr>
            <a:xfrm>
              <a:off x="509015" y="3526536"/>
              <a:ext cx="664464" cy="664463"/>
            </a:xfrm>
            <a:prstGeom prst="rect">
              <a:avLst/>
            </a:prstGeom>
          </p:spPr>
        </p:pic>
        <p:pic>
          <p:nvPicPr>
            <p:cNvPr id="28" name="object 28" descr="Research on which state levers are most effective in promoting CBO partnerships"/>
            <p:cNvPicPr/>
            <p:nvPr/>
          </p:nvPicPr>
          <p:blipFill>
            <a:blip r:embed="rId14" cstate="print"/>
            <a:stretch>
              <a:fillRect/>
            </a:stretch>
          </p:blipFill>
          <p:spPr>
            <a:xfrm>
              <a:off x="548639" y="3541776"/>
              <a:ext cx="588264" cy="588263"/>
            </a:xfrm>
            <a:prstGeom prst="rect">
              <a:avLst/>
            </a:prstGeom>
          </p:spPr>
        </p:pic>
        <p:pic>
          <p:nvPicPr>
            <p:cNvPr id="29" name="object 29" descr="New federal opportunities and guidance"/>
            <p:cNvPicPr/>
            <p:nvPr/>
          </p:nvPicPr>
          <p:blipFill>
            <a:blip r:embed="rId15" cstate="print"/>
            <a:stretch>
              <a:fillRect/>
            </a:stretch>
          </p:blipFill>
          <p:spPr>
            <a:xfrm>
              <a:off x="435863" y="4498848"/>
              <a:ext cx="810768" cy="810767"/>
            </a:xfrm>
            <a:prstGeom prst="rect">
              <a:avLst/>
            </a:prstGeom>
          </p:spPr>
        </p:pic>
        <p:sp>
          <p:nvSpPr>
            <p:cNvPr id="30" name="object 30"/>
            <p:cNvSpPr/>
            <p:nvPr/>
          </p:nvSpPr>
          <p:spPr>
            <a:xfrm>
              <a:off x="475796" y="4513402"/>
              <a:ext cx="731520" cy="731520"/>
            </a:xfrm>
            <a:custGeom>
              <a:avLst/>
              <a:gdLst/>
              <a:ahLst/>
              <a:cxnLst/>
              <a:rect l="l" t="t" r="r" b="b"/>
              <a:pathLst>
                <a:path w="731519" h="731520">
                  <a:moveTo>
                    <a:pt x="365760" y="0"/>
                  </a:moveTo>
                  <a:lnTo>
                    <a:pt x="319879" y="2849"/>
                  </a:lnTo>
                  <a:lnTo>
                    <a:pt x="275699" y="11170"/>
                  </a:lnTo>
                  <a:lnTo>
                    <a:pt x="233563" y="24619"/>
                  </a:lnTo>
                  <a:lnTo>
                    <a:pt x="193813" y="42854"/>
                  </a:lnTo>
                  <a:lnTo>
                    <a:pt x="156792" y="65531"/>
                  </a:lnTo>
                  <a:lnTo>
                    <a:pt x="122843" y="92308"/>
                  </a:lnTo>
                  <a:lnTo>
                    <a:pt x="92308" y="122843"/>
                  </a:lnTo>
                  <a:lnTo>
                    <a:pt x="65531" y="156792"/>
                  </a:lnTo>
                  <a:lnTo>
                    <a:pt x="42854" y="193813"/>
                  </a:lnTo>
                  <a:lnTo>
                    <a:pt x="24619" y="233563"/>
                  </a:lnTo>
                  <a:lnTo>
                    <a:pt x="11170" y="275699"/>
                  </a:lnTo>
                  <a:lnTo>
                    <a:pt x="2849" y="319879"/>
                  </a:lnTo>
                  <a:lnTo>
                    <a:pt x="0" y="365760"/>
                  </a:lnTo>
                  <a:lnTo>
                    <a:pt x="2849" y="411640"/>
                  </a:lnTo>
                  <a:lnTo>
                    <a:pt x="11170" y="455820"/>
                  </a:lnTo>
                  <a:lnTo>
                    <a:pt x="24619" y="497956"/>
                  </a:lnTo>
                  <a:lnTo>
                    <a:pt x="42854" y="537706"/>
                  </a:lnTo>
                  <a:lnTo>
                    <a:pt x="65531" y="574727"/>
                  </a:lnTo>
                  <a:lnTo>
                    <a:pt x="92308" y="608676"/>
                  </a:lnTo>
                  <a:lnTo>
                    <a:pt x="122843" y="639211"/>
                  </a:lnTo>
                  <a:lnTo>
                    <a:pt x="156792" y="665988"/>
                  </a:lnTo>
                  <a:lnTo>
                    <a:pt x="193813" y="688665"/>
                  </a:lnTo>
                  <a:lnTo>
                    <a:pt x="233563" y="706900"/>
                  </a:lnTo>
                  <a:lnTo>
                    <a:pt x="275699" y="720349"/>
                  </a:lnTo>
                  <a:lnTo>
                    <a:pt x="319879" y="728670"/>
                  </a:lnTo>
                  <a:lnTo>
                    <a:pt x="365760" y="731520"/>
                  </a:lnTo>
                  <a:lnTo>
                    <a:pt x="411640" y="728670"/>
                  </a:lnTo>
                  <a:lnTo>
                    <a:pt x="455820" y="720349"/>
                  </a:lnTo>
                  <a:lnTo>
                    <a:pt x="497956" y="706900"/>
                  </a:lnTo>
                  <a:lnTo>
                    <a:pt x="537706" y="688665"/>
                  </a:lnTo>
                  <a:lnTo>
                    <a:pt x="574727" y="665988"/>
                  </a:lnTo>
                  <a:lnTo>
                    <a:pt x="608676" y="639211"/>
                  </a:lnTo>
                  <a:lnTo>
                    <a:pt x="639211" y="608676"/>
                  </a:lnTo>
                  <a:lnTo>
                    <a:pt x="665988" y="574727"/>
                  </a:lnTo>
                  <a:lnTo>
                    <a:pt x="688665" y="537706"/>
                  </a:lnTo>
                  <a:lnTo>
                    <a:pt x="706900" y="497956"/>
                  </a:lnTo>
                  <a:lnTo>
                    <a:pt x="720349" y="455820"/>
                  </a:lnTo>
                  <a:lnTo>
                    <a:pt x="728670" y="411640"/>
                  </a:lnTo>
                  <a:lnTo>
                    <a:pt x="731520" y="365760"/>
                  </a:lnTo>
                  <a:lnTo>
                    <a:pt x="728670" y="319879"/>
                  </a:lnTo>
                  <a:lnTo>
                    <a:pt x="720349" y="275699"/>
                  </a:lnTo>
                  <a:lnTo>
                    <a:pt x="706900" y="233563"/>
                  </a:lnTo>
                  <a:lnTo>
                    <a:pt x="688665" y="193813"/>
                  </a:lnTo>
                  <a:lnTo>
                    <a:pt x="665988" y="156792"/>
                  </a:lnTo>
                  <a:lnTo>
                    <a:pt x="639211" y="122843"/>
                  </a:lnTo>
                  <a:lnTo>
                    <a:pt x="608676" y="92308"/>
                  </a:lnTo>
                  <a:lnTo>
                    <a:pt x="574727" y="65531"/>
                  </a:lnTo>
                  <a:lnTo>
                    <a:pt x="537706" y="42854"/>
                  </a:lnTo>
                  <a:lnTo>
                    <a:pt x="497956" y="24619"/>
                  </a:lnTo>
                  <a:lnTo>
                    <a:pt x="455820" y="11170"/>
                  </a:lnTo>
                  <a:lnTo>
                    <a:pt x="411640" y="2849"/>
                  </a:lnTo>
                  <a:lnTo>
                    <a:pt x="365760" y="0"/>
                  </a:lnTo>
                  <a:close/>
                </a:path>
              </a:pathLst>
            </a:custGeom>
            <a:solidFill>
              <a:srgbClr val="CC592B"/>
            </a:solidFill>
          </p:spPr>
          <p:txBody>
            <a:bodyPr wrap="square" lIns="0" tIns="0" rIns="0" bIns="0" rtlCol="0"/>
            <a:lstStyle/>
            <a:p>
              <a:endParaRPr/>
            </a:p>
          </p:txBody>
        </p:sp>
        <p:pic>
          <p:nvPicPr>
            <p:cNvPr id="31" name="object 31" descr="New federal opportunities and guidance"/>
            <p:cNvPicPr/>
            <p:nvPr/>
          </p:nvPicPr>
          <p:blipFill>
            <a:blip r:embed="rId16" cstate="print"/>
            <a:stretch>
              <a:fillRect/>
            </a:stretch>
          </p:blipFill>
          <p:spPr>
            <a:xfrm>
              <a:off x="545592" y="4581144"/>
              <a:ext cx="591312" cy="591312"/>
            </a:xfrm>
            <a:prstGeom prst="rect">
              <a:avLst/>
            </a:prstGeom>
          </p:spPr>
        </p:pic>
        <p:pic>
          <p:nvPicPr>
            <p:cNvPr id="32" name="object 32" descr="New federal opportunities and guidance"/>
            <p:cNvPicPr/>
            <p:nvPr/>
          </p:nvPicPr>
          <p:blipFill>
            <a:blip r:embed="rId17" cstate="print"/>
            <a:stretch>
              <a:fillRect/>
            </a:stretch>
          </p:blipFill>
          <p:spPr>
            <a:xfrm>
              <a:off x="585215" y="4593336"/>
              <a:ext cx="515112" cy="515112"/>
            </a:xfrm>
            <a:prstGeom prst="rect">
              <a:avLst/>
            </a:prstGeom>
          </p:spPr>
        </p:pic>
        <p:pic>
          <p:nvPicPr>
            <p:cNvPr id="33" name="object 33" descr="Evolving roles of MCOs and providers"/>
            <p:cNvPicPr/>
            <p:nvPr/>
          </p:nvPicPr>
          <p:blipFill>
            <a:blip r:embed="rId18" cstate="print"/>
            <a:stretch>
              <a:fillRect/>
            </a:stretch>
          </p:blipFill>
          <p:spPr>
            <a:xfrm>
              <a:off x="435863" y="5370576"/>
              <a:ext cx="810768" cy="810768"/>
            </a:xfrm>
            <a:prstGeom prst="rect">
              <a:avLst/>
            </a:prstGeom>
          </p:spPr>
        </p:pic>
        <p:pic>
          <p:nvPicPr>
            <p:cNvPr id="34" name="object 34"/>
            <p:cNvPicPr/>
            <p:nvPr/>
          </p:nvPicPr>
          <p:blipFill>
            <a:blip r:embed="rId19" cstate="print"/>
            <a:stretch>
              <a:fillRect/>
            </a:stretch>
          </p:blipFill>
          <p:spPr>
            <a:xfrm>
              <a:off x="475796" y="5384188"/>
              <a:ext cx="731520" cy="733148"/>
            </a:xfrm>
            <a:prstGeom prst="rect">
              <a:avLst/>
            </a:prstGeom>
          </p:spPr>
        </p:pic>
        <p:pic>
          <p:nvPicPr>
            <p:cNvPr id="35" name="object 35" descr="Evolving roles of MCOs and providers"/>
            <p:cNvPicPr/>
            <p:nvPr/>
          </p:nvPicPr>
          <p:blipFill>
            <a:blip r:embed="rId20" cstate="print"/>
            <a:stretch>
              <a:fillRect/>
            </a:stretch>
          </p:blipFill>
          <p:spPr>
            <a:xfrm>
              <a:off x="530351" y="5440679"/>
              <a:ext cx="621792" cy="618743"/>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2DFD8">
              <a:alpha val="50199"/>
            </a:srgbClr>
          </a:solidFill>
        </p:spPr>
        <p:txBody>
          <a:bodyPr wrap="square" lIns="0" tIns="0" rIns="0" bIns="0" rtlCol="0"/>
          <a:lstStyle/>
          <a:p>
            <a:endParaRPr/>
          </a:p>
        </p:txBody>
      </p:sp>
      <p:pic>
        <p:nvPicPr>
          <p:cNvPr id="3" name="object 3" descr="The Health Foundation"/>
          <p:cNvPicPr/>
          <p:nvPr/>
        </p:nvPicPr>
        <p:blipFill>
          <a:blip r:embed="rId2" cstate="print"/>
          <a:stretch>
            <a:fillRect/>
          </a:stretch>
        </p:blipFill>
        <p:spPr>
          <a:xfrm>
            <a:off x="524255" y="5458967"/>
            <a:ext cx="3099816" cy="1033272"/>
          </a:xfrm>
          <a:prstGeom prst="rect">
            <a:avLst/>
          </a:prstGeom>
        </p:spPr>
      </p:pic>
      <p:sp>
        <p:nvSpPr>
          <p:cNvPr id="4" name="object 4" descr="Medicaid investments and partnerships to address patients’ social needs"/>
          <p:cNvSpPr txBox="1">
            <a:spLocks noGrp="1"/>
          </p:cNvSpPr>
          <p:nvPr>
            <p:ph type="title"/>
          </p:nvPr>
        </p:nvSpPr>
        <p:spPr>
          <a:xfrm>
            <a:off x="1568019" y="1038859"/>
            <a:ext cx="7120255" cy="2232660"/>
          </a:xfrm>
          <a:prstGeom prst="rect">
            <a:avLst/>
          </a:prstGeom>
        </p:spPr>
        <p:txBody>
          <a:bodyPr vert="horz" wrap="square" lIns="0" tIns="6350" rIns="0" bIns="0" rtlCol="0">
            <a:spAutoFit/>
          </a:bodyPr>
          <a:lstStyle/>
          <a:p>
            <a:pPr marL="12700" marR="5080">
              <a:lnSpc>
                <a:spcPct val="100800"/>
              </a:lnSpc>
              <a:spcBef>
                <a:spcPts val="50"/>
              </a:spcBef>
            </a:pPr>
            <a:r>
              <a:rPr sz="4800" dirty="0"/>
              <a:t>Medicaid</a:t>
            </a:r>
            <a:r>
              <a:rPr sz="4800" spc="-200" dirty="0"/>
              <a:t> </a:t>
            </a:r>
            <a:r>
              <a:rPr sz="4800" dirty="0"/>
              <a:t>investments</a:t>
            </a:r>
            <a:r>
              <a:rPr sz="4800" spc="-204" dirty="0"/>
              <a:t> </a:t>
            </a:r>
            <a:r>
              <a:rPr sz="4800" spc="-25" dirty="0"/>
              <a:t>and </a:t>
            </a:r>
            <a:r>
              <a:rPr sz="4800" dirty="0"/>
              <a:t>partnerships</a:t>
            </a:r>
            <a:r>
              <a:rPr sz="4800" spc="-95" dirty="0"/>
              <a:t> </a:t>
            </a:r>
            <a:r>
              <a:rPr sz="4800" dirty="0"/>
              <a:t>to</a:t>
            </a:r>
            <a:r>
              <a:rPr sz="4800" spc="-90" dirty="0"/>
              <a:t> </a:t>
            </a:r>
            <a:r>
              <a:rPr sz="4800" spc="-10" dirty="0"/>
              <a:t>address </a:t>
            </a:r>
            <a:r>
              <a:rPr sz="4800" dirty="0"/>
              <a:t>patients’</a:t>
            </a:r>
            <a:r>
              <a:rPr sz="4800" spc="-125" dirty="0"/>
              <a:t> </a:t>
            </a:r>
            <a:r>
              <a:rPr sz="4800" dirty="0"/>
              <a:t>social</a:t>
            </a:r>
            <a:r>
              <a:rPr sz="4800" spc="-120" dirty="0"/>
              <a:t> </a:t>
            </a:r>
            <a:r>
              <a:rPr sz="4800" spc="-10" dirty="0"/>
              <a:t>needs</a:t>
            </a:r>
            <a:endParaRPr sz="4800" dirty="0"/>
          </a:p>
        </p:txBody>
      </p:sp>
      <p:sp>
        <p:nvSpPr>
          <p:cNvPr id="5" name="object 5" descr="Hugh Alderwick&#13;&#10;September 2019&#13;&#10;"/>
          <p:cNvSpPr txBox="1"/>
          <p:nvPr/>
        </p:nvSpPr>
        <p:spPr>
          <a:xfrm>
            <a:off x="1568588" y="3717035"/>
            <a:ext cx="1934845" cy="6350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333333"/>
                </a:solidFill>
                <a:latin typeface="Arial"/>
                <a:cs typeface="Arial"/>
              </a:rPr>
              <a:t>Hugh</a:t>
            </a:r>
            <a:r>
              <a:rPr sz="2000" b="1" spc="-130" dirty="0">
                <a:solidFill>
                  <a:srgbClr val="333333"/>
                </a:solidFill>
                <a:latin typeface="Arial"/>
                <a:cs typeface="Arial"/>
              </a:rPr>
              <a:t> </a:t>
            </a:r>
            <a:r>
              <a:rPr sz="2000" b="1" spc="-10" dirty="0">
                <a:solidFill>
                  <a:srgbClr val="333333"/>
                </a:solidFill>
                <a:latin typeface="Arial"/>
                <a:cs typeface="Arial"/>
              </a:rPr>
              <a:t>Alderwick</a:t>
            </a:r>
            <a:endParaRPr sz="2000" dirty="0">
              <a:latin typeface="Arial"/>
              <a:cs typeface="Arial"/>
            </a:endParaRPr>
          </a:p>
          <a:p>
            <a:pPr marL="12700">
              <a:lnSpc>
                <a:spcPct val="100000"/>
              </a:lnSpc>
            </a:pPr>
            <a:r>
              <a:rPr sz="2000" dirty="0">
                <a:solidFill>
                  <a:srgbClr val="333333"/>
                </a:solidFill>
                <a:latin typeface="Arial"/>
                <a:cs typeface="Arial"/>
              </a:rPr>
              <a:t>September</a:t>
            </a:r>
            <a:r>
              <a:rPr sz="2000" spc="-120" dirty="0">
                <a:solidFill>
                  <a:srgbClr val="333333"/>
                </a:solidFill>
                <a:latin typeface="Arial"/>
                <a:cs typeface="Arial"/>
              </a:rPr>
              <a:t> </a:t>
            </a:r>
            <a:r>
              <a:rPr sz="2000" spc="-20" dirty="0">
                <a:solidFill>
                  <a:srgbClr val="333333"/>
                </a:solidFill>
                <a:latin typeface="Arial"/>
                <a:cs typeface="Arial"/>
              </a:rPr>
              <a:t>2019</a:t>
            </a:r>
            <a:endParaRPr sz="20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2836</Words>
  <Application>Microsoft Macintosh PowerPoint</Application>
  <PresentationFormat>Widescreen</PresentationFormat>
  <Paragraphs>395</Paragraphs>
  <Slides>63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Georgia</vt:lpstr>
      <vt:lpstr>Helvetica Neue</vt:lpstr>
      <vt:lpstr>Helvetica Neue Medium</vt:lpstr>
      <vt:lpstr>Times New Roman</vt:lpstr>
      <vt:lpstr>Trebuchet MS</vt:lpstr>
      <vt:lpstr>Wingdings 2</vt:lpstr>
      <vt:lpstr>Office Theme</vt:lpstr>
      <vt:lpstr>PowerPoint Presentation</vt:lpstr>
      <vt:lpstr>Upcoming Events</vt:lpstr>
      <vt:lpstr>Moderator</vt:lpstr>
      <vt:lpstr>Medicaid’s Focus on Social Determinants</vt:lpstr>
      <vt:lpstr>Medicaid Regulatory and Policy Context</vt:lpstr>
      <vt:lpstr>MCO Contracts and Waivers: Trends in CBO Partnerships</vt:lpstr>
      <vt:lpstr>State Examples: CBO Partnerships</vt:lpstr>
      <vt:lpstr>What Does the Future Hold?</vt:lpstr>
      <vt:lpstr>Medicaid investments and partnerships to address patients’ social needs</vt:lpstr>
      <vt:lpstr>Study context and methods</vt:lpstr>
      <vt:lpstr>Medicaid reforms in Oregon and California</vt:lpstr>
      <vt:lpstr>Study methods</vt:lpstr>
      <vt:lpstr>Study methods</vt:lpstr>
      <vt:lpstr>PowerPoint Presentation</vt:lpstr>
      <vt:lpstr>Types of social needs interventions delivered</vt:lpstr>
      <vt:lpstr>Partnering with CBOs to deliver services</vt:lpstr>
      <vt:lpstr>Partnering with CBOs to deliver services</vt:lpstr>
      <vt:lpstr>Partnering with CBOs to deliver services</vt:lpstr>
      <vt:lpstr>Partnering with CBOs to deliver services</vt:lpstr>
      <vt:lpstr>Supporting CBOs as organizations</vt:lpstr>
      <vt:lpstr>Supporting CBOs as organizations</vt:lpstr>
      <vt:lpstr>Supporting CBOs as organizations</vt:lpstr>
      <vt:lpstr>Medicaid funding options</vt:lpstr>
      <vt:lpstr>PowerPoint Presentation</vt:lpstr>
      <vt:lpstr>Five broad themes</vt:lpstr>
      <vt:lpstr>Five broad themes</vt:lpstr>
      <vt:lpstr>Five broad themes</vt:lpstr>
      <vt:lpstr>Five broad themes</vt:lpstr>
      <vt:lpstr>Five broad themes</vt:lpstr>
      <vt:lpstr>Discussion</vt:lpstr>
      <vt:lpstr>Discussion</vt:lpstr>
      <vt:lpstr>Acknowledgements</vt:lpstr>
      <vt:lpstr>You Can’t Scale Unicorns:</vt:lpstr>
      <vt:lpstr>National &amp; state policy trend to align health care and social services</vt:lpstr>
      <vt:lpstr>Massachusetts Medicaid Redesign</vt:lpstr>
      <vt:lpstr>Partnership Literature to Date</vt:lpstr>
      <vt:lpstr>Partnership Literature to Date</vt:lpstr>
      <vt:lpstr>Partnership Literature to Date</vt:lpstr>
      <vt:lpstr>Research Question</vt:lpstr>
      <vt:lpstr>Operational Definitions</vt:lpstr>
      <vt:lpstr>METHODS</vt:lpstr>
      <vt:lpstr>Sampling Frame: Social Service Delivery</vt:lpstr>
      <vt:lpstr>Methods</vt:lpstr>
      <vt:lpstr>Methods</vt:lpstr>
      <vt:lpstr>Methods</vt:lpstr>
      <vt:lpstr>Resulting Sample</vt:lpstr>
      <vt:lpstr>FINDINGS</vt:lpstr>
      <vt:lpstr>PowerPoint Presentation</vt:lpstr>
      <vt:lpstr>PowerPoint Presentation</vt:lpstr>
      <vt:lpstr>PowerPoint Presentation</vt:lpstr>
      <vt:lpstr>PowerPoint Presentation</vt:lpstr>
      <vt:lpstr>PowerPoint Presentation</vt:lpstr>
      <vt:lpstr>CCoondceesptual rationale It's moving in the right direction. This idea of fracturing a person into medical care, and social care, is ridiculous. It doesn't make common sense, and it's not working. People need this service, and it should be just a part of holistic, patient-centered care.</vt:lpstr>
      <vt:lpstr>Measuring work in terms of health …we are changing our metrics. We’ve gone from pounds of food…more towards healthy meals. When we do that…our numbers change and it’s going to take a while for people to understand…that pounds doesn’t really capture what we’re doing.</vt:lpstr>
      <vt:lpstr>Creating service line menus [Health Centers] all have different strengths and infrastructure, so when we offer this three prong program, we do it as a menu of options. We say, “Hey these are the three things that we can offer you, where are you guys at?”</vt:lpstr>
      <vt:lpstr>“Trapped and vaporized” My concern is that it’s a money grab… That there won’t be dollars for the services people on the ground need to have positive lived experiences… The medical industry will absorb the resources.</vt:lpstr>
      <vt:lpstr>Loss of intrinsic value; medicalization of CBOs I'm concerned that health care will want to make this into tight compartments …they'll want to define it, encapsulate it, put borders and boundaries around it and [it] will no longer be a social determinant. It will be a new service line.</vt:lpstr>
      <vt:lpstr>IMPLICATIONS</vt:lpstr>
      <vt:lpstr>Conclusions</vt:lpstr>
      <vt:lpstr>Conclusions</vt:lpstr>
      <vt:lpstr>Policy Strategies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Patients' Social Needs: Opportunities and Tensions in Community-based Organization-Health Care Collaborations</dc:title>
  <cp:lastModifiedBy>Gonzalez, Dylnne</cp:lastModifiedBy>
  <cp:revision>1</cp:revision>
  <dcterms:created xsi:type="dcterms:W3CDTF">2026-07-06T18:09:10Z</dcterms:created>
  <dcterms:modified xsi:type="dcterms:W3CDTF">2026-07-06T18:58:29Z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2026-07-06T00:00:00Z</vt:filetime>
  </property>
  <property fmtid="{D5CDD505-2E9C-101B-9397-08002B2CF9AE}" pid="3" name="Creator">
    <vt:lpwstr>pdf-lib (https://github.com/Hopding/pdf-lib)</vt:lpwstr>
  </property>
  <property fmtid="{D5CDD505-2E9C-101B-9397-08002B2CF9AE}" pid="4" name="LastSaved">
    <vt:filetime>2026-07-06T00:00:00Z</vt:filetime>
  </property>
  <property fmtid="{D5CDD505-2E9C-101B-9397-08002B2CF9AE}" pid="5" name="Producer">
    <vt:lpwstr>pdf-lib (https://github.com/Hopding/pdf-lib)</vt:lpwstr>
  </property>
</Properties>
</file>