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p:cViewPr varScale="1">
        <p:scale>
          <a:sx n="120" d="100"/>
          <a:sy n="120" d="100"/>
        </p:scale>
        <p:origin x="736" y="1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p:nvPr>
        </p:nvSpPr>
        <p:spPr>
          <a:xfrm>
            <a:off x="3393821" y="210820"/>
            <a:ext cx="4795520" cy="1286510"/>
          </a:xfrm>
          <a:prstGeom prst="rect">
            <a:avLst/>
          </a:prstGeom>
        </p:spPr>
        <p:txBody>
          <a:bodyPr wrap="square" lIns="0" tIns="0" rIns="0" bIns="0">
            <a:spAutoFit/>
          </a:bodyPr>
          <a:lstStyle>
            <a:lvl1pPr>
              <a:defRPr sz="4000" b="0" i="0">
                <a:solidFill>
                  <a:schemeClr val="tx1"/>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7/8/26</a:t>
            </a:fld>
            <a:endParaRPr lang="en-US"/>
          </a:p>
        </p:txBody>
      </p:sp>
      <p:sp>
        <p:nvSpPr>
          <p:cNvPr id="6" name="Holder 6"/>
          <p:cNvSpPr>
            <a:spLocks noGrp="1"/>
          </p:cNvSpPr>
          <p:nvPr>
            <p:ph type="sldNum" sz="quarter" idx="7"/>
          </p:nvPr>
        </p:nvSpPr>
        <p:spPr/>
        <p:txBody>
          <a:bodyPr lIns="0" tIns="0" rIns="0" bIns="0"/>
          <a:lstStyle>
            <a:lvl1pPr>
              <a:defRPr sz="1800" b="0" i="0">
                <a:solidFill>
                  <a:schemeClr val="tx1"/>
                </a:solidFill>
                <a:latin typeface="Arial"/>
                <a:cs typeface="Arial"/>
              </a:defRPr>
            </a:lvl1pPr>
          </a:lstStyle>
          <a:p>
            <a:pPr marL="38100">
              <a:lnSpc>
                <a:spcPct val="100000"/>
              </a:lnSpc>
              <a:spcBef>
                <a:spcPts val="10"/>
              </a:spcBef>
            </a:pPr>
            <a:fld id="{81D60167-4931-47E6-BA6A-407CBD079E47}" type="slidenum">
              <a:rPr spc="-70" dirty="0"/>
              <a:t>‹#›</a:t>
            </a:fld>
            <a:endParaRPr spc="-7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7/8/26</a:t>
            </a:fld>
            <a:endParaRPr lang="en-US"/>
          </a:p>
        </p:txBody>
      </p:sp>
      <p:sp>
        <p:nvSpPr>
          <p:cNvPr id="6" name="Holder 6"/>
          <p:cNvSpPr>
            <a:spLocks noGrp="1"/>
          </p:cNvSpPr>
          <p:nvPr>
            <p:ph type="sldNum" sz="quarter" idx="7"/>
          </p:nvPr>
        </p:nvSpPr>
        <p:spPr/>
        <p:txBody>
          <a:bodyPr lIns="0" tIns="0" rIns="0" bIns="0"/>
          <a:lstStyle>
            <a:lvl1pPr>
              <a:defRPr sz="1800" b="0" i="0">
                <a:solidFill>
                  <a:schemeClr val="tx1"/>
                </a:solidFill>
                <a:latin typeface="Arial"/>
                <a:cs typeface="Arial"/>
              </a:defRPr>
            </a:lvl1pPr>
          </a:lstStyle>
          <a:p>
            <a:pPr marL="38100">
              <a:lnSpc>
                <a:spcPct val="100000"/>
              </a:lnSpc>
              <a:spcBef>
                <a:spcPts val="10"/>
              </a:spcBef>
            </a:pPr>
            <a:fld id="{81D60167-4931-47E6-BA6A-407CBD079E47}" type="slidenum">
              <a:rPr spc="-70" dirty="0"/>
              <a:t>‹#›</a:t>
            </a:fld>
            <a:endParaRPr spc="-7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7/8/26</a:t>
            </a:fld>
            <a:endParaRPr lang="en-US"/>
          </a:p>
        </p:txBody>
      </p:sp>
      <p:sp>
        <p:nvSpPr>
          <p:cNvPr id="7" name="Holder 7"/>
          <p:cNvSpPr>
            <a:spLocks noGrp="1"/>
          </p:cNvSpPr>
          <p:nvPr>
            <p:ph type="sldNum" sz="quarter" idx="7"/>
          </p:nvPr>
        </p:nvSpPr>
        <p:spPr/>
        <p:txBody>
          <a:bodyPr lIns="0" tIns="0" rIns="0" bIns="0"/>
          <a:lstStyle>
            <a:lvl1pPr>
              <a:defRPr sz="1800" b="0" i="0">
                <a:solidFill>
                  <a:schemeClr val="tx1"/>
                </a:solidFill>
                <a:latin typeface="Arial"/>
                <a:cs typeface="Arial"/>
              </a:defRPr>
            </a:lvl1pPr>
          </a:lstStyle>
          <a:p>
            <a:pPr marL="38100">
              <a:lnSpc>
                <a:spcPct val="100000"/>
              </a:lnSpc>
              <a:spcBef>
                <a:spcPts val="10"/>
              </a:spcBef>
            </a:pPr>
            <a:fld id="{81D60167-4931-47E6-BA6A-407CBD079E47}" type="slidenum">
              <a:rPr spc="-70" dirty="0"/>
              <a:t>‹#›</a:t>
            </a:fld>
            <a:endParaRPr spc="-7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17" name="bg object 17"/>
          <p:cNvSpPr/>
          <p:nvPr/>
        </p:nvSpPr>
        <p:spPr>
          <a:xfrm>
            <a:off x="277813" y="4687559"/>
            <a:ext cx="8591550" cy="0"/>
          </a:xfrm>
          <a:custGeom>
            <a:avLst/>
            <a:gdLst/>
            <a:ahLst/>
            <a:cxnLst/>
            <a:rect l="l" t="t" r="r" b="b"/>
            <a:pathLst>
              <a:path w="8591550">
                <a:moveTo>
                  <a:pt x="0" y="0"/>
                </a:moveTo>
                <a:lnTo>
                  <a:pt x="8590976" y="0"/>
                </a:lnTo>
              </a:path>
            </a:pathLst>
          </a:custGeom>
          <a:ln w="3175">
            <a:solidFill>
              <a:srgbClr val="052049"/>
            </a:solidFill>
          </a:ln>
        </p:spPr>
        <p:txBody>
          <a:bodyPr wrap="square" lIns="0" tIns="0" rIns="0" bIns="0" rtlCol="0"/>
          <a:lstStyle/>
          <a:p>
            <a:endParaRPr/>
          </a:p>
        </p:txBody>
      </p:sp>
      <p:sp>
        <p:nvSpPr>
          <p:cNvPr id="18" name="bg object 18"/>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052049"/>
          </a:solidFill>
        </p:spPr>
        <p:txBody>
          <a:bodyPr wrap="square" lIns="0" tIns="0" rIns="0" bIns="0" rtlCol="0"/>
          <a:lstStyle/>
          <a:p>
            <a:endParaRPr/>
          </a:p>
        </p:txBody>
      </p:sp>
      <p:sp>
        <p:nvSpPr>
          <p:cNvPr id="19" name="bg object 19"/>
          <p:cNvSpPr/>
          <p:nvPr/>
        </p:nvSpPr>
        <p:spPr>
          <a:xfrm>
            <a:off x="496956" y="1"/>
            <a:ext cx="1073785" cy="1183005"/>
          </a:xfrm>
          <a:custGeom>
            <a:avLst/>
            <a:gdLst/>
            <a:ahLst/>
            <a:cxnLst/>
            <a:rect l="l" t="t" r="r" b="b"/>
            <a:pathLst>
              <a:path w="1073785" h="1183005">
                <a:moveTo>
                  <a:pt x="1073429" y="0"/>
                </a:moveTo>
                <a:lnTo>
                  <a:pt x="0" y="0"/>
                </a:lnTo>
                <a:lnTo>
                  <a:pt x="0" y="1182751"/>
                </a:lnTo>
                <a:lnTo>
                  <a:pt x="1073429" y="1182751"/>
                </a:lnTo>
                <a:lnTo>
                  <a:pt x="1073429" y="0"/>
                </a:lnTo>
                <a:close/>
              </a:path>
            </a:pathLst>
          </a:custGeom>
          <a:solidFill>
            <a:srgbClr val="0093D0"/>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0" i="0">
                <a:solidFill>
                  <a:schemeClr val="tx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7/8/26</a:t>
            </a:fld>
            <a:endParaRPr lang="en-US"/>
          </a:p>
        </p:txBody>
      </p:sp>
      <p:sp>
        <p:nvSpPr>
          <p:cNvPr id="5" name="Holder 5"/>
          <p:cNvSpPr>
            <a:spLocks noGrp="1"/>
          </p:cNvSpPr>
          <p:nvPr>
            <p:ph type="sldNum" sz="quarter" idx="7"/>
          </p:nvPr>
        </p:nvSpPr>
        <p:spPr/>
        <p:txBody>
          <a:bodyPr lIns="0" tIns="0" rIns="0" bIns="0"/>
          <a:lstStyle>
            <a:lvl1pPr>
              <a:defRPr sz="1800" b="0" i="0">
                <a:solidFill>
                  <a:schemeClr val="tx1"/>
                </a:solidFill>
                <a:latin typeface="Arial"/>
                <a:cs typeface="Arial"/>
              </a:defRPr>
            </a:lvl1pPr>
          </a:lstStyle>
          <a:p>
            <a:pPr marL="38100">
              <a:lnSpc>
                <a:spcPct val="100000"/>
              </a:lnSpc>
              <a:spcBef>
                <a:spcPts val="10"/>
              </a:spcBef>
            </a:pPr>
            <a:fld id="{81D60167-4931-47E6-BA6A-407CBD079E47}" type="slidenum">
              <a:rPr spc="-70" dirty="0"/>
              <a:t>‹#›</a:t>
            </a:fld>
            <a:endParaRPr spc="-7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7/8/26</a:t>
            </a:fld>
            <a:endParaRPr lang="en-US"/>
          </a:p>
        </p:txBody>
      </p:sp>
      <p:sp>
        <p:nvSpPr>
          <p:cNvPr id="4" name="Holder 4"/>
          <p:cNvSpPr>
            <a:spLocks noGrp="1"/>
          </p:cNvSpPr>
          <p:nvPr>
            <p:ph type="sldNum" sz="quarter" idx="7"/>
          </p:nvPr>
        </p:nvSpPr>
        <p:spPr/>
        <p:txBody>
          <a:bodyPr lIns="0" tIns="0" rIns="0" bIns="0"/>
          <a:lstStyle>
            <a:lvl1pPr>
              <a:defRPr sz="1800" b="0" i="0">
                <a:solidFill>
                  <a:schemeClr val="tx1"/>
                </a:solidFill>
                <a:latin typeface="Arial"/>
                <a:cs typeface="Arial"/>
              </a:defRPr>
            </a:lvl1pPr>
          </a:lstStyle>
          <a:p>
            <a:pPr marL="38100">
              <a:lnSpc>
                <a:spcPct val="100000"/>
              </a:lnSpc>
              <a:spcBef>
                <a:spcPts val="10"/>
              </a:spcBef>
            </a:pPr>
            <a:fld id="{81D60167-4931-47E6-BA6A-407CBD079E47}" type="slidenum">
              <a:rPr spc="-70" dirty="0"/>
              <a:t>‹#›</a:t>
            </a:fld>
            <a:endParaRPr spc="-7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81000" y="1371600"/>
            <a:ext cx="8301990" cy="0"/>
          </a:xfrm>
          <a:custGeom>
            <a:avLst/>
            <a:gdLst/>
            <a:ahLst/>
            <a:cxnLst/>
            <a:rect l="l" t="t" r="r" b="b"/>
            <a:pathLst>
              <a:path w="8301990">
                <a:moveTo>
                  <a:pt x="0" y="0"/>
                </a:moveTo>
                <a:lnTo>
                  <a:pt x="8301564" y="0"/>
                </a:lnTo>
              </a:path>
            </a:pathLst>
          </a:custGeom>
          <a:ln w="76161">
            <a:solidFill>
              <a:srgbClr val="000000"/>
            </a:solidFill>
          </a:ln>
        </p:spPr>
        <p:txBody>
          <a:bodyPr wrap="square" lIns="0" tIns="0" rIns="0" bIns="0" rtlCol="0"/>
          <a:lstStyle/>
          <a:p>
            <a:endParaRPr/>
          </a:p>
        </p:txBody>
      </p:sp>
      <p:sp>
        <p:nvSpPr>
          <p:cNvPr id="17" name="bg object 17"/>
          <p:cNvSpPr/>
          <p:nvPr/>
        </p:nvSpPr>
        <p:spPr>
          <a:xfrm>
            <a:off x="381000" y="1447800"/>
            <a:ext cx="8301990" cy="0"/>
          </a:xfrm>
          <a:custGeom>
            <a:avLst/>
            <a:gdLst/>
            <a:ahLst/>
            <a:cxnLst/>
            <a:rect l="l" t="t" r="r" b="b"/>
            <a:pathLst>
              <a:path w="8301990">
                <a:moveTo>
                  <a:pt x="0" y="0"/>
                </a:moveTo>
                <a:lnTo>
                  <a:pt x="8301564" y="0"/>
                </a:lnTo>
              </a:path>
            </a:pathLst>
          </a:custGeom>
          <a:ln w="76161">
            <a:solidFill>
              <a:srgbClr val="E5053A"/>
            </a:solidFill>
          </a:ln>
        </p:spPr>
        <p:txBody>
          <a:bodyPr wrap="square" lIns="0" tIns="0" rIns="0" bIns="0" rtlCol="0"/>
          <a:lstStyle/>
          <a:p>
            <a:endParaRPr/>
          </a:p>
        </p:txBody>
      </p:sp>
      <p:pic>
        <p:nvPicPr>
          <p:cNvPr id="18" name="bg object 18"/>
          <p:cNvPicPr/>
          <p:nvPr/>
        </p:nvPicPr>
        <p:blipFill>
          <a:blip r:embed="rId7" cstate="print"/>
          <a:stretch>
            <a:fillRect/>
          </a:stretch>
        </p:blipFill>
        <p:spPr>
          <a:xfrm>
            <a:off x="8005571" y="5978829"/>
            <a:ext cx="1062227" cy="802969"/>
          </a:xfrm>
          <a:prstGeom prst="rect">
            <a:avLst/>
          </a:prstGeom>
        </p:spPr>
      </p:pic>
      <p:sp>
        <p:nvSpPr>
          <p:cNvPr id="2" name="Holder 2"/>
          <p:cNvSpPr>
            <a:spLocks noGrp="1"/>
          </p:cNvSpPr>
          <p:nvPr>
            <p:ph type="title"/>
          </p:nvPr>
        </p:nvSpPr>
        <p:spPr>
          <a:xfrm>
            <a:off x="754983" y="-74676"/>
            <a:ext cx="7634033" cy="1369695"/>
          </a:xfrm>
          <a:prstGeom prst="rect">
            <a:avLst/>
          </a:prstGeom>
        </p:spPr>
        <p:txBody>
          <a:bodyPr wrap="square" lIns="0" tIns="0" rIns="0" bIns="0">
            <a:spAutoFit/>
          </a:bodyPr>
          <a:lstStyle>
            <a:lvl1pPr>
              <a:defRPr sz="4000" b="0" i="0">
                <a:solidFill>
                  <a:schemeClr val="tx1"/>
                </a:solidFill>
                <a:latin typeface="Arial"/>
                <a:cs typeface="Arial"/>
              </a:defRPr>
            </a:lvl1pPr>
          </a:lstStyle>
          <a:p>
            <a:endParaRPr/>
          </a:p>
        </p:txBody>
      </p:sp>
      <p:sp>
        <p:nvSpPr>
          <p:cNvPr id="3" name="Holder 3"/>
          <p:cNvSpPr>
            <a:spLocks noGrp="1"/>
          </p:cNvSpPr>
          <p:nvPr>
            <p:ph type="body" idx="1"/>
          </p:nvPr>
        </p:nvSpPr>
        <p:spPr>
          <a:xfrm>
            <a:off x="535940" y="1606803"/>
            <a:ext cx="8060690" cy="3249295"/>
          </a:xfrm>
          <a:prstGeom prst="rect">
            <a:avLst/>
          </a:prstGeom>
        </p:spPr>
        <p:txBody>
          <a:bodyPr wrap="square" lIns="0" tIns="0" rIns="0" bIns="0">
            <a:spAutoFit/>
          </a:bodyPr>
          <a:lstStyle>
            <a:lvl1pPr>
              <a:defRPr sz="2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7/8/26</a:t>
            </a:fld>
            <a:endParaRPr lang="en-US"/>
          </a:p>
        </p:txBody>
      </p:sp>
      <p:sp>
        <p:nvSpPr>
          <p:cNvPr id="6" name="Holder 6"/>
          <p:cNvSpPr>
            <a:spLocks noGrp="1"/>
          </p:cNvSpPr>
          <p:nvPr>
            <p:ph type="sldNum" sz="quarter" idx="7"/>
          </p:nvPr>
        </p:nvSpPr>
        <p:spPr>
          <a:xfrm>
            <a:off x="510540" y="6386846"/>
            <a:ext cx="282575" cy="304800"/>
          </a:xfrm>
          <a:prstGeom prst="rect">
            <a:avLst/>
          </a:prstGeom>
        </p:spPr>
        <p:txBody>
          <a:bodyPr wrap="square" lIns="0" tIns="0" rIns="0" bIns="0">
            <a:spAutoFit/>
          </a:bodyPr>
          <a:lstStyle>
            <a:lvl1pPr>
              <a:defRPr sz="1800" b="0" i="0">
                <a:solidFill>
                  <a:schemeClr val="tx1"/>
                </a:solidFill>
                <a:latin typeface="Arial"/>
                <a:cs typeface="Arial"/>
              </a:defRPr>
            </a:lvl1pPr>
          </a:lstStyle>
          <a:p>
            <a:pPr marL="38100">
              <a:lnSpc>
                <a:spcPct val="100000"/>
              </a:lnSpc>
              <a:spcBef>
                <a:spcPts val="10"/>
              </a:spcBef>
            </a:pPr>
            <a:fld id="{81D60167-4931-47E6-BA6A-407CBD079E47}" type="slidenum">
              <a:rPr spc="-70" dirty="0"/>
              <a:t>‹#›</a:t>
            </a:fld>
            <a:endParaRPr spc="-7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2.jpg"/><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david_Meyers@brown.edu" TargetMode="External"/><Relationship Id="rId2" Type="http://schemas.openxmlformats.org/officeDocument/2006/relationships/hyperlink" Target="mailto:kali_thomas@brown.edu"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Laura.zeeman@ucsf.edu"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8" Type="http://schemas.openxmlformats.org/officeDocument/2006/relationships/hyperlink" Target="mailto:siren@ucsf.edu" TargetMode="External"/><Relationship Id="rId3" Type="http://schemas.openxmlformats.org/officeDocument/2006/relationships/hyperlink" Target="mailto:david_meyers@brown.edu" TargetMode="External"/><Relationship Id="rId7" Type="http://schemas.openxmlformats.org/officeDocument/2006/relationships/hyperlink" Target="https://sirenetwork.ucsf.edu/" TargetMode="External"/><Relationship Id="rId2" Type="http://schemas.openxmlformats.org/officeDocument/2006/relationships/image" Target="../media/image2.jpg"/><Relationship Id="rId1" Type="http://schemas.openxmlformats.org/officeDocument/2006/relationships/slideLayout" Target="../slideLayouts/slideLayout3.xml"/><Relationship Id="rId6" Type="http://schemas.openxmlformats.org/officeDocument/2006/relationships/hyperlink" Target="mailto:lskopec@urban.org" TargetMode="External"/><Relationship Id="rId5" Type="http://schemas.openxmlformats.org/officeDocument/2006/relationships/hyperlink" Target="mailto:laura.zeeman@ucsf.edu" TargetMode="External"/><Relationship Id="rId4" Type="http://schemas.openxmlformats.org/officeDocument/2006/relationships/hyperlink" Target="mailto:kali_thomas@brown.ed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51018" y="6280484"/>
            <a:ext cx="8441055" cy="0"/>
          </a:xfrm>
          <a:custGeom>
            <a:avLst/>
            <a:gdLst/>
            <a:ahLst/>
            <a:cxnLst/>
            <a:rect l="l" t="t" r="r" b="b"/>
            <a:pathLst>
              <a:path w="8441055">
                <a:moveTo>
                  <a:pt x="0" y="0"/>
                </a:moveTo>
                <a:lnTo>
                  <a:pt x="8440944" y="0"/>
                </a:lnTo>
              </a:path>
            </a:pathLst>
          </a:custGeom>
          <a:ln w="9520">
            <a:solidFill>
              <a:srgbClr val="000000"/>
            </a:solidFill>
          </a:ln>
        </p:spPr>
        <p:txBody>
          <a:bodyPr wrap="square" lIns="0" tIns="0" rIns="0" bIns="0" rtlCol="0"/>
          <a:lstStyle/>
          <a:p>
            <a:endParaRPr/>
          </a:p>
        </p:txBody>
      </p:sp>
      <p:pic>
        <p:nvPicPr>
          <p:cNvPr id="3" name="object 3" descr="UCSF"/>
          <p:cNvPicPr/>
          <p:nvPr/>
        </p:nvPicPr>
        <p:blipFill>
          <a:blip r:embed="rId2" cstate="print"/>
          <a:stretch>
            <a:fillRect/>
          </a:stretch>
        </p:blipFill>
        <p:spPr>
          <a:xfrm>
            <a:off x="8097253" y="6385527"/>
            <a:ext cx="699015" cy="337858"/>
          </a:xfrm>
          <a:prstGeom prst="rect">
            <a:avLst/>
          </a:prstGeom>
        </p:spPr>
      </p:pic>
      <p:pic>
        <p:nvPicPr>
          <p:cNvPr id="4" name="object 4" descr="siren Social Interventions Research &amp; Evaluation Network"/>
          <p:cNvPicPr/>
          <p:nvPr/>
        </p:nvPicPr>
        <p:blipFill>
          <a:blip r:embed="rId3" cstate="print"/>
          <a:stretch>
            <a:fillRect/>
          </a:stretch>
        </p:blipFill>
        <p:spPr>
          <a:xfrm>
            <a:off x="204577" y="107056"/>
            <a:ext cx="5827922" cy="1283943"/>
          </a:xfrm>
          <a:prstGeom prst="rect">
            <a:avLst/>
          </a:prstGeom>
        </p:spPr>
      </p:pic>
      <p:sp>
        <p:nvSpPr>
          <p:cNvPr id="5" name="object 5" descr="Understanding Opportunities and Barriers to Launching Social Care Initiatives in Medicare Advantage Plans"/>
          <p:cNvSpPr txBox="1"/>
          <p:nvPr/>
        </p:nvSpPr>
        <p:spPr>
          <a:xfrm>
            <a:off x="632532" y="1934971"/>
            <a:ext cx="4160520" cy="2768600"/>
          </a:xfrm>
          <a:prstGeom prst="rect">
            <a:avLst/>
          </a:prstGeom>
        </p:spPr>
        <p:txBody>
          <a:bodyPr vert="horz" wrap="square" lIns="0" tIns="12700" rIns="0" bIns="0" rtlCol="0">
            <a:spAutoFit/>
          </a:bodyPr>
          <a:lstStyle/>
          <a:p>
            <a:pPr marL="12700" marR="5080">
              <a:lnSpc>
                <a:spcPct val="100000"/>
              </a:lnSpc>
              <a:spcBef>
                <a:spcPts val="100"/>
              </a:spcBef>
            </a:pPr>
            <a:r>
              <a:rPr sz="3000" b="1" spc="-10" dirty="0">
                <a:solidFill>
                  <a:srgbClr val="002060"/>
                </a:solidFill>
                <a:latin typeface="Helvetica Neue"/>
                <a:cs typeface="Helvetica Neue"/>
              </a:rPr>
              <a:t>Understanding </a:t>
            </a:r>
            <a:r>
              <a:rPr sz="3000" b="1" spc="-20" dirty="0">
                <a:solidFill>
                  <a:srgbClr val="002060"/>
                </a:solidFill>
                <a:latin typeface="Helvetica Neue"/>
                <a:cs typeface="Helvetica Neue"/>
              </a:rPr>
              <a:t>Opportunities</a:t>
            </a:r>
            <a:r>
              <a:rPr sz="3000" b="1" spc="-140" dirty="0">
                <a:solidFill>
                  <a:srgbClr val="002060"/>
                </a:solidFill>
                <a:latin typeface="Helvetica Neue"/>
                <a:cs typeface="Helvetica Neue"/>
              </a:rPr>
              <a:t> </a:t>
            </a:r>
            <a:r>
              <a:rPr sz="3000" b="1" spc="-25" dirty="0">
                <a:solidFill>
                  <a:srgbClr val="002060"/>
                </a:solidFill>
                <a:latin typeface="Helvetica Neue"/>
                <a:cs typeface="Helvetica Neue"/>
              </a:rPr>
              <a:t>and </a:t>
            </a:r>
            <a:r>
              <a:rPr sz="3000" b="1" spc="-10" dirty="0">
                <a:solidFill>
                  <a:srgbClr val="002060"/>
                </a:solidFill>
                <a:latin typeface="Helvetica Neue"/>
                <a:cs typeface="Helvetica Neue"/>
              </a:rPr>
              <a:t>Barriers</a:t>
            </a:r>
            <a:r>
              <a:rPr sz="3000" b="1" spc="-120" dirty="0">
                <a:solidFill>
                  <a:srgbClr val="002060"/>
                </a:solidFill>
                <a:latin typeface="Helvetica Neue"/>
                <a:cs typeface="Helvetica Neue"/>
              </a:rPr>
              <a:t> </a:t>
            </a:r>
            <a:r>
              <a:rPr sz="3000" b="1" dirty="0">
                <a:solidFill>
                  <a:srgbClr val="002060"/>
                </a:solidFill>
                <a:latin typeface="Helvetica Neue"/>
                <a:cs typeface="Helvetica Neue"/>
              </a:rPr>
              <a:t>to</a:t>
            </a:r>
            <a:r>
              <a:rPr sz="3000" b="1" spc="-114" dirty="0">
                <a:solidFill>
                  <a:srgbClr val="002060"/>
                </a:solidFill>
                <a:latin typeface="Helvetica Neue"/>
                <a:cs typeface="Helvetica Neue"/>
              </a:rPr>
              <a:t> </a:t>
            </a:r>
            <a:r>
              <a:rPr sz="3000" b="1" spc="-10" dirty="0">
                <a:solidFill>
                  <a:srgbClr val="002060"/>
                </a:solidFill>
                <a:latin typeface="Helvetica Neue"/>
                <a:cs typeface="Helvetica Neue"/>
              </a:rPr>
              <a:t>Launching </a:t>
            </a:r>
            <a:r>
              <a:rPr sz="3000" b="1" dirty="0">
                <a:solidFill>
                  <a:srgbClr val="002060"/>
                </a:solidFill>
                <a:latin typeface="Helvetica Neue"/>
                <a:cs typeface="Helvetica Neue"/>
              </a:rPr>
              <a:t>Social</a:t>
            </a:r>
            <a:r>
              <a:rPr sz="3000" b="1" spc="-170" dirty="0">
                <a:solidFill>
                  <a:srgbClr val="002060"/>
                </a:solidFill>
                <a:latin typeface="Helvetica Neue"/>
                <a:cs typeface="Helvetica Neue"/>
              </a:rPr>
              <a:t> </a:t>
            </a:r>
            <a:r>
              <a:rPr sz="3000" b="1" dirty="0">
                <a:solidFill>
                  <a:srgbClr val="002060"/>
                </a:solidFill>
                <a:latin typeface="Helvetica Neue"/>
                <a:cs typeface="Helvetica Neue"/>
              </a:rPr>
              <a:t>Care</a:t>
            </a:r>
            <a:r>
              <a:rPr sz="3000" b="1" spc="-170" dirty="0">
                <a:solidFill>
                  <a:srgbClr val="002060"/>
                </a:solidFill>
                <a:latin typeface="Helvetica Neue"/>
                <a:cs typeface="Helvetica Neue"/>
              </a:rPr>
              <a:t> </a:t>
            </a:r>
            <a:r>
              <a:rPr sz="3000" b="1" spc="-10" dirty="0">
                <a:solidFill>
                  <a:srgbClr val="002060"/>
                </a:solidFill>
                <a:latin typeface="Helvetica Neue"/>
                <a:cs typeface="Helvetica Neue"/>
              </a:rPr>
              <a:t>Initiatives </a:t>
            </a:r>
            <a:r>
              <a:rPr sz="3000" b="1" dirty="0">
                <a:solidFill>
                  <a:srgbClr val="002060"/>
                </a:solidFill>
                <a:latin typeface="Helvetica Neue"/>
                <a:cs typeface="Helvetica Neue"/>
              </a:rPr>
              <a:t>in</a:t>
            </a:r>
            <a:r>
              <a:rPr sz="3000" b="1" spc="-110" dirty="0">
                <a:solidFill>
                  <a:srgbClr val="002060"/>
                </a:solidFill>
                <a:latin typeface="Helvetica Neue"/>
                <a:cs typeface="Helvetica Neue"/>
              </a:rPr>
              <a:t> </a:t>
            </a:r>
            <a:r>
              <a:rPr sz="3000" b="1" spc="-20" dirty="0">
                <a:solidFill>
                  <a:srgbClr val="002060"/>
                </a:solidFill>
                <a:latin typeface="Helvetica Neue"/>
                <a:cs typeface="Helvetica Neue"/>
              </a:rPr>
              <a:t>Medicare</a:t>
            </a:r>
            <a:r>
              <a:rPr sz="3000" b="1" spc="-95" dirty="0">
                <a:solidFill>
                  <a:srgbClr val="002060"/>
                </a:solidFill>
                <a:latin typeface="Helvetica Neue"/>
                <a:cs typeface="Helvetica Neue"/>
              </a:rPr>
              <a:t> </a:t>
            </a:r>
            <a:r>
              <a:rPr sz="3000" b="1" spc="-10" dirty="0">
                <a:solidFill>
                  <a:srgbClr val="002060"/>
                </a:solidFill>
                <a:latin typeface="Helvetica Neue"/>
                <a:cs typeface="Helvetica Neue"/>
              </a:rPr>
              <a:t>Advantage Plans</a:t>
            </a:r>
            <a:endParaRPr sz="3000" dirty="0">
              <a:latin typeface="Helvetica Neue"/>
              <a:cs typeface="Helvetica Neue"/>
            </a:endParaRPr>
          </a:p>
        </p:txBody>
      </p:sp>
      <p:sp>
        <p:nvSpPr>
          <p:cNvPr id="6" name="object 6" descr="November 22, 2019"/>
          <p:cNvSpPr txBox="1"/>
          <p:nvPr/>
        </p:nvSpPr>
        <p:spPr>
          <a:xfrm>
            <a:off x="632532" y="5656579"/>
            <a:ext cx="210502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002060"/>
                </a:solidFill>
                <a:latin typeface="Helvetica Neue"/>
                <a:cs typeface="Helvetica Neue"/>
              </a:rPr>
              <a:t>November</a:t>
            </a:r>
            <a:r>
              <a:rPr sz="1800" b="1" spc="-45" dirty="0">
                <a:solidFill>
                  <a:srgbClr val="002060"/>
                </a:solidFill>
                <a:latin typeface="Helvetica Neue"/>
                <a:cs typeface="Helvetica Neue"/>
              </a:rPr>
              <a:t> </a:t>
            </a:r>
            <a:r>
              <a:rPr sz="1800" b="1" dirty="0">
                <a:solidFill>
                  <a:srgbClr val="002060"/>
                </a:solidFill>
                <a:latin typeface="Helvetica Neue"/>
                <a:cs typeface="Helvetica Neue"/>
              </a:rPr>
              <a:t>22,</a:t>
            </a:r>
            <a:r>
              <a:rPr sz="1800" b="1" spc="-40" dirty="0">
                <a:solidFill>
                  <a:srgbClr val="002060"/>
                </a:solidFill>
                <a:latin typeface="Helvetica Neue"/>
                <a:cs typeface="Helvetica Neue"/>
              </a:rPr>
              <a:t> </a:t>
            </a:r>
            <a:r>
              <a:rPr sz="1800" b="1" spc="-20" dirty="0">
                <a:solidFill>
                  <a:srgbClr val="002060"/>
                </a:solidFill>
                <a:latin typeface="Helvetica Neue"/>
                <a:cs typeface="Helvetica Neue"/>
              </a:rPr>
              <a:t>2019</a:t>
            </a:r>
            <a:endParaRPr sz="1800" dirty="0">
              <a:latin typeface="Helvetica Neue"/>
              <a:cs typeface="Helvetica Neue"/>
            </a:endParaRPr>
          </a:p>
        </p:txBody>
      </p:sp>
      <p:pic>
        <p:nvPicPr>
          <p:cNvPr id="7" name="object 7" descr="A calculator with a stethoscope placed on top, lying on a document. The calculator displays '25789'."/>
          <p:cNvPicPr/>
          <p:nvPr/>
        </p:nvPicPr>
        <p:blipFill>
          <a:blip r:embed="rId4" cstate="print"/>
          <a:stretch>
            <a:fillRect/>
          </a:stretch>
        </p:blipFill>
        <p:spPr>
          <a:xfrm>
            <a:off x="4905959" y="2155151"/>
            <a:ext cx="3925034" cy="2688780"/>
          </a:xfrm>
          <a:prstGeom prst="rect">
            <a:avLst/>
          </a:prstGeom>
        </p:spPr>
      </p:pic>
      <p:sp>
        <p:nvSpPr>
          <p:cNvPr id="8" name="object 8" descr="siren"/>
          <p:cNvSpPr txBox="1"/>
          <p:nvPr/>
        </p:nvSpPr>
        <p:spPr>
          <a:xfrm>
            <a:off x="321475" y="6299708"/>
            <a:ext cx="929640" cy="509905"/>
          </a:xfrm>
          <a:prstGeom prst="rect">
            <a:avLst/>
          </a:prstGeom>
        </p:spPr>
        <p:txBody>
          <a:bodyPr vert="horz" wrap="square" lIns="0" tIns="2540" rIns="0" bIns="0" rtlCol="0">
            <a:spAutoFit/>
          </a:bodyPr>
          <a:lstStyle/>
          <a:p>
            <a:pPr marL="12700">
              <a:lnSpc>
                <a:spcPct val="100000"/>
              </a:lnSpc>
              <a:spcBef>
                <a:spcPts val="20"/>
              </a:spcBef>
            </a:pPr>
            <a:r>
              <a:rPr sz="3200" spc="-10" dirty="0">
                <a:solidFill>
                  <a:srgbClr val="002060"/>
                </a:solidFill>
                <a:latin typeface="Helvetica Neue Medium"/>
                <a:cs typeface="Helvetica Neue Medium"/>
              </a:rPr>
              <a:t>siren</a:t>
            </a:r>
            <a:endParaRPr sz="3200" dirty="0">
              <a:latin typeface="Helvetica Neue Medium"/>
              <a:cs typeface="Helvetica Neue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590389" y="458723"/>
            <a:ext cx="5964555" cy="695960"/>
          </a:xfrm>
          <a:prstGeom prst="rect">
            <a:avLst/>
          </a:prstGeom>
        </p:spPr>
        <p:txBody>
          <a:bodyPr vert="horz" wrap="square" lIns="0" tIns="12700" rIns="0" bIns="0" rtlCol="0">
            <a:spAutoFit/>
          </a:bodyPr>
          <a:lstStyle/>
          <a:p>
            <a:pPr marL="12700">
              <a:lnSpc>
                <a:spcPct val="100000"/>
              </a:lnSpc>
              <a:spcBef>
                <a:spcPts val="100"/>
              </a:spcBef>
            </a:pPr>
            <a:r>
              <a:rPr sz="4400" spc="-120" dirty="0"/>
              <a:t>Adoption</a:t>
            </a:r>
            <a:r>
              <a:rPr sz="4400" spc="-204" dirty="0"/>
              <a:t> </a:t>
            </a:r>
            <a:r>
              <a:rPr sz="4400" dirty="0"/>
              <a:t>of</a:t>
            </a:r>
            <a:r>
              <a:rPr sz="4400" spc="-204" dirty="0"/>
              <a:t> </a:t>
            </a:r>
            <a:r>
              <a:rPr sz="4400" spc="-235" dirty="0"/>
              <a:t>2019</a:t>
            </a:r>
            <a:r>
              <a:rPr sz="4400" spc="-210" dirty="0"/>
              <a:t> </a:t>
            </a:r>
            <a:r>
              <a:rPr sz="4400" spc="-145" dirty="0"/>
              <a:t>Benefits</a:t>
            </a:r>
            <a:endParaRPr sz="4400"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8</a:t>
            </a:r>
          </a:p>
        </p:txBody>
      </p:sp>
      <p:graphicFrame>
        <p:nvGraphicFramePr>
          <p:cNvPr id="3" name="object 3" descr="Table &#10;&#10;2019 Expanded Benefits&#10;Plans&#10;Enrollees&#10;N&#10;4,660&#10;21,874,459&#10;Adult Day Care&#10;2 (&lt;1%)&#10;&lt;1%&#10;Caregiver Support&#10;429 (9.2%)&#10;17.7%&#10;Home Based Safety Modifications&#10;&#10;3 (0.1%)&#10;&#10;&lt;1%&#10;Home Based Palliative Care&#10;28 (0.6%)&#10;&lt;1%&#10;In-Home Support&#10;157 (3.4%)&#10;2.9%&#10;Non-Opioid pain management&#10;22 (0.5%)&#10;&lt;1%&#10;Memory Fitness Benefits&#10;0 (0.0%)&#10;0%&#10;OTC Items&#10;5 (0.1%)&#10;&lt;1%&#10;"/>
          <p:cNvGraphicFramePr>
            <a:graphicFrameLocks noGrp="1"/>
          </p:cNvGraphicFramePr>
          <p:nvPr>
            <p:extLst>
              <p:ext uri="{D42A27DB-BD31-4B8C-83A1-F6EECF244321}">
                <p14:modId xmlns:p14="http://schemas.microsoft.com/office/powerpoint/2010/main" val="2403595077"/>
              </p:ext>
            </p:extLst>
          </p:nvPr>
        </p:nvGraphicFramePr>
        <p:xfrm>
          <a:off x="222253" y="1746253"/>
          <a:ext cx="5916929" cy="4077970"/>
        </p:xfrm>
        <a:graphic>
          <a:graphicData uri="http://schemas.openxmlformats.org/drawingml/2006/table">
            <a:tbl>
              <a:tblPr firstRow="1" bandRow="1">
                <a:tableStyleId>{2D5ABB26-0587-4C30-8999-92F81FD0307C}</a:tableStyleId>
              </a:tblPr>
              <a:tblGrid>
                <a:gridCol w="3052445">
                  <a:extLst>
                    <a:ext uri="{9D8B030D-6E8A-4147-A177-3AD203B41FA5}">
                      <a16:colId xmlns:a16="http://schemas.microsoft.com/office/drawing/2014/main" val="20000"/>
                    </a:ext>
                  </a:extLst>
                </a:gridCol>
                <a:gridCol w="1194434">
                  <a:extLst>
                    <a:ext uri="{9D8B030D-6E8A-4147-A177-3AD203B41FA5}">
                      <a16:colId xmlns:a16="http://schemas.microsoft.com/office/drawing/2014/main" val="20001"/>
                    </a:ext>
                  </a:extLst>
                </a:gridCol>
                <a:gridCol w="1670050">
                  <a:extLst>
                    <a:ext uri="{9D8B030D-6E8A-4147-A177-3AD203B41FA5}">
                      <a16:colId xmlns:a16="http://schemas.microsoft.com/office/drawing/2014/main" val="20002"/>
                    </a:ext>
                  </a:extLst>
                </a:gridCol>
              </a:tblGrid>
              <a:tr h="311785">
                <a:tc>
                  <a:txBody>
                    <a:bodyPr/>
                    <a:lstStyle/>
                    <a:p>
                      <a:pPr>
                        <a:lnSpc>
                          <a:spcPct val="100000"/>
                        </a:lnSpc>
                      </a:pPr>
                      <a:endParaRPr sz="19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tc gridSpan="2">
                  <a:txBody>
                    <a:bodyPr/>
                    <a:lstStyle/>
                    <a:p>
                      <a:pPr marL="4445" algn="ctr">
                        <a:lnSpc>
                          <a:spcPct val="100000"/>
                        </a:lnSpc>
                        <a:spcBef>
                          <a:spcPts val="190"/>
                        </a:spcBef>
                      </a:pPr>
                      <a:r>
                        <a:rPr sz="1800" spc="-20" dirty="0">
                          <a:solidFill>
                            <a:srgbClr val="FFFFFF"/>
                          </a:solidFill>
                          <a:latin typeface="Arial"/>
                          <a:cs typeface="Arial"/>
                        </a:rPr>
                        <a:t>2019</a:t>
                      </a:r>
                      <a:endParaRPr sz="1800">
                        <a:latin typeface="Arial"/>
                        <a:cs typeface="Arial"/>
                      </a:endParaRPr>
                    </a:p>
                  </a:txBody>
                  <a:tcPr marL="0" marR="0" marT="2413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0000"/>
                    </a:solidFill>
                  </a:tcPr>
                </a:tc>
                <a:tc hMerge="1">
                  <a:txBody>
                    <a:bodyPr/>
                    <a:lstStyle/>
                    <a:p>
                      <a:endParaRPr/>
                    </a:p>
                  </a:txBody>
                  <a:tcPr marL="0" marR="0" marT="0" marB="0"/>
                </a:tc>
                <a:extLst>
                  <a:ext uri="{0D108BD9-81ED-4DB2-BD59-A6C34878D82A}">
                    <a16:rowId xmlns:a16="http://schemas.microsoft.com/office/drawing/2014/main" val="10000"/>
                  </a:ext>
                </a:extLst>
              </a:tr>
              <a:tr h="283210">
                <a:tc>
                  <a:txBody>
                    <a:bodyPr/>
                    <a:lstStyle/>
                    <a:p>
                      <a:pPr marL="9525">
                        <a:lnSpc>
                          <a:spcPts val="2125"/>
                        </a:lnSpc>
                      </a:pPr>
                      <a:r>
                        <a:rPr sz="1800" spc="-90" dirty="0">
                          <a:solidFill>
                            <a:srgbClr val="FFFFFF"/>
                          </a:solidFill>
                          <a:latin typeface="Arial"/>
                          <a:cs typeface="Arial"/>
                        </a:rPr>
                        <a:t>2019 </a:t>
                      </a:r>
                      <a:r>
                        <a:rPr sz="1800" spc="-120" dirty="0">
                          <a:solidFill>
                            <a:srgbClr val="FFFFFF"/>
                          </a:solidFill>
                          <a:latin typeface="Arial"/>
                          <a:cs typeface="Arial"/>
                        </a:rPr>
                        <a:t>Expanded</a:t>
                      </a:r>
                      <a:r>
                        <a:rPr sz="1800" spc="-80" dirty="0">
                          <a:solidFill>
                            <a:srgbClr val="FFFFFF"/>
                          </a:solidFill>
                          <a:latin typeface="Arial"/>
                          <a:cs typeface="Arial"/>
                        </a:rPr>
                        <a:t> </a:t>
                      </a:r>
                      <a:r>
                        <a:rPr sz="1800" spc="-10" dirty="0">
                          <a:solidFill>
                            <a:srgbClr val="FFFFFF"/>
                          </a:solidFill>
                          <a:latin typeface="Arial"/>
                          <a:cs typeface="Arial"/>
                        </a:rPr>
                        <a:t>Benefits</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tc>
                  <a:txBody>
                    <a:bodyPr/>
                    <a:lstStyle/>
                    <a:p>
                      <a:pPr marL="3810" algn="ctr">
                        <a:lnSpc>
                          <a:spcPts val="2125"/>
                        </a:lnSpc>
                      </a:pPr>
                      <a:r>
                        <a:rPr sz="1800" spc="-10" dirty="0">
                          <a:solidFill>
                            <a:srgbClr val="FFFFFF"/>
                          </a:solidFill>
                          <a:latin typeface="Arial"/>
                          <a:cs typeface="Arial"/>
                        </a:rPr>
                        <a:t>Plans</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tc>
                  <a:txBody>
                    <a:bodyPr/>
                    <a:lstStyle/>
                    <a:p>
                      <a:pPr marL="5715" algn="ctr">
                        <a:lnSpc>
                          <a:spcPts val="2125"/>
                        </a:lnSpc>
                      </a:pPr>
                      <a:r>
                        <a:rPr sz="1800" spc="-10" dirty="0">
                          <a:solidFill>
                            <a:srgbClr val="FFFFFF"/>
                          </a:solidFill>
                          <a:latin typeface="Arial"/>
                          <a:cs typeface="Arial"/>
                        </a:rPr>
                        <a:t>Enrollees</a:t>
                      </a:r>
                      <a:endParaRPr sz="1800">
                        <a:latin typeface="Arial"/>
                        <a:cs typeface="Arial"/>
                      </a:endParaRPr>
                    </a:p>
                  </a:txBody>
                  <a:tcPr marL="0" marR="0" marT="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01"/>
                  </a:ext>
                </a:extLst>
              </a:tr>
              <a:tr h="322580">
                <a:tc>
                  <a:txBody>
                    <a:bodyPr/>
                    <a:lstStyle/>
                    <a:p>
                      <a:pPr marL="9525">
                        <a:lnSpc>
                          <a:spcPts val="2145"/>
                        </a:lnSpc>
                        <a:spcBef>
                          <a:spcPts val="300"/>
                        </a:spcBef>
                      </a:pPr>
                      <a:r>
                        <a:rPr sz="1800" spc="-50" dirty="0">
                          <a:latin typeface="Arial"/>
                          <a:cs typeface="Arial"/>
                        </a:rPr>
                        <a:t>N</a:t>
                      </a:r>
                      <a:endParaRPr sz="1800">
                        <a:latin typeface="Arial"/>
                        <a:cs typeface="Arial"/>
                      </a:endParaRPr>
                    </a:p>
                  </a:txBody>
                  <a:tcPr marL="0" marR="0" marT="3810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3175" algn="ctr">
                        <a:lnSpc>
                          <a:spcPct val="100000"/>
                        </a:lnSpc>
                        <a:spcBef>
                          <a:spcPts val="130"/>
                        </a:spcBef>
                      </a:pPr>
                      <a:r>
                        <a:rPr sz="1800" spc="-10" dirty="0">
                          <a:latin typeface="Arial"/>
                          <a:cs typeface="Arial"/>
                        </a:rPr>
                        <a:t>4,660</a:t>
                      </a:r>
                      <a:endParaRPr sz="1800">
                        <a:latin typeface="Arial"/>
                        <a:cs typeface="Arial"/>
                      </a:endParaRPr>
                    </a:p>
                  </a:txBody>
                  <a:tcPr marL="0" marR="0" marT="1651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ct val="100000"/>
                        </a:lnSpc>
                        <a:spcBef>
                          <a:spcPts val="130"/>
                        </a:spcBef>
                      </a:pPr>
                      <a:r>
                        <a:rPr sz="1800" spc="-10" dirty="0">
                          <a:latin typeface="Arial"/>
                          <a:cs typeface="Arial"/>
                        </a:rPr>
                        <a:t>21,874,459</a:t>
                      </a:r>
                      <a:endParaRPr sz="1800">
                        <a:latin typeface="Arial"/>
                        <a:cs typeface="Arial"/>
                      </a:endParaRPr>
                    </a:p>
                  </a:txBody>
                  <a:tcPr marL="0" marR="0" marT="1651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322580">
                <a:tc>
                  <a:txBody>
                    <a:bodyPr/>
                    <a:lstStyle/>
                    <a:p>
                      <a:pPr marL="9525">
                        <a:lnSpc>
                          <a:spcPts val="2145"/>
                        </a:lnSpc>
                        <a:spcBef>
                          <a:spcPts val="295"/>
                        </a:spcBef>
                      </a:pPr>
                      <a:r>
                        <a:rPr sz="1800" spc="-45" dirty="0">
                          <a:latin typeface="Arial"/>
                          <a:cs typeface="Arial"/>
                        </a:rPr>
                        <a:t>Adult</a:t>
                      </a:r>
                      <a:r>
                        <a:rPr sz="1800" spc="-60" dirty="0">
                          <a:latin typeface="Arial"/>
                          <a:cs typeface="Arial"/>
                        </a:rPr>
                        <a:t> </a:t>
                      </a:r>
                      <a:r>
                        <a:rPr sz="1800" spc="-160" dirty="0">
                          <a:latin typeface="Arial"/>
                          <a:cs typeface="Arial"/>
                        </a:rPr>
                        <a:t>Day</a:t>
                      </a:r>
                      <a:r>
                        <a:rPr sz="1800" spc="-55" dirty="0">
                          <a:latin typeface="Arial"/>
                          <a:cs typeface="Arial"/>
                        </a:rPr>
                        <a:t> </a:t>
                      </a:r>
                      <a:r>
                        <a:rPr sz="1800" spc="-20" dirty="0">
                          <a:latin typeface="Arial"/>
                          <a:cs typeface="Arial"/>
                        </a:rPr>
                        <a:t>Care</a:t>
                      </a:r>
                      <a:endParaRPr sz="1800">
                        <a:latin typeface="Arial"/>
                        <a:cs typeface="Arial"/>
                      </a:endParaRPr>
                    </a:p>
                  </a:txBody>
                  <a:tcPr marL="0" marR="0" marT="3746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45"/>
                        </a:lnSpc>
                        <a:spcBef>
                          <a:spcPts val="295"/>
                        </a:spcBef>
                      </a:pPr>
                      <a:r>
                        <a:rPr sz="1800" spc="-90" dirty="0">
                          <a:latin typeface="Arial"/>
                          <a:cs typeface="Arial"/>
                        </a:rPr>
                        <a:t>2 </a:t>
                      </a:r>
                      <a:r>
                        <a:rPr sz="1800" spc="-10" dirty="0">
                          <a:latin typeface="Arial"/>
                          <a:cs typeface="Arial"/>
                        </a:rPr>
                        <a:t>(&lt;1%)</a:t>
                      </a:r>
                      <a:endParaRPr sz="1800">
                        <a:latin typeface="Arial"/>
                        <a:cs typeface="Arial"/>
                      </a:endParaRPr>
                    </a:p>
                  </a:txBody>
                  <a:tcPr marL="0" marR="0" marT="3746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45"/>
                        </a:lnSpc>
                        <a:spcBef>
                          <a:spcPts val="295"/>
                        </a:spcBef>
                      </a:pPr>
                      <a:r>
                        <a:rPr sz="1800" spc="-25" dirty="0">
                          <a:latin typeface="Arial"/>
                          <a:cs typeface="Arial"/>
                        </a:rPr>
                        <a:t>&lt;1%</a:t>
                      </a:r>
                      <a:endParaRPr sz="1800">
                        <a:latin typeface="Arial"/>
                        <a:cs typeface="Arial"/>
                      </a:endParaRPr>
                    </a:p>
                  </a:txBody>
                  <a:tcPr marL="0" marR="0" marT="37465"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399415">
                <a:tc>
                  <a:txBody>
                    <a:bodyPr/>
                    <a:lstStyle/>
                    <a:p>
                      <a:pPr marL="9525">
                        <a:lnSpc>
                          <a:spcPts val="2150"/>
                        </a:lnSpc>
                        <a:spcBef>
                          <a:spcPts val="894"/>
                        </a:spcBef>
                      </a:pPr>
                      <a:r>
                        <a:rPr sz="1800" spc="-110" dirty="0">
                          <a:latin typeface="Arial"/>
                          <a:cs typeface="Arial"/>
                        </a:rPr>
                        <a:t>Caregiver</a:t>
                      </a:r>
                      <a:r>
                        <a:rPr sz="1800" spc="-45" dirty="0">
                          <a:latin typeface="Arial"/>
                          <a:cs typeface="Arial"/>
                        </a:rPr>
                        <a:t> </a:t>
                      </a:r>
                      <a:r>
                        <a:rPr sz="1800" spc="-10" dirty="0">
                          <a:latin typeface="Arial"/>
                          <a:cs typeface="Arial"/>
                        </a:rPr>
                        <a:t>Support</a:t>
                      </a:r>
                      <a:endParaRPr sz="1800">
                        <a:latin typeface="Arial"/>
                        <a:cs typeface="Arial"/>
                      </a:endParaRPr>
                    </a:p>
                  </a:txBody>
                  <a:tcPr marL="0" marR="0" marT="113664"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50"/>
                        </a:lnSpc>
                        <a:spcBef>
                          <a:spcPts val="894"/>
                        </a:spcBef>
                      </a:pPr>
                      <a:r>
                        <a:rPr sz="1800" spc="-90" dirty="0">
                          <a:latin typeface="Arial"/>
                          <a:cs typeface="Arial"/>
                        </a:rPr>
                        <a:t>429 </a:t>
                      </a:r>
                      <a:r>
                        <a:rPr sz="1800" spc="-10" dirty="0">
                          <a:latin typeface="Arial"/>
                          <a:cs typeface="Arial"/>
                        </a:rPr>
                        <a:t>(9.2%)</a:t>
                      </a:r>
                      <a:endParaRPr sz="1800" dirty="0">
                        <a:latin typeface="Arial"/>
                        <a:cs typeface="Arial"/>
                      </a:endParaRPr>
                    </a:p>
                  </a:txBody>
                  <a:tcPr marL="0" marR="0" marT="113664"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4445" algn="ctr">
                        <a:lnSpc>
                          <a:spcPts val="2150"/>
                        </a:lnSpc>
                        <a:spcBef>
                          <a:spcPts val="894"/>
                        </a:spcBef>
                      </a:pPr>
                      <a:r>
                        <a:rPr sz="1800" spc="-10" dirty="0">
                          <a:latin typeface="Arial"/>
                          <a:cs typeface="Arial"/>
                        </a:rPr>
                        <a:t>17.7%</a:t>
                      </a:r>
                      <a:endParaRPr sz="1800">
                        <a:latin typeface="Arial"/>
                        <a:cs typeface="Arial"/>
                      </a:endParaRPr>
                    </a:p>
                  </a:txBody>
                  <a:tcPr marL="0" marR="0" marT="113664"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557530">
                <a:tc>
                  <a:txBody>
                    <a:bodyPr/>
                    <a:lstStyle/>
                    <a:p>
                      <a:pPr marL="9525" marR="1242060">
                        <a:lnSpc>
                          <a:spcPts val="2210"/>
                        </a:lnSpc>
                      </a:pPr>
                      <a:r>
                        <a:rPr sz="1800" spc="-110" dirty="0">
                          <a:latin typeface="Arial"/>
                          <a:cs typeface="Arial"/>
                        </a:rPr>
                        <a:t>Home</a:t>
                      </a:r>
                      <a:r>
                        <a:rPr sz="1800" spc="-55" dirty="0">
                          <a:latin typeface="Arial"/>
                          <a:cs typeface="Arial"/>
                        </a:rPr>
                        <a:t> </a:t>
                      </a:r>
                      <a:r>
                        <a:rPr sz="1800" spc="-160" dirty="0">
                          <a:latin typeface="Arial"/>
                          <a:cs typeface="Arial"/>
                        </a:rPr>
                        <a:t>Based</a:t>
                      </a:r>
                      <a:r>
                        <a:rPr sz="1800" spc="-50" dirty="0">
                          <a:latin typeface="Arial"/>
                          <a:cs typeface="Arial"/>
                        </a:rPr>
                        <a:t> </a:t>
                      </a:r>
                      <a:r>
                        <a:rPr sz="1800" spc="-105" dirty="0">
                          <a:latin typeface="Arial"/>
                          <a:cs typeface="Arial"/>
                        </a:rPr>
                        <a:t>Safety </a:t>
                      </a:r>
                      <a:r>
                        <a:rPr sz="1800" spc="-10" dirty="0">
                          <a:latin typeface="Arial"/>
                          <a:cs typeface="Arial"/>
                        </a:rPr>
                        <a:t>Modifications</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70"/>
                        </a:spcBef>
                      </a:pPr>
                      <a:endParaRPr sz="1800">
                        <a:latin typeface="Times New Roman"/>
                        <a:cs typeface="Times New Roman"/>
                      </a:endParaRPr>
                    </a:p>
                    <a:p>
                      <a:pPr marL="2540" algn="ctr">
                        <a:lnSpc>
                          <a:spcPts val="2150"/>
                        </a:lnSpc>
                      </a:pPr>
                      <a:r>
                        <a:rPr sz="1800" spc="-90" dirty="0">
                          <a:latin typeface="Arial"/>
                          <a:cs typeface="Arial"/>
                        </a:rPr>
                        <a:t>3 </a:t>
                      </a:r>
                      <a:r>
                        <a:rPr sz="1800" spc="-10" dirty="0">
                          <a:latin typeface="Arial"/>
                          <a:cs typeface="Arial"/>
                        </a:rPr>
                        <a:t>(0.1%)</a:t>
                      </a:r>
                      <a:endParaRPr sz="1800">
                        <a:latin typeface="Arial"/>
                        <a:cs typeface="Arial"/>
                      </a:endParaRPr>
                    </a:p>
                  </a:txBody>
                  <a:tcPr marL="0" marR="0" marT="889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70"/>
                        </a:spcBef>
                      </a:pPr>
                      <a:endParaRPr sz="1800">
                        <a:latin typeface="Times New Roman"/>
                        <a:cs typeface="Times New Roman"/>
                      </a:endParaRPr>
                    </a:p>
                    <a:p>
                      <a:pPr marL="5080" algn="ctr">
                        <a:lnSpc>
                          <a:spcPts val="2150"/>
                        </a:lnSpc>
                      </a:pPr>
                      <a:r>
                        <a:rPr sz="1800" spc="-25" dirty="0">
                          <a:latin typeface="Arial"/>
                          <a:cs typeface="Arial"/>
                        </a:rPr>
                        <a:t>&lt;1%</a:t>
                      </a:r>
                      <a:endParaRPr sz="1800">
                        <a:latin typeface="Arial"/>
                        <a:cs typeface="Arial"/>
                      </a:endParaRPr>
                    </a:p>
                  </a:txBody>
                  <a:tcPr marL="0" marR="0" marT="889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399415">
                <a:tc>
                  <a:txBody>
                    <a:bodyPr/>
                    <a:lstStyle/>
                    <a:p>
                      <a:pPr marL="9525">
                        <a:lnSpc>
                          <a:spcPts val="2155"/>
                        </a:lnSpc>
                        <a:spcBef>
                          <a:spcPts val="890"/>
                        </a:spcBef>
                      </a:pPr>
                      <a:r>
                        <a:rPr sz="1800" spc="-110" dirty="0">
                          <a:latin typeface="Arial"/>
                          <a:cs typeface="Arial"/>
                        </a:rPr>
                        <a:t>Home</a:t>
                      </a:r>
                      <a:r>
                        <a:rPr sz="1800" spc="-50" dirty="0">
                          <a:latin typeface="Arial"/>
                          <a:cs typeface="Arial"/>
                        </a:rPr>
                        <a:t> </a:t>
                      </a:r>
                      <a:r>
                        <a:rPr sz="1800" spc="-160" dirty="0">
                          <a:latin typeface="Arial"/>
                          <a:cs typeface="Arial"/>
                        </a:rPr>
                        <a:t>Based</a:t>
                      </a:r>
                      <a:r>
                        <a:rPr sz="1800" spc="-50" dirty="0">
                          <a:latin typeface="Arial"/>
                          <a:cs typeface="Arial"/>
                        </a:rPr>
                        <a:t> </a:t>
                      </a:r>
                      <a:r>
                        <a:rPr sz="1800" spc="-75" dirty="0">
                          <a:latin typeface="Arial"/>
                          <a:cs typeface="Arial"/>
                        </a:rPr>
                        <a:t>Palliative</a:t>
                      </a:r>
                      <a:r>
                        <a:rPr sz="1800" spc="-55" dirty="0">
                          <a:latin typeface="Arial"/>
                          <a:cs typeface="Arial"/>
                        </a:rPr>
                        <a:t> </a:t>
                      </a:r>
                      <a:r>
                        <a:rPr sz="1800" spc="-20" dirty="0">
                          <a:latin typeface="Arial"/>
                          <a:cs typeface="Arial"/>
                        </a:rPr>
                        <a:t>Care</a:t>
                      </a:r>
                      <a:endParaRPr sz="1800">
                        <a:latin typeface="Arial"/>
                        <a:cs typeface="Arial"/>
                      </a:endParaRPr>
                    </a:p>
                  </a:txBody>
                  <a:tcPr marL="0" marR="0" marT="11303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55"/>
                        </a:lnSpc>
                        <a:spcBef>
                          <a:spcPts val="890"/>
                        </a:spcBef>
                      </a:pPr>
                      <a:r>
                        <a:rPr sz="1800" spc="-90" dirty="0">
                          <a:latin typeface="Arial"/>
                          <a:cs typeface="Arial"/>
                        </a:rPr>
                        <a:t>28 </a:t>
                      </a:r>
                      <a:r>
                        <a:rPr sz="1800" spc="-10" dirty="0">
                          <a:latin typeface="Arial"/>
                          <a:cs typeface="Arial"/>
                        </a:rPr>
                        <a:t>(0.6%)</a:t>
                      </a:r>
                      <a:endParaRPr sz="1800">
                        <a:latin typeface="Arial"/>
                        <a:cs typeface="Arial"/>
                      </a:endParaRPr>
                    </a:p>
                  </a:txBody>
                  <a:tcPr marL="0" marR="0" marT="11303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55"/>
                        </a:lnSpc>
                        <a:spcBef>
                          <a:spcPts val="890"/>
                        </a:spcBef>
                      </a:pPr>
                      <a:r>
                        <a:rPr sz="1800" spc="-25" dirty="0">
                          <a:latin typeface="Arial"/>
                          <a:cs typeface="Arial"/>
                        </a:rPr>
                        <a:t>&lt;1%</a:t>
                      </a:r>
                      <a:endParaRPr sz="1800">
                        <a:latin typeface="Arial"/>
                        <a:cs typeface="Arial"/>
                      </a:endParaRPr>
                    </a:p>
                  </a:txBody>
                  <a:tcPr marL="0" marR="0" marT="11303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6"/>
                  </a:ext>
                </a:extLst>
              </a:tr>
              <a:tr h="399415">
                <a:tc>
                  <a:txBody>
                    <a:bodyPr/>
                    <a:lstStyle/>
                    <a:p>
                      <a:pPr marL="9525">
                        <a:lnSpc>
                          <a:spcPts val="2135"/>
                        </a:lnSpc>
                        <a:spcBef>
                          <a:spcPts val="910"/>
                        </a:spcBef>
                      </a:pPr>
                      <a:r>
                        <a:rPr sz="1800" spc="-70" dirty="0">
                          <a:latin typeface="Arial"/>
                          <a:cs typeface="Arial"/>
                        </a:rPr>
                        <a:t>In-</a:t>
                      </a:r>
                      <a:r>
                        <a:rPr sz="1800" spc="-105" dirty="0">
                          <a:latin typeface="Arial"/>
                          <a:cs typeface="Arial"/>
                        </a:rPr>
                        <a:t>Home</a:t>
                      </a:r>
                      <a:r>
                        <a:rPr sz="1800" spc="-30" dirty="0">
                          <a:latin typeface="Arial"/>
                          <a:cs typeface="Arial"/>
                        </a:rPr>
                        <a:t> </a:t>
                      </a:r>
                      <a:r>
                        <a:rPr sz="1800" spc="-10" dirty="0">
                          <a:latin typeface="Arial"/>
                          <a:cs typeface="Arial"/>
                        </a:rPr>
                        <a:t>Support</a:t>
                      </a:r>
                      <a:endParaRPr sz="1800">
                        <a:latin typeface="Arial"/>
                        <a:cs typeface="Arial"/>
                      </a:endParaRPr>
                    </a:p>
                  </a:txBody>
                  <a:tcPr marL="0" marR="0" marT="11557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35"/>
                        </a:lnSpc>
                        <a:spcBef>
                          <a:spcPts val="910"/>
                        </a:spcBef>
                      </a:pPr>
                      <a:r>
                        <a:rPr sz="1800" spc="-90" dirty="0">
                          <a:latin typeface="Arial"/>
                          <a:cs typeface="Arial"/>
                        </a:rPr>
                        <a:t>157 </a:t>
                      </a:r>
                      <a:r>
                        <a:rPr sz="1800" spc="-10" dirty="0">
                          <a:latin typeface="Arial"/>
                          <a:cs typeface="Arial"/>
                        </a:rPr>
                        <a:t>(3.4%)</a:t>
                      </a:r>
                      <a:endParaRPr sz="1800">
                        <a:latin typeface="Arial"/>
                        <a:cs typeface="Arial"/>
                      </a:endParaRPr>
                    </a:p>
                  </a:txBody>
                  <a:tcPr marL="0" marR="0" marT="11557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4445" algn="ctr">
                        <a:lnSpc>
                          <a:spcPts val="2135"/>
                        </a:lnSpc>
                        <a:spcBef>
                          <a:spcPts val="910"/>
                        </a:spcBef>
                      </a:pPr>
                      <a:r>
                        <a:rPr sz="1800" spc="-20" dirty="0">
                          <a:latin typeface="Arial"/>
                          <a:cs typeface="Arial"/>
                        </a:rPr>
                        <a:t>2.9%</a:t>
                      </a:r>
                      <a:endParaRPr sz="1800">
                        <a:latin typeface="Arial"/>
                        <a:cs typeface="Arial"/>
                      </a:endParaRPr>
                    </a:p>
                  </a:txBody>
                  <a:tcPr marL="0" marR="0" marT="11557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7"/>
                  </a:ext>
                </a:extLst>
              </a:tr>
              <a:tr h="399415">
                <a:tc>
                  <a:txBody>
                    <a:bodyPr/>
                    <a:lstStyle/>
                    <a:p>
                      <a:pPr marL="9525">
                        <a:lnSpc>
                          <a:spcPts val="2140"/>
                        </a:lnSpc>
                        <a:spcBef>
                          <a:spcPts val="905"/>
                        </a:spcBef>
                      </a:pPr>
                      <a:r>
                        <a:rPr sz="1800" spc="-90" dirty="0">
                          <a:latin typeface="Arial"/>
                          <a:cs typeface="Arial"/>
                        </a:rPr>
                        <a:t>Non-</a:t>
                      </a:r>
                      <a:r>
                        <a:rPr sz="1800" spc="-70" dirty="0">
                          <a:latin typeface="Arial"/>
                          <a:cs typeface="Arial"/>
                        </a:rPr>
                        <a:t>Opioid</a:t>
                      </a:r>
                      <a:r>
                        <a:rPr sz="1800" spc="-25" dirty="0">
                          <a:latin typeface="Arial"/>
                          <a:cs typeface="Arial"/>
                        </a:rPr>
                        <a:t> </a:t>
                      </a:r>
                      <a:r>
                        <a:rPr sz="1800" spc="-70" dirty="0">
                          <a:latin typeface="Arial"/>
                          <a:cs typeface="Arial"/>
                        </a:rPr>
                        <a:t>pain</a:t>
                      </a:r>
                      <a:r>
                        <a:rPr sz="1800" spc="-25" dirty="0">
                          <a:latin typeface="Arial"/>
                          <a:cs typeface="Arial"/>
                        </a:rPr>
                        <a:t> </a:t>
                      </a:r>
                      <a:r>
                        <a:rPr sz="1800" spc="-10" dirty="0">
                          <a:latin typeface="Arial"/>
                          <a:cs typeface="Arial"/>
                        </a:rPr>
                        <a:t>management</a:t>
                      </a:r>
                      <a:endParaRPr sz="1800">
                        <a:latin typeface="Arial"/>
                        <a:cs typeface="Arial"/>
                      </a:endParaRPr>
                    </a:p>
                  </a:txBody>
                  <a:tcPr marL="0" marR="0" marT="11493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40"/>
                        </a:lnSpc>
                        <a:spcBef>
                          <a:spcPts val="905"/>
                        </a:spcBef>
                      </a:pPr>
                      <a:r>
                        <a:rPr sz="1800" spc="-90" dirty="0">
                          <a:latin typeface="Arial"/>
                          <a:cs typeface="Arial"/>
                        </a:rPr>
                        <a:t>22 </a:t>
                      </a:r>
                      <a:r>
                        <a:rPr sz="1800" spc="-10" dirty="0">
                          <a:latin typeface="Arial"/>
                          <a:cs typeface="Arial"/>
                        </a:rPr>
                        <a:t>(0.5%)</a:t>
                      </a:r>
                      <a:endParaRPr sz="1800">
                        <a:latin typeface="Arial"/>
                        <a:cs typeface="Arial"/>
                      </a:endParaRPr>
                    </a:p>
                  </a:txBody>
                  <a:tcPr marL="0" marR="0" marT="11493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40"/>
                        </a:lnSpc>
                        <a:spcBef>
                          <a:spcPts val="905"/>
                        </a:spcBef>
                      </a:pPr>
                      <a:r>
                        <a:rPr sz="1800" spc="-25" dirty="0">
                          <a:latin typeface="Arial"/>
                          <a:cs typeface="Arial"/>
                        </a:rPr>
                        <a:t>&lt;1%</a:t>
                      </a:r>
                      <a:endParaRPr sz="1800">
                        <a:latin typeface="Arial"/>
                        <a:cs typeface="Arial"/>
                      </a:endParaRPr>
                    </a:p>
                  </a:txBody>
                  <a:tcPr marL="0" marR="0" marT="114935"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8"/>
                  </a:ext>
                </a:extLst>
              </a:tr>
              <a:tr h="283210">
                <a:tc>
                  <a:txBody>
                    <a:bodyPr/>
                    <a:lstStyle/>
                    <a:p>
                      <a:pPr marL="9525">
                        <a:lnSpc>
                          <a:spcPts val="2135"/>
                        </a:lnSpc>
                      </a:pPr>
                      <a:r>
                        <a:rPr sz="1800" spc="-50" dirty="0">
                          <a:latin typeface="Arial"/>
                          <a:cs typeface="Arial"/>
                        </a:rPr>
                        <a:t>Memory</a:t>
                      </a:r>
                      <a:r>
                        <a:rPr sz="1800" spc="-75" dirty="0">
                          <a:latin typeface="Arial"/>
                          <a:cs typeface="Arial"/>
                        </a:rPr>
                        <a:t> </a:t>
                      </a:r>
                      <a:r>
                        <a:rPr sz="1800" spc="-110" dirty="0">
                          <a:latin typeface="Arial"/>
                          <a:cs typeface="Arial"/>
                        </a:rPr>
                        <a:t>Fitness</a:t>
                      </a:r>
                      <a:r>
                        <a:rPr sz="1800" spc="-70" dirty="0">
                          <a:latin typeface="Arial"/>
                          <a:cs typeface="Arial"/>
                        </a:rPr>
                        <a:t> </a:t>
                      </a:r>
                      <a:r>
                        <a:rPr sz="1800" spc="-10" dirty="0">
                          <a:latin typeface="Arial"/>
                          <a:cs typeface="Arial"/>
                        </a:rPr>
                        <a:t>Benefits</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35"/>
                        </a:lnSpc>
                      </a:pPr>
                      <a:r>
                        <a:rPr sz="1800" spc="-90" dirty="0">
                          <a:latin typeface="Arial"/>
                          <a:cs typeface="Arial"/>
                        </a:rPr>
                        <a:t>0 </a:t>
                      </a:r>
                      <a:r>
                        <a:rPr sz="1800" spc="-10" dirty="0">
                          <a:latin typeface="Arial"/>
                          <a:cs typeface="Arial"/>
                        </a:rPr>
                        <a:t>(0.0%)</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35"/>
                        </a:lnSpc>
                      </a:pPr>
                      <a:r>
                        <a:rPr sz="1800" spc="-25" dirty="0">
                          <a:latin typeface="Arial"/>
                          <a:cs typeface="Arial"/>
                        </a:rPr>
                        <a:t>0%</a:t>
                      </a:r>
                      <a:endParaRPr sz="1800">
                        <a:latin typeface="Arial"/>
                        <a:cs typeface="Arial"/>
                      </a:endParaRPr>
                    </a:p>
                  </a:txBody>
                  <a:tcPr marL="0" marR="0" marT="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9"/>
                  </a:ext>
                </a:extLst>
              </a:tr>
              <a:tr h="399415">
                <a:tc>
                  <a:txBody>
                    <a:bodyPr/>
                    <a:lstStyle/>
                    <a:p>
                      <a:pPr marL="9525">
                        <a:lnSpc>
                          <a:spcPts val="2150"/>
                        </a:lnSpc>
                        <a:spcBef>
                          <a:spcPts val="900"/>
                        </a:spcBef>
                      </a:pPr>
                      <a:r>
                        <a:rPr sz="1800" spc="-300" dirty="0">
                          <a:latin typeface="Arial"/>
                          <a:cs typeface="Arial"/>
                        </a:rPr>
                        <a:t>OTC</a:t>
                      </a:r>
                      <a:r>
                        <a:rPr sz="1800" spc="-90" dirty="0">
                          <a:latin typeface="Arial"/>
                          <a:cs typeface="Arial"/>
                        </a:rPr>
                        <a:t> </a:t>
                      </a:r>
                      <a:r>
                        <a:rPr sz="1800" spc="-20" dirty="0">
                          <a:latin typeface="Arial"/>
                          <a:cs typeface="Arial"/>
                        </a:rPr>
                        <a:t>Items</a:t>
                      </a:r>
                      <a:endParaRPr sz="1800">
                        <a:latin typeface="Arial"/>
                        <a:cs typeface="Arial"/>
                      </a:endParaRPr>
                    </a:p>
                  </a:txBody>
                  <a:tcPr marL="0" marR="0" marT="11430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50"/>
                        </a:lnSpc>
                        <a:spcBef>
                          <a:spcPts val="900"/>
                        </a:spcBef>
                      </a:pPr>
                      <a:r>
                        <a:rPr sz="1800" spc="-90" dirty="0">
                          <a:latin typeface="Arial"/>
                          <a:cs typeface="Arial"/>
                        </a:rPr>
                        <a:t>5 </a:t>
                      </a:r>
                      <a:r>
                        <a:rPr sz="1800" spc="-10" dirty="0">
                          <a:latin typeface="Arial"/>
                          <a:cs typeface="Arial"/>
                        </a:rPr>
                        <a:t>(0.1%)</a:t>
                      </a:r>
                      <a:endParaRPr sz="1800">
                        <a:latin typeface="Arial"/>
                        <a:cs typeface="Arial"/>
                      </a:endParaRPr>
                    </a:p>
                  </a:txBody>
                  <a:tcPr marL="0" marR="0" marT="11430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50"/>
                        </a:lnSpc>
                        <a:spcBef>
                          <a:spcPts val="900"/>
                        </a:spcBef>
                      </a:pPr>
                      <a:r>
                        <a:rPr sz="1800" spc="-25" dirty="0">
                          <a:latin typeface="Arial"/>
                          <a:cs typeface="Arial"/>
                        </a:rPr>
                        <a:t>&lt;1%</a:t>
                      </a:r>
                      <a:endParaRPr sz="1800" dirty="0">
                        <a:latin typeface="Arial"/>
                        <a:cs typeface="Arial"/>
                      </a:endParaRPr>
                    </a:p>
                  </a:txBody>
                  <a:tcPr marL="0" marR="0" marT="11430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590389" y="458723"/>
            <a:ext cx="5964555" cy="695960"/>
          </a:xfrm>
          <a:prstGeom prst="rect">
            <a:avLst/>
          </a:prstGeom>
        </p:spPr>
        <p:txBody>
          <a:bodyPr vert="horz" wrap="square" lIns="0" tIns="12700" rIns="0" bIns="0" rtlCol="0">
            <a:spAutoFit/>
          </a:bodyPr>
          <a:lstStyle/>
          <a:p>
            <a:pPr marL="12700">
              <a:lnSpc>
                <a:spcPct val="100000"/>
              </a:lnSpc>
              <a:spcBef>
                <a:spcPts val="100"/>
              </a:spcBef>
            </a:pPr>
            <a:r>
              <a:rPr sz="4400" spc="-120" dirty="0"/>
              <a:t>Adoption</a:t>
            </a:r>
            <a:r>
              <a:rPr sz="4400" spc="-204" dirty="0"/>
              <a:t> </a:t>
            </a:r>
            <a:r>
              <a:rPr sz="4400" dirty="0"/>
              <a:t>of</a:t>
            </a:r>
            <a:r>
              <a:rPr sz="4400" spc="-204" dirty="0"/>
              <a:t> </a:t>
            </a:r>
            <a:r>
              <a:rPr sz="4400" spc="-235" dirty="0"/>
              <a:t>2019</a:t>
            </a:r>
            <a:r>
              <a:rPr sz="4400" spc="-210" dirty="0"/>
              <a:t> </a:t>
            </a:r>
            <a:r>
              <a:rPr sz="4400" spc="-145" dirty="0"/>
              <a:t>Benefits</a:t>
            </a:r>
            <a:endParaRPr sz="440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9</a:t>
            </a:r>
          </a:p>
        </p:txBody>
      </p:sp>
      <p:graphicFrame>
        <p:nvGraphicFramePr>
          <p:cNvPr id="3" name="object 3" descr="2019 Expanded Benefits&#10;Plans&#10;Enrollees&#10;Plans&#10;Enrollees&#10;N&#10;4,660&#10;21,874,459&#10;5,419&#10;20,438,131&#10;Adult Day Care&#10;2 (&lt;1%)&#10;&lt;1%&#10;83 (1.5%)&#10;1.9%&#10;Caregiver Support&#10;429 (9.2%)&#10;17.7%&#10;125 (2.3%)&#10;3.8%&#10;Home Based Safety Modifications&#10;&#10;3 (0.1%)&#10;&#10;&lt;1%&#10;&#10;359 (6.6%)&#10;&#10;7.0%&#10;Home Based Palliative Care&#10;28 (0.6%)&#10;&lt;1%&#10;55 (1.0%)&#10;2.0%&#10;In-Home Support&#10;157 (3.4%)&#10;2.9%&#10;275 (5.1%)&#10;4.5%&#10;Non-Opioid pain management&#10;22 (0.5%)&#10;&lt;1%&#10;225 (4.2%)&#10;3.4%&#10;Memory Fitness Benefits&#10;0 (0.0%)&#10;0%&#10;14 (0.3%)&#10;&lt;1%&#10;OTC Items&#10;5 (0.1%)&#10;&lt;1%&#10;58 (1.1%)&#10;1.2%&#10;"/>
          <p:cNvGraphicFramePr>
            <a:graphicFrameLocks noGrp="1"/>
          </p:cNvGraphicFramePr>
          <p:nvPr>
            <p:extLst>
              <p:ext uri="{D42A27DB-BD31-4B8C-83A1-F6EECF244321}">
                <p14:modId xmlns:p14="http://schemas.microsoft.com/office/powerpoint/2010/main" val="2241849096"/>
              </p:ext>
            </p:extLst>
          </p:nvPr>
        </p:nvGraphicFramePr>
        <p:xfrm>
          <a:off x="222253" y="1746253"/>
          <a:ext cx="8455023" cy="4077970"/>
        </p:xfrm>
        <a:graphic>
          <a:graphicData uri="http://schemas.openxmlformats.org/drawingml/2006/table">
            <a:tbl>
              <a:tblPr firstRow="1" bandRow="1">
                <a:tableStyleId>{2D5ABB26-0587-4C30-8999-92F81FD0307C}</a:tableStyleId>
              </a:tblPr>
              <a:tblGrid>
                <a:gridCol w="3052445">
                  <a:extLst>
                    <a:ext uri="{9D8B030D-6E8A-4147-A177-3AD203B41FA5}">
                      <a16:colId xmlns:a16="http://schemas.microsoft.com/office/drawing/2014/main" val="20000"/>
                    </a:ext>
                  </a:extLst>
                </a:gridCol>
                <a:gridCol w="1194434">
                  <a:extLst>
                    <a:ext uri="{9D8B030D-6E8A-4147-A177-3AD203B41FA5}">
                      <a16:colId xmlns:a16="http://schemas.microsoft.com/office/drawing/2014/main" val="20001"/>
                    </a:ext>
                  </a:extLst>
                </a:gridCol>
                <a:gridCol w="1670050">
                  <a:extLst>
                    <a:ext uri="{9D8B030D-6E8A-4147-A177-3AD203B41FA5}">
                      <a16:colId xmlns:a16="http://schemas.microsoft.com/office/drawing/2014/main" val="20002"/>
                    </a:ext>
                  </a:extLst>
                </a:gridCol>
                <a:gridCol w="1047115">
                  <a:extLst>
                    <a:ext uri="{9D8B030D-6E8A-4147-A177-3AD203B41FA5}">
                      <a16:colId xmlns:a16="http://schemas.microsoft.com/office/drawing/2014/main" val="20003"/>
                    </a:ext>
                  </a:extLst>
                </a:gridCol>
                <a:gridCol w="1490979">
                  <a:extLst>
                    <a:ext uri="{9D8B030D-6E8A-4147-A177-3AD203B41FA5}">
                      <a16:colId xmlns:a16="http://schemas.microsoft.com/office/drawing/2014/main" val="20004"/>
                    </a:ext>
                  </a:extLst>
                </a:gridCol>
              </a:tblGrid>
              <a:tr h="311785">
                <a:tc>
                  <a:txBody>
                    <a:bodyPr/>
                    <a:lstStyle/>
                    <a:p>
                      <a:pPr>
                        <a:lnSpc>
                          <a:spcPct val="100000"/>
                        </a:lnSpc>
                      </a:pPr>
                      <a:endParaRPr sz="190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tc gridSpan="2">
                  <a:txBody>
                    <a:bodyPr/>
                    <a:lstStyle/>
                    <a:p>
                      <a:pPr marL="4445" algn="ctr">
                        <a:lnSpc>
                          <a:spcPct val="100000"/>
                        </a:lnSpc>
                        <a:spcBef>
                          <a:spcPts val="190"/>
                        </a:spcBef>
                      </a:pPr>
                      <a:r>
                        <a:rPr sz="1800" spc="-20" dirty="0">
                          <a:solidFill>
                            <a:srgbClr val="FFFFFF"/>
                          </a:solidFill>
                          <a:latin typeface="Arial"/>
                          <a:cs typeface="Arial"/>
                        </a:rPr>
                        <a:t>2019</a:t>
                      </a:r>
                      <a:endParaRPr sz="1800">
                        <a:latin typeface="Arial"/>
                        <a:cs typeface="Arial"/>
                      </a:endParaRPr>
                    </a:p>
                  </a:txBody>
                  <a:tcPr marL="0" marR="0" marT="2413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0000"/>
                    </a:solidFill>
                  </a:tcPr>
                </a:tc>
                <a:tc hMerge="1">
                  <a:txBody>
                    <a:bodyPr/>
                    <a:lstStyle/>
                    <a:p>
                      <a:endParaRPr/>
                    </a:p>
                  </a:txBody>
                  <a:tcPr marL="0" marR="0" marT="0" marB="0"/>
                </a:tc>
                <a:tc gridSpan="2">
                  <a:txBody>
                    <a:bodyPr/>
                    <a:lstStyle/>
                    <a:p>
                      <a:pPr marL="6985" algn="ctr">
                        <a:lnSpc>
                          <a:spcPct val="100000"/>
                        </a:lnSpc>
                        <a:spcBef>
                          <a:spcPts val="190"/>
                        </a:spcBef>
                      </a:pPr>
                      <a:r>
                        <a:rPr sz="1800" spc="-20" dirty="0">
                          <a:solidFill>
                            <a:srgbClr val="FFFFFF"/>
                          </a:solidFill>
                          <a:latin typeface="Arial"/>
                          <a:cs typeface="Arial"/>
                        </a:rPr>
                        <a:t>2020</a:t>
                      </a:r>
                      <a:endParaRPr sz="1800">
                        <a:latin typeface="Arial"/>
                        <a:cs typeface="Arial"/>
                      </a:endParaRPr>
                    </a:p>
                  </a:txBody>
                  <a:tcPr marL="0" marR="0" marT="24130"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tc hMerge="1">
                  <a:txBody>
                    <a:bodyPr/>
                    <a:lstStyle/>
                    <a:p>
                      <a:endParaRPr/>
                    </a:p>
                  </a:txBody>
                  <a:tcPr marL="0" marR="0" marT="0" marB="0"/>
                </a:tc>
                <a:extLst>
                  <a:ext uri="{0D108BD9-81ED-4DB2-BD59-A6C34878D82A}">
                    <a16:rowId xmlns:a16="http://schemas.microsoft.com/office/drawing/2014/main" val="10000"/>
                  </a:ext>
                </a:extLst>
              </a:tr>
              <a:tr h="283210">
                <a:tc>
                  <a:txBody>
                    <a:bodyPr/>
                    <a:lstStyle/>
                    <a:p>
                      <a:pPr marL="9525">
                        <a:lnSpc>
                          <a:spcPts val="2125"/>
                        </a:lnSpc>
                      </a:pPr>
                      <a:r>
                        <a:rPr sz="1800" spc="-90" dirty="0">
                          <a:solidFill>
                            <a:srgbClr val="FFFFFF"/>
                          </a:solidFill>
                          <a:latin typeface="Arial"/>
                          <a:cs typeface="Arial"/>
                        </a:rPr>
                        <a:t>2019 </a:t>
                      </a:r>
                      <a:r>
                        <a:rPr sz="1800" spc="-120" dirty="0">
                          <a:solidFill>
                            <a:srgbClr val="FFFFFF"/>
                          </a:solidFill>
                          <a:latin typeface="Arial"/>
                          <a:cs typeface="Arial"/>
                        </a:rPr>
                        <a:t>Expanded</a:t>
                      </a:r>
                      <a:r>
                        <a:rPr sz="1800" spc="-80" dirty="0">
                          <a:solidFill>
                            <a:srgbClr val="FFFFFF"/>
                          </a:solidFill>
                          <a:latin typeface="Arial"/>
                          <a:cs typeface="Arial"/>
                        </a:rPr>
                        <a:t> </a:t>
                      </a:r>
                      <a:r>
                        <a:rPr sz="1800" spc="-10" dirty="0">
                          <a:solidFill>
                            <a:srgbClr val="FFFFFF"/>
                          </a:solidFill>
                          <a:latin typeface="Arial"/>
                          <a:cs typeface="Arial"/>
                        </a:rPr>
                        <a:t>Benefits</a:t>
                      </a:r>
                      <a:endParaRPr sz="1800" dirty="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tc>
                  <a:txBody>
                    <a:bodyPr/>
                    <a:lstStyle/>
                    <a:p>
                      <a:pPr marL="3810" algn="ctr">
                        <a:lnSpc>
                          <a:spcPts val="2125"/>
                        </a:lnSpc>
                      </a:pPr>
                      <a:r>
                        <a:rPr sz="1800" spc="-10" dirty="0">
                          <a:solidFill>
                            <a:srgbClr val="FFFFFF"/>
                          </a:solidFill>
                          <a:latin typeface="Arial"/>
                          <a:cs typeface="Arial"/>
                        </a:rPr>
                        <a:t>Plans</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tc>
                  <a:txBody>
                    <a:bodyPr/>
                    <a:lstStyle/>
                    <a:p>
                      <a:pPr marL="5715" algn="ctr">
                        <a:lnSpc>
                          <a:spcPts val="2125"/>
                        </a:lnSpc>
                      </a:pPr>
                      <a:r>
                        <a:rPr sz="1800" spc="-10" dirty="0">
                          <a:solidFill>
                            <a:srgbClr val="FFFFFF"/>
                          </a:solidFill>
                          <a:latin typeface="Arial"/>
                          <a:cs typeface="Arial"/>
                        </a:rPr>
                        <a:t>Enrollees</a:t>
                      </a:r>
                      <a:endParaRPr sz="1800">
                        <a:latin typeface="Arial"/>
                        <a:cs typeface="Arial"/>
                      </a:endParaRPr>
                    </a:p>
                  </a:txBody>
                  <a:tcPr marL="0" marR="0" marT="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0000"/>
                    </a:solidFill>
                  </a:tcPr>
                </a:tc>
                <a:tc>
                  <a:txBody>
                    <a:bodyPr/>
                    <a:lstStyle/>
                    <a:p>
                      <a:pPr marL="6350" algn="ctr">
                        <a:lnSpc>
                          <a:spcPts val="2125"/>
                        </a:lnSpc>
                      </a:pPr>
                      <a:r>
                        <a:rPr sz="1800" spc="-10" dirty="0">
                          <a:solidFill>
                            <a:srgbClr val="FFFFFF"/>
                          </a:solidFill>
                          <a:latin typeface="Arial"/>
                          <a:cs typeface="Arial"/>
                        </a:rPr>
                        <a:t>Plans</a:t>
                      </a:r>
                      <a:endParaRPr sz="1800">
                        <a:latin typeface="Arial"/>
                        <a:cs typeface="Arial"/>
                      </a:endParaRPr>
                    </a:p>
                  </a:txBody>
                  <a:tcPr marL="0" marR="0" marT="0"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tc>
                  <a:txBody>
                    <a:bodyPr/>
                    <a:lstStyle/>
                    <a:p>
                      <a:pPr marL="8255" algn="ctr">
                        <a:lnSpc>
                          <a:spcPts val="2125"/>
                        </a:lnSpc>
                      </a:pPr>
                      <a:r>
                        <a:rPr sz="1800" spc="-10" dirty="0">
                          <a:solidFill>
                            <a:srgbClr val="FFFFFF"/>
                          </a:solidFill>
                          <a:latin typeface="Arial"/>
                          <a:cs typeface="Arial"/>
                        </a:rPr>
                        <a:t>Enrollees</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01"/>
                  </a:ext>
                </a:extLst>
              </a:tr>
              <a:tr h="322580">
                <a:tc>
                  <a:txBody>
                    <a:bodyPr/>
                    <a:lstStyle/>
                    <a:p>
                      <a:pPr marL="9525">
                        <a:lnSpc>
                          <a:spcPts val="2145"/>
                        </a:lnSpc>
                        <a:spcBef>
                          <a:spcPts val="300"/>
                        </a:spcBef>
                      </a:pPr>
                      <a:r>
                        <a:rPr sz="1800" spc="-50" dirty="0">
                          <a:latin typeface="Arial"/>
                          <a:cs typeface="Arial"/>
                        </a:rPr>
                        <a:t>N</a:t>
                      </a:r>
                      <a:endParaRPr sz="1800">
                        <a:latin typeface="Arial"/>
                        <a:cs typeface="Arial"/>
                      </a:endParaRPr>
                    </a:p>
                  </a:txBody>
                  <a:tcPr marL="0" marR="0" marT="3810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3175" algn="ctr">
                        <a:lnSpc>
                          <a:spcPct val="100000"/>
                        </a:lnSpc>
                        <a:spcBef>
                          <a:spcPts val="130"/>
                        </a:spcBef>
                      </a:pPr>
                      <a:r>
                        <a:rPr sz="1800" spc="-10" dirty="0">
                          <a:latin typeface="Arial"/>
                          <a:cs typeface="Arial"/>
                        </a:rPr>
                        <a:t>4,660</a:t>
                      </a:r>
                      <a:endParaRPr sz="1800">
                        <a:latin typeface="Arial"/>
                        <a:cs typeface="Arial"/>
                      </a:endParaRPr>
                    </a:p>
                  </a:txBody>
                  <a:tcPr marL="0" marR="0" marT="1651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ct val="100000"/>
                        </a:lnSpc>
                        <a:spcBef>
                          <a:spcPts val="130"/>
                        </a:spcBef>
                      </a:pPr>
                      <a:r>
                        <a:rPr sz="1800" spc="-10" dirty="0">
                          <a:latin typeface="Arial"/>
                          <a:cs typeface="Arial"/>
                        </a:rPr>
                        <a:t>21,874,459</a:t>
                      </a:r>
                      <a:endParaRPr sz="1800">
                        <a:latin typeface="Arial"/>
                        <a:cs typeface="Arial"/>
                      </a:endParaRPr>
                    </a:p>
                  </a:txBody>
                  <a:tcPr marL="0" marR="0" marT="1651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0" algn="ctr">
                        <a:lnSpc>
                          <a:spcPct val="100000"/>
                        </a:lnSpc>
                        <a:spcBef>
                          <a:spcPts val="130"/>
                        </a:spcBef>
                      </a:pPr>
                      <a:r>
                        <a:rPr sz="1800" spc="-10" dirty="0">
                          <a:latin typeface="Arial"/>
                          <a:cs typeface="Arial"/>
                        </a:rPr>
                        <a:t>5,419</a:t>
                      </a:r>
                      <a:endParaRPr sz="1800">
                        <a:latin typeface="Arial"/>
                        <a:cs typeface="Arial"/>
                      </a:endParaRPr>
                    </a:p>
                  </a:txBody>
                  <a:tcPr marL="0" marR="0" marT="16510"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7620" algn="ctr">
                        <a:lnSpc>
                          <a:spcPct val="100000"/>
                        </a:lnSpc>
                        <a:spcBef>
                          <a:spcPts val="130"/>
                        </a:spcBef>
                      </a:pPr>
                      <a:r>
                        <a:rPr sz="1800" spc="-10" dirty="0">
                          <a:latin typeface="Arial"/>
                          <a:cs typeface="Arial"/>
                        </a:rPr>
                        <a:t>20,438,131</a:t>
                      </a:r>
                      <a:endParaRPr sz="1800">
                        <a:latin typeface="Arial"/>
                        <a:cs typeface="Arial"/>
                      </a:endParaRPr>
                    </a:p>
                  </a:txBody>
                  <a:tcPr marL="0" marR="0" marT="1651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322580">
                <a:tc>
                  <a:txBody>
                    <a:bodyPr/>
                    <a:lstStyle/>
                    <a:p>
                      <a:pPr marL="9525">
                        <a:lnSpc>
                          <a:spcPts val="2145"/>
                        </a:lnSpc>
                        <a:spcBef>
                          <a:spcPts val="295"/>
                        </a:spcBef>
                      </a:pPr>
                      <a:r>
                        <a:rPr sz="1800" spc="-45" dirty="0">
                          <a:latin typeface="Arial"/>
                          <a:cs typeface="Arial"/>
                        </a:rPr>
                        <a:t>Adult</a:t>
                      </a:r>
                      <a:r>
                        <a:rPr sz="1800" spc="-60" dirty="0">
                          <a:latin typeface="Arial"/>
                          <a:cs typeface="Arial"/>
                        </a:rPr>
                        <a:t> </a:t>
                      </a:r>
                      <a:r>
                        <a:rPr sz="1800" spc="-160" dirty="0">
                          <a:latin typeface="Arial"/>
                          <a:cs typeface="Arial"/>
                        </a:rPr>
                        <a:t>Day</a:t>
                      </a:r>
                      <a:r>
                        <a:rPr sz="1800" spc="-55" dirty="0">
                          <a:latin typeface="Arial"/>
                          <a:cs typeface="Arial"/>
                        </a:rPr>
                        <a:t> </a:t>
                      </a:r>
                      <a:r>
                        <a:rPr sz="1800" spc="-20" dirty="0">
                          <a:latin typeface="Arial"/>
                          <a:cs typeface="Arial"/>
                        </a:rPr>
                        <a:t>Care</a:t>
                      </a:r>
                      <a:endParaRPr sz="1800">
                        <a:latin typeface="Arial"/>
                        <a:cs typeface="Arial"/>
                      </a:endParaRPr>
                    </a:p>
                  </a:txBody>
                  <a:tcPr marL="0" marR="0" marT="3746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45"/>
                        </a:lnSpc>
                        <a:spcBef>
                          <a:spcPts val="295"/>
                        </a:spcBef>
                      </a:pPr>
                      <a:r>
                        <a:rPr sz="1800" spc="-90" dirty="0">
                          <a:latin typeface="Arial"/>
                          <a:cs typeface="Arial"/>
                        </a:rPr>
                        <a:t>2 </a:t>
                      </a:r>
                      <a:r>
                        <a:rPr sz="1800" spc="-10" dirty="0">
                          <a:latin typeface="Arial"/>
                          <a:cs typeface="Arial"/>
                        </a:rPr>
                        <a:t>(&lt;1%)</a:t>
                      </a:r>
                      <a:endParaRPr sz="1800">
                        <a:latin typeface="Arial"/>
                        <a:cs typeface="Arial"/>
                      </a:endParaRPr>
                    </a:p>
                  </a:txBody>
                  <a:tcPr marL="0" marR="0" marT="3746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45"/>
                        </a:lnSpc>
                        <a:spcBef>
                          <a:spcPts val="295"/>
                        </a:spcBef>
                      </a:pPr>
                      <a:r>
                        <a:rPr sz="1800" spc="-25" dirty="0">
                          <a:latin typeface="Arial"/>
                          <a:cs typeface="Arial"/>
                        </a:rPr>
                        <a:t>&lt;1%</a:t>
                      </a:r>
                      <a:endParaRPr sz="1800">
                        <a:latin typeface="Arial"/>
                        <a:cs typeface="Arial"/>
                      </a:endParaRPr>
                    </a:p>
                  </a:txBody>
                  <a:tcPr marL="0" marR="0" marT="37465"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145"/>
                        </a:lnSpc>
                        <a:spcBef>
                          <a:spcPts val="295"/>
                        </a:spcBef>
                      </a:pPr>
                      <a:r>
                        <a:rPr sz="1800" spc="-90" dirty="0">
                          <a:latin typeface="Arial"/>
                          <a:cs typeface="Arial"/>
                        </a:rPr>
                        <a:t>83 </a:t>
                      </a:r>
                      <a:r>
                        <a:rPr sz="1800" spc="-10" dirty="0">
                          <a:latin typeface="Arial"/>
                          <a:cs typeface="Arial"/>
                        </a:rPr>
                        <a:t>(1.5%)</a:t>
                      </a:r>
                      <a:endParaRPr sz="1800">
                        <a:latin typeface="Arial"/>
                        <a:cs typeface="Arial"/>
                      </a:endParaRPr>
                    </a:p>
                  </a:txBody>
                  <a:tcPr marL="0" marR="0" marT="37465"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6985" algn="ctr">
                        <a:lnSpc>
                          <a:spcPts val="2145"/>
                        </a:lnSpc>
                        <a:spcBef>
                          <a:spcPts val="295"/>
                        </a:spcBef>
                      </a:pPr>
                      <a:r>
                        <a:rPr sz="1800" spc="-20" dirty="0">
                          <a:latin typeface="Arial"/>
                          <a:cs typeface="Arial"/>
                        </a:rPr>
                        <a:t>1.9%</a:t>
                      </a:r>
                      <a:endParaRPr sz="1800">
                        <a:latin typeface="Arial"/>
                        <a:cs typeface="Arial"/>
                      </a:endParaRPr>
                    </a:p>
                  </a:txBody>
                  <a:tcPr marL="0" marR="0" marT="3746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399415">
                <a:tc>
                  <a:txBody>
                    <a:bodyPr/>
                    <a:lstStyle/>
                    <a:p>
                      <a:pPr marL="9525">
                        <a:lnSpc>
                          <a:spcPts val="2150"/>
                        </a:lnSpc>
                        <a:spcBef>
                          <a:spcPts val="894"/>
                        </a:spcBef>
                      </a:pPr>
                      <a:r>
                        <a:rPr sz="1800" spc="-110" dirty="0">
                          <a:latin typeface="Arial"/>
                          <a:cs typeface="Arial"/>
                        </a:rPr>
                        <a:t>Caregiver</a:t>
                      </a:r>
                      <a:r>
                        <a:rPr sz="1800" spc="-45" dirty="0">
                          <a:latin typeface="Arial"/>
                          <a:cs typeface="Arial"/>
                        </a:rPr>
                        <a:t> </a:t>
                      </a:r>
                      <a:r>
                        <a:rPr sz="1800" spc="-10" dirty="0">
                          <a:latin typeface="Arial"/>
                          <a:cs typeface="Arial"/>
                        </a:rPr>
                        <a:t>Support</a:t>
                      </a:r>
                      <a:endParaRPr sz="1800">
                        <a:latin typeface="Arial"/>
                        <a:cs typeface="Arial"/>
                      </a:endParaRPr>
                    </a:p>
                  </a:txBody>
                  <a:tcPr marL="0" marR="0" marT="113664"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50"/>
                        </a:lnSpc>
                        <a:spcBef>
                          <a:spcPts val="894"/>
                        </a:spcBef>
                      </a:pPr>
                      <a:r>
                        <a:rPr sz="1800" spc="-90" dirty="0">
                          <a:latin typeface="Arial"/>
                          <a:cs typeface="Arial"/>
                        </a:rPr>
                        <a:t>429 </a:t>
                      </a:r>
                      <a:r>
                        <a:rPr sz="1800" spc="-10" dirty="0">
                          <a:latin typeface="Arial"/>
                          <a:cs typeface="Arial"/>
                        </a:rPr>
                        <a:t>(9.2%)</a:t>
                      </a:r>
                      <a:endParaRPr sz="1800">
                        <a:latin typeface="Arial"/>
                        <a:cs typeface="Arial"/>
                      </a:endParaRPr>
                    </a:p>
                  </a:txBody>
                  <a:tcPr marL="0" marR="0" marT="113664"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4445" algn="ctr">
                        <a:lnSpc>
                          <a:spcPts val="2150"/>
                        </a:lnSpc>
                        <a:spcBef>
                          <a:spcPts val="894"/>
                        </a:spcBef>
                      </a:pPr>
                      <a:r>
                        <a:rPr sz="1800" spc="-10" dirty="0">
                          <a:latin typeface="Arial"/>
                          <a:cs typeface="Arial"/>
                        </a:rPr>
                        <a:t>17.7%</a:t>
                      </a:r>
                      <a:endParaRPr sz="1800">
                        <a:latin typeface="Arial"/>
                        <a:cs typeface="Arial"/>
                      </a:endParaRPr>
                    </a:p>
                  </a:txBody>
                  <a:tcPr marL="0" marR="0" marT="113664"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150"/>
                        </a:lnSpc>
                        <a:spcBef>
                          <a:spcPts val="894"/>
                        </a:spcBef>
                      </a:pPr>
                      <a:r>
                        <a:rPr sz="1800" spc="-90" dirty="0">
                          <a:latin typeface="Arial"/>
                          <a:cs typeface="Arial"/>
                        </a:rPr>
                        <a:t>125 </a:t>
                      </a:r>
                      <a:r>
                        <a:rPr sz="1800" spc="-55" dirty="0">
                          <a:latin typeface="Arial"/>
                          <a:cs typeface="Arial"/>
                        </a:rPr>
                        <a:t>(2.3%)</a:t>
                      </a:r>
                      <a:endParaRPr sz="1800">
                        <a:latin typeface="Arial"/>
                        <a:cs typeface="Arial"/>
                      </a:endParaRPr>
                    </a:p>
                  </a:txBody>
                  <a:tcPr marL="0" marR="0" marT="113664"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6985" algn="ctr">
                        <a:lnSpc>
                          <a:spcPts val="2150"/>
                        </a:lnSpc>
                        <a:spcBef>
                          <a:spcPts val="894"/>
                        </a:spcBef>
                      </a:pPr>
                      <a:r>
                        <a:rPr sz="1800" spc="-20" dirty="0">
                          <a:latin typeface="Arial"/>
                          <a:cs typeface="Arial"/>
                        </a:rPr>
                        <a:t>3.8%</a:t>
                      </a:r>
                      <a:endParaRPr sz="1800">
                        <a:latin typeface="Arial"/>
                        <a:cs typeface="Arial"/>
                      </a:endParaRPr>
                    </a:p>
                  </a:txBody>
                  <a:tcPr marL="0" marR="0" marT="113664"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557530">
                <a:tc>
                  <a:txBody>
                    <a:bodyPr/>
                    <a:lstStyle/>
                    <a:p>
                      <a:pPr marL="9525" marR="1242060">
                        <a:lnSpc>
                          <a:spcPts val="2210"/>
                        </a:lnSpc>
                      </a:pPr>
                      <a:r>
                        <a:rPr sz="1800" spc="-110" dirty="0">
                          <a:latin typeface="Arial"/>
                          <a:cs typeface="Arial"/>
                        </a:rPr>
                        <a:t>Home</a:t>
                      </a:r>
                      <a:r>
                        <a:rPr sz="1800" spc="-55" dirty="0">
                          <a:latin typeface="Arial"/>
                          <a:cs typeface="Arial"/>
                        </a:rPr>
                        <a:t> </a:t>
                      </a:r>
                      <a:r>
                        <a:rPr sz="1800" spc="-160" dirty="0">
                          <a:latin typeface="Arial"/>
                          <a:cs typeface="Arial"/>
                        </a:rPr>
                        <a:t>Based</a:t>
                      </a:r>
                      <a:r>
                        <a:rPr sz="1800" spc="-50" dirty="0">
                          <a:latin typeface="Arial"/>
                          <a:cs typeface="Arial"/>
                        </a:rPr>
                        <a:t> </a:t>
                      </a:r>
                      <a:r>
                        <a:rPr sz="1800" spc="-105" dirty="0">
                          <a:latin typeface="Arial"/>
                          <a:cs typeface="Arial"/>
                        </a:rPr>
                        <a:t>Safety </a:t>
                      </a:r>
                      <a:r>
                        <a:rPr sz="1800" spc="-10" dirty="0">
                          <a:latin typeface="Arial"/>
                          <a:cs typeface="Arial"/>
                        </a:rPr>
                        <a:t>Modifications</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70"/>
                        </a:spcBef>
                      </a:pPr>
                      <a:endParaRPr sz="1800">
                        <a:latin typeface="Times New Roman"/>
                        <a:cs typeface="Times New Roman"/>
                      </a:endParaRPr>
                    </a:p>
                    <a:p>
                      <a:pPr marL="2540" algn="ctr">
                        <a:lnSpc>
                          <a:spcPts val="2150"/>
                        </a:lnSpc>
                      </a:pPr>
                      <a:r>
                        <a:rPr sz="1800" spc="-90" dirty="0">
                          <a:latin typeface="Arial"/>
                          <a:cs typeface="Arial"/>
                        </a:rPr>
                        <a:t>3 </a:t>
                      </a:r>
                      <a:r>
                        <a:rPr sz="1800" spc="-10" dirty="0">
                          <a:latin typeface="Arial"/>
                          <a:cs typeface="Arial"/>
                        </a:rPr>
                        <a:t>(0.1%)</a:t>
                      </a:r>
                      <a:endParaRPr sz="1800">
                        <a:latin typeface="Arial"/>
                        <a:cs typeface="Arial"/>
                      </a:endParaRPr>
                    </a:p>
                  </a:txBody>
                  <a:tcPr marL="0" marR="0" marT="889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70"/>
                        </a:spcBef>
                      </a:pPr>
                      <a:endParaRPr sz="1800" dirty="0">
                        <a:latin typeface="Times New Roman"/>
                        <a:cs typeface="Times New Roman"/>
                      </a:endParaRPr>
                    </a:p>
                    <a:p>
                      <a:pPr marL="5080" algn="ctr">
                        <a:lnSpc>
                          <a:spcPts val="2150"/>
                        </a:lnSpc>
                      </a:pPr>
                      <a:r>
                        <a:rPr sz="1800" spc="-25" dirty="0">
                          <a:latin typeface="Arial"/>
                          <a:cs typeface="Arial"/>
                        </a:rPr>
                        <a:t>&lt;1%</a:t>
                      </a:r>
                      <a:endParaRPr sz="1800" dirty="0">
                        <a:latin typeface="Arial"/>
                        <a:cs typeface="Arial"/>
                      </a:endParaRPr>
                    </a:p>
                  </a:txBody>
                  <a:tcPr marL="0" marR="0" marT="889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70"/>
                        </a:spcBef>
                      </a:pPr>
                      <a:endParaRPr sz="1800">
                        <a:latin typeface="Times New Roman"/>
                        <a:cs typeface="Times New Roman"/>
                      </a:endParaRPr>
                    </a:p>
                    <a:p>
                      <a:pPr marL="5080" algn="ctr">
                        <a:lnSpc>
                          <a:spcPts val="2150"/>
                        </a:lnSpc>
                      </a:pPr>
                      <a:r>
                        <a:rPr sz="1800" spc="-90" dirty="0">
                          <a:latin typeface="Arial"/>
                          <a:cs typeface="Arial"/>
                        </a:rPr>
                        <a:t>359 </a:t>
                      </a:r>
                      <a:r>
                        <a:rPr sz="1800" spc="-55" dirty="0">
                          <a:latin typeface="Arial"/>
                          <a:cs typeface="Arial"/>
                        </a:rPr>
                        <a:t>(6.6%)</a:t>
                      </a:r>
                      <a:endParaRPr sz="1800">
                        <a:latin typeface="Arial"/>
                        <a:cs typeface="Arial"/>
                      </a:endParaRPr>
                    </a:p>
                  </a:txBody>
                  <a:tcPr marL="0" marR="0" marT="8890"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a:lnSpc>
                          <a:spcPct val="100000"/>
                        </a:lnSpc>
                        <a:spcBef>
                          <a:spcPts val="70"/>
                        </a:spcBef>
                      </a:pPr>
                      <a:endParaRPr sz="1800">
                        <a:latin typeface="Times New Roman"/>
                        <a:cs typeface="Times New Roman"/>
                      </a:endParaRPr>
                    </a:p>
                    <a:p>
                      <a:pPr marL="6985" algn="ctr">
                        <a:lnSpc>
                          <a:spcPts val="2150"/>
                        </a:lnSpc>
                      </a:pPr>
                      <a:r>
                        <a:rPr sz="1800" spc="-20" dirty="0">
                          <a:latin typeface="Arial"/>
                          <a:cs typeface="Arial"/>
                        </a:rPr>
                        <a:t>7.0%</a:t>
                      </a:r>
                      <a:endParaRPr sz="1800">
                        <a:latin typeface="Arial"/>
                        <a:cs typeface="Arial"/>
                      </a:endParaRPr>
                    </a:p>
                  </a:txBody>
                  <a:tcPr marL="0" marR="0" marT="889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399415">
                <a:tc>
                  <a:txBody>
                    <a:bodyPr/>
                    <a:lstStyle/>
                    <a:p>
                      <a:pPr marL="9525">
                        <a:lnSpc>
                          <a:spcPts val="2155"/>
                        </a:lnSpc>
                        <a:spcBef>
                          <a:spcPts val="890"/>
                        </a:spcBef>
                      </a:pPr>
                      <a:r>
                        <a:rPr sz="1800" spc="-110" dirty="0">
                          <a:latin typeface="Arial"/>
                          <a:cs typeface="Arial"/>
                        </a:rPr>
                        <a:t>Home</a:t>
                      </a:r>
                      <a:r>
                        <a:rPr sz="1800" spc="-50" dirty="0">
                          <a:latin typeface="Arial"/>
                          <a:cs typeface="Arial"/>
                        </a:rPr>
                        <a:t> </a:t>
                      </a:r>
                      <a:r>
                        <a:rPr sz="1800" spc="-160" dirty="0">
                          <a:latin typeface="Arial"/>
                          <a:cs typeface="Arial"/>
                        </a:rPr>
                        <a:t>Based</a:t>
                      </a:r>
                      <a:r>
                        <a:rPr sz="1800" spc="-50" dirty="0">
                          <a:latin typeface="Arial"/>
                          <a:cs typeface="Arial"/>
                        </a:rPr>
                        <a:t> </a:t>
                      </a:r>
                      <a:r>
                        <a:rPr sz="1800" spc="-75" dirty="0">
                          <a:latin typeface="Arial"/>
                          <a:cs typeface="Arial"/>
                        </a:rPr>
                        <a:t>Palliative</a:t>
                      </a:r>
                      <a:r>
                        <a:rPr sz="1800" spc="-55" dirty="0">
                          <a:latin typeface="Arial"/>
                          <a:cs typeface="Arial"/>
                        </a:rPr>
                        <a:t> </a:t>
                      </a:r>
                      <a:r>
                        <a:rPr sz="1800" spc="-20" dirty="0">
                          <a:latin typeface="Arial"/>
                          <a:cs typeface="Arial"/>
                        </a:rPr>
                        <a:t>Care</a:t>
                      </a:r>
                      <a:endParaRPr sz="1800">
                        <a:latin typeface="Arial"/>
                        <a:cs typeface="Arial"/>
                      </a:endParaRPr>
                    </a:p>
                  </a:txBody>
                  <a:tcPr marL="0" marR="0" marT="11303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55"/>
                        </a:lnSpc>
                        <a:spcBef>
                          <a:spcPts val="890"/>
                        </a:spcBef>
                      </a:pPr>
                      <a:r>
                        <a:rPr sz="1800" spc="-90" dirty="0">
                          <a:latin typeface="Arial"/>
                          <a:cs typeface="Arial"/>
                        </a:rPr>
                        <a:t>28 </a:t>
                      </a:r>
                      <a:r>
                        <a:rPr sz="1800" spc="-10" dirty="0">
                          <a:latin typeface="Arial"/>
                          <a:cs typeface="Arial"/>
                        </a:rPr>
                        <a:t>(0.6%)</a:t>
                      </a:r>
                      <a:endParaRPr sz="1800">
                        <a:latin typeface="Arial"/>
                        <a:cs typeface="Arial"/>
                      </a:endParaRPr>
                    </a:p>
                  </a:txBody>
                  <a:tcPr marL="0" marR="0" marT="11303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55"/>
                        </a:lnSpc>
                        <a:spcBef>
                          <a:spcPts val="890"/>
                        </a:spcBef>
                      </a:pPr>
                      <a:r>
                        <a:rPr sz="1800" spc="-25" dirty="0">
                          <a:latin typeface="Arial"/>
                          <a:cs typeface="Arial"/>
                        </a:rPr>
                        <a:t>&lt;1%</a:t>
                      </a:r>
                      <a:endParaRPr sz="1800">
                        <a:latin typeface="Arial"/>
                        <a:cs typeface="Arial"/>
                      </a:endParaRPr>
                    </a:p>
                  </a:txBody>
                  <a:tcPr marL="0" marR="0" marT="11303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155"/>
                        </a:lnSpc>
                        <a:spcBef>
                          <a:spcPts val="890"/>
                        </a:spcBef>
                      </a:pPr>
                      <a:r>
                        <a:rPr sz="1800" spc="-90" dirty="0">
                          <a:latin typeface="Arial"/>
                          <a:cs typeface="Arial"/>
                        </a:rPr>
                        <a:t>55 </a:t>
                      </a:r>
                      <a:r>
                        <a:rPr sz="1800" spc="-10" dirty="0">
                          <a:latin typeface="Arial"/>
                          <a:cs typeface="Arial"/>
                        </a:rPr>
                        <a:t>(1.0%)</a:t>
                      </a:r>
                      <a:endParaRPr sz="1800" dirty="0">
                        <a:latin typeface="Arial"/>
                        <a:cs typeface="Arial"/>
                      </a:endParaRPr>
                    </a:p>
                  </a:txBody>
                  <a:tcPr marL="0" marR="0" marT="113030"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6985" algn="ctr">
                        <a:lnSpc>
                          <a:spcPts val="2155"/>
                        </a:lnSpc>
                        <a:spcBef>
                          <a:spcPts val="890"/>
                        </a:spcBef>
                      </a:pPr>
                      <a:r>
                        <a:rPr sz="1800" spc="-20" dirty="0">
                          <a:latin typeface="Arial"/>
                          <a:cs typeface="Arial"/>
                        </a:rPr>
                        <a:t>2.0%</a:t>
                      </a:r>
                      <a:endParaRPr sz="1800">
                        <a:latin typeface="Arial"/>
                        <a:cs typeface="Arial"/>
                      </a:endParaRPr>
                    </a:p>
                  </a:txBody>
                  <a:tcPr marL="0" marR="0" marT="11303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6"/>
                  </a:ext>
                </a:extLst>
              </a:tr>
              <a:tr h="399415">
                <a:tc>
                  <a:txBody>
                    <a:bodyPr/>
                    <a:lstStyle/>
                    <a:p>
                      <a:pPr marL="9525">
                        <a:lnSpc>
                          <a:spcPts val="2135"/>
                        </a:lnSpc>
                        <a:spcBef>
                          <a:spcPts val="910"/>
                        </a:spcBef>
                      </a:pPr>
                      <a:r>
                        <a:rPr sz="1800" spc="-70" dirty="0">
                          <a:latin typeface="Arial"/>
                          <a:cs typeface="Arial"/>
                        </a:rPr>
                        <a:t>In-</a:t>
                      </a:r>
                      <a:r>
                        <a:rPr sz="1800" spc="-105" dirty="0">
                          <a:latin typeface="Arial"/>
                          <a:cs typeface="Arial"/>
                        </a:rPr>
                        <a:t>Home</a:t>
                      </a:r>
                      <a:r>
                        <a:rPr sz="1800" spc="-30" dirty="0">
                          <a:latin typeface="Arial"/>
                          <a:cs typeface="Arial"/>
                        </a:rPr>
                        <a:t> </a:t>
                      </a:r>
                      <a:r>
                        <a:rPr sz="1800" spc="-10" dirty="0">
                          <a:latin typeface="Arial"/>
                          <a:cs typeface="Arial"/>
                        </a:rPr>
                        <a:t>Support</a:t>
                      </a:r>
                      <a:endParaRPr sz="1800">
                        <a:latin typeface="Arial"/>
                        <a:cs typeface="Arial"/>
                      </a:endParaRPr>
                    </a:p>
                  </a:txBody>
                  <a:tcPr marL="0" marR="0" marT="11557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35"/>
                        </a:lnSpc>
                        <a:spcBef>
                          <a:spcPts val="910"/>
                        </a:spcBef>
                      </a:pPr>
                      <a:r>
                        <a:rPr sz="1800" spc="-90" dirty="0">
                          <a:latin typeface="Arial"/>
                          <a:cs typeface="Arial"/>
                        </a:rPr>
                        <a:t>157 </a:t>
                      </a:r>
                      <a:r>
                        <a:rPr sz="1800" spc="-10" dirty="0">
                          <a:latin typeface="Arial"/>
                          <a:cs typeface="Arial"/>
                        </a:rPr>
                        <a:t>(3.4%)</a:t>
                      </a:r>
                      <a:endParaRPr sz="1800">
                        <a:latin typeface="Arial"/>
                        <a:cs typeface="Arial"/>
                      </a:endParaRPr>
                    </a:p>
                  </a:txBody>
                  <a:tcPr marL="0" marR="0" marT="11557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4445" algn="ctr">
                        <a:lnSpc>
                          <a:spcPts val="2135"/>
                        </a:lnSpc>
                        <a:spcBef>
                          <a:spcPts val="910"/>
                        </a:spcBef>
                      </a:pPr>
                      <a:r>
                        <a:rPr sz="1800" spc="-20" dirty="0">
                          <a:latin typeface="Arial"/>
                          <a:cs typeface="Arial"/>
                        </a:rPr>
                        <a:t>2.9%</a:t>
                      </a:r>
                      <a:endParaRPr sz="1800">
                        <a:latin typeface="Arial"/>
                        <a:cs typeface="Arial"/>
                      </a:endParaRPr>
                    </a:p>
                  </a:txBody>
                  <a:tcPr marL="0" marR="0" marT="11557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135"/>
                        </a:lnSpc>
                        <a:spcBef>
                          <a:spcPts val="910"/>
                        </a:spcBef>
                      </a:pPr>
                      <a:r>
                        <a:rPr sz="1800" spc="-90" dirty="0">
                          <a:latin typeface="Arial"/>
                          <a:cs typeface="Arial"/>
                        </a:rPr>
                        <a:t>275 </a:t>
                      </a:r>
                      <a:r>
                        <a:rPr sz="1800" spc="-55" dirty="0">
                          <a:latin typeface="Arial"/>
                          <a:cs typeface="Arial"/>
                        </a:rPr>
                        <a:t>(5.1%)</a:t>
                      </a:r>
                      <a:endParaRPr sz="1800" dirty="0">
                        <a:latin typeface="Arial"/>
                        <a:cs typeface="Arial"/>
                      </a:endParaRPr>
                    </a:p>
                  </a:txBody>
                  <a:tcPr marL="0" marR="0" marT="115570"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6985" algn="ctr">
                        <a:lnSpc>
                          <a:spcPts val="2135"/>
                        </a:lnSpc>
                        <a:spcBef>
                          <a:spcPts val="910"/>
                        </a:spcBef>
                      </a:pPr>
                      <a:r>
                        <a:rPr sz="1800" spc="-20" dirty="0">
                          <a:latin typeface="Arial"/>
                          <a:cs typeface="Arial"/>
                        </a:rPr>
                        <a:t>4.5%</a:t>
                      </a:r>
                      <a:endParaRPr sz="1800">
                        <a:latin typeface="Arial"/>
                        <a:cs typeface="Arial"/>
                      </a:endParaRPr>
                    </a:p>
                  </a:txBody>
                  <a:tcPr marL="0" marR="0" marT="11557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7"/>
                  </a:ext>
                </a:extLst>
              </a:tr>
              <a:tr h="399415">
                <a:tc>
                  <a:txBody>
                    <a:bodyPr/>
                    <a:lstStyle/>
                    <a:p>
                      <a:pPr marL="9525">
                        <a:lnSpc>
                          <a:spcPts val="2140"/>
                        </a:lnSpc>
                        <a:spcBef>
                          <a:spcPts val="905"/>
                        </a:spcBef>
                      </a:pPr>
                      <a:r>
                        <a:rPr sz="1800" spc="-90" dirty="0">
                          <a:latin typeface="Arial"/>
                          <a:cs typeface="Arial"/>
                        </a:rPr>
                        <a:t>Non-</a:t>
                      </a:r>
                      <a:r>
                        <a:rPr sz="1800" spc="-70" dirty="0">
                          <a:latin typeface="Arial"/>
                          <a:cs typeface="Arial"/>
                        </a:rPr>
                        <a:t>Opioid</a:t>
                      </a:r>
                      <a:r>
                        <a:rPr sz="1800" spc="-25" dirty="0">
                          <a:latin typeface="Arial"/>
                          <a:cs typeface="Arial"/>
                        </a:rPr>
                        <a:t> </a:t>
                      </a:r>
                      <a:r>
                        <a:rPr sz="1800" spc="-70" dirty="0">
                          <a:latin typeface="Arial"/>
                          <a:cs typeface="Arial"/>
                        </a:rPr>
                        <a:t>pain</a:t>
                      </a:r>
                      <a:r>
                        <a:rPr sz="1800" spc="-25" dirty="0">
                          <a:latin typeface="Arial"/>
                          <a:cs typeface="Arial"/>
                        </a:rPr>
                        <a:t> </a:t>
                      </a:r>
                      <a:r>
                        <a:rPr sz="1800" spc="-10" dirty="0">
                          <a:latin typeface="Arial"/>
                          <a:cs typeface="Arial"/>
                        </a:rPr>
                        <a:t>management</a:t>
                      </a:r>
                      <a:endParaRPr sz="1800">
                        <a:latin typeface="Arial"/>
                        <a:cs typeface="Arial"/>
                      </a:endParaRPr>
                    </a:p>
                  </a:txBody>
                  <a:tcPr marL="0" marR="0" marT="11493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40"/>
                        </a:lnSpc>
                        <a:spcBef>
                          <a:spcPts val="905"/>
                        </a:spcBef>
                      </a:pPr>
                      <a:r>
                        <a:rPr sz="1800" spc="-90" dirty="0">
                          <a:latin typeface="Arial"/>
                          <a:cs typeface="Arial"/>
                        </a:rPr>
                        <a:t>22 </a:t>
                      </a:r>
                      <a:r>
                        <a:rPr sz="1800" spc="-10" dirty="0">
                          <a:latin typeface="Arial"/>
                          <a:cs typeface="Arial"/>
                        </a:rPr>
                        <a:t>(0.5%)</a:t>
                      </a:r>
                      <a:endParaRPr sz="1800">
                        <a:latin typeface="Arial"/>
                        <a:cs typeface="Arial"/>
                      </a:endParaRPr>
                    </a:p>
                  </a:txBody>
                  <a:tcPr marL="0" marR="0" marT="11493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40"/>
                        </a:lnSpc>
                        <a:spcBef>
                          <a:spcPts val="905"/>
                        </a:spcBef>
                      </a:pPr>
                      <a:r>
                        <a:rPr sz="1800" spc="-25" dirty="0">
                          <a:latin typeface="Arial"/>
                          <a:cs typeface="Arial"/>
                        </a:rPr>
                        <a:t>&lt;1%</a:t>
                      </a:r>
                      <a:endParaRPr sz="1800">
                        <a:latin typeface="Arial"/>
                        <a:cs typeface="Arial"/>
                      </a:endParaRPr>
                    </a:p>
                  </a:txBody>
                  <a:tcPr marL="0" marR="0" marT="114935"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140"/>
                        </a:lnSpc>
                        <a:spcBef>
                          <a:spcPts val="905"/>
                        </a:spcBef>
                      </a:pPr>
                      <a:r>
                        <a:rPr sz="1800" spc="-90" dirty="0">
                          <a:latin typeface="Arial"/>
                          <a:cs typeface="Arial"/>
                        </a:rPr>
                        <a:t>225 </a:t>
                      </a:r>
                      <a:r>
                        <a:rPr sz="1800" spc="-55" dirty="0">
                          <a:latin typeface="Arial"/>
                          <a:cs typeface="Arial"/>
                        </a:rPr>
                        <a:t>(4.2%)</a:t>
                      </a:r>
                      <a:endParaRPr sz="1800" dirty="0">
                        <a:latin typeface="Arial"/>
                        <a:cs typeface="Arial"/>
                      </a:endParaRPr>
                    </a:p>
                  </a:txBody>
                  <a:tcPr marL="0" marR="0" marT="114935"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6985" algn="ctr">
                        <a:lnSpc>
                          <a:spcPts val="2140"/>
                        </a:lnSpc>
                        <a:spcBef>
                          <a:spcPts val="905"/>
                        </a:spcBef>
                      </a:pPr>
                      <a:r>
                        <a:rPr sz="1800" spc="-20" dirty="0">
                          <a:latin typeface="Arial"/>
                          <a:cs typeface="Arial"/>
                        </a:rPr>
                        <a:t>3.4%</a:t>
                      </a:r>
                      <a:endParaRPr sz="1800" dirty="0">
                        <a:latin typeface="Arial"/>
                        <a:cs typeface="Arial"/>
                      </a:endParaRPr>
                    </a:p>
                  </a:txBody>
                  <a:tcPr marL="0" marR="0" marT="114935"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8"/>
                  </a:ext>
                </a:extLst>
              </a:tr>
              <a:tr h="283210">
                <a:tc>
                  <a:txBody>
                    <a:bodyPr/>
                    <a:lstStyle/>
                    <a:p>
                      <a:pPr marL="9525">
                        <a:lnSpc>
                          <a:spcPts val="2135"/>
                        </a:lnSpc>
                      </a:pPr>
                      <a:r>
                        <a:rPr sz="1800" spc="-50" dirty="0">
                          <a:latin typeface="Arial"/>
                          <a:cs typeface="Arial"/>
                        </a:rPr>
                        <a:t>Memory</a:t>
                      </a:r>
                      <a:r>
                        <a:rPr sz="1800" spc="-75" dirty="0">
                          <a:latin typeface="Arial"/>
                          <a:cs typeface="Arial"/>
                        </a:rPr>
                        <a:t> </a:t>
                      </a:r>
                      <a:r>
                        <a:rPr sz="1800" spc="-110" dirty="0">
                          <a:latin typeface="Arial"/>
                          <a:cs typeface="Arial"/>
                        </a:rPr>
                        <a:t>Fitness</a:t>
                      </a:r>
                      <a:r>
                        <a:rPr sz="1800" spc="-70" dirty="0">
                          <a:latin typeface="Arial"/>
                          <a:cs typeface="Arial"/>
                        </a:rPr>
                        <a:t> </a:t>
                      </a:r>
                      <a:r>
                        <a:rPr sz="1800" spc="-10" dirty="0">
                          <a:latin typeface="Arial"/>
                          <a:cs typeface="Arial"/>
                        </a:rPr>
                        <a:t>Benefits</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35"/>
                        </a:lnSpc>
                      </a:pPr>
                      <a:r>
                        <a:rPr sz="1800" spc="-90" dirty="0">
                          <a:latin typeface="Arial"/>
                          <a:cs typeface="Arial"/>
                        </a:rPr>
                        <a:t>0 </a:t>
                      </a:r>
                      <a:r>
                        <a:rPr sz="1800" spc="-10" dirty="0">
                          <a:latin typeface="Arial"/>
                          <a:cs typeface="Arial"/>
                        </a:rPr>
                        <a:t>(0.0%)</a:t>
                      </a:r>
                      <a:endParaRPr sz="180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35"/>
                        </a:lnSpc>
                      </a:pPr>
                      <a:r>
                        <a:rPr sz="1800" spc="-25" dirty="0">
                          <a:latin typeface="Arial"/>
                          <a:cs typeface="Arial"/>
                        </a:rPr>
                        <a:t>0%</a:t>
                      </a:r>
                      <a:endParaRPr sz="1800">
                        <a:latin typeface="Arial"/>
                        <a:cs typeface="Arial"/>
                      </a:endParaRPr>
                    </a:p>
                  </a:txBody>
                  <a:tcPr marL="0" marR="0" marT="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135"/>
                        </a:lnSpc>
                      </a:pPr>
                      <a:r>
                        <a:rPr sz="1800" spc="-90" dirty="0">
                          <a:latin typeface="Arial"/>
                          <a:cs typeface="Arial"/>
                        </a:rPr>
                        <a:t>14 </a:t>
                      </a:r>
                      <a:r>
                        <a:rPr sz="1800" spc="-10" dirty="0">
                          <a:latin typeface="Arial"/>
                          <a:cs typeface="Arial"/>
                        </a:rPr>
                        <a:t>(0.3%)</a:t>
                      </a:r>
                      <a:endParaRPr sz="1800">
                        <a:latin typeface="Arial"/>
                        <a:cs typeface="Arial"/>
                      </a:endParaRPr>
                    </a:p>
                  </a:txBody>
                  <a:tcPr marL="0" marR="0" marT="0"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7620" algn="ctr">
                        <a:lnSpc>
                          <a:spcPts val="2135"/>
                        </a:lnSpc>
                      </a:pPr>
                      <a:r>
                        <a:rPr sz="1800" spc="-25" dirty="0">
                          <a:latin typeface="Arial"/>
                          <a:cs typeface="Arial"/>
                        </a:rPr>
                        <a:t>&lt;1%</a:t>
                      </a:r>
                      <a:endParaRPr sz="1800" dirty="0">
                        <a:latin typeface="Arial"/>
                        <a:cs typeface="Arial"/>
                      </a:endParaRPr>
                    </a:p>
                  </a:txBody>
                  <a:tcPr marL="0" marR="0" marT="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9"/>
                  </a:ext>
                </a:extLst>
              </a:tr>
              <a:tr h="399415">
                <a:tc>
                  <a:txBody>
                    <a:bodyPr/>
                    <a:lstStyle/>
                    <a:p>
                      <a:pPr marL="9525">
                        <a:lnSpc>
                          <a:spcPts val="2150"/>
                        </a:lnSpc>
                        <a:spcBef>
                          <a:spcPts val="900"/>
                        </a:spcBef>
                      </a:pPr>
                      <a:r>
                        <a:rPr sz="1800" spc="-300" dirty="0">
                          <a:latin typeface="Arial"/>
                          <a:cs typeface="Arial"/>
                        </a:rPr>
                        <a:t>OTC</a:t>
                      </a:r>
                      <a:r>
                        <a:rPr sz="1800" spc="-90" dirty="0">
                          <a:latin typeface="Arial"/>
                          <a:cs typeface="Arial"/>
                        </a:rPr>
                        <a:t> </a:t>
                      </a:r>
                      <a:r>
                        <a:rPr sz="1800" spc="-20" dirty="0">
                          <a:latin typeface="Arial"/>
                          <a:cs typeface="Arial"/>
                        </a:rPr>
                        <a:t>Items</a:t>
                      </a:r>
                      <a:endParaRPr sz="1800">
                        <a:latin typeface="Arial"/>
                        <a:cs typeface="Arial"/>
                      </a:endParaRPr>
                    </a:p>
                  </a:txBody>
                  <a:tcPr marL="0" marR="0" marT="11430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2540" algn="ctr">
                        <a:lnSpc>
                          <a:spcPts val="2150"/>
                        </a:lnSpc>
                        <a:spcBef>
                          <a:spcPts val="900"/>
                        </a:spcBef>
                      </a:pPr>
                      <a:r>
                        <a:rPr sz="1800" spc="-90" dirty="0">
                          <a:latin typeface="Arial"/>
                          <a:cs typeface="Arial"/>
                        </a:rPr>
                        <a:t>5 </a:t>
                      </a:r>
                      <a:r>
                        <a:rPr sz="1800" spc="-10" dirty="0">
                          <a:latin typeface="Arial"/>
                          <a:cs typeface="Arial"/>
                        </a:rPr>
                        <a:t>(0.1%)</a:t>
                      </a:r>
                      <a:endParaRPr sz="1800">
                        <a:latin typeface="Arial"/>
                        <a:cs typeface="Arial"/>
                      </a:endParaRPr>
                    </a:p>
                  </a:txBody>
                  <a:tcPr marL="0" marR="0" marT="11430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5080" algn="ctr">
                        <a:lnSpc>
                          <a:spcPts val="2150"/>
                        </a:lnSpc>
                        <a:spcBef>
                          <a:spcPts val="900"/>
                        </a:spcBef>
                      </a:pPr>
                      <a:r>
                        <a:rPr sz="1800" spc="-25" dirty="0">
                          <a:latin typeface="Arial"/>
                          <a:cs typeface="Arial"/>
                        </a:rPr>
                        <a:t>&lt;1%</a:t>
                      </a:r>
                      <a:endParaRPr sz="1800">
                        <a:latin typeface="Arial"/>
                        <a:cs typeface="Arial"/>
                      </a:endParaRPr>
                    </a:p>
                  </a:txBody>
                  <a:tcPr marL="0" marR="0" marT="114300" marB="0">
                    <a:lnL w="12700">
                      <a:solidFill>
                        <a:srgbClr val="FFFFFF"/>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150"/>
                        </a:lnSpc>
                        <a:spcBef>
                          <a:spcPts val="900"/>
                        </a:spcBef>
                      </a:pPr>
                      <a:r>
                        <a:rPr sz="1800" spc="-90" dirty="0">
                          <a:latin typeface="Arial"/>
                          <a:cs typeface="Arial"/>
                        </a:rPr>
                        <a:t>58 </a:t>
                      </a:r>
                      <a:r>
                        <a:rPr sz="1800" spc="-10" dirty="0">
                          <a:latin typeface="Arial"/>
                          <a:cs typeface="Arial"/>
                        </a:rPr>
                        <a:t>(1.1%)</a:t>
                      </a:r>
                      <a:endParaRPr sz="1800">
                        <a:latin typeface="Arial"/>
                        <a:cs typeface="Arial"/>
                      </a:endParaRPr>
                    </a:p>
                  </a:txBody>
                  <a:tcPr marL="0" marR="0" marT="114300" marB="0">
                    <a:lnL w="12700">
                      <a:solidFill>
                        <a:srgbClr val="000000"/>
                      </a:solidFill>
                      <a:prstDash val="solid"/>
                    </a:lnL>
                    <a:lnR w="12700">
                      <a:solidFill>
                        <a:srgbClr val="FFFFFF"/>
                      </a:solidFill>
                      <a:prstDash val="solid"/>
                    </a:lnR>
                    <a:lnT w="12700">
                      <a:solidFill>
                        <a:srgbClr val="000000"/>
                      </a:solidFill>
                      <a:prstDash val="solid"/>
                    </a:lnT>
                    <a:lnB w="12700">
                      <a:solidFill>
                        <a:srgbClr val="000000"/>
                      </a:solidFill>
                      <a:prstDash val="solid"/>
                    </a:lnB>
                  </a:tcPr>
                </a:tc>
                <a:tc>
                  <a:txBody>
                    <a:bodyPr/>
                    <a:lstStyle/>
                    <a:p>
                      <a:pPr marL="6985" algn="ctr">
                        <a:lnSpc>
                          <a:spcPts val="2150"/>
                        </a:lnSpc>
                        <a:spcBef>
                          <a:spcPts val="900"/>
                        </a:spcBef>
                      </a:pPr>
                      <a:r>
                        <a:rPr sz="1800" spc="-20" dirty="0">
                          <a:latin typeface="Arial"/>
                          <a:cs typeface="Arial"/>
                        </a:rPr>
                        <a:t>1.2%</a:t>
                      </a:r>
                      <a:endParaRPr sz="1800" dirty="0">
                        <a:latin typeface="Arial"/>
                        <a:cs typeface="Arial"/>
                      </a:endParaRPr>
                    </a:p>
                  </a:txBody>
                  <a:tcPr marL="0" marR="0" marT="114300" marB="0">
                    <a:lnL w="12700">
                      <a:solidFill>
                        <a:srgbClr val="FFFFFF"/>
                      </a:solidFill>
                      <a:prstDash val="solid"/>
                    </a:lnL>
                    <a:lnR w="12700">
                      <a:solidFill>
                        <a:srgbClr val="FFFFFF"/>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590389" y="458723"/>
            <a:ext cx="5964555" cy="695960"/>
          </a:xfrm>
          <a:prstGeom prst="rect">
            <a:avLst/>
          </a:prstGeom>
        </p:spPr>
        <p:txBody>
          <a:bodyPr vert="horz" wrap="square" lIns="0" tIns="12700" rIns="0" bIns="0" rtlCol="0">
            <a:spAutoFit/>
          </a:bodyPr>
          <a:lstStyle/>
          <a:p>
            <a:pPr marL="12700">
              <a:lnSpc>
                <a:spcPct val="100000"/>
              </a:lnSpc>
              <a:spcBef>
                <a:spcPts val="100"/>
              </a:spcBef>
            </a:pPr>
            <a:r>
              <a:rPr sz="4400" spc="-120" dirty="0"/>
              <a:t>Adoption</a:t>
            </a:r>
            <a:r>
              <a:rPr sz="4400" spc="-204" dirty="0"/>
              <a:t> </a:t>
            </a:r>
            <a:r>
              <a:rPr sz="4400" dirty="0"/>
              <a:t>of</a:t>
            </a:r>
            <a:r>
              <a:rPr sz="4400" spc="-204" dirty="0"/>
              <a:t> </a:t>
            </a:r>
            <a:r>
              <a:rPr sz="4400" spc="-235" dirty="0"/>
              <a:t>2020</a:t>
            </a:r>
            <a:r>
              <a:rPr sz="4400" spc="-210" dirty="0"/>
              <a:t> </a:t>
            </a:r>
            <a:r>
              <a:rPr sz="4400" spc="-145" dirty="0"/>
              <a:t>Benefits</a:t>
            </a:r>
            <a:endParaRPr sz="440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10</a:t>
            </a:r>
          </a:p>
        </p:txBody>
      </p:sp>
      <p:graphicFrame>
        <p:nvGraphicFramePr>
          <p:cNvPr id="3" name="object 3" descr="Benefit&#10;Plans&#10;Enrollees&#10;n&#10;5419&#10;20,438,131&#10;Meals&#10;64 (1.2%)&#10;1.4%&#10;Non-Medical Transportation&#10;&#10;&#10;Ride Share&#10;586 (10.8%)&#10;6.7%&#10;Taxi&#10;913 (16.8%)&#10;12.9%&#10;Public Transit&#10;252 (4.7%)&#10;3.7%&#10;Van&#10;1629 (30.1%)&#10;29.1%&#10;Pest Control&#10;0 (0%)&#10;0%&#10;Air Quality Control&#10;0 (0%)&#10;0%&#10;"/>
          <p:cNvGraphicFramePr>
            <a:graphicFrameLocks noGrp="1"/>
          </p:cNvGraphicFramePr>
          <p:nvPr>
            <p:extLst>
              <p:ext uri="{D42A27DB-BD31-4B8C-83A1-F6EECF244321}">
                <p14:modId xmlns:p14="http://schemas.microsoft.com/office/powerpoint/2010/main" val="264655023"/>
              </p:ext>
            </p:extLst>
          </p:nvPr>
        </p:nvGraphicFramePr>
        <p:xfrm>
          <a:off x="1879603" y="2032729"/>
          <a:ext cx="5370192" cy="3539490"/>
        </p:xfrm>
        <a:graphic>
          <a:graphicData uri="http://schemas.openxmlformats.org/drawingml/2006/table">
            <a:tbl>
              <a:tblPr firstRow="1" bandRow="1">
                <a:tableStyleId>{2D5ABB26-0587-4C30-8999-92F81FD0307C}</a:tableStyleId>
              </a:tblPr>
              <a:tblGrid>
                <a:gridCol w="1790064">
                  <a:extLst>
                    <a:ext uri="{9D8B030D-6E8A-4147-A177-3AD203B41FA5}">
                      <a16:colId xmlns:a16="http://schemas.microsoft.com/office/drawing/2014/main" val="20000"/>
                    </a:ext>
                  </a:extLst>
                </a:gridCol>
                <a:gridCol w="1790064">
                  <a:extLst>
                    <a:ext uri="{9D8B030D-6E8A-4147-A177-3AD203B41FA5}">
                      <a16:colId xmlns:a16="http://schemas.microsoft.com/office/drawing/2014/main" val="20001"/>
                    </a:ext>
                  </a:extLst>
                </a:gridCol>
                <a:gridCol w="1790064">
                  <a:extLst>
                    <a:ext uri="{9D8B030D-6E8A-4147-A177-3AD203B41FA5}">
                      <a16:colId xmlns:a16="http://schemas.microsoft.com/office/drawing/2014/main" val="20002"/>
                    </a:ext>
                  </a:extLst>
                </a:gridCol>
              </a:tblGrid>
              <a:tr h="268605">
                <a:tc>
                  <a:txBody>
                    <a:bodyPr/>
                    <a:lstStyle/>
                    <a:p>
                      <a:pPr algn="ctr">
                        <a:lnSpc>
                          <a:spcPct val="100000"/>
                        </a:lnSpc>
                        <a:spcBef>
                          <a:spcPts val="85"/>
                        </a:spcBef>
                      </a:pPr>
                      <a:r>
                        <a:rPr sz="1400" spc="-10" dirty="0">
                          <a:solidFill>
                            <a:srgbClr val="FFFFFF"/>
                          </a:solidFill>
                          <a:latin typeface="Arial"/>
                          <a:cs typeface="Arial"/>
                        </a:rPr>
                        <a:t>Benefit</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marL="1905" algn="ctr">
                        <a:lnSpc>
                          <a:spcPct val="100000"/>
                        </a:lnSpc>
                        <a:spcBef>
                          <a:spcPts val="85"/>
                        </a:spcBef>
                      </a:pPr>
                      <a:r>
                        <a:rPr sz="1400" spc="-10" dirty="0">
                          <a:solidFill>
                            <a:srgbClr val="FFFFFF"/>
                          </a:solidFill>
                          <a:latin typeface="Arial"/>
                          <a:cs typeface="Arial"/>
                        </a:rPr>
                        <a:t>Plans</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marL="4445" algn="ctr">
                        <a:lnSpc>
                          <a:spcPct val="100000"/>
                        </a:lnSpc>
                        <a:spcBef>
                          <a:spcPts val="85"/>
                        </a:spcBef>
                      </a:pPr>
                      <a:r>
                        <a:rPr sz="1400" spc="-10" dirty="0">
                          <a:solidFill>
                            <a:srgbClr val="FFFFFF"/>
                          </a:solidFill>
                          <a:latin typeface="Arial"/>
                          <a:cs typeface="Arial"/>
                        </a:rPr>
                        <a:t>Enrollees</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00"/>
                  </a:ext>
                </a:extLst>
              </a:tr>
              <a:tr h="330835">
                <a:tc>
                  <a:txBody>
                    <a:bodyPr/>
                    <a:lstStyle/>
                    <a:p>
                      <a:pPr marL="25400">
                        <a:lnSpc>
                          <a:spcPct val="100000"/>
                        </a:lnSpc>
                        <a:spcBef>
                          <a:spcPts val="90"/>
                        </a:spcBef>
                      </a:pPr>
                      <a:r>
                        <a:rPr sz="1800" spc="-50" dirty="0">
                          <a:latin typeface="Arial"/>
                          <a:cs typeface="Arial"/>
                        </a:rPr>
                        <a:t>n</a:t>
                      </a:r>
                      <a:endParaRPr sz="18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tcPr>
                </a:tc>
                <a:tc>
                  <a:txBody>
                    <a:bodyPr/>
                    <a:lstStyle/>
                    <a:p>
                      <a:pPr marL="2540" algn="ctr">
                        <a:lnSpc>
                          <a:spcPct val="100000"/>
                        </a:lnSpc>
                        <a:spcBef>
                          <a:spcPts val="90"/>
                        </a:spcBef>
                      </a:pPr>
                      <a:r>
                        <a:rPr sz="1800" spc="-20" dirty="0">
                          <a:latin typeface="Arial"/>
                          <a:cs typeface="Arial"/>
                        </a:rPr>
                        <a:t>5419</a:t>
                      </a:r>
                      <a:endParaRPr sz="18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tcPr>
                </a:tc>
                <a:tc>
                  <a:txBody>
                    <a:bodyPr/>
                    <a:lstStyle/>
                    <a:p>
                      <a:pPr marL="4445" algn="ctr">
                        <a:lnSpc>
                          <a:spcPct val="100000"/>
                        </a:lnSpc>
                        <a:spcBef>
                          <a:spcPts val="90"/>
                        </a:spcBef>
                      </a:pPr>
                      <a:r>
                        <a:rPr sz="1800" spc="-10" dirty="0">
                          <a:latin typeface="Arial"/>
                          <a:cs typeface="Arial"/>
                        </a:rPr>
                        <a:t>20,438,131</a:t>
                      </a:r>
                      <a:endParaRPr sz="18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330835">
                <a:tc>
                  <a:txBody>
                    <a:bodyPr/>
                    <a:lstStyle/>
                    <a:p>
                      <a:pPr marL="25400">
                        <a:lnSpc>
                          <a:spcPct val="100000"/>
                        </a:lnSpc>
                        <a:spcBef>
                          <a:spcPts val="100"/>
                        </a:spcBef>
                      </a:pPr>
                      <a:r>
                        <a:rPr sz="1800" spc="-10" dirty="0">
                          <a:latin typeface="Arial"/>
                          <a:cs typeface="Arial"/>
                        </a:rPr>
                        <a:t>Meals</a:t>
                      </a:r>
                      <a:endParaRPr sz="1800">
                        <a:latin typeface="Arial"/>
                        <a:cs typeface="Arial"/>
                      </a:endParaRPr>
                    </a:p>
                  </a:txBody>
                  <a:tcPr marL="0" marR="0" marT="1270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270" algn="ctr">
                        <a:lnSpc>
                          <a:spcPct val="100000"/>
                        </a:lnSpc>
                        <a:spcBef>
                          <a:spcPts val="100"/>
                        </a:spcBef>
                      </a:pPr>
                      <a:r>
                        <a:rPr sz="1800" spc="-90" dirty="0">
                          <a:latin typeface="Arial"/>
                          <a:cs typeface="Arial"/>
                        </a:rPr>
                        <a:t>64 </a:t>
                      </a:r>
                      <a:r>
                        <a:rPr sz="1800" spc="-10" dirty="0">
                          <a:latin typeface="Arial"/>
                          <a:cs typeface="Arial"/>
                        </a:rPr>
                        <a:t>(1.2%)</a:t>
                      </a:r>
                      <a:endParaRPr sz="1800">
                        <a:latin typeface="Arial"/>
                        <a:cs typeface="Arial"/>
                      </a:endParaRPr>
                    </a:p>
                  </a:txBody>
                  <a:tcPr marL="0" marR="0" marT="1270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3810" algn="ctr">
                        <a:lnSpc>
                          <a:spcPct val="100000"/>
                        </a:lnSpc>
                        <a:spcBef>
                          <a:spcPts val="100"/>
                        </a:spcBef>
                      </a:pPr>
                      <a:r>
                        <a:rPr sz="1800" spc="-20" dirty="0">
                          <a:latin typeface="Arial"/>
                          <a:cs typeface="Arial"/>
                        </a:rPr>
                        <a:t>1.4%</a:t>
                      </a:r>
                      <a:endParaRPr sz="1800">
                        <a:latin typeface="Arial"/>
                        <a:cs typeface="Arial"/>
                      </a:endParaRPr>
                    </a:p>
                  </a:txBody>
                  <a:tcPr marL="0" marR="0" marT="1270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extLst>
                  <a:ext uri="{0D108BD9-81ED-4DB2-BD59-A6C34878D82A}">
                    <a16:rowId xmlns:a16="http://schemas.microsoft.com/office/drawing/2014/main" val="10002"/>
                  </a:ext>
                </a:extLst>
              </a:tr>
              <a:tr h="624205">
                <a:tc>
                  <a:txBody>
                    <a:bodyPr/>
                    <a:lstStyle/>
                    <a:p>
                      <a:pPr marL="25400" marR="394335">
                        <a:lnSpc>
                          <a:spcPts val="2300"/>
                        </a:lnSpc>
                        <a:spcBef>
                          <a:spcPts val="70"/>
                        </a:spcBef>
                      </a:pPr>
                      <a:r>
                        <a:rPr sz="1800" spc="-90" dirty="0">
                          <a:latin typeface="Arial"/>
                          <a:cs typeface="Arial"/>
                        </a:rPr>
                        <a:t>Non-</a:t>
                      </a:r>
                      <a:r>
                        <a:rPr sz="1800" spc="-10" dirty="0">
                          <a:latin typeface="Arial"/>
                          <a:cs typeface="Arial"/>
                        </a:rPr>
                        <a:t>Medical </a:t>
                      </a:r>
                      <a:r>
                        <a:rPr sz="1800" spc="-65" dirty="0">
                          <a:latin typeface="Arial"/>
                          <a:cs typeface="Arial"/>
                        </a:rPr>
                        <a:t>Transportation</a:t>
                      </a:r>
                      <a:endParaRPr sz="1800">
                        <a:latin typeface="Arial"/>
                        <a:cs typeface="Arial"/>
                      </a:endParaRPr>
                    </a:p>
                  </a:txBody>
                  <a:tcPr marL="0" marR="0" marT="889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extLst>
                  <a:ext uri="{0D108BD9-81ED-4DB2-BD59-A6C34878D82A}">
                    <a16:rowId xmlns:a16="http://schemas.microsoft.com/office/drawing/2014/main" val="10003"/>
                  </a:ext>
                </a:extLst>
              </a:tr>
              <a:tr h="330835">
                <a:tc>
                  <a:txBody>
                    <a:bodyPr/>
                    <a:lstStyle/>
                    <a:p>
                      <a:pPr marR="16510" algn="r">
                        <a:lnSpc>
                          <a:spcPct val="100000"/>
                        </a:lnSpc>
                        <a:spcBef>
                          <a:spcPts val="110"/>
                        </a:spcBef>
                      </a:pPr>
                      <a:r>
                        <a:rPr sz="1800" spc="-130" dirty="0">
                          <a:latin typeface="Arial"/>
                          <a:cs typeface="Arial"/>
                        </a:rPr>
                        <a:t>Ride</a:t>
                      </a:r>
                      <a:r>
                        <a:rPr sz="1800" spc="-65" dirty="0">
                          <a:latin typeface="Arial"/>
                          <a:cs typeface="Arial"/>
                        </a:rPr>
                        <a:t> </a:t>
                      </a:r>
                      <a:r>
                        <a:rPr sz="1800" spc="-20" dirty="0">
                          <a:latin typeface="Arial"/>
                          <a:cs typeface="Arial"/>
                        </a:rPr>
                        <a:t>Share</a:t>
                      </a:r>
                      <a:endParaRPr sz="1800">
                        <a:latin typeface="Arial"/>
                        <a:cs typeface="Arial"/>
                      </a:endParaRPr>
                    </a:p>
                  </a:txBody>
                  <a:tcPr marL="0" marR="0" marT="1397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270" algn="ctr">
                        <a:lnSpc>
                          <a:spcPct val="100000"/>
                        </a:lnSpc>
                        <a:spcBef>
                          <a:spcPts val="110"/>
                        </a:spcBef>
                      </a:pPr>
                      <a:r>
                        <a:rPr sz="1800" spc="-90" dirty="0">
                          <a:latin typeface="Arial"/>
                          <a:cs typeface="Arial"/>
                        </a:rPr>
                        <a:t>586 </a:t>
                      </a:r>
                      <a:r>
                        <a:rPr sz="1800" spc="-10" dirty="0">
                          <a:latin typeface="Arial"/>
                          <a:cs typeface="Arial"/>
                        </a:rPr>
                        <a:t>(10.8%)</a:t>
                      </a:r>
                      <a:endParaRPr sz="1800">
                        <a:latin typeface="Arial"/>
                        <a:cs typeface="Arial"/>
                      </a:endParaRPr>
                    </a:p>
                  </a:txBody>
                  <a:tcPr marL="0" marR="0" marT="1397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3810" algn="ctr">
                        <a:lnSpc>
                          <a:spcPct val="100000"/>
                        </a:lnSpc>
                        <a:spcBef>
                          <a:spcPts val="110"/>
                        </a:spcBef>
                      </a:pPr>
                      <a:r>
                        <a:rPr sz="1800" spc="-20" dirty="0">
                          <a:latin typeface="Arial"/>
                          <a:cs typeface="Arial"/>
                        </a:rPr>
                        <a:t>6.7%</a:t>
                      </a:r>
                      <a:endParaRPr sz="1800">
                        <a:latin typeface="Arial"/>
                        <a:cs typeface="Arial"/>
                      </a:endParaRPr>
                    </a:p>
                  </a:txBody>
                  <a:tcPr marL="0" marR="0" marT="1397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extLst>
                  <a:ext uri="{0D108BD9-81ED-4DB2-BD59-A6C34878D82A}">
                    <a16:rowId xmlns:a16="http://schemas.microsoft.com/office/drawing/2014/main" val="10004"/>
                  </a:ext>
                </a:extLst>
              </a:tr>
              <a:tr h="330835">
                <a:tc>
                  <a:txBody>
                    <a:bodyPr/>
                    <a:lstStyle/>
                    <a:p>
                      <a:pPr marR="16510" algn="r">
                        <a:lnSpc>
                          <a:spcPct val="100000"/>
                        </a:lnSpc>
                        <a:spcBef>
                          <a:spcPts val="95"/>
                        </a:spcBef>
                      </a:pPr>
                      <a:r>
                        <a:rPr sz="1800" spc="-20" dirty="0">
                          <a:latin typeface="Arial"/>
                          <a:cs typeface="Arial"/>
                        </a:rPr>
                        <a:t>Taxi</a:t>
                      </a:r>
                      <a:endParaRPr sz="18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270" algn="ctr">
                        <a:lnSpc>
                          <a:spcPct val="100000"/>
                        </a:lnSpc>
                        <a:spcBef>
                          <a:spcPts val="95"/>
                        </a:spcBef>
                      </a:pPr>
                      <a:r>
                        <a:rPr sz="1800" spc="-90" dirty="0">
                          <a:latin typeface="Arial"/>
                          <a:cs typeface="Arial"/>
                        </a:rPr>
                        <a:t>913 </a:t>
                      </a:r>
                      <a:r>
                        <a:rPr sz="1800" spc="-10" dirty="0">
                          <a:latin typeface="Arial"/>
                          <a:cs typeface="Arial"/>
                        </a:rPr>
                        <a:t>(16.8%)</a:t>
                      </a:r>
                      <a:endParaRPr sz="18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3810" algn="ctr">
                        <a:lnSpc>
                          <a:spcPct val="100000"/>
                        </a:lnSpc>
                        <a:spcBef>
                          <a:spcPts val="95"/>
                        </a:spcBef>
                      </a:pPr>
                      <a:r>
                        <a:rPr sz="1800" spc="-10" dirty="0">
                          <a:latin typeface="Arial"/>
                          <a:cs typeface="Arial"/>
                        </a:rPr>
                        <a:t>12.9%</a:t>
                      </a:r>
                      <a:endParaRPr sz="18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extLst>
                  <a:ext uri="{0D108BD9-81ED-4DB2-BD59-A6C34878D82A}">
                    <a16:rowId xmlns:a16="http://schemas.microsoft.com/office/drawing/2014/main" val="10005"/>
                  </a:ext>
                </a:extLst>
              </a:tr>
              <a:tr h="330835">
                <a:tc>
                  <a:txBody>
                    <a:bodyPr/>
                    <a:lstStyle/>
                    <a:p>
                      <a:pPr marR="16510" algn="r">
                        <a:lnSpc>
                          <a:spcPct val="100000"/>
                        </a:lnSpc>
                        <a:spcBef>
                          <a:spcPts val="105"/>
                        </a:spcBef>
                      </a:pPr>
                      <a:r>
                        <a:rPr sz="1800" spc="-90" dirty="0">
                          <a:latin typeface="Arial"/>
                          <a:cs typeface="Arial"/>
                        </a:rPr>
                        <a:t>Public</a:t>
                      </a:r>
                      <a:r>
                        <a:rPr sz="1800" spc="-80" dirty="0">
                          <a:latin typeface="Arial"/>
                          <a:cs typeface="Arial"/>
                        </a:rPr>
                        <a:t> </a:t>
                      </a:r>
                      <a:r>
                        <a:rPr sz="1800" spc="-10" dirty="0">
                          <a:latin typeface="Arial"/>
                          <a:cs typeface="Arial"/>
                        </a:rPr>
                        <a:t>Transit</a:t>
                      </a:r>
                      <a:endParaRPr sz="1800">
                        <a:latin typeface="Arial"/>
                        <a:cs typeface="Arial"/>
                      </a:endParaRPr>
                    </a:p>
                  </a:txBody>
                  <a:tcPr marL="0" marR="0" marT="1333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270" algn="ctr">
                        <a:lnSpc>
                          <a:spcPct val="100000"/>
                        </a:lnSpc>
                        <a:spcBef>
                          <a:spcPts val="105"/>
                        </a:spcBef>
                      </a:pPr>
                      <a:r>
                        <a:rPr sz="1800" spc="-90" dirty="0">
                          <a:latin typeface="Arial"/>
                          <a:cs typeface="Arial"/>
                        </a:rPr>
                        <a:t>252 </a:t>
                      </a:r>
                      <a:r>
                        <a:rPr sz="1800" spc="-10" dirty="0">
                          <a:latin typeface="Arial"/>
                          <a:cs typeface="Arial"/>
                        </a:rPr>
                        <a:t>(4.7%)</a:t>
                      </a:r>
                      <a:endParaRPr sz="1800">
                        <a:latin typeface="Arial"/>
                        <a:cs typeface="Arial"/>
                      </a:endParaRPr>
                    </a:p>
                  </a:txBody>
                  <a:tcPr marL="0" marR="0" marT="1333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3810" algn="ctr">
                        <a:lnSpc>
                          <a:spcPct val="100000"/>
                        </a:lnSpc>
                        <a:spcBef>
                          <a:spcPts val="105"/>
                        </a:spcBef>
                      </a:pPr>
                      <a:r>
                        <a:rPr sz="1800" spc="-20" dirty="0">
                          <a:latin typeface="Arial"/>
                          <a:cs typeface="Arial"/>
                        </a:rPr>
                        <a:t>3.7%</a:t>
                      </a:r>
                      <a:endParaRPr sz="1800">
                        <a:latin typeface="Arial"/>
                        <a:cs typeface="Arial"/>
                      </a:endParaRPr>
                    </a:p>
                  </a:txBody>
                  <a:tcPr marL="0" marR="0" marT="1333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extLst>
                  <a:ext uri="{0D108BD9-81ED-4DB2-BD59-A6C34878D82A}">
                    <a16:rowId xmlns:a16="http://schemas.microsoft.com/office/drawing/2014/main" val="10006"/>
                  </a:ext>
                </a:extLst>
              </a:tr>
              <a:tr h="330835">
                <a:tc>
                  <a:txBody>
                    <a:bodyPr/>
                    <a:lstStyle/>
                    <a:p>
                      <a:pPr marR="17145" algn="r">
                        <a:lnSpc>
                          <a:spcPct val="100000"/>
                        </a:lnSpc>
                        <a:spcBef>
                          <a:spcPts val="115"/>
                        </a:spcBef>
                      </a:pPr>
                      <a:r>
                        <a:rPr sz="1800" spc="-25" dirty="0">
                          <a:latin typeface="Arial"/>
                          <a:cs typeface="Arial"/>
                        </a:rPr>
                        <a:t>Van</a:t>
                      </a:r>
                      <a:endParaRPr sz="1800">
                        <a:latin typeface="Arial"/>
                        <a:cs typeface="Arial"/>
                      </a:endParaRPr>
                    </a:p>
                  </a:txBody>
                  <a:tcPr marL="0" marR="0" marT="1460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1270" algn="ctr">
                        <a:lnSpc>
                          <a:spcPct val="100000"/>
                        </a:lnSpc>
                        <a:spcBef>
                          <a:spcPts val="115"/>
                        </a:spcBef>
                      </a:pPr>
                      <a:r>
                        <a:rPr sz="1800" spc="-90" dirty="0">
                          <a:latin typeface="Arial"/>
                          <a:cs typeface="Arial"/>
                        </a:rPr>
                        <a:t>1629 </a:t>
                      </a:r>
                      <a:r>
                        <a:rPr sz="1800" spc="-10" dirty="0">
                          <a:latin typeface="Arial"/>
                          <a:cs typeface="Arial"/>
                        </a:rPr>
                        <a:t>(30.1%)</a:t>
                      </a:r>
                      <a:endParaRPr sz="1800">
                        <a:latin typeface="Arial"/>
                        <a:cs typeface="Arial"/>
                      </a:endParaRPr>
                    </a:p>
                  </a:txBody>
                  <a:tcPr marL="0" marR="0" marT="1460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3810" algn="ctr">
                        <a:lnSpc>
                          <a:spcPct val="100000"/>
                        </a:lnSpc>
                        <a:spcBef>
                          <a:spcPts val="115"/>
                        </a:spcBef>
                      </a:pPr>
                      <a:r>
                        <a:rPr sz="1800" spc="-10" dirty="0">
                          <a:latin typeface="Arial"/>
                          <a:cs typeface="Arial"/>
                        </a:rPr>
                        <a:t>29.1%</a:t>
                      </a:r>
                      <a:endParaRPr sz="1800">
                        <a:latin typeface="Arial"/>
                        <a:cs typeface="Arial"/>
                      </a:endParaRPr>
                    </a:p>
                  </a:txBody>
                  <a:tcPr marL="0" marR="0" marT="1460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extLst>
                  <a:ext uri="{0D108BD9-81ED-4DB2-BD59-A6C34878D82A}">
                    <a16:rowId xmlns:a16="http://schemas.microsoft.com/office/drawing/2014/main" val="10007"/>
                  </a:ext>
                </a:extLst>
              </a:tr>
              <a:tr h="330835">
                <a:tc>
                  <a:txBody>
                    <a:bodyPr/>
                    <a:lstStyle/>
                    <a:p>
                      <a:pPr marL="25400">
                        <a:lnSpc>
                          <a:spcPct val="100000"/>
                        </a:lnSpc>
                        <a:spcBef>
                          <a:spcPts val="100"/>
                        </a:spcBef>
                      </a:pPr>
                      <a:r>
                        <a:rPr sz="1800" spc="-150" dirty="0">
                          <a:latin typeface="Arial"/>
                          <a:cs typeface="Arial"/>
                        </a:rPr>
                        <a:t>Pest</a:t>
                      </a:r>
                      <a:r>
                        <a:rPr sz="1800" spc="-60" dirty="0">
                          <a:latin typeface="Arial"/>
                          <a:cs typeface="Arial"/>
                        </a:rPr>
                        <a:t> </a:t>
                      </a:r>
                      <a:r>
                        <a:rPr sz="1800" spc="-10" dirty="0">
                          <a:latin typeface="Arial"/>
                          <a:cs typeface="Arial"/>
                        </a:rPr>
                        <a:t>Control</a:t>
                      </a:r>
                      <a:endParaRPr sz="1800">
                        <a:latin typeface="Arial"/>
                        <a:cs typeface="Arial"/>
                      </a:endParaRPr>
                    </a:p>
                  </a:txBody>
                  <a:tcPr marL="0" marR="0" marT="1270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270" algn="ctr">
                        <a:lnSpc>
                          <a:spcPct val="100000"/>
                        </a:lnSpc>
                        <a:spcBef>
                          <a:spcPts val="100"/>
                        </a:spcBef>
                      </a:pPr>
                      <a:r>
                        <a:rPr sz="1800" spc="-90" dirty="0">
                          <a:latin typeface="Arial"/>
                          <a:cs typeface="Arial"/>
                        </a:rPr>
                        <a:t>0 </a:t>
                      </a:r>
                      <a:r>
                        <a:rPr sz="1800" spc="-20" dirty="0">
                          <a:latin typeface="Arial"/>
                          <a:cs typeface="Arial"/>
                        </a:rPr>
                        <a:t>(0%)</a:t>
                      </a:r>
                      <a:endParaRPr sz="1800">
                        <a:latin typeface="Arial"/>
                        <a:cs typeface="Arial"/>
                      </a:endParaRPr>
                    </a:p>
                  </a:txBody>
                  <a:tcPr marL="0" marR="0" marT="1270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4445" algn="ctr">
                        <a:lnSpc>
                          <a:spcPct val="100000"/>
                        </a:lnSpc>
                        <a:spcBef>
                          <a:spcPts val="100"/>
                        </a:spcBef>
                      </a:pPr>
                      <a:r>
                        <a:rPr sz="1800" spc="-25" dirty="0">
                          <a:latin typeface="Arial"/>
                          <a:cs typeface="Arial"/>
                        </a:rPr>
                        <a:t>0%</a:t>
                      </a:r>
                      <a:endParaRPr sz="1800">
                        <a:latin typeface="Arial"/>
                        <a:cs typeface="Arial"/>
                      </a:endParaRPr>
                    </a:p>
                  </a:txBody>
                  <a:tcPr marL="0" marR="0" marT="1270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extLst>
                  <a:ext uri="{0D108BD9-81ED-4DB2-BD59-A6C34878D82A}">
                    <a16:rowId xmlns:a16="http://schemas.microsoft.com/office/drawing/2014/main" val="10008"/>
                  </a:ext>
                </a:extLst>
              </a:tr>
              <a:tr h="330835">
                <a:tc>
                  <a:txBody>
                    <a:bodyPr/>
                    <a:lstStyle/>
                    <a:p>
                      <a:pPr marR="33020" algn="r">
                        <a:lnSpc>
                          <a:spcPct val="100000"/>
                        </a:lnSpc>
                        <a:spcBef>
                          <a:spcPts val="105"/>
                        </a:spcBef>
                      </a:pPr>
                      <a:r>
                        <a:rPr sz="1800" spc="-60" dirty="0">
                          <a:latin typeface="Arial"/>
                          <a:cs typeface="Arial"/>
                        </a:rPr>
                        <a:t>Air</a:t>
                      </a:r>
                      <a:r>
                        <a:rPr sz="1800" spc="-75" dirty="0">
                          <a:latin typeface="Arial"/>
                          <a:cs typeface="Arial"/>
                        </a:rPr>
                        <a:t> </a:t>
                      </a:r>
                      <a:r>
                        <a:rPr sz="1800" spc="-55" dirty="0">
                          <a:latin typeface="Arial"/>
                          <a:cs typeface="Arial"/>
                        </a:rPr>
                        <a:t>Quality</a:t>
                      </a:r>
                      <a:r>
                        <a:rPr sz="1800" spc="-70" dirty="0">
                          <a:latin typeface="Arial"/>
                          <a:cs typeface="Arial"/>
                        </a:rPr>
                        <a:t> </a:t>
                      </a:r>
                      <a:r>
                        <a:rPr sz="1800" spc="-30" dirty="0">
                          <a:latin typeface="Arial"/>
                          <a:cs typeface="Arial"/>
                        </a:rPr>
                        <a:t>Control</a:t>
                      </a:r>
                      <a:endParaRPr sz="1800">
                        <a:latin typeface="Arial"/>
                        <a:cs typeface="Arial"/>
                      </a:endParaRPr>
                    </a:p>
                  </a:txBody>
                  <a:tcPr marL="0" marR="0" marT="1333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1270" algn="ctr">
                        <a:lnSpc>
                          <a:spcPct val="100000"/>
                        </a:lnSpc>
                        <a:spcBef>
                          <a:spcPts val="105"/>
                        </a:spcBef>
                      </a:pPr>
                      <a:r>
                        <a:rPr sz="1800" spc="-90" dirty="0">
                          <a:latin typeface="Arial"/>
                          <a:cs typeface="Arial"/>
                        </a:rPr>
                        <a:t>0 </a:t>
                      </a:r>
                      <a:r>
                        <a:rPr sz="1800" spc="-20" dirty="0">
                          <a:latin typeface="Arial"/>
                          <a:cs typeface="Arial"/>
                        </a:rPr>
                        <a:t>(0%)</a:t>
                      </a:r>
                      <a:endParaRPr sz="1800">
                        <a:latin typeface="Arial"/>
                        <a:cs typeface="Arial"/>
                      </a:endParaRPr>
                    </a:p>
                  </a:txBody>
                  <a:tcPr marL="0" marR="0" marT="1333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4445" algn="ctr">
                        <a:lnSpc>
                          <a:spcPct val="100000"/>
                        </a:lnSpc>
                        <a:spcBef>
                          <a:spcPts val="105"/>
                        </a:spcBef>
                      </a:pPr>
                      <a:r>
                        <a:rPr sz="1800" spc="-25" dirty="0">
                          <a:latin typeface="Arial"/>
                          <a:cs typeface="Arial"/>
                        </a:rPr>
                        <a:t>0%</a:t>
                      </a:r>
                      <a:endParaRPr sz="1800" dirty="0">
                        <a:latin typeface="Arial"/>
                        <a:cs typeface="Arial"/>
                      </a:endParaRPr>
                    </a:p>
                  </a:txBody>
                  <a:tcPr marL="0" marR="0" marT="1333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extLst>
                  <a:ext uri="{0D108BD9-81ED-4DB2-BD59-A6C34878D82A}">
                    <a16:rowId xmlns:a16="http://schemas.microsoft.com/office/drawing/2014/main" val="10009"/>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11</a:t>
            </a:r>
          </a:p>
        </p:txBody>
      </p:sp>
      <p:graphicFrame>
        <p:nvGraphicFramePr>
          <p:cNvPr id="2" name="object 2">
            <a:extLs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0981775"/>
              </p:ext>
            </p:extLst>
          </p:nvPr>
        </p:nvGraphicFramePr>
        <p:xfrm>
          <a:off x="1517653" y="423135"/>
          <a:ext cx="5711823" cy="6211568"/>
        </p:xfrm>
        <a:graphic>
          <a:graphicData uri="http://schemas.openxmlformats.org/drawingml/2006/table">
            <a:tbl>
              <a:tblPr firstRow="1" bandRow="1">
                <a:tableStyleId>{2D5ABB26-0587-4C30-8999-92F81FD0307C}</a:tableStyleId>
              </a:tblPr>
              <a:tblGrid>
                <a:gridCol w="1142365">
                  <a:extLst>
                    <a:ext uri="{9D8B030D-6E8A-4147-A177-3AD203B41FA5}">
                      <a16:colId xmlns:a16="http://schemas.microsoft.com/office/drawing/2014/main" val="20000"/>
                    </a:ext>
                  </a:extLst>
                </a:gridCol>
                <a:gridCol w="1142365">
                  <a:extLst>
                    <a:ext uri="{9D8B030D-6E8A-4147-A177-3AD203B41FA5}">
                      <a16:colId xmlns:a16="http://schemas.microsoft.com/office/drawing/2014/main" val="20001"/>
                    </a:ext>
                  </a:extLst>
                </a:gridCol>
                <a:gridCol w="1142365">
                  <a:extLst>
                    <a:ext uri="{9D8B030D-6E8A-4147-A177-3AD203B41FA5}">
                      <a16:colId xmlns:a16="http://schemas.microsoft.com/office/drawing/2014/main" val="20002"/>
                    </a:ext>
                  </a:extLst>
                </a:gridCol>
                <a:gridCol w="1142364">
                  <a:extLst>
                    <a:ext uri="{9D8B030D-6E8A-4147-A177-3AD203B41FA5}">
                      <a16:colId xmlns:a16="http://schemas.microsoft.com/office/drawing/2014/main" val="20003"/>
                    </a:ext>
                  </a:extLst>
                </a:gridCol>
                <a:gridCol w="1142364">
                  <a:extLst>
                    <a:ext uri="{9D8B030D-6E8A-4147-A177-3AD203B41FA5}">
                      <a16:colId xmlns:a16="http://schemas.microsoft.com/office/drawing/2014/main" val="20004"/>
                    </a:ext>
                  </a:extLst>
                </a:gridCol>
              </a:tblGrid>
              <a:tr h="261620">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solidFill>
                      <a:srgbClr val="FF0000"/>
                    </a:solidFill>
                  </a:tcPr>
                </a:tc>
                <a:tc gridSpan="2">
                  <a:txBody>
                    <a:bodyPr/>
                    <a:lstStyle/>
                    <a:p>
                      <a:pPr marL="1270" algn="ctr">
                        <a:lnSpc>
                          <a:spcPct val="100000"/>
                        </a:lnSpc>
                        <a:spcBef>
                          <a:spcPts val="65"/>
                        </a:spcBef>
                      </a:pPr>
                      <a:r>
                        <a:rPr sz="1400" spc="-10" dirty="0">
                          <a:solidFill>
                            <a:srgbClr val="FFFFFF"/>
                          </a:solidFill>
                          <a:latin typeface="Arial"/>
                          <a:cs typeface="Arial"/>
                        </a:rPr>
                        <a:t>Contract</a:t>
                      </a:r>
                      <a:endParaRPr sz="1400">
                        <a:latin typeface="Arial"/>
                        <a:cs typeface="Arial"/>
                      </a:endParaRPr>
                    </a:p>
                  </a:txBody>
                  <a:tcPr marL="0" marR="0" marT="825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solidFill>
                      <a:srgbClr val="FF0000"/>
                    </a:solidFill>
                  </a:tcPr>
                </a:tc>
                <a:tc hMerge="1">
                  <a:txBody>
                    <a:bodyPr/>
                    <a:lstStyle/>
                    <a:p>
                      <a:endParaRPr/>
                    </a:p>
                  </a:txBody>
                  <a:tcPr marL="0" marR="0" marT="0" marB="0"/>
                </a:tc>
                <a:tc gridSpan="2">
                  <a:txBody>
                    <a:bodyPr/>
                    <a:lstStyle/>
                    <a:p>
                      <a:pPr marL="4445" algn="ctr">
                        <a:lnSpc>
                          <a:spcPct val="100000"/>
                        </a:lnSpc>
                        <a:spcBef>
                          <a:spcPts val="65"/>
                        </a:spcBef>
                      </a:pPr>
                      <a:r>
                        <a:rPr sz="1400" spc="-10" dirty="0">
                          <a:solidFill>
                            <a:srgbClr val="FFFFFF"/>
                          </a:solidFill>
                          <a:latin typeface="Arial"/>
                          <a:cs typeface="Arial"/>
                        </a:rPr>
                        <a:t>Enrollees</a:t>
                      </a:r>
                      <a:endParaRPr sz="1400">
                        <a:latin typeface="Arial"/>
                        <a:cs typeface="Arial"/>
                      </a:endParaRPr>
                    </a:p>
                  </a:txBody>
                  <a:tcPr marL="0" marR="0" marT="825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solidFill>
                      <a:srgbClr val="FF0000"/>
                    </a:solidFill>
                  </a:tcPr>
                </a:tc>
                <a:tc hMerge="1">
                  <a:txBody>
                    <a:bodyPr/>
                    <a:lstStyle/>
                    <a:p>
                      <a:endParaRPr/>
                    </a:p>
                  </a:txBody>
                  <a:tcPr marL="0" marR="0" marT="0" marB="0"/>
                </a:tc>
                <a:extLst>
                  <a:ext uri="{0D108BD9-81ED-4DB2-BD59-A6C34878D82A}">
                    <a16:rowId xmlns:a16="http://schemas.microsoft.com/office/drawing/2014/main" val="10000"/>
                  </a:ext>
                </a:extLst>
              </a:tr>
              <a:tr h="261620">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solidFill>
                      <a:srgbClr val="FF0000"/>
                    </a:solidFill>
                  </a:tcPr>
                </a:tc>
                <a:tc>
                  <a:txBody>
                    <a:bodyPr/>
                    <a:lstStyle/>
                    <a:p>
                      <a:pPr marL="1270" algn="ctr">
                        <a:lnSpc>
                          <a:spcPct val="100000"/>
                        </a:lnSpc>
                        <a:spcBef>
                          <a:spcPts val="65"/>
                        </a:spcBef>
                      </a:pPr>
                      <a:r>
                        <a:rPr sz="1400" spc="-50" dirty="0">
                          <a:solidFill>
                            <a:srgbClr val="FFFFFF"/>
                          </a:solidFill>
                          <a:latin typeface="Arial"/>
                          <a:cs typeface="Arial"/>
                        </a:rPr>
                        <a:t>n</a:t>
                      </a:r>
                      <a:endParaRPr sz="1400">
                        <a:latin typeface="Arial"/>
                        <a:cs typeface="Arial"/>
                      </a:endParaRPr>
                    </a:p>
                  </a:txBody>
                  <a:tcPr marL="0" marR="0" marT="825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solidFill>
                      <a:srgbClr val="FF0000"/>
                    </a:solidFill>
                  </a:tcPr>
                </a:tc>
                <a:tc>
                  <a:txBody>
                    <a:bodyPr/>
                    <a:lstStyle/>
                    <a:p>
                      <a:pPr marL="2540" algn="ctr">
                        <a:lnSpc>
                          <a:spcPct val="100000"/>
                        </a:lnSpc>
                        <a:spcBef>
                          <a:spcPts val="65"/>
                        </a:spcBef>
                      </a:pPr>
                      <a:r>
                        <a:rPr sz="1400" spc="-50" dirty="0">
                          <a:solidFill>
                            <a:srgbClr val="FFFFFF"/>
                          </a:solidFill>
                          <a:latin typeface="Arial"/>
                          <a:cs typeface="Arial"/>
                        </a:rPr>
                        <a:t>%</a:t>
                      </a:r>
                      <a:endParaRPr sz="1400">
                        <a:latin typeface="Arial"/>
                        <a:cs typeface="Arial"/>
                      </a:endParaRPr>
                    </a:p>
                  </a:txBody>
                  <a:tcPr marL="0" marR="0" marT="825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solidFill>
                      <a:srgbClr val="FF0000"/>
                    </a:solidFill>
                  </a:tcPr>
                </a:tc>
                <a:tc>
                  <a:txBody>
                    <a:bodyPr/>
                    <a:lstStyle/>
                    <a:p>
                      <a:pPr marL="3810" algn="ctr">
                        <a:lnSpc>
                          <a:spcPct val="100000"/>
                        </a:lnSpc>
                        <a:spcBef>
                          <a:spcPts val="65"/>
                        </a:spcBef>
                      </a:pPr>
                      <a:r>
                        <a:rPr sz="1400" spc="-50" dirty="0">
                          <a:solidFill>
                            <a:srgbClr val="FFFFFF"/>
                          </a:solidFill>
                          <a:latin typeface="Arial"/>
                          <a:cs typeface="Arial"/>
                        </a:rPr>
                        <a:t>n</a:t>
                      </a:r>
                      <a:endParaRPr sz="1400">
                        <a:latin typeface="Arial"/>
                        <a:cs typeface="Arial"/>
                      </a:endParaRPr>
                    </a:p>
                  </a:txBody>
                  <a:tcPr marL="0" marR="0" marT="825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solidFill>
                      <a:srgbClr val="FF0000"/>
                    </a:solidFill>
                  </a:tcPr>
                </a:tc>
                <a:tc>
                  <a:txBody>
                    <a:bodyPr/>
                    <a:lstStyle/>
                    <a:p>
                      <a:pPr marL="5080" algn="ctr">
                        <a:lnSpc>
                          <a:spcPct val="100000"/>
                        </a:lnSpc>
                        <a:spcBef>
                          <a:spcPts val="65"/>
                        </a:spcBef>
                      </a:pPr>
                      <a:r>
                        <a:rPr sz="1400" spc="-50" dirty="0">
                          <a:solidFill>
                            <a:srgbClr val="FFFFFF"/>
                          </a:solidFill>
                          <a:latin typeface="Arial"/>
                          <a:cs typeface="Arial"/>
                        </a:rPr>
                        <a:t>%</a:t>
                      </a:r>
                      <a:endParaRPr sz="1400">
                        <a:latin typeface="Arial"/>
                        <a:cs typeface="Arial"/>
                      </a:endParaRPr>
                    </a:p>
                  </a:txBody>
                  <a:tcPr marL="0" marR="0" marT="825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01"/>
                  </a:ext>
                </a:extLst>
              </a:tr>
              <a:tr h="261620">
                <a:tc>
                  <a:txBody>
                    <a:bodyPr/>
                    <a:lstStyle/>
                    <a:p>
                      <a:pPr marL="21590">
                        <a:lnSpc>
                          <a:spcPct val="100000"/>
                        </a:lnSpc>
                        <a:spcBef>
                          <a:spcPts val="70"/>
                        </a:spcBef>
                      </a:pPr>
                      <a:r>
                        <a:rPr sz="1400" spc="-20" dirty="0">
                          <a:solidFill>
                            <a:srgbClr val="FFFFFF"/>
                          </a:solidFill>
                          <a:latin typeface="Arial"/>
                          <a:cs typeface="Arial"/>
                        </a:rPr>
                        <a:t>Type</a:t>
                      </a:r>
                      <a:endParaRPr sz="1400">
                        <a:latin typeface="Arial"/>
                        <a:cs typeface="Arial"/>
                      </a:endParaRPr>
                    </a:p>
                  </a:txBody>
                  <a:tcPr marL="0" marR="0" marT="889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02"/>
                  </a:ext>
                </a:extLst>
              </a:tr>
              <a:tr h="261620">
                <a:tc>
                  <a:txBody>
                    <a:bodyPr/>
                    <a:lstStyle/>
                    <a:p>
                      <a:pPr marL="21590">
                        <a:lnSpc>
                          <a:spcPct val="100000"/>
                        </a:lnSpc>
                        <a:spcBef>
                          <a:spcPts val="70"/>
                        </a:spcBef>
                      </a:pPr>
                      <a:r>
                        <a:rPr sz="1400" spc="-25" dirty="0">
                          <a:latin typeface="Arial"/>
                          <a:cs typeface="Arial"/>
                        </a:rPr>
                        <a:t>HMO</a:t>
                      </a:r>
                      <a:endParaRPr sz="1400">
                        <a:latin typeface="Arial"/>
                        <a:cs typeface="Arial"/>
                      </a:endParaRPr>
                    </a:p>
                  </a:txBody>
                  <a:tcPr marL="0" marR="0" marT="889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270" algn="ctr">
                        <a:lnSpc>
                          <a:spcPct val="100000"/>
                        </a:lnSpc>
                        <a:spcBef>
                          <a:spcPts val="70"/>
                        </a:spcBef>
                      </a:pPr>
                      <a:r>
                        <a:rPr sz="1400" spc="-10" dirty="0">
                          <a:latin typeface="Arial"/>
                          <a:cs typeface="Arial"/>
                        </a:rPr>
                        <a:t>1,715</a:t>
                      </a:r>
                      <a:endParaRPr sz="1400">
                        <a:latin typeface="Arial"/>
                        <a:cs typeface="Arial"/>
                      </a:endParaRPr>
                    </a:p>
                  </a:txBody>
                  <a:tcPr marL="0" marR="0" marT="889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905" algn="ctr">
                        <a:lnSpc>
                          <a:spcPct val="100000"/>
                        </a:lnSpc>
                        <a:spcBef>
                          <a:spcPts val="70"/>
                        </a:spcBef>
                      </a:pPr>
                      <a:r>
                        <a:rPr sz="1400" spc="-20" dirty="0">
                          <a:latin typeface="Arial"/>
                          <a:cs typeface="Arial"/>
                        </a:rPr>
                        <a:t>47.6</a:t>
                      </a:r>
                      <a:endParaRPr sz="1400">
                        <a:latin typeface="Arial"/>
                        <a:cs typeface="Arial"/>
                      </a:endParaRPr>
                    </a:p>
                  </a:txBody>
                  <a:tcPr marL="0" marR="0" marT="889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3175" algn="ctr">
                        <a:lnSpc>
                          <a:spcPct val="100000"/>
                        </a:lnSpc>
                        <a:spcBef>
                          <a:spcPts val="70"/>
                        </a:spcBef>
                      </a:pPr>
                      <a:r>
                        <a:rPr sz="1400" spc="-10" dirty="0">
                          <a:latin typeface="Arial"/>
                          <a:cs typeface="Arial"/>
                        </a:rPr>
                        <a:t>6,356,009</a:t>
                      </a:r>
                      <a:endParaRPr sz="1400">
                        <a:latin typeface="Arial"/>
                        <a:cs typeface="Arial"/>
                      </a:endParaRPr>
                    </a:p>
                  </a:txBody>
                  <a:tcPr marL="0" marR="0" marT="889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4445" algn="ctr">
                        <a:lnSpc>
                          <a:spcPct val="100000"/>
                        </a:lnSpc>
                        <a:spcBef>
                          <a:spcPts val="70"/>
                        </a:spcBef>
                      </a:pPr>
                      <a:r>
                        <a:rPr sz="1400" spc="-20" dirty="0">
                          <a:latin typeface="Arial"/>
                          <a:cs typeface="Arial"/>
                        </a:rPr>
                        <a:t>49.9</a:t>
                      </a:r>
                      <a:endParaRPr sz="1400">
                        <a:latin typeface="Arial"/>
                        <a:cs typeface="Arial"/>
                      </a:endParaRPr>
                    </a:p>
                  </a:txBody>
                  <a:tcPr marL="0" marR="0" marT="889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extLst>
                  <a:ext uri="{0D108BD9-81ED-4DB2-BD59-A6C34878D82A}">
                    <a16:rowId xmlns:a16="http://schemas.microsoft.com/office/drawing/2014/main" val="10003"/>
                  </a:ext>
                </a:extLst>
              </a:tr>
              <a:tr h="261620">
                <a:tc>
                  <a:txBody>
                    <a:bodyPr/>
                    <a:lstStyle/>
                    <a:p>
                      <a:pPr marL="21590">
                        <a:lnSpc>
                          <a:spcPct val="100000"/>
                        </a:lnSpc>
                        <a:spcBef>
                          <a:spcPts val="75"/>
                        </a:spcBef>
                      </a:pPr>
                      <a:r>
                        <a:rPr sz="1400" spc="-25" dirty="0">
                          <a:latin typeface="Arial"/>
                          <a:cs typeface="Arial"/>
                        </a:rPr>
                        <a:t>PPO</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270" algn="ctr">
                        <a:lnSpc>
                          <a:spcPct val="100000"/>
                        </a:lnSpc>
                        <a:spcBef>
                          <a:spcPts val="75"/>
                        </a:spcBef>
                      </a:pPr>
                      <a:r>
                        <a:rPr sz="1400" spc="-25" dirty="0">
                          <a:latin typeface="Arial"/>
                          <a:cs typeface="Arial"/>
                        </a:rPr>
                        <a:t>266</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905" algn="ctr">
                        <a:lnSpc>
                          <a:spcPct val="100000"/>
                        </a:lnSpc>
                        <a:spcBef>
                          <a:spcPts val="75"/>
                        </a:spcBef>
                      </a:pPr>
                      <a:r>
                        <a:rPr sz="1400" spc="-20" dirty="0">
                          <a:latin typeface="Arial"/>
                          <a:cs typeface="Arial"/>
                        </a:rPr>
                        <a:t>15.9</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3175" algn="ctr">
                        <a:lnSpc>
                          <a:spcPct val="100000"/>
                        </a:lnSpc>
                        <a:spcBef>
                          <a:spcPts val="75"/>
                        </a:spcBef>
                      </a:pPr>
                      <a:r>
                        <a:rPr sz="1400" spc="-10" dirty="0">
                          <a:latin typeface="Arial"/>
                          <a:cs typeface="Arial"/>
                        </a:rPr>
                        <a:t>811,075</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5080" algn="ctr">
                        <a:lnSpc>
                          <a:spcPct val="100000"/>
                        </a:lnSpc>
                        <a:spcBef>
                          <a:spcPts val="75"/>
                        </a:spcBef>
                      </a:pPr>
                      <a:r>
                        <a:rPr sz="1400" spc="-25" dirty="0">
                          <a:latin typeface="Arial"/>
                          <a:cs typeface="Arial"/>
                        </a:rPr>
                        <a:t>11</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extLst>
                  <a:ext uri="{0D108BD9-81ED-4DB2-BD59-A6C34878D82A}">
                    <a16:rowId xmlns:a16="http://schemas.microsoft.com/office/drawing/2014/main" val="10004"/>
                  </a:ext>
                </a:extLst>
              </a:tr>
              <a:tr h="261620">
                <a:tc>
                  <a:txBody>
                    <a:bodyPr/>
                    <a:lstStyle/>
                    <a:p>
                      <a:pPr marL="21590">
                        <a:lnSpc>
                          <a:spcPct val="100000"/>
                        </a:lnSpc>
                        <a:spcBef>
                          <a:spcPts val="75"/>
                        </a:spcBef>
                      </a:pPr>
                      <a:r>
                        <a:rPr sz="1400" spc="-10" dirty="0">
                          <a:latin typeface="Arial"/>
                          <a:cs typeface="Arial"/>
                        </a:rPr>
                        <a:t>Other</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1270" algn="ctr">
                        <a:lnSpc>
                          <a:spcPct val="100000"/>
                        </a:lnSpc>
                        <a:spcBef>
                          <a:spcPts val="75"/>
                        </a:spcBef>
                      </a:pPr>
                      <a:r>
                        <a:rPr sz="1400" spc="-25" dirty="0">
                          <a:latin typeface="Arial"/>
                          <a:cs typeface="Arial"/>
                        </a:rPr>
                        <a:t>26</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1905" algn="ctr">
                        <a:lnSpc>
                          <a:spcPct val="100000"/>
                        </a:lnSpc>
                        <a:spcBef>
                          <a:spcPts val="75"/>
                        </a:spcBef>
                      </a:pPr>
                      <a:r>
                        <a:rPr sz="1400" spc="-20" dirty="0">
                          <a:latin typeface="Arial"/>
                          <a:cs typeface="Arial"/>
                        </a:rPr>
                        <a:t>17.5</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3175" algn="ctr">
                        <a:lnSpc>
                          <a:spcPct val="100000"/>
                        </a:lnSpc>
                        <a:spcBef>
                          <a:spcPts val="75"/>
                        </a:spcBef>
                      </a:pPr>
                      <a:r>
                        <a:rPr sz="1400" spc="-10" dirty="0">
                          <a:latin typeface="Arial"/>
                          <a:cs typeface="Arial"/>
                        </a:rPr>
                        <a:t>95,778</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4445" algn="ctr">
                        <a:lnSpc>
                          <a:spcPct val="100000"/>
                        </a:lnSpc>
                        <a:spcBef>
                          <a:spcPts val="75"/>
                        </a:spcBef>
                      </a:pPr>
                      <a:r>
                        <a:rPr sz="1400" spc="-20" dirty="0">
                          <a:latin typeface="Arial"/>
                          <a:cs typeface="Arial"/>
                        </a:rPr>
                        <a:t>30.1</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extLst>
                  <a:ext uri="{0D108BD9-81ED-4DB2-BD59-A6C34878D82A}">
                    <a16:rowId xmlns:a16="http://schemas.microsoft.com/office/drawing/2014/main" val="10005"/>
                  </a:ext>
                </a:extLst>
              </a:tr>
              <a:tr h="261620">
                <a:tc>
                  <a:txBody>
                    <a:bodyPr/>
                    <a:lstStyle/>
                    <a:p>
                      <a:pPr marL="21590">
                        <a:lnSpc>
                          <a:spcPct val="100000"/>
                        </a:lnSpc>
                        <a:spcBef>
                          <a:spcPts val="80"/>
                        </a:spcBef>
                      </a:pPr>
                      <a:r>
                        <a:rPr sz="1400" spc="-10" dirty="0">
                          <a:solidFill>
                            <a:srgbClr val="FFFFFF"/>
                          </a:solidFill>
                          <a:latin typeface="Arial"/>
                          <a:cs typeface="Arial"/>
                        </a:rPr>
                        <a:t>Enrollment</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06"/>
                  </a:ext>
                </a:extLst>
              </a:tr>
              <a:tr h="261620">
                <a:tc>
                  <a:txBody>
                    <a:bodyPr/>
                    <a:lstStyle/>
                    <a:p>
                      <a:pPr marL="21590">
                        <a:lnSpc>
                          <a:spcPct val="100000"/>
                        </a:lnSpc>
                        <a:spcBef>
                          <a:spcPts val="80"/>
                        </a:spcBef>
                      </a:pPr>
                      <a:r>
                        <a:rPr sz="1400" spc="-95" dirty="0">
                          <a:latin typeface="Arial"/>
                          <a:cs typeface="Arial"/>
                        </a:rPr>
                        <a:t>Small</a:t>
                      </a:r>
                      <a:r>
                        <a:rPr sz="1400" spc="-70" dirty="0">
                          <a:latin typeface="Arial"/>
                          <a:cs typeface="Arial"/>
                        </a:rPr>
                        <a:t> </a:t>
                      </a:r>
                      <a:r>
                        <a:rPr sz="1400" spc="-10" dirty="0">
                          <a:latin typeface="Arial"/>
                          <a:cs typeface="Arial"/>
                        </a:rPr>
                        <a:t>(&lt;4100)</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270" algn="ctr">
                        <a:lnSpc>
                          <a:spcPct val="100000"/>
                        </a:lnSpc>
                        <a:spcBef>
                          <a:spcPts val="80"/>
                        </a:spcBef>
                      </a:pPr>
                      <a:r>
                        <a:rPr sz="1400" spc="-25" dirty="0">
                          <a:latin typeface="Arial"/>
                          <a:cs typeface="Arial"/>
                        </a:rPr>
                        <a:t>480</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2540" algn="ctr">
                        <a:lnSpc>
                          <a:spcPct val="100000"/>
                        </a:lnSpc>
                        <a:spcBef>
                          <a:spcPts val="80"/>
                        </a:spcBef>
                      </a:pPr>
                      <a:r>
                        <a:rPr sz="1400" spc="-25" dirty="0">
                          <a:latin typeface="Arial"/>
                          <a:cs typeface="Arial"/>
                        </a:rPr>
                        <a:t>45</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3175" algn="ctr">
                        <a:lnSpc>
                          <a:spcPct val="100000"/>
                        </a:lnSpc>
                        <a:spcBef>
                          <a:spcPts val="80"/>
                        </a:spcBef>
                      </a:pPr>
                      <a:r>
                        <a:rPr sz="1400" spc="-10" dirty="0">
                          <a:latin typeface="Arial"/>
                          <a:cs typeface="Arial"/>
                        </a:rPr>
                        <a:t>113,543</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4445" algn="ctr">
                        <a:lnSpc>
                          <a:spcPct val="100000"/>
                        </a:lnSpc>
                        <a:spcBef>
                          <a:spcPts val="80"/>
                        </a:spcBef>
                      </a:pPr>
                      <a:r>
                        <a:rPr sz="1400" spc="-20" dirty="0">
                          <a:latin typeface="Arial"/>
                          <a:cs typeface="Arial"/>
                        </a:rPr>
                        <a:t>42.1</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extLst>
                  <a:ext uri="{0D108BD9-81ED-4DB2-BD59-A6C34878D82A}">
                    <a16:rowId xmlns:a16="http://schemas.microsoft.com/office/drawing/2014/main" val="10007"/>
                  </a:ext>
                </a:extLst>
              </a:tr>
              <a:tr h="489584">
                <a:tc>
                  <a:txBody>
                    <a:bodyPr/>
                    <a:lstStyle/>
                    <a:p>
                      <a:pPr marL="21590" marR="47625">
                        <a:lnSpc>
                          <a:spcPts val="1800"/>
                        </a:lnSpc>
                        <a:spcBef>
                          <a:spcPts val="45"/>
                        </a:spcBef>
                      </a:pPr>
                      <a:r>
                        <a:rPr sz="1400" spc="-10" dirty="0">
                          <a:latin typeface="Arial"/>
                          <a:cs typeface="Arial"/>
                        </a:rPr>
                        <a:t>Medium </a:t>
                      </a:r>
                      <a:r>
                        <a:rPr sz="1400" spc="-65" dirty="0">
                          <a:latin typeface="Arial"/>
                          <a:cs typeface="Arial"/>
                        </a:rPr>
                        <a:t>(4,100-23,500)</a:t>
                      </a:r>
                      <a:endParaRPr sz="1400">
                        <a:latin typeface="Arial"/>
                        <a:cs typeface="Arial"/>
                      </a:endParaRPr>
                    </a:p>
                  </a:txBody>
                  <a:tcPr marL="0" marR="0" marT="571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a:lnSpc>
                          <a:spcPct val="100000"/>
                        </a:lnSpc>
                        <a:spcBef>
                          <a:spcPts val="270"/>
                        </a:spcBef>
                      </a:pPr>
                      <a:endParaRPr sz="1400">
                        <a:latin typeface="Times New Roman"/>
                        <a:cs typeface="Times New Roman"/>
                      </a:endParaRPr>
                    </a:p>
                    <a:p>
                      <a:pPr marL="1270" algn="ctr">
                        <a:lnSpc>
                          <a:spcPct val="100000"/>
                        </a:lnSpc>
                        <a:spcBef>
                          <a:spcPts val="5"/>
                        </a:spcBef>
                      </a:pPr>
                      <a:r>
                        <a:rPr sz="1400" spc="-25" dirty="0">
                          <a:latin typeface="Arial"/>
                          <a:cs typeface="Arial"/>
                        </a:rPr>
                        <a:t>467</a:t>
                      </a:r>
                      <a:endParaRPr sz="1400">
                        <a:latin typeface="Arial"/>
                        <a:cs typeface="Arial"/>
                      </a:endParaRPr>
                    </a:p>
                  </a:txBody>
                  <a:tcPr marL="0" marR="0" marT="34290"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a:lnSpc>
                          <a:spcPct val="100000"/>
                        </a:lnSpc>
                        <a:spcBef>
                          <a:spcPts val="270"/>
                        </a:spcBef>
                      </a:pPr>
                      <a:endParaRPr sz="1400">
                        <a:latin typeface="Times New Roman"/>
                        <a:cs typeface="Times New Roman"/>
                      </a:endParaRPr>
                    </a:p>
                    <a:p>
                      <a:pPr marL="1905" algn="ctr">
                        <a:lnSpc>
                          <a:spcPct val="100000"/>
                        </a:lnSpc>
                        <a:spcBef>
                          <a:spcPts val="5"/>
                        </a:spcBef>
                      </a:pPr>
                      <a:r>
                        <a:rPr sz="1400" spc="-20" dirty="0">
                          <a:latin typeface="Arial"/>
                          <a:cs typeface="Arial"/>
                        </a:rPr>
                        <a:t>41.7</a:t>
                      </a:r>
                      <a:endParaRPr sz="1400">
                        <a:latin typeface="Arial"/>
                        <a:cs typeface="Arial"/>
                      </a:endParaRPr>
                    </a:p>
                  </a:txBody>
                  <a:tcPr marL="0" marR="0" marT="34290"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a:lnSpc>
                          <a:spcPct val="100000"/>
                        </a:lnSpc>
                        <a:spcBef>
                          <a:spcPts val="270"/>
                        </a:spcBef>
                      </a:pPr>
                      <a:endParaRPr sz="1400">
                        <a:latin typeface="Times New Roman"/>
                        <a:cs typeface="Times New Roman"/>
                      </a:endParaRPr>
                    </a:p>
                    <a:p>
                      <a:pPr marL="3175" algn="ctr">
                        <a:lnSpc>
                          <a:spcPct val="100000"/>
                        </a:lnSpc>
                        <a:spcBef>
                          <a:spcPts val="5"/>
                        </a:spcBef>
                      </a:pPr>
                      <a:r>
                        <a:rPr sz="1400" spc="-10" dirty="0">
                          <a:latin typeface="Arial"/>
                          <a:cs typeface="Arial"/>
                        </a:rPr>
                        <a:t>807,440</a:t>
                      </a:r>
                      <a:endParaRPr sz="1400">
                        <a:latin typeface="Arial"/>
                        <a:cs typeface="Arial"/>
                      </a:endParaRPr>
                    </a:p>
                  </a:txBody>
                  <a:tcPr marL="0" marR="0" marT="34290"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a:lnSpc>
                          <a:spcPct val="100000"/>
                        </a:lnSpc>
                        <a:spcBef>
                          <a:spcPts val="270"/>
                        </a:spcBef>
                      </a:pPr>
                      <a:endParaRPr sz="1400">
                        <a:latin typeface="Times New Roman"/>
                        <a:cs typeface="Times New Roman"/>
                      </a:endParaRPr>
                    </a:p>
                    <a:p>
                      <a:pPr marL="4445" algn="ctr">
                        <a:lnSpc>
                          <a:spcPct val="100000"/>
                        </a:lnSpc>
                        <a:spcBef>
                          <a:spcPts val="5"/>
                        </a:spcBef>
                      </a:pPr>
                      <a:r>
                        <a:rPr sz="1400" spc="-20" dirty="0">
                          <a:latin typeface="Arial"/>
                          <a:cs typeface="Arial"/>
                        </a:rPr>
                        <a:t>41.3</a:t>
                      </a:r>
                      <a:endParaRPr sz="1400">
                        <a:latin typeface="Arial"/>
                        <a:cs typeface="Arial"/>
                      </a:endParaRPr>
                    </a:p>
                  </a:txBody>
                  <a:tcPr marL="0" marR="0" marT="34290"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extLst>
                  <a:ext uri="{0D108BD9-81ED-4DB2-BD59-A6C34878D82A}">
                    <a16:rowId xmlns:a16="http://schemas.microsoft.com/office/drawing/2014/main" val="10008"/>
                  </a:ext>
                </a:extLst>
              </a:tr>
              <a:tr h="489584">
                <a:tc>
                  <a:txBody>
                    <a:bodyPr/>
                    <a:lstStyle/>
                    <a:p>
                      <a:pPr marL="21590" marR="419100">
                        <a:lnSpc>
                          <a:spcPts val="1800"/>
                        </a:lnSpc>
                        <a:spcBef>
                          <a:spcPts val="50"/>
                        </a:spcBef>
                      </a:pPr>
                      <a:r>
                        <a:rPr sz="1400" spc="-10" dirty="0">
                          <a:latin typeface="Arial"/>
                          <a:cs typeface="Arial"/>
                        </a:rPr>
                        <a:t>Large </a:t>
                      </a:r>
                      <a:r>
                        <a:rPr sz="1400" spc="-70" dirty="0">
                          <a:latin typeface="Arial"/>
                          <a:cs typeface="Arial"/>
                        </a:rPr>
                        <a:t>(&gt;23,500)</a:t>
                      </a:r>
                      <a:endParaRPr sz="1400">
                        <a:latin typeface="Arial"/>
                        <a:cs typeface="Arial"/>
                      </a:endParaRPr>
                    </a:p>
                  </a:txBody>
                  <a:tcPr marL="0" marR="0" marT="635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a:lnSpc>
                          <a:spcPct val="100000"/>
                        </a:lnSpc>
                        <a:spcBef>
                          <a:spcPts val="280"/>
                        </a:spcBef>
                      </a:pPr>
                      <a:endParaRPr sz="1400">
                        <a:latin typeface="Times New Roman"/>
                        <a:cs typeface="Times New Roman"/>
                      </a:endParaRPr>
                    </a:p>
                    <a:p>
                      <a:pPr marL="1270" algn="ctr">
                        <a:lnSpc>
                          <a:spcPct val="100000"/>
                        </a:lnSpc>
                      </a:pPr>
                      <a:r>
                        <a:rPr sz="1400" spc="-25" dirty="0">
                          <a:latin typeface="Arial"/>
                          <a:cs typeface="Arial"/>
                        </a:rPr>
                        <a:t>492</a:t>
                      </a:r>
                      <a:endParaRPr sz="1400">
                        <a:latin typeface="Arial"/>
                        <a:cs typeface="Arial"/>
                      </a:endParaRPr>
                    </a:p>
                  </a:txBody>
                  <a:tcPr marL="0" marR="0" marT="355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a:lnSpc>
                          <a:spcPct val="100000"/>
                        </a:lnSpc>
                        <a:spcBef>
                          <a:spcPts val="280"/>
                        </a:spcBef>
                      </a:pPr>
                      <a:endParaRPr sz="1400" dirty="0">
                        <a:latin typeface="Times New Roman"/>
                        <a:cs typeface="Times New Roman"/>
                      </a:endParaRPr>
                    </a:p>
                    <a:p>
                      <a:pPr marL="1905" algn="ctr">
                        <a:lnSpc>
                          <a:spcPct val="100000"/>
                        </a:lnSpc>
                      </a:pPr>
                      <a:r>
                        <a:rPr sz="1400" spc="-20" dirty="0">
                          <a:latin typeface="Arial"/>
                          <a:cs typeface="Arial"/>
                        </a:rPr>
                        <a:t>43.2</a:t>
                      </a:r>
                      <a:endParaRPr sz="1400" dirty="0">
                        <a:latin typeface="Arial"/>
                        <a:cs typeface="Arial"/>
                      </a:endParaRPr>
                    </a:p>
                  </a:txBody>
                  <a:tcPr marL="0" marR="0" marT="355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a:lnSpc>
                          <a:spcPct val="100000"/>
                        </a:lnSpc>
                        <a:spcBef>
                          <a:spcPts val="280"/>
                        </a:spcBef>
                      </a:pPr>
                      <a:endParaRPr sz="1400">
                        <a:latin typeface="Times New Roman"/>
                        <a:cs typeface="Times New Roman"/>
                      </a:endParaRPr>
                    </a:p>
                    <a:p>
                      <a:pPr marL="3175" algn="ctr">
                        <a:lnSpc>
                          <a:spcPct val="100000"/>
                        </a:lnSpc>
                      </a:pPr>
                      <a:r>
                        <a:rPr sz="1400" spc="-10" dirty="0">
                          <a:latin typeface="Arial"/>
                          <a:cs typeface="Arial"/>
                        </a:rPr>
                        <a:t>6,341,879</a:t>
                      </a:r>
                      <a:endParaRPr sz="1400">
                        <a:latin typeface="Arial"/>
                        <a:cs typeface="Arial"/>
                      </a:endParaRPr>
                    </a:p>
                  </a:txBody>
                  <a:tcPr marL="0" marR="0" marT="355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a:lnSpc>
                          <a:spcPct val="100000"/>
                        </a:lnSpc>
                        <a:spcBef>
                          <a:spcPts val="280"/>
                        </a:spcBef>
                      </a:pPr>
                      <a:endParaRPr sz="1400">
                        <a:latin typeface="Times New Roman"/>
                        <a:cs typeface="Times New Roman"/>
                      </a:endParaRPr>
                    </a:p>
                    <a:p>
                      <a:pPr marL="4445" algn="ctr">
                        <a:lnSpc>
                          <a:spcPct val="100000"/>
                        </a:lnSpc>
                      </a:pPr>
                      <a:r>
                        <a:rPr sz="1400" spc="-20" dirty="0">
                          <a:latin typeface="Arial"/>
                          <a:cs typeface="Arial"/>
                        </a:rPr>
                        <a:t>34.8</a:t>
                      </a:r>
                      <a:endParaRPr sz="1400">
                        <a:latin typeface="Arial"/>
                        <a:cs typeface="Arial"/>
                      </a:endParaRPr>
                    </a:p>
                  </a:txBody>
                  <a:tcPr marL="0" marR="0" marT="355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extLst>
                  <a:ext uri="{0D108BD9-81ED-4DB2-BD59-A6C34878D82A}">
                    <a16:rowId xmlns:a16="http://schemas.microsoft.com/office/drawing/2014/main" val="10009"/>
                  </a:ext>
                </a:extLst>
              </a:tr>
              <a:tr h="261620">
                <a:tc>
                  <a:txBody>
                    <a:bodyPr/>
                    <a:lstStyle/>
                    <a:p>
                      <a:pPr marL="21590">
                        <a:lnSpc>
                          <a:spcPct val="100000"/>
                        </a:lnSpc>
                        <a:spcBef>
                          <a:spcPts val="95"/>
                        </a:spcBef>
                      </a:pPr>
                      <a:r>
                        <a:rPr sz="1400" spc="-85" dirty="0">
                          <a:solidFill>
                            <a:srgbClr val="FFFFFF"/>
                          </a:solidFill>
                          <a:latin typeface="Arial"/>
                          <a:cs typeface="Arial"/>
                        </a:rPr>
                        <a:t>Star</a:t>
                      </a:r>
                      <a:r>
                        <a:rPr sz="1400" spc="-75" dirty="0">
                          <a:solidFill>
                            <a:srgbClr val="FFFFFF"/>
                          </a:solidFill>
                          <a:latin typeface="Arial"/>
                          <a:cs typeface="Arial"/>
                        </a:rPr>
                        <a:t> </a:t>
                      </a:r>
                      <a:r>
                        <a:rPr sz="1400" spc="-10" dirty="0">
                          <a:solidFill>
                            <a:srgbClr val="FFFFFF"/>
                          </a:solidFill>
                          <a:latin typeface="Arial"/>
                          <a:cs typeface="Arial"/>
                        </a:rPr>
                        <a:t>Category</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10"/>
                  </a:ext>
                </a:extLst>
              </a:tr>
              <a:tr h="261620">
                <a:tc>
                  <a:txBody>
                    <a:bodyPr/>
                    <a:lstStyle/>
                    <a:p>
                      <a:pPr marL="21590">
                        <a:lnSpc>
                          <a:spcPct val="100000"/>
                        </a:lnSpc>
                        <a:spcBef>
                          <a:spcPts val="75"/>
                        </a:spcBef>
                      </a:pPr>
                      <a:r>
                        <a:rPr sz="1400" spc="-65" dirty="0">
                          <a:latin typeface="Arial"/>
                          <a:cs typeface="Arial"/>
                        </a:rPr>
                        <a:t>2-</a:t>
                      </a:r>
                      <a:r>
                        <a:rPr sz="1400" spc="-25" dirty="0">
                          <a:latin typeface="Arial"/>
                          <a:cs typeface="Arial"/>
                        </a:rPr>
                        <a:t>2.5</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270" algn="ctr">
                        <a:lnSpc>
                          <a:spcPct val="100000"/>
                        </a:lnSpc>
                        <a:spcBef>
                          <a:spcPts val="75"/>
                        </a:spcBef>
                      </a:pPr>
                      <a:r>
                        <a:rPr sz="1400" spc="-50" dirty="0">
                          <a:latin typeface="Arial"/>
                          <a:cs typeface="Arial"/>
                        </a:rPr>
                        <a:t>4</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905" algn="ctr">
                        <a:lnSpc>
                          <a:spcPct val="100000"/>
                        </a:lnSpc>
                        <a:spcBef>
                          <a:spcPts val="75"/>
                        </a:spcBef>
                      </a:pPr>
                      <a:r>
                        <a:rPr sz="1400" spc="-20" dirty="0">
                          <a:latin typeface="Arial"/>
                          <a:cs typeface="Arial"/>
                        </a:rPr>
                        <a:t>30.8</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3175" algn="ctr">
                        <a:lnSpc>
                          <a:spcPct val="100000"/>
                        </a:lnSpc>
                        <a:spcBef>
                          <a:spcPts val="75"/>
                        </a:spcBef>
                      </a:pPr>
                      <a:r>
                        <a:rPr sz="1400" spc="-10" dirty="0">
                          <a:latin typeface="Arial"/>
                          <a:cs typeface="Arial"/>
                        </a:rPr>
                        <a:t>2,853</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4445" algn="ctr">
                        <a:lnSpc>
                          <a:spcPct val="100000"/>
                        </a:lnSpc>
                        <a:spcBef>
                          <a:spcPts val="75"/>
                        </a:spcBef>
                      </a:pPr>
                      <a:r>
                        <a:rPr sz="1400" spc="-20" dirty="0">
                          <a:latin typeface="Arial"/>
                          <a:cs typeface="Arial"/>
                        </a:rPr>
                        <a:t>20.7</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extLst>
                  <a:ext uri="{0D108BD9-81ED-4DB2-BD59-A6C34878D82A}">
                    <a16:rowId xmlns:a16="http://schemas.microsoft.com/office/drawing/2014/main" val="10011"/>
                  </a:ext>
                </a:extLst>
              </a:tr>
              <a:tr h="261620">
                <a:tc>
                  <a:txBody>
                    <a:bodyPr/>
                    <a:lstStyle/>
                    <a:p>
                      <a:pPr marL="21590">
                        <a:lnSpc>
                          <a:spcPct val="100000"/>
                        </a:lnSpc>
                        <a:spcBef>
                          <a:spcPts val="75"/>
                        </a:spcBef>
                      </a:pPr>
                      <a:r>
                        <a:rPr sz="1400" spc="-65" dirty="0">
                          <a:latin typeface="Arial"/>
                          <a:cs typeface="Arial"/>
                        </a:rPr>
                        <a:t>3-</a:t>
                      </a:r>
                      <a:r>
                        <a:rPr sz="1400" spc="-25" dirty="0">
                          <a:latin typeface="Arial"/>
                          <a:cs typeface="Arial"/>
                        </a:rPr>
                        <a:t>3.5</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270" algn="ctr">
                        <a:lnSpc>
                          <a:spcPct val="100000"/>
                        </a:lnSpc>
                        <a:spcBef>
                          <a:spcPts val="75"/>
                        </a:spcBef>
                      </a:pPr>
                      <a:r>
                        <a:rPr sz="1400" spc="-25" dirty="0">
                          <a:latin typeface="Arial"/>
                          <a:cs typeface="Arial"/>
                        </a:rPr>
                        <a:t>409</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905" algn="ctr">
                        <a:lnSpc>
                          <a:spcPct val="100000"/>
                        </a:lnSpc>
                        <a:spcBef>
                          <a:spcPts val="75"/>
                        </a:spcBef>
                      </a:pPr>
                      <a:r>
                        <a:rPr sz="1400" spc="-20" dirty="0">
                          <a:latin typeface="Arial"/>
                          <a:cs typeface="Arial"/>
                        </a:rPr>
                        <a:t>43.3</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3175" algn="ctr">
                        <a:lnSpc>
                          <a:spcPct val="100000"/>
                        </a:lnSpc>
                        <a:spcBef>
                          <a:spcPts val="75"/>
                        </a:spcBef>
                      </a:pPr>
                      <a:r>
                        <a:rPr sz="1400" spc="-10" dirty="0">
                          <a:latin typeface="Arial"/>
                          <a:cs typeface="Arial"/>
                        </a:rPr>
                        <a:t>1,184,388</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4445" algn="ctr">
                        <a:lnSpc>
                          <a:spcPct val="100000"/>
                        </a:lnSpc>
                        <a:spcBef>
                          <a:spcPts val="75"/>
                        </a:spcBef>
                      </a:pPr>
                      <a:r>
                        <a:rPr sz="1400" spc="-20" dirty="0">
                          <a:latin typeface="Arial"/>
                          <a:cs typeface="Arial"/>
                        </a:rPr>
                        <a:t>38.5</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extLst>
                  <a:ext uri="{0D108BD9-81ED-4DB2-BD59-A6C34878D82A}">
                    <a16:rowId xmlns:a16="http://schemas.microsoft.com/office/drawing/2014/main" val="10012"/>
                  </a:ext>
                </a:extLst>
              </a:tr>
              <a:tr h="261620">
                <a:tc>
                  <a:txBody>
                    <a:bodyPr/>
                    <a:lstStyle/>
                    <a:p>
                      <a:pPr marL="21590">
                        <a:lnSpc>
                          <a:spcPct val="100000"/>
                        </a:lnSpc>
                        <a:spcBef>
                          <a:spcPts val="75"/>
                        </a:spcBef>
                      </a:pPr>
                      <a:r>
                        <a:rPr sz="1400" spc="-65" dirty="0">
                          <a:latin typeface="Arial"/>
                          <a:cs typeface="Arial"/>
                        </a:rPr>
                        <a:t>4-</a:t>
                      </a:r>
                      <a:r>
                        <a:rPr sz="1400" spc="-25" dirty="0">
                          <a:latin typeface="Arial"/>
                          <a:cs typeface="Arial"/>
                        </a:rPr>
                        <a:t>4.5</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270" algn="ctr">
                        <a:lnSpc>
                          <a:spcPct val="100000"/>
                        </a:lnSpc>
                        <a:spcBef>
                          <a:spcPts val="75"/>
                        </a:spcBef>
                      </a:pPr>
                      <a:r>
                        <a:rPr sz="1400" spc="-10" dirty="0">
                          <a:latin typeface="Arial"/>
                          <a:cs typeface="Arial"/>
                        </a:rPr>
                        <a:t>1,111</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905" algn="ctr">
                        <a:lnSpc>
                          <a:spcPct val="100000"/>
                        </a:lnSpc>
                        <a:spcBef>
                          <a:spcPts val="75"/>
                        </a:spcBef>
                      </a:pPr>
                      <a:r>
                        <a:rPr sz="1400" spc="-20" dirty="0">
                          <a:latin typeface="Arial"/>
                          <a:cs typeface="Arial"/>
                        </a:rPr>
                        <a:t>51.6</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3175" algn="ctr">
                        <a:lnSpc>
                          <a:spcPct val="100000"/>
                        </a:lnSpc>
                        <a:spcBef>
                          <a:spcPts val="75"/>
                        </a:spcBef>
                      </a:pPr>
                      <a:r>
                        <a:rPr sz="1400" spc="-10" dirty="0">
                          <a:latin typeface="Arial"/>
                          <a:cs typeface="Arial"/>
                        </a:rPr>
                        <a:t>5,456,409</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4445" algn="ctr">
                        <a:lnSpc>
                          <a:spcPct val="100000"/>
                        </a:lnSpc>
                        <a:spcBef>
                          <a:spcPts val="75"/>
                        </a:spcBef>
                      </a:pPr>
                      <a:r>
                        <a:rPr sz="1400" spc="-20" dirty="0">
                          <a:latin typeface="Arial"/>
                          <a:cs typeface="Arial"/>
                        </a:rPr>
                        <a:t>49.4</a:t>
                      </a:r>
                      <a:endParaRPr sz="1400">
                        <a:latin typeface="Arial"/>
                        <a:cs typeface="Arial"/>
                      </a:endParaRPr>
                    </a:p>
                  </a:txBody>
                  <a:tcPr marL="0" marR="0" marT="952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extLst>
                  <a:ext uri="{0D108BD9-81ED-4DB2-BD59-A6C34878D82A}">
                    <a16:rowId xmlns:a16="http://schemas.microsoft.com/office/drawing/2014/main" val="10013"/>
                  </a:ext>
                </a:extLst>
              </a:tr>
              <a:tr h="261620">
                <a:tc>
                  <a:txBody>
                    <a:bodyPr/>
                    <a:lstStyle/>
                    <a:p>
                      <a:pPr marL="21590">
                        <a:lnSpc>
                          <a:spcPct val="100000"/>
                        </a:lnSpc>
                        <a:spcBef>
                          <a:spcPts val="80"/>
                        </a:spcBef>
                      </a:pPr>
                      <a:r>
                        <a:rPr sz="1400" spc="-50" dirty="0">
                          <a:latin typeface="Arial"/>
                          <a:cs typeface="Arial"/>
                        </a:rPr>
                        <a:t>5</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1270" algn="ctr">
                        <a:lnSpc>
                          <a:spcPct val="100000"/>
                        </a:lnSpc>
                        <a:spcBef>
                          <a:spcPts val="80"/>
                        </a:spcBef>
                      </a:pPr>
                      <a:r>
                        <a:rPr sz="1400" spc="-25" dirty="0">
                          <a:latin typeface="Arial"/>
                          <a:cs typeface="Arial"/>
                        </a:rPr>
                        <a:t>123</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2540" algn="ctr">
                        <a:lnSpc>
                          <a:spcPct val="100000"/>
                        </a:lnSpc>
                        <a:spcBef>
                          <a:spcPts val="80"/>
                        </a:spcBef>
                      </a:pPr>
                      <a:r>
                        <a:rPr sz="1400" spc="-25" dirty="0">
                          <a:latin typeface="Arial"/>
                          <a:cs typeface="Arial"/>
                        </a:rPr>
                        <a:t>54</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3175" algn="ctr">
                        <a:lnSpc>
                          <a:spcPct val="100000"/>
                        </a:lnSpc>
                        <a:spcBef>
                          <a:spcPts val="80"/>
                        </a:spcBef>
                      </a:pPr>
                      <a:r>
                        <a:rPr sz="1400" spc="-10" dirty="0">
                          <a:latin typeface="Arial"/>
                          <a:cs typeface="Arial"/>
                        </a:rPr>
                        <a:t>527,928</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4445" algn="ctr">
                        <a:lnSpc>
                          <a:spcPct val="100000"/>
                        </a:lnSpc>
                        <a:spcBef>
                          <a:spcPts val="80"/>
                        </a:spcBef>
                      </a:pPr>
                      <a:r>
                        <a:rPr sz="1400" spc="-20" dirty="0">
                          <a:latin typeface="Arial"/>
                          <a:cs typeface="Arial"/>
                        </a:rPr>
                        <a:t>31.3</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extLst>
                  <a:ext uri="{0D108BD9-81ED-4DB2-BD59-A6C34878D82A}">
                    <a16:rowId xmlns:a16="http://schemas.microsoft.com/office/drawing/2014/main" val="10014"/>
                  </a:ext>
                </a:extLst>
              </a:tr>
              <a:tr h="261620">
                <a:tc>
                  <a:txBody>
                    <a:bodyPr/>
                    <a:lstStyle/>
                    <a:p>
                      <a:pPr marL="21590">
                        <a:lnSpc>
                          <a:spcPct val="100000"/>
                        </a:lnSpc>
                        <a:spcBef>
                          <a:spcPts val="80"/>
                        </a:spcBef>
                      </a:pPr>
                      <a:r>
                        <a:rPr sz="1400" spc="-60" dirty="0">
                          <a:solidFill>
                            <a:srgbClr val="FFFFFF"/>
                          </a:solidFill>
                          <a:latin typeface="Arial"/>
                          <a:cs typeface="Arial"/>
                        </a:rPr>
                        <a:t>Contract</a:t>
                      </a:r>
                      <a:r>
                        <a:rPr sz="1400" spc="-35" dirty="0">
                          <a:solidFill>
                            <a:srgbClr val="FFFFFF"/>
                          </a:solidFill>
                          <a:latin typeface="Arial"/>
                          <a:cs typeface="Arial"/>
                        </a:rPr>
                        <a:t> </a:t>
                      </a:r>
                      <a:r>
                        <a:rPr sz="1400" spc="-25" dirty="0">
                          <a:solidFill>
                            <a:srgbClr val="FFFFFF"/>
                          </a:solidFill>
                          <a:latin typeface="Arial"/>
                          <a:cs typeface="Arial"/>
                        </a:rPr>
                        <a:t>Age</a:t>
                      </a:r>
                      <a:endParaRPr sz="1400">
                        <a:latin typeface="Arial"/>
                        <a:cs typeface="Arial"/>
                      </a:endParaRPr>
                    </a:p>
                  </a:txBody>
                  <a:tcPr marL="0" marR="0" marT="1016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15"/>
                  </a:ext>
                </a:extLst>
              </a:tr>
              <a:tr h="261620">
                <a:tc>
                  <a:txBody>
                    <a:bodyPr/>
                    <a:lstStyle/>
                    <a:p>
                      <a:pPr marL="21590">
                        <a:lnSpc>
                          <a:spcPct val="100000"/>
                        </a:lnSpc>
                        <a:spcBef>
                          <a:spcPts val="85"/>
                        </a:spcBef>
                      </a:pPr>
                      <a:r>
                        <a:rPr sz="1400" spc="-45" dirty="0">
                          <a:latin typeface="Arial"/>
                          <a:cs typeface="Arial"/>
                        </a:rPr>
                        <a:t>Prior</a:t>
                      </a:r>
                      <a:r>
                        <a:rPr sz="1400" spc="-60" dirty="0">
                          <a:latin typeface="Arial"/>
                          <a:cs typeface="Arial"/>
                        </a:rPr>
                        <a:t> </a:t>
                      </a:r>
                      <a:r>
                        <a:rPr sz="1400" dirty="0">
                          <a:latin typeface="Arial"/>
                          <a:cs typeface="Arial"/>
                        </a:rPr>
                        <a:t>to</a:t>
                      </a:r>
                      <a:r>
                        <a:rPr sz="1400" spc="-60" dirty="0">
                          <a:latin typeface="Arial"/>
                          <a:cs typeface="Arial"/>
                        </a:rPr>
                        <a:t> </a:t>
                      </a:r>
                      <a:r>
                        <a:rPr sz="1400" spc="-20" dirty="0">
                          <a:latin typeface="Arial"/>
                          <a:cs typeface="Arial"/>
                        </a:rPr>
                        <a:t>2006</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270" algn="ctr">
                        <a:lnSpc>
                          <a:spcPct val="100000"/>
                        </a:lnSpc>
                        <a:spcBef>
                          <a:spcPts val="85"/>
                        </a:spcBef>
                      </a:pPr>
                      <a:r>
                        <a:rPr sz="1400" spc="-25" dirty="0">
                          <a:latin typeface="Arial"/>
                          <a:cs typeface="Arial"/>
                        </a:rPr>
                        <a:t>963</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905" algn="ctr">
                        <a:lnSpc>
                          <a:spcPct val="100000"/>
                        </a:lnSpc>
                        <a:spcBef>
                          <a:spcPts val="85"/>
                        </a:spcBef>
                      </a:pPr>
                      <a:r>
                        <a:rPr sz="1400" spc="-20" dirty="0">
                          <a:latin typeface="Arial"/>
                          <a:cs typeface="Arial"/>
                        </a:rPr>
                        <a:t>37.2</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3175" algn="ctr">
                        <a:lnSpc>
                          <a:spcPct val="100000"/>
                        </a:lnSpc>
                        <a:spcBef>
                          <a:spcPts val="85"/>
                        </a:spcBef>
                      </a:pPr>
                      <a:r>
                        <a:rPr sz="1400" spc="-10" dirty="0">
                          <a:latin typeface="Arial"/>
                          <a:cs typeface="Arial"/>
                        </a:rPr>
                        <a:t>4,729,266</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4445" algn="ctr">
                        <a:lnSpc>
                          <a:spcPct val="100000"/>
                        </a:lnSpc>
                        <a:spcBef>
                          <a:spcPts val="85"/>
                        </a:spcBef>
                      </a:pPr>
                      <a:r>
                        <a:rPr sz="1400" spc="-20" dirty="0">
                          <a:latin typeface="Arial"/>
                          <a:cs typeface="Arial"/>
                        </a:rPr>
                        <a:t>34.9</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extLst>
                  <a:ext uri="{0D108BD9-81ED-4DB2-BD59-A6C34878D82A}">
                    <a16:rowId xmlns:a16="http://schemas.microsoft.com/office/drawing/2014/main" val="10016"/>
                  </a:ext>
                </a:extLst>
              </a:tr>
              <a:tr h="261620">
                <a:tc>
                  <a:txBody>
                    <a:bodyPr/>
                    <a:lstStyle/>
                    <a:p>
                      <a:pPr marL="21590">
                        <a:lnSpc>
                          <a:spcPct val="100000"/>
                        </a:lnSpc>
                        <a:spcBef>
                          <a:spcPts val="85"/>
                        </a:spcBef>
                      </a:pPr>
                      <a:r>
                        <a:rPr sz="1400" spc="-70" dirty="0">
                          <a:latin typeface="Arial"/>
                          <a:cs typeface="Arial"/>
                        </a:rPr>
                        <a:t>2006-</a:t>
                      </a:r>
                      <a:r>
                        <a:rPr sz="1400" spc="-20" dirty="0">
                          <a:latin typeface="Arial"/>
                          <a:cs typeface="Arial"/>
                        </a:rPr>
                        <a:t>2013</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1270" algn="ctr">
                        <a:lnSpc>
                          <a:spcPct val="100000"/>
                        </a:lnSpc>
                        <a:spcBef>
                          <a:spcPts val="85"/>
                        </a:spcBef>
                      </a:pPr>
                      <a:r>
                        <a:rPr sz="1400" spc="-25" dirty="0">
                          <a:latin typeface="Arial"/>
                          <a:cs typeface="Arial"/>
                        </a:rPr>
                        <a:t>629</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2540" algn="ctr">
                        <a:lnSpc>
                          <a:spcPct val="100000"/>
                        </a:lnSpc>
                        <a:spcBef>
                          <a:spcPts val="85"/>
                        </a:spcBef>
                      </a:pPr>
                      <a:r>
                        <a:rPr sz="1400" spc="-25" dirty="0">
                          <a:latin typeface="Arial"/>
                          <a:cs typeface="Arial"/>
                        </a:rPr>
                        <a:t>38</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3175" algn="ctr">
                        <a:lnSpc>
                          <a:spcPct val="100000"/>
                        </a:lnSpc>
                        <a:spcBef>
                          <a:spcPts val="85"/>
                        </a:spcBef>
                      </a:pPr>
                      <a:r>
                        <a:rPr sz="1400" spc="-10" dirty="0">
                          <a:latin typeface="Arial"/>
                          <a:cs typeface="Arial"/>
                        </a:rPr>
                        <a:t>2,250,186</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tc>
                  <a:txBody>
                    <a:bodyPr/>
                    <a:lstStyle/>
                    <a:p>
                      <a:pPr marL="4445" algn="ctr">
                        <a:lnSpc>
                          <a:spcPct val="100000"/>
                        </a:lnSpc>
                        <a:spcBef>
                          <a:spcPts val="85"/>
                        </a:spcBef>
                      </a:pPr>
                      <a:r>
                        <a:rPr sz="1400" spc="-20" dirty="0">
                          <a:latin typeface="Arial"/>
                          <a:cs typeface="Arial"/>
                        </a:rPr>
                        <a:t>38.7</a:t>
                      </a:r>
                      <a:endParaRPr sz="1400">
                        <a:latin typeface="Arial"/>
                        <a:cs typeface="Arial"/>
                      </a:endParaRPr>
                    </a:p>
                  </a:txBody>
                  <a:tcPr marL="0" marR="0" marT="10795" marB="0">
                    <a:lnL w="12700">
                      <a:solidFill>
                        <a:srgbClr val="CCCCCC"/>
                      </a:solidFill>
                      <a:prstDash val="solid"/>
                    </a:lnL>
                    <a:lnR w="12700">
                      <a:solidFill>
                        <a:srgbClr val="CCCCCC"/>
                      </a:solidFill>
                      <a:prstDash val="solid"/>
                    </a:lnR>
                    <a:lnT w="12700">
                      <a:solidFill>
                        <a:srgbClr val="CCCCCC"/>
                      </a:solidFill>
                      <a:prstDash val="solid"/>
                    </a:lnT>
                    <a:lnB w="12700">
                      <a:solidFill>
                        <a:srgbClr val="CCCCCC"/>
                      </a:solidFill>
                      <a:prstDash val="solid"/>
                    </a:lnB>
                  </a:tcPr>
                </a:tc>
                <a:extLst>
                  <a:ext uri="{0D108BD9-81ED-4DB2-BD59-A6C34878D82A}">
                    <a16:rowId xmlns:a16="http://schemas.microsoft.com/office/drawing/2014/main" val="10017"/>
                  </a:ext>
                </a:extLst>
              </a:tr>
              <a:tr h="261620">
                <a:tc>
                  <a:txBody>
                    <a:bodyPr/>
                    <a:lstStyle/>
                    <a:p>
                      <a:pPr marL="21590">
                        <a:lnSpc>
                          <a:spcPct val="100000"/>
                        </a:lnSpc>
                        <a:spcBef>
                          <a:spcPts val="90"/>
                        </a:spcBef>
                      </a:pPr>
                      <a:r>
                        <a:rPr sz="1400" spc="-70" dirty="0">
                          <a:latin typeface="Arial"/>
                          <a:cs typeface="Arial"/>
                        </a:rPr>
                        <a:t>2014-</a:t>
                      </a:r>
                      <a:r>
                        <a:rPr sz="1400" spc="-20" dirty="0">
                          <a:latin typeface="Arial"/>
                          <a:cs typeface="Arial"/>
                        </a:rPr>
                        <a:t>2020</a:t>
                      </a:r>
                      <a:endParaRPr sz="14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1270" algn="ctr">
                        <a:lnSpc>
                          <a:spcPct val="100000"/>
                        </a:lnSpc>
                        <a:spcBef>
                          <a:spcPts val="90"/>
                        </a:spcBef>
                      </a:pPr>
                      <a:r>
                        <a:rPr sz="1400" spc="-25" dirty="0">
                          <a:latin typeface="Arial"/>
                          <a:cs typeface="Arial"/>
                        </a:rPr>
                        <a:t>176</a:t>
                      </a:r>
                      <a:endParaRPr sz="14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1905" algn="ctr">
                        <a:lnSpc>
                          <a:spcPct val="100000"/>
                        </a:lnSpc>
                        <a:spcBef>
                          <a:spcPts val="90"/>
                        </a:spcBef>
                      </a:pPr>
                      <a:r>
                        <a:rPr sz="1400" spc="-20" dirty="0">
                          <a:latin typeface="Arial"/>
                          <a:cs typeface="Arial"/>
                        </a:rPr>
                        <a:t>31.7</a:t>
                      </a:r>
                      <a:endParaRPr sz="14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3175" algn="ctr">
                        <a:lnSpc>
                          <a:spcPct val="100000"/>
                        </a:lnSpc>
                        <a:spcBef>
                          <a:spcPts val="90"/>
                        </a:spcBef>
                      </a:pPr>
                      <a:r>
                        <a:rPr sz="1400" spc="-10" dirty="0">
                          <a:latin typeface="Arial"/>
                          <a:cs typeface="Arial"/>
                        </a:rPr>
                        <a:t>234,748</a:t>
                      </a:r>
                      <a:endParaRPr sz="14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4445" algn="ctr">
                        <a:lnSpc>
                          <a:spcPct val="100000"/>
                        </a:lnSpc>
                        <a:spcBef>
                          <a:spcPts val="90"/>
                        </a:spcBef>
                      </a:pPr>
                      <a:r>
                        <a:rPr sz="1400" spc="-20" dirty="0">
                          <a:latin typeface="Arial"/>
                          <a:cs typeface="Arial"/>
                        </a:rPr>
                        <a:t>26.1</a:t>
                      </a:r>
                      <a:endParaRPr sz="14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extLst>
                  <a:ext uri="{0D108BD9-81ED-4DB2-BD59-A6C34878D82A}">
                    <a16:rowId xmlns:a16="http://schemas.microsoft.com/office/drawing/2014/main" val="10018"/>
                  </a:ext>
                </a:extLst>
              </a:tr>
              <a:tr h="261620">
                <a:tc>
                  <a:txBody>
                    <a:bodyPr/>
                    <a:lstStyle/>
                    <a:p>
                      <a:pPr marL="21590">
                        <a:lnSpc>
                          <a:spcPct val="100000"/>
                        </a:lnSpc>
                        <a:spcBef>
                          <a:spcPts val="90"/>
                        </a:spcBef>
                      </a:pPr>
                      <a:r>
                        <a:rPr sz="1400" spc="-165" dirty="0">
                          <a:solidFill>
                            <a:srgbClr val="FFFFFF"/>
                          </a:solidFill>
                          <a:latin typeface="Arial"/>
                          <a:cs typeface="Arial"/>
                        </a:rPr>
                        <a:t>Tax</a:t>
                      </a:r>
                      <a:r>
                        <a:rPr sz="1400" spc="-70" dirty="0">
                          <a:solidFill>
                            <a:srgbClr val="FFFFFF"/>
                          </a:solidFill>
                          <a:latin typeface="Arial"/>
                          <a:cs typeface="Arial"/>
                        </a:rPr>
                        <a:t> </a:t>
                      </a:r>
                      <a:r>
                        <a:rPr sz="1400" spc="-10" dirty="0">
                          <a:solidFill>
                            <a:srgbClr val="FFFFFF"/>
                          </a:solidFill>
                          <a:latin typeface="Arial"/>
                          <a:cs typeface="Arial"/>
                        </a:rPr>
                        <a:t>Status</a:t>
                      </a:r>
                      <a:endParaRPr sz="1400">
                        <a:latin typeface="Arial"/>
                        <a:cs typeface="Arial"/>
                      </a:endParaRPr>
                    </a:p>
                  </a:txBody>
                  <a:tcPr marL="0" marR="0" marT="1143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tc>
                  <a:txBody>
                    <a:bodyPr/>
                    <a:lstStyle/>
                    <a:p>
                      <a:pPr>
                        <a:lnSpc>
                          <a:spcPct val="100000"/>
                        </a:lnSpc>
                      </a:pPr>
                      <a:endParaRPr sz="1400">
                        <a:latin typeface="Times New Roman"/>
                        <a:cs typeface="Times New Roman"/>
                      </a:endParaRPr>
                    </a:p>
                  </a:txBody>
                  <a:tcPr marL="0" marR="0" marT="0" marB="0">
                    <a:lnL w="12700">
                      <a:solidFill>
                        <a:srgbClr val="CCCCCC"/>
                      </a:solidFill>
                      <a:prstDash val="solid"/>
                    </a:lnL>
                    <a:lnR w="12700">
                      <a:solidFill>
                        <a:srgbClr val="CCCCCC"/>
                      </a:solidFill>
                      <a:prstDash val="solid"/>
                    </a:lnR>
                    <a:lnT w="12700">
                      <a:solidFill>
                        <a:srgbClr val="000000"/>
                      </a:solidFill>
                      <a:prstDash val="solid"/>
                    </a:lnT>
                    <a:lnB w="12700">
                      <a:solidFill>
                        <a:srgbClr val="000000"/>
                      </a:solidFill>
                      <a:prstDash val="solid"/>
                    </a:lnB>
                    <a:solidFill>
                      <a:srgbClr val="FF0000"/>
                    </a:solidFill>
                  </a:tcPr>
                </a:tc>
                <a:extLst>
                  <a:ext uri="{0D108BD9-81ED-4DB2-BD59-A6C34878D82A}">
                    <a16:rowId xmlns:a16="http://schemas.microsoft.com/office/drawing/2014/main" val="10019"/>
                  </a:ext>
                </a:extLst>
              </a:tr>
              <a:tr h="261620">
                <a:tc>
                  <a:txBody>
                    <a:bodyPr/>
                    <a:lstStyle/>
                    <a:p>
                      <a:pPr marL="21590">
                        <a:lnSpc>
                          <a:spcPct val="100000"/>
                        </a:lnSpc>
                        <a:spcBef>
                          <a:spcPts val="95"/>
                        </a:spcBef>
                      </a:pPr>
                      <a:r>
                        <a:rPr sz="1400" spc="-90" dirty="0">
                          <a:latin typeface="Arial"/>
                          <a:cs typeface="Arial"/>
                        </a:rPr>
                        <a:t>For-</a:t>
                      </a:r>
                      <a:r>
                        <a:rPr sz="1400" spc="-10" dirty="0">
                          <a:latin typeface="Arial"/>
                          <a:cs typeface="Arial"/>
                        </a:rPr>
                        <a:t>profit</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270" algn="ctr">
                        <a:lnSpc>
                          <a:spcPct val="100000"/>
                        </a:lnSpc>
                        <a:spcBef>
                          <a:spcPts val="95"/>
                        </a:spcBef>
                      </a:pPr>
                      <a:r>
                        <a:rPr sz="1400" spc="-10" dirty="0">
                          <a:latin typeface="Arial"/>
                          <a:cs typeface="Arial"/>
                        </a:rPr>
                        <a:t>1,369</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1905" algn="ctr">
                        <a:lnSpc>
                          <a:spcPct val="100000"/>
                        </a:lnSpc>
                        <a:spcBef>
                          <a:spcPts val="95"/>
                        </a:spcBef>
                      </a:pPr>
                      <a:r>
                        <a:rPr sz="1400" spc="-20" dirty="0">
                          <a:latin typeface="Arial"/>
                          <a:cs typeface="Arial"/>
                        </a:rPr>
                        <a:t>37.1</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3175" algn="ctr">
                        <a:lnSpc>
                          <a:spcPct val="100000"/>
                        </a:lnSpc>
                        <a:spcBef>
                          <a:spcPts val="95"/>
                        </a:spcBef>
                      </a:pPr>
                      <a:r>
                        <a:rPr sz="1400" spc="-10" dirty="0">
                          <a:latin typeface="Arial"/>
                          <a:cs typeface="Arial"/>
                        </a:rPr>
                        <a:t>5,525,482</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tc>
                  <a:txBody>
                    <a:bodyPr/>
                    <a:lstStyle/>
                    <a:p>
                      <a:pPr marL="4445" algn="ctr">
                        <a:lnSpc>
                          <a:spcPct val="100000"/>
                        </a:lnSpc>
                        <a:spcBef>
                          <a:spcPts val="95"/>
                        </a:spcBef>
                      </a:pPr>
                      <a:r>
                        <a:rPr sz="1400" spc="-20" dirty="0">
                          <a:latin typeface="Arial"/>
                          <a:cs typeface="Arial"/>
                        </a:rPr>
                        <a:t>37.5</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000000"/>
                      </a:solidFill>
                      <a:prstDash val="solid"/>
                    </a:lnT>
                    <a:lnB w="12700">
                      <a:solidFill>
                        <a:srgbClr val="CCCCCC"/>
                      </a:solidFill>
                      <a:prstDash val="solid"/>
                    </a:lnB>
                  </a:tcPr>
                </a:tc>
                <a:extLst>
                  <a:ext uri="{0D108BD9-81ED-4DB2-BD59-A6C34878D82A}">
                    <a16:rowId xmlns:a16="http://schemas.microsoft.com/office/drawing/2014/main" val="10020"/>
                  </a:ext>
                </a:extLst>
              </a:tr>
              <a:tr h="261620">
                <a:tc>
                  <a:txBody>
                    <a:bodyPr/>
                    <a:lstStyle/>
                    <a:p>
                      <a:pPr marL="21590">
                        <a:lnSpc>
                          <a:spcPct val="100000"/>
                        </a:lnSpc>
                        <a:spcBef>
                          <a:spcPts val="95"/>
                        </a:spcBef>
                      </a:pPr>
                      <a:r>
                        <a:rPr sz="1400" spc="-70" dirty="0">
                          <a:latin typeface="Arial"/>
                          <a:cs typeface="Arial"/>
                        </a:rPr>
                        <a:t>Non-</a:t>
                      </a:r>
                      <a:r>
                        <a:rPr sz="1400" spc="-10" dirty="0">
                          <a:latin typeface="Arial"/>
                          <a:cs typeface="Arial"/>
                        </a:rPr>
                        <a:t>profit</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1270" algn="ctr">
                        <a:lnSpc>
                          <a:spcPct val="100000"/>
                        </a:lnSpc>
                        <a:spcBef>
                          <a:spcPts val="95"/>
                        </a:spcBef>
                      </a:pPr>
                      <a:r>
                        <a:rPr sz="1400" spc="-25" dirty="0">
                          <a:latin typeface="Arial"/>
                          <a:cs typeface="Arial"/>
                        </a:rPr>
                        <a:t>399</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2540" algn="ctr">
                        <a:lnSpc>
                          <a:spcPct val="100000"/>
                        </a:lnSpc>
                        <a:spcBef>
                          <a:spcPts val="95"/>
                        </a:spcBef>
                      </a:pPr>
                      <a:r>
                        <a:rPr sz="1400" spc="-25" dirty="0">
                          <a:latin typeface="Arial"/>
                          <a:cs typeface="Arial"/>
                        </a:rPr>
                        <a:t>36</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3175" algn="ctr">
                        <a:lnSpc>
                          <a:spcPct val="100000"/>
                        </a:lnSpc>
                        <a:spcBef>
                          <a:spcPts val="95"/>
                        </a:spcBef>
                      </a:pPr>
                      <a:r>
                        <a:rPr sz="1400" spc="-10" dirty="0">
                          <a:latin typeface="Arial"/>
                          <a:cs typeface="Arial"/>
                        </a:rPr>
                        <a:t>1,688,718</a:t>
                      </a:r>
                      <a:endParaRPr sz="140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tc>
                  <a:txBody>
                    <a:bodyPr/>
                    <a:lstStyle/>
                    <a:p>
                      <a:pPr marL="4445" algn="ctr">
                        <a:lnSpc>
                          <a:spcPct val="100000"/>
                        </a:lnSpc>
                        <a:spcBef>
                          <a:spcPts val="95"/>
                        </a:spcBef>
                      </a:pPr>
                      <a:r>
                        <a:rPr sz="1400" spc="-20" dirty="0">
                          <a:latin typeface="Arial"/>
                          <a:cs typeface="Arial"/>
                        </a:rPr>
                        <a:t>30.6</a:t>
                      </a:r>
                      <a:endParaRPr sz="1400" dirty="0">
                        <a:latin typeface="Arial"/>
                        <a:cs typeface="Arial"/>
                      </a:endParaRPr>
                    </a:p>
                  </a:txBody>
                  <a:tcPr marL="0" marR="0" marT="12065" marB="0">
                    <a:lnL w="12700">
                      <a:solidFill>
                        <a:srgbClr val="CCCCCC"/>
                      </a:solidFill>
                      <a:prstDash val="solid"/>
                    </a:lnL>
                    <a:lnR w="12700">
                      <a:solidFill>
                        <a:srgbClr val="CCCCCC"/>
                      </a:solidFill>
                      <a:prstDash val="solid"/>
                    </a:lnR>
                    <a:lnT w="12700">
                      <a:solidFill>
                        <a:srgbClr val="CCCCCC"/>
                      </a:solidFill>
                      <a:prstDash val="solid"/>
                    </a:lnT>
                    <a:lnB w="12700">
                      <a:solidFill>
                        <a:srgbClr val="000000"/>
                      </a:solidFill>
                      <a:prstDash val="solid"/>
                    </a:lnB>
                  </a:tcPr>
                </a:tc>
                <a:extLst>
                  <a:ext uri="{0D108BD9-81ED-4DB2-BD59-A6C34878D82A}">
                    <a16:rowId xmlns:a16="http://schemas.microsoft.com/office/drawing/2014/main" val="10021"/>
                  </a:ext>
                </a:extLst>
              </a:tr>
            </a:tbl>
          </a:graphicData>
        </a:graphic>
      </p:graphicFrame>
      <p:sp>
        <p:nvSpPr>
          <p:cNvPr id="3" name="object 3" descr="% of contracts and enrollees in Plans that offered any new SSCBI benefit in 2020&#13;&#10;"/>
          <p:cNvSpPr txBox="1"/>
          <p:nvPr/>
        </p:nvSpPr>
        <p:spPr>
          <a:xfrm>
            <a:off x="307340" y="20828"/>
            <a:ext cx="6922770" cy="565150"/>
          </a:xfrm>
          <a:prstGeom prst="rect">
            <a:avLst/>
          </a:prstGeom>
        </p:spPr>
        <p:txBody>
          <a:bodyPr vert="horz" wrap="square" lIns="0" tIns="28575" rIns="0" bIns="0" rtlCol="0">
            <a:spAutoFit/>
          </a:bodyPr>
          <a:lstStyle/>
          <a:p>
            <a:pPr marL="12700" marR="5080">
              <a:lnSpc>
                <a:spcPts val="2090"/>
              </a:lnSpc>
              <a:spcBef>
                <a:spcPts val="225"/>
              </a:spcBef>
            </a:pPr>
            <a:r>
              <a:rPr sz="1800" spc="-320" dirty="0">
                <a:latin typeface="Arial"/>
                <a:cs typeface="Arial"/>
              </a:rPr>
              <a:t>%</a:t>
            </a:r>
            <a:r>
              <a:rPr sz="1800" spc="-80" dirty="0">
                <a:latin typeface="Arial"/>
                <a:cs typeface="Arial"/>
              </a:rPr>
              <a:t> </a:t>
            </a:r>
            <a:r>
              <a:rPr sz="1800" dirty="0">
                <a:latin typeface="Arial"/>
                <a:cs typeface="Arial"/>
              </a:rPr>
              <a:t>of</a:t>
            </a:r>
            <a:r>
              <a:rPr sz="1800" spc="-75" dirty="0">
                <a:latin typeface="Arial"/>
                <a:cs typeface="Arial"/>
              </a:rPr>
              <a:t> </a:t>
            </a:r>
            <a:r>
              <a:rPr sz="1800" spc="-70" dirty="0">
                <a:latin typeface="Arial"/>
                <a:cs typeface="Arial"/>
              </a:rPr>
              <a:t>contracts</a:t>
            </a:r>
            <a:r>
              <a:rPr sz="1800" spc="-75" dirty="0">
                <a:latin typeface="Arial"/>
                <a:cs typeface="Arial"/>
              </a:rPr>
              <a:t> </a:t>
            </a:r>
            <a:r>
              <a:rPr sz="1800" spc="-95" dirty="0">
                <a:latin typeface="Arial"/>
                <a:cs typeface="Arial"/>
              </a:rPr>
              <a:t>and</a:t>
            </a:r>
            <a:r>
              <a:rPr sz="1800" spc="-75" dirty="0">
                <a:latin typeface="Arial"/>
                <a:cs typeface="Arial"/>
              </a:rPr>
              <a:t> enrollees</a:t>
            </a:r>
            <a:r>
              <a:rPr sz="1800" spc="-80" dirty="0">
                <a:latin typeface="Arial"/>
                <a:cs typeface="Arial"/>
              </a:rPr>
              <a:t> </a:t>
            </a:r>
            <a:r>
              <a:rPr sz="1800" spc="-10" dirty="0">
                <a:latin typeface="Arial"/>
                <a:cs typeface="Arial"/>
              </a:rPr>
              <a:t>in</a:t>
            </a:r>
            <a:r>
              <a:rPr sz="1800" spc="-70" dirty="0">
                <a:latin typeface="Arial"/>
                <a:cs typeface="Arial"/>
              </a:rPr>
              <a:t> </a:t>
            </a:r>
            <a:r>
              <a:rPr sz="1800" spc="-145" dirty="0">
                <a:latin typeface="Arial"/>
                <a:cs typeface="Arial"/>
              </a:rPr>
              <a:t>Plans</a:t>
            </a:r>
            <a:r>
              <a:rPr sz="1800" spc="-75" dirty="0">
                <a:latin typeface="Arial"/>
                <a:cs typeface="Arial"/>
              </a:rPr>
              <a:t> </a:t>
            </a:r>
            <a:r>
              <a:rPr sz="1800" dirty="0">
                <a:latin typeface="Arial"/>
                <a:cs typeface="Arial"/>
              </a:rPr>
              <a:t>that</a:t>
            </a:r>
            <a:r>
              <a:rPr sz="1800" spc="-80" dirty="0">
                <a:latin typeface="Arial"/>
                <a:cs typeface="Arial"/>
              </a:rPr>
              <a:t> </a:t>
            </a:r>
            <a:r>
              <a:rPr sz="1800" spc="-50" dirty="0">
                <a:latin typeface="Arial"/>
                <a:cs typeface="Arial"/>
              </a:rPr>
              <a:t>offered</a:t>
            </a:r>
            <a:r>
              <a:rPr sz="1800" spc="-70" dirty="0">
                <a:latin typeface="Arial"/>
                <a:cs typeface="Arial"/>
              </a:rPr>
              <a:t> </a:t>
            </a:r>
            <a:r>
              <a:rPr sz="1800" spc="-114" dirty="0">
                <a:latin typeface="Arial"/>
                <a:cs typeface="Arial"/>
              </a:rPr>
              <a:t>any</a:t>
            </a:r>
            <a:r>
              <a:rPr sz="1800" spc="-75" dirty="0">
                <a:latin typeface="Arial"/>
                <a:cs typeface="Arial"/>
              </a:rPr>
              <a:t> new </a:t>
            </a:r>
            <a:r>
              <a:rPr sz="1800" spc="-285" dirty="0">
                <a:latin typeface="Arial"/>
                <a:cs typeface="Arial"/>
              </a:rPr>
              <a:t>SSCBI</a:t>
            </a:r>
            <a:r>
              <a:rPr sz="1800" spc="-85" dirty="0">
                <a:latin typeface="Arial"/>
                <a:cs typeface="Arial"/>
              </a:rPr>
              <a:t> </a:t>
            </a:r>
            <a:r>
              <a:rPr sz="1800" spc="-30" dirty="0">
                <a:latin typeface="Arial"/>
                <a:cs typeface="Arial"/>
              </a:rPr>
              <a:t>benefit</a:t>
            </a:r>
            <a:r>
              <a:rPr sz="1800" spc="-80" dirty="0">
                <a:latin typeface="Arial"/>
                <a:cs typeface="Arial"/>
              </a:rPr>
              <a:t> </a:t>
            </a:r>
            <a:r>
              <a:rPr sz="1800" spc="-25" dirty="0">
                <a:latin typeface="Arial"/>
                <a:cs typeface="Arial"/>
              </a:rPr>
              <a:t>in </a:t>
            </a:r>
            <a:r>
              <a:rPr sz="1800" spc="-20" dirty="0">
                <a:latin typeface="Arial"/>
                <a:cs typeface="Arial"/>
              </a:rPr>
              <a:t>2020</a:t>
            </a:r>
            <a:endParaRPr sz="1800" dirty="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46100" rIns="0" bIns="0" rtlCol="0">
            <a:spAutoFit/>
          </a:bodyPr>
          <a:lstStyle/>
          <a:p>
            <a:pPr marL="2465705">
              <a:lnSpc>
                <a:spcPct val="100000"/>
              </a:lnSpc>
              <a:spcBef>
                <a:spcPts val="100"/>
              </a:spcBef>
            </a:pPr>
            <a:r>
              <a:rPr sz="4400" spc="-270" dirty="0"/>
              <a:t>Conclusions</a:t>
            </a:r>
            <a:endParaRPr sz="4400"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12</a:t>
            </a:r>
          </a:p>
        </p:txBody>
      </p:sp>
      <p:sp>
        <p:nvSpPr>
          <p:cNvPr id="3" name="object 3" descr="Benefit adoption slow in 2019 and 2020&#13;&#10;With a second year, 2019 benefits have continued to grow&#13;&#10;Larger, higher rated plans most often offered new benefits&#13;&#10;"/>
          <p:cNvSpPr txBox="1"/>
          <p:nvPr/>
        </p:nvSpPr>
        <p:spPr>
          <a:xfrm>
            <a:off x="535940" y="1510284"/>
            <a:ext cx="7745095" cy="2756535"/>
          </a:xfrm>
          <a:prstGeom prst="rect">
            <a:avLst/>
          </a:prstGeom>
        </p:spPr>
        <p:txBody>
          <a:bodyPr vert="horz" wrap="square" lIns="0" tIns="109855" rIns="0" bIns="0" rtlCol="0">
            <a:spAutoFit/>
          </a:bodyPr>
          <a:lstStyle/>
          <a:p>
            <a:pPr marL="354965" indent="-342265">
              <a:lnSpc>
                <a:spcPct val="100000"/>
              </a:lnSpc>
              <a:spcBef>
                <a:spcPts val="865"/>
              </a:spcBef>
              <a:buClr>
                <a:srgbClr val="FF0000"/>
              </a:buClr>
              <a:buFont typeface="Wingdings"/>
              <a:buChar char=""/>
              <a:tabLst>
                <a:tab pos="354965" algn="l"/>
              </a:tabLst>
            </a:pPr>
            <a:r>
              <a:rPr sz="3200" spc="-105" dirty="0">
                <a:latin typeface="Arial"/>
                <a:cs typeface="Arial"/>
              </a:rPr>
              <a:t>Benefit</a:t>
            </a:r>
            <a:r>
              <a:rPr sz="3200" spc="-140" dirty="0">
                <a:latin typeface="Arial"/>
                <a:cs typeface="Arial"/>
              </a:rPr>
              <a:t> </a:t>
            </a:r>
            <a:r>
              <a:rPr sz="3200" spc="-75" dirty="0">
                <a:latin typeface="Arial"/>
                <a:cs typeface="Arial"/>
              </a:rPr>
              <a:t>adoption</a:t>
            </a:r>
            <a:r>
              <a:rPr sz="3200" spc="-140" dirty="0">
                <a:latin typeface="Arial"/>
                <a:cs typeface="Arial"/>
              </a:rPr>
              <a:t> </a:t>
            </a:r>
            <a:r>
              <a:rPr sz="3200" spc="-135" dirty="0">
                <a:latin typeface="Arial"/>
                <a:cs typeface="Arial"/>
              </a:rPr>
              <a:t>slow</a:t>
            </a:r>
            <a:r>
              <a:rPr sz="3200" spc="-140" dirty="0">
                <a:latin typeface="Arial"/>
                <a:cs typeface="Arial"/>
              </a:rPr>
              <a:t> </a:t>
            </a:r>
            <a:r>
              <a:rPr sz="3200" spc="-30" dirty="0">
                <a:latin typeface="Arial"/>
                <a:cs typeface="Arial"/>
              </a:rPr>
              <a:t>in</a:t>
            </a:r>
            <a:r>
              <a:rPr sz="3200" spc="-140" dirty="0">
                <a:latin typeface="Arial"/>
                <a:cs typeface="Arial"/>
              </a:rPr>
              <a:t> </a:t>
            </a:r>
            <a:r>
              <a:rPr sz="3200" spc="-165" dirty="0">
                <a:latin typeface="Arial"/>
                <a:cs typeface="Arial"/>
              </a:rPr>
              <a:t>2019</a:t>
            </a:r>
            <a:r>
              <a:rPr sz="3200" spc="-140" dirty="0">
                <a:latin typeface="Arial"/>
                <a:cs typeface="Arial"/>
              </a:rPr>
              <a:t> </a:t>
            </a:r>
            <a:r>
              <a:rPr sz="3200" spc="-160" dirty="0">
                <a:latin typeface="Arial"/>
                <a:cs typeface="Arial"/>
              </a:rPr>
              <a:t>and</a:t>
            </a:r>
            <a:r>
              <a:rPr sz="3200" spc="-135" dirty="0">
                <a:latin typeface="Arial"/>
                <a:cs typeface="Arial"/>
              </a:rPr>
              <a:t> </a:t>
            </a:r>
            <a:r>
              <a:rPr sz="3200" spc="-20" dirty="0">
                <a:latin typeface="Arial"/>
                <a:cs typeface="Arial"/>
              </a:rPr>
              <a:t>2020</a:t>
            </a:r>
            <a:endParaRPr sz="3200" dirty="0">
              <a:latin typeface="Arial"/>
              <a:cs typeface="Arial"/>
            </a:endParaRPr>
          </a:p>
          <a:p>
            <a:pPr marL="354965" marR="920115" indent="-342900">
              <a:lnSpc>
                <a:spcPts val="3790"/>
              </a:lnSpc>
              <a:spcBef>
                <a:spcPts val="935"/>
              </a:spcBef>
              <a:buClr>
                <a:srgbClr val="FF0000"/>
              </a:buClr>
              <a:buFont typeface="Wingdings"/>
              <a:buChar char=""/>
              <a:tabLst>
                <a:tab pos="354965" algn="l"/>
              </a:tabLst>
            </a:pPr>
            <a:r>
              <a:rPr sz="3200" spc="-10" dirty="0">
                <a:latin typeface="Arial"/>
                <a:cs typeface="Arial"/>
              </a:rPr>
              <a:t>With</a:t>
            </a:r>
            <a:r>
              <a:rPr sz="3200" spc="-155" dirty="0">
                <a:latin typeface="Arial"/>
                <a:cs typeface="Arial"/>
              </a:rPr>
              <a:t> </a:t>
            </a:r>
            <a:r>
              <a:rPr sz="3200" spc="-254" dirty="0">
                <a:latin typeface="Arial"/>
                <a:cs typeface="Arial"/>
              </a:rPr>
              <a:t>a</a:t>
            </a:r>
            <a:r>
              <a:rPr sz="3200" spc="-150" dirty="0">
                <a:latin typeface="Arial"/>
                <a:cs typeface="Arial"/>
              </a:rPr>
              <a:t> </a:t>
            </a:r>
            <a:r>
              <a:rPr sz="3200" spc="-200" dirty="0">
                <a:latin typeface="Arial"/>
                <a:cs typeface="Arial"/>
              </a:rPr>
              <a:t>second</a:t>
            </a:r>
            <a:r>
              <a:rPr sz="3200" spc="-150" dirty="0">
                <a:latin typeface="Arial"/>
                <a:cs typeface="Arial"/>
              </a:rPr>
              <a:t> </a:t>
            </a:r>
            <a:r>
              <a:rPr sz="3200" spc="-200" dirty="0">
                <a:latin typeface="Arial"/>
                <a:cs typeface="Arial"/>
              </a:rPr>
              <a:t>year,</a:t>
            </a:r>
            <a:r>
              <a:rPr sz="3200" spc="-155" dirty="0">
                <a:latin typeface="Arial"/>
                <a:cs typeface="Arial"/>
              </a:rPr>
              <a:t> </a:t>
            </a:r>
            <a:r>
              <a:rPr sz="3200" spc="-165" dirty="0">
                <a:latin typeface="Arial"/>
                <a:cs typeface="Arial"/>
              </a:rPr>
              <a:t>2019</a:t>
            </a:r>
            <a:r>
              <a:rPr sz="3200" spc="-150" dirty="0">
                <a:latin typeface="Arial"/>
                <a:cs typeface="Arial"/>
              </a:rPr>
              <a:t> </a:t>
            </a:r>
            <a:r>
              <a:rPr sz="3200" spc="-90" dirty="0">
                <a:latin typeface="Arial"/>
                <a:cs typeface="Arial"/>
              </a:rPr>
              <a:t>benefits</a:t>
            </a:r>
            <a:r>
              <a:rPr sz="3200" spc="-160" dirty="0">
                <a:latin typeface="Arial"/>
                <a:cs typeface="Arial"/>
              </a:rPr>
              <a:t> </a:t>
            </a:r>
            <a:r>
              <a:rPr sz="3200" spc="-125" dirty="0">
                <a:latin typeface="Arial"/>
                <a:cs typeface="Arial"/>
              </a:rPr>
              <a:t>have </a:t>
            </a:r>
            <a:r>
              <a:rPr sz="3200" spc="-100" dirty="0">
                <a:latin typeface="Arial"/>
                <a:cs typeface="Arial"/>
              </a:rPr>
              <a:t>continued</a:t>
            </a:r>
            <a:r>
              <a:rPr sz="3200" spc="-90" dirty="0">
                <a:latin typeface="Arial"/>
                <a:cs typeface="Arial"/>
              </a:rPr>
              <a:t> </a:t>
            </a:r>
            <a:r>
              <a:rPr sz="3200" dirty="0">
                <a:latin typeface="Arial"/>
                <a:cs typeface="Arial"/>
              </a:rPr>
              <a:t>to</a:t>
            </a:r>
            <a:r>
              <a:rPr sz="3200" spc="-95" dirty="0">
                <a:latin typeface="Arial"/>
                <a:cs typeface="Arial"/>
              </a:rPr>
              <a:t> </a:t>
            </a:r>
            <a:r>
              <a:rPr sz="3200" spc="-20" dirty="0">
                <a:latin typeface="Arial"/>
                <a:cs typeface="Arial"/>
              </a:rPr>
              <a:t>grow</a:t>
            </a:r>
            <a:endParaRPr sz="3200" dirty="0">
              <a:latin typeface="Arial"/>
              <a:cs typeface="Arial"/>
            </a:endParaRPr>
          </a:p>
          <a:p>
            <a:pPr marL="355600" marR="5080" indent="-342900">
              <a:lnSpc>
                <a:spcPts val="3790"/>
              </a:lnSpc>
              <a:spcBef>
                <a:spcPts val="900"/>
              </a:spcBef>
              <a:buClr>
                <a:srgbClr val="FF0000"/>
              </a:buClr>
              <a:buFont typeface="Wingdings"/>
              <a:buChar char=""/>
              <a:tabLst>
                <a:tab pos="355600" algn="l"/>
              </a:tabLst>
            </a:pPr>
            <a:r>
              <a:rPr sz="3200" spc="-225" dirty="0">
                <a:latin typeface="Arial"/>
                <a:cs typeface="Arial"/>
              </a:rPr>
              <a:t>Larger,</a:t>
            </a:r>
            <a:r>
              <a:rPr sz="3200" spc="-130" dirty="0">
                <a:latin typeface="Arial"/>
                <a:cs typeface="Arial"/>
              </a:rPr>
              <a:t> </a:t>
            </a:r>
            <a:r>
              <a:rPr sz="3200" spc="-110" dirty="0">
                <a:latin typeface="Arial"/>
                <a:cs typeface="Arial"/>
              </a:rPr>
              <a:t>higher</a:t>
            </a:r>
            <a:r>
              <a:rPr sz="3200" spc="-135" dirty="0">
                <a:latin typeface="Arial"/>
                <a:cs typeface="Arial"/>
              </a:rPr>
              <a:t> </a:t>
            </a:r>
            <a:r>
              <a:rPr sz="3200" spc="-100" dirty="0">
                <a:latin typeface="Arial"/>
                <a:cs typeface="Arial"/>
              </a:rPr>
              <a:t>rated</a:t>
            </a:r>
            <a:r>
              <a:rPr sz="3200" spc="-125" dirty="0">
                <a:latin typeface="Arial"/>
                <a:cs typeface="Arial"/>
              </a:rPr>
              <a:t> </a:t>
            </a:r>
            <a:r>
              <a:rPr sz="3200" spc="-165" dirty="0">
                <a:latin typeface="Arial"/>
                <a:cs typeface="Arial"/>
              </a:rPr>
              <a:t>plans</a:t>
            </a:r>
            <a:r>
              <a:rPr sz="3200" spc="-130" dirty="0">
                <a:latin typeface="Arial"/>
                <a:cs typeface="Arial"/>
              </a:rPr>
              <a:t> </a:t>
            </a:r>
            <a:r>
              <a:rPr sz="3200" spc="-110" dirty="0">
                <a:latin typeface="Arial"/>
                <a:cs typeface="Arial"/>
              </a:rPr>
              <a:t>most</a:t>
            </a:r>
            <a:r>
              <a:rPr sz="3200" spc="-130" dirty="0">
                <a:latin typeface="Arial"/>
                <a:cs typeface="Arial"/>
              </a:rPr>
              <a:t> </a:t>
            </a:r>
            <a:r>
              <a:rPr sz="3200" spc="-30" dirty="0">
                <a:latin typeface="Arial"/>
                <a:cs typeface="Arial"/>
              </a:rPr>
              <a:t>often</a:t>
            </a:r>
            <a:r>
              <a:rPr sz="3200" spc="-130" dirty="0">
                <a:latin typeface="Arial"/>
                <a:cs typeface="Arial"/>
              </a:rPr>
              <a:t> </a:t>
            </a:r>
            <a:r>
              <a:rPr sz="3200" spc="-40" dirty="0">
                <a:latin typeface="Arial"/>
                <a:cs typeface="Arial"/>
              </a:rPr>
              <a:t>offered </a:t>
            </a:r>
            <a:r>
              <a:rPr sz="3200" spc="-125" dirty="0">
                <a:latin typeface="Arial"/>
                <a:cs typeface="Arial"/>
              </a:rPr>
              <a:t>new</a:t>
            </a:r>
            <a:r>
              <a:rPr sz="3200" spc="-145" dirty="0">
                <a:latin typeface="Arial"/>
                <a:cs typeface="Arial"/>
              </a:rPr>
              <a:t> </a:t>
            </a:r>
            <a:r>
              <a:rPr sz="3200" spc="-10" dirty="0">
                <a:latin typeface="Arial"/>
                <a:cs typeface="Arial"/>
              </a:rPr>
              <a:t>benefits</a:t>
            </a:r>
            <a:endParaRPr sz="3200" dirty="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81000" y="1447800"/>
            <a:ext cx="2133600" cy="0"/>
          </a:xfrm>
          <a:custGeom>
            <a:avLst/>
            <a:gdLst/>
            <a:ahLst/>
            <a:cxnLst/>
            <a:rect l="l" t="t" r="r" b="b"/>
            <a:pathLst>
              <a:path w="2133600">
                <a:moveTo>
                  <a:pt x="0" y="0"/>
                </a:moveTo>
                <a:lnTo>
                  <a:pt x="2133600" y="0"/>
                </a:lnTo>
              </a:path>
            </a:pathLst>
          </a:custGeom>
          <a:ln w="76162">
            <a:solidFill>
              <a:srgbClr val="E5053A"/>
            </a:solidFill>
          </a:ln>
        </p:spPr>
        <p:txBody>
          <a:bodyPr wrap="square" lIns="0" tIns="0" rIns="0" bIns="0" rtlCol="0"/>
          <a:lstStyle/>
          <a:p>
            <a:endParaRPr/>
          </a:p>
        </p:txBody>
      </p:sp>
      <p:pic>
        <p:nvPicPr>
          <p:cNvPr id="3" name="object 3"/>
          <p:cNvPicPr/>
          <p:nvPr/>
        </p:nvPicPr>
        <p:blipFill>
          <a:blip r:embed="rId2" cstate="print"/>
          <a:stretch>
            <a:fillRect/>
          </a:stretch>
        </p:blipFill>
        <p:spPr>
          <a:xfrm>
            <a:off x="8005571" y="5978829"/>
            <a:ext cx="1062227" cy="802969"/>
          </a:xfrm>
          <a:prstGeom prst="rect">
            <a:avLst/>
          </a:prstGeom>
        </p:spPr>
      </p:pic>
      <p:grpSp>
        <p:nvGrpSpPr>
          <p:cNvPr id="4" name="object 4"/>
          <p:cNvGrpSpPr/>
          <p:nvPr/>
        </p:nvGrpSpPr>
        <p:grpSpPr>
          <a:xfrm>
            <a:off x="0" y="0"/>
            <a:ext cx="9144000" cy="1981200"/>
            <a:chOff x="0" y="0"/>
            <a:chExt cx="9144000" cy="1981200"/>
          </a:xfrm>
        </p:grpSpPr>
        <p:sp>
          <p:nvSpPr>
            <p:cNvPr id="5" name="object 5"/>
            <p:cNvSpPr/>
            <p:nvPr/>
          </p:nvSpPr>
          <p:spPr>
            <a:xfrm>
              <a:off x="0" y="0"/>
              <a:ext cx="2514600" cy="1981200"/>
            </a:xfrm>
            <a:custGeom>
              <a:avLst/>
              <a:gdLst/>
              <a:ahLst/>
              <a:cxnLst/>
              <a:rect l="l" t="t" r="r" b="b"/>
              <a:pathLst>
                <a:path w="2514600" h="1981200">
                  <a:moveTo>
                    <a:pt x="2514600" y="0"/>
                  </a:moveTo>
                  <a:lnTo>
                    <a:pt x="0" y="0"/>
                  </a:lnTo>
                  <a:lnTo>
                    <a:pt x="0" y="1981200"/>
                  </a:lnTo>
                  <a:lnTo>
                    <a:pt x="2514600" y="1981200"/>
                  </a:lnTo>
                  <a:lnTo>
                    <a:pt x="2514600" y="0"/>
                  </a:lnTo>
                  <a:close/>
                </a:path>
              </a:pathLst>
            </a:custGeom>
            <a:solidFill>
              <a:srgbClr val="E5053A"/>
            </a:solidFill>
          </p:spPr>
          <p:txBody>
            <a:bodyPr wrap="square" lIns="0" tIns="0" rIns="0" bIns="0" rtlCol="0"/>
            <a:lstStyle/>
            <a:p>
              <a:endParaRPr/>
            </a:p>
          </p:txBody>
        </p:sp>
        <p:sp>
          <p:nvSpPr>
            <p:cNvPr id="6" name="object 6"/>
            <p:cNvSpPr/>
            <p:nvPr/>
          </p:nvSpPr>
          <p:spPr>
            <a:xfrm>
              <a:off x="2514600" y="0"/>
              <a:ext cx="6629400" cy="1981200"/>
            </a:xfrm>
            <a:custGeom>
              <a:avLst/>
              <a:gdLst/>
              <a:ahLst/>
              <a:cxnLst/>
              <a:rect l="l" t="t" r="r" b="b"/>
              <a:pathLst>
                <a:path w="6629400" h="1981200">
                  <a:moveTo>
                    <a:pt x="6629400" y="0"/>
                  </a:moveTo>
                  <a:lnTo>
                    <a:pt x="0" y="0"/>
                  </a:lnTo>
                  <a:lnTo>
                    <a:pt x="0" y="1981200"/>
                  </a:lnTo>
                  <a:lnTo>
                    <a:pt x="6629400" y="1981200"/>
                  </a:lnTo>
                  <a:lnTo>
                    <a:pt x="6629400" y="0"/>
                  </a:lnTo>
                  <a:close/>
                </a:path>
              </a:pathLst>
            </a:custGeom>
            <a:solidFill>
              <a:srgbClr val="D9D9D9"/>
            </a:solidFill>
          </p:spPr>
          <p:txBody>
            <a:bodyPr wrap="square" lIns="0" tIns="0" rIns="0" bIns="0" rtlCol="0"/>
            <a:lstStyle/>
            <a:p>
              <a:endParaRPr/>
            </a:p>
          </p:txBody>
        </p:sp>
        <p:pic>
          <p:nvPicPr>
            <p:cNvPr id="7" name="object 7"/>
            <p:cNvPicPr/>
            <p:nvPr/>
          </p:nvPicPr>
          <p:blipFill>
            <a:blip r:embed="rId3" cstate="print"/>
            <a:stretch>
              <a:fillRect/>
            </a:stretch>
          </p:blipFill>
          <p:spPr>
            <a:xfrm>
              <a:off x="190392" y="187064"/>
              <a:ext cx="2171807" cy="1641735"/>
            </a:xfrm>
            <a:prstGeom prst="rect">
              <a:avLst/>
            </a:prstGeom>
          </p:spPr>
        </p:pic>
      </p:grpSp>
      <p:sp>
        <p:nvSpPr>
          <p:cNvPr id="8" name="object 8" descr="$PPTXTitle"/>
          <p:cNvSpPr txBox="1">
            <a:spLocks noGrp="1"/>
          </p:cNvSpPr>
          <p:nvPr>
            <p:ph type="ctrTitle"/>
          </p:nvPr>
        </p:nvSpPr>
        <p:spPr>
          <a:prstGeom prst="rect">
            <a:avLst/>
          </a:prstGeom>
        </p:spPr>
        <p:txBody>
          <a:bodyPr vert="horz" wrap="square" lIns="0" tIns="12700" rIns="0" bIns="0" rtlCol="0">
            <a:spAutoFit/>
          </a:bodyPr>
          <a:lstStyle/>
          <a:p>
            <a:pPr algn="ctr">
              <a:lnSpc>
                <a:spcPct val="100000"/>
              </a:lnSpc>
              <a:spcBef>
                <a:spcPts val="100"/>
              </a:spcBef>
            </a:pPr>
            <a:r>
              <a:rPr sz="4600" b="1" spc="-380" dirty="0">
                <a:latin typeface="Arial"/>
                <a:cs typeface="Arial"/>
              </a:rPr>
              <a:t>Kali</a:t>
            </a:r>
            <a:r>
              <a:rPr sz="4600" b="1" spc="-245" dirty="0">
                <a:latin typeface="Arial"/>
                <a:cs typeface="Arial"/>
              </a:rPr>
              <a:t> </a:t>
            </a:r>
            <a:r>
              <a:rPr sz="4600" b="1" spc="-480" dirty="0">
                <a:latin typeface="Arial"/>
                <a:cs typeface="Arial"/>
              </a:rPr>
              <a:t>S.</a:t>
            </a:r>
            <a:r>
              <a:rPr sz="4600" b="1" spc="-240" dirty="0">
                <a:latin typeface="Arial"/>
                <a:cs typeface="Arial"/>
              </a:rPr>
              <a:t> </a:t>
            </a:r>
            <a:r>
              <a:rPr sz="4600" b="1" spc="-395" dirty="0">
                <a:latin typeface="Arial"/>
                <a:cs typeface="Arial"/>
              </a:rPr>
              <a:t>Thomas,</a:t>
            </a:r>
            <a:r>
              <a:rPr sz="4600" b="1" spc="-240" dirty="0">
                <a:latin typeface="Arial"/>
                <a:cs typeface="Arial"/>
              </a:rPr>
              <a:t> </a:t>
            </a:r>
            <a:r>
              <a:rPr sz="4600" b="1" spc="-509" dirty="0">
                <a:latin typeface="Arial"/>
                <a:cs typeface="Arial"/>
              </a:rPr>
              <a:t>PhD</a:t>
            </a:r>
            <a:endParaRPr sz="4600" dirty="0">
              <a:latin typeface="Arial"/>
              <a:cs typeface="Arial"/>
            </a:endParaRPr>
          </a:p>
          <a:p>
            <a:pPr algn="ctr">
              <a:lnSpc>
                <a:spcPct val="100000"/>
              </a:lnSpc>
              <a:spcBef>
                <a:spcPts val="85"/>
              </a:spcBef>
            </a:pPr>
            <a:r>
              <a:rPr sz="3600" b="1" spc="-250" dirty="0">
                <a:latin typeface="Arial"/>
                <a:cs typeface="Arial"/>
              </a:rPr>
              <a:t>November</a:t>
            </a:r>
            <a:r>
              <a:rPr sz="3600" b="1" spc="-190" dirty="0">
                <a:latin typeface="Arial"/>
                <a:cs typeface="Arial"/>
              </a:rPr>
              <a:t> </a:t>
            </a:r>
            <a:r>
              <a:rPr sz="3600" b="1" spc="-150" dirty="0">
                <a:latin typeface="Arial"/>
                <a:cs typeface="Arial"/>
              </a:rPr>
              <a:t>22,</a:t>
            </a:r>
            <a:r>
              <a:rPr sz="3600" b="1" spc="-180" dirty="0">
                <a:latin typeface="Arial"/>
                <a:cs typeface="Arial"/>
              </a:rPr>
              <a:t> </a:t>
            </a:r>
            <a:r>
              <a:rPr sz="3600" b="1" spc="-20" dirty="0">
                <a:latin typeface="Arial"/>
                <a:cs typeface="Arial"/>
              </a:rPr>
              <a:t>2019</a:t>
            </a:r>
            <a:endParaRPr sz="3600" dirty="0">
              <a:latin typeface="Arial"/>
              <a:cs typeface="Arial"/>
            </a:endParaRPr>
          </a:p>
        </p:txBody>
      </p:sp>
      <p:sp>
        <p:nvSpPr>
          <p:cNvPr id="9" name="object 9" descr="Medicare Advantage Plans’ Responses to the CHRONIC Care Act of 2018&#13;&#10;"/>
          <p:cNvSpPr txBox="1"/>
          <p:nvPr/>
        </p:nvSpPr>
        <p:spPr>
          <a:xfrm>
            <a:off x="760158" y="2559811"/>
            <a:ext cx="7774305" cy="1119505"/>
          </a:xfrm>
          <a:prstGeom prst="rect">
            <a:avLst/>
          </a:prstGeom>
        </p:spPr>
        <p:txBody>
          <a:bodyPr vert="horz" wrap="square" lIns="0" tIns="29844" rIns="0" bIns="0" rtlCol="0">
            <a:spAutoFit/>
          </a:bodyPr>
          <a:lstStyle/>
          <a:p>
            <a:pPr marL="1033144" marR="5080" indent="-1021080">
              <a:lnSpc>
                <a:spcPts val="4290"/>
              </a:lnSpc>
              <a:spcBef>
                <a:spcPts val="234"/>
              </a:spcBef>
            </a:pPr>
            <a:r>
              <a:rPr sz="3600" b="1" spc="-210" dirty="0">
                <a:solidFill>
                  <a:srgbClr val="FF0000"/>
                </a:solidFill>
                <a:latin typeface="Arial"/>
                <a:cs typeface="Arial"/>
              </a:rPr>
              <a:t>Medicare</a:t>
            </a:r>
            <a:r>
              <a:rPr sz="3600" b="1" spc="-165" dirty="0">
                <a:solidFill>
                  <a:srgbClr val="FF0000"/>
                </a:solidFill>
                <a:latin typeface="Arial"/>
                <a:cs typeface="Arial"/>
              </a:rPr>
              <a:t> </a:t>
            </a:r>
            <a:r>
              <a:rPr sz="3600" b="1" spc="-290" dirty="0">
                <a:solidFill>
                  <a:srgbClr val="FF0000"/>
                </a:solidFill>
                <a:latin typeface="Arial"/>
                <a:cs typeface="Arial"/>
              </a:rPr>
              <a:t>Advantage</a:t>
            </a:r>
            <a:r>
              <a:rPr sz="3600" b="1" spc="-165" dirty="0">
                <a:solidFill>
                  <a:srgbClr val="FF0000"/>
                </a:solidFill>
                <a:latin typeface="Arial"/>
                <a:cs typeface="Arial"/>
              </a:rPr>
              <a:t> </a:t>
            </a:r>
            <a:r>
              <a:rPr sz="3600" b="1" spc="-305" dirty="0">
                <a:solidFill>
                  <a:srgbClr val="FF0000"/>
                </a:solidFill>
                <a:latin typeface="Arial"/>
                <a:cs typeface="Arial"/>
              </a:rPr>
              <a:t>Plans’</a:t>
            </a:r>
            <a:r>
              <a:rPr sz="3600" b="1" spc="-165" dirty="0">
                <a:solidFill>
                  <a:srgbClr val="FF0000"/>
                </a:solidFill>
                <a:latin typeface="Arial"/>
                <a:cs typeface="Arial"/>
              </a:rPr>
              <a:t> </a:t>
            </a:r>
            <a:r>
              <a:rPr sz="3600" b="1" spc="-400" dirty="0">
                <a:solidFill>
                  <a:srgbClr val="FF0000"/>
                </a:solidFill>
                <a:latin typeface="Arial"/>
                <a:cs typeface="Arial"/>
              </a:rPr>
              <a:t>Responses</a:t>
            </a:r>
            <a:r>
              <a:rPr sz="3600" b="1" spc="-165" dirty="0">
                <a:solidFill>
                  <a:srgbClr val="FF0000"/>
                </a:solidFill>
                <a:latin typeface="Arial"/>
                <a:cs typeface="Arial"/>
              </a:rPr>
              <a:t> </a:t>
            </a:r>
            <a:r>
              <a:rPr sz="3600" b="1" spc="-25" dirty="0">
                <a:solidFill>
                  <a:srgbClr val="FF0000"/>
                </a:solidFill>
                <a:latin typeface="Arial"/>
                <a:cs typeface="Arial"/>
              </a:rPr>
              <a:t>to </a:t>
            </a:r>
            <a:r>
              <a:rPr sz="3600" b="1" spc="-150" dirty="0">
                <a:solidFill>
                  <a:srgbClr val="FF0000"/>
                </a:solidFill>
                <a:latin typeface="Arial"/>
                <a:cs typeface="Arial"/>
              </a:rPr>
              <a:t>the</a:t>
            </a:r>
            <a:r>
              <a:rPr sz="3600" b="1" spc="-185" dirty="0">
                <a:solidFill>
                  <a:srgbClr val="FF0000"/>
                </a:solidFill>
                <a:latin typeface="Arial"/>
                <a:cs typeface="Arial"/>
              </a:rPr>
              <a:t> </a:t>
            </a:r>
            <a:r>
              <a:rPr sz="3600" b="1" spc="-440" dirty="0">
                <a:solidFill>
                  <a:srgbClr val="FF0000"/>
                </a:solidFill>
                <a:latin typeface="Arial"/>
                <a:cs typeface="Arial"/>
              </a:rPr>
              <a:t>CHRONIC</a:t>
            </a:r>
            <a:r>
              <a:rPr sz="3600" b="1" spc="-180" dirty="0">
                <a:solidFill>
                  <a:srgbClr val="FF0000"/>
                </a:solidFill>
                <a:latin typeface="Arial"/>
                <a:cs typeface="Arial"/>
              </a:rPr>
              <a:t> </a:t>
            </a:r>
            <a:r>
              <a:rPr sz="3600" b="1" spc="-335" dirty="0">
                <a:solidFill>
                  <a:srgbClr val="FF0000"/>
                </a:solidFill>
                <a:latin typeface="Arial"/>
                <a:cs typeface="Arial"/>
              </a:rPr>
              <a:t>Care</a:t>
            </a:r>
            <a:r>
              <a:rPr sz="3600" b="1" spc="-180" dirty="0">
                <a:solidFill>
                  <a:srgbClr val="FF0000"/>
                </a:solidFill>
                <a:latin typeface="Arial"/>
                <a:cs typeface="Arial"/>
              </a:rPr>
              <a:t> </a:t>
            </a:r>
            <a:r>
              <a:rPr sz="3600" b="1" spc="-295" dirty="0">
                <a:solidFill>
                  <a:srgbClr val="FF0000"/>
                </a:solidFill>
                <a:latin typeface="Arial"/>
                <a:cs typeface="Arial"/>
              </a:rPr>
              <a:t>Act</a:t>
            </a:r>
            <a:r>
              <a:rPr sz="3600" b="1" spc="-175" dirty="0">
                <a:solidFill>
                  <a:srgbClr val="FF0000"/>
                </a:solidFill>
                <a:latin typeface="Arial"/>
                <a:cs typeface="Arial"/>
              </a:rPr>
              <a:t> </a:t>
            </a:r>
            <a:r>
              <a:rPr sz="3600" b="1" spc="-180" dirty="0">
                <a:solidFill>
                  <a:srgbClr val="FF0000"/>
                </a:solidFill>
                <a:latin typeface="Arial"/>
                <a:cs typeface="Arial"/>
              </a:rPr>
              <a:t>of </a:t>
            </a:r>
            <a:r>
              <a:rPr sz="3600" b="1" spc="-20" dirty="0">
                <a:solidFill>
                  <a:srgbClr val="FF0000"/>
                </a:solidFill>
                <a:latin typeface="Arial"/>
                <a:cs typeface="Arial"/>
              </a:rPr>
              <a:t>2018</a:t>
            </a:r>
            <a:endParaRPr sz="3600" dirty="0">
              <a:latin typeface="Arial"/>
              <a:cs typeface="Arial"/>
            </a:endParaRPr>
          </a:p>
        </p:txBody>
      </p:sp>
      <p:pic>
        <p:nvPicPr>
          <p:cNvPr id="10" name="object 10" descr="U.S. Department of Veterans Affairs logo featuring an eagle holding a bundle of arrows and olive branches in its talons, with the VA monogram to the left and the full name and sub-agency details to the right."/>
          <p:cNvPicPr/>
          <p:nvPr/>
        </p:nvPicPr>
        <p:blipFill>
          <a:blip r:embed="rId4" cstate="print"/>
          <a:stretch>
            <a:fillRect/>
          </a:stretch>
        </p:blipFill>
        <p:spPr>
          <a:xfrm>
            <a:off x="261027" y="5829036"/>
            <a:ext cx="3231903" cy="73781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448945">
              <a:lnSpc>
                <a:spcPct val="100000"/>
              </a:lnSpc>
              <a:spcBef>
                <a:spcPts val="100"/>
              </a:spcBef>
            </a:pPr>
            <a:r>
              <a:rPr spc="-215" dirty="0"/>
              <a:t>Disclosure</a:t>
            </a:r>
            <a:r>
              <a:rPr spc="-225" dirty="0"/>
              <a:t> </a:t>
            </a:r>
            <a:r>
              <a:rPr spc="50" dirty="0"/>
              <a:t>&amp;</a:t>
            </a:r>
            <a:r>
              <a:rPr spc="-220" dirty="0"/>
              <a:t> </a:t>
            </a:r>
            <a:r>
              <a:rPr spc="-170" dirty="0"/>
              <a:t>Acknowledgements</a:t>
            </a:r>
          </a:p>
        </p:txBody>
      </p:sp>
      <p:sp>
        <p:nvSpPr>
          <p:cNvPr id="3" name="object 3" descr="Disclosures:&#13;&#10;I have no commercial relationships to disclose.&#13;&#10;The views expressed in this presentation are my own and do not necessarily reflect the position or policy of the Department of Veterans Affairs or the United States government.&#13;&#10;Acknowledgements:&#13;&#10;Co-authors: Shayla Durfey, David Meyers, Emily Gadbois, Joan Brazier,&#13;&#10;Ellen McCreedy, Shekinah Fashaw, Terrie Fox Wetle&#13;&#10;Funding: Research supported by Meals on Wheels America, the NonProfit Finance Fund, and the U.S. Department of Veterans Affairs Health Services Research &amp; Development (CDA 14-422 to KST)&#13;&#10;"/>
          <p:cNvSpPr txBox="1"/>
          <p:nvPr/>
        </p:nvSpPr>
        <p:spPr>
          <a:xfrm>
            <a:off x="535940" y="1606803"/>
            <a:ext cx="7933690" cy="4483100"/>
          </a:xfrm>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z="2800" spc="-75" dirty="0">
                <a:latin typeface="Arial"/>
                <a:cs typeface="Arial"/>
              </a:rPr>
              <a:t>Disclosures:</a:t>
            </a:r>
            <a:endParaRPr sz="2800" dirty="0">
              <a:latin typeface="Arial"/>
              <a:cs typeface="Arial"/>
            </a:endParaRPr>
          </a:p>
          <a:p>
            <a:pPr marL="755015" lvl="1" indent="-285115">
              <a:lnSpc>
                <a:spcPct val="100000"/>
              </a:lnSpc>
              <a:spcBef>
                <a:spcPts val="1735"/>
              </a:spcBef>
              <a:buChar char="–"/>
              <a:tabLst>
                <a:tab pos="755015" algn="l"/>
              </a:tabLst>
            </a:pPr>
            <a:r>
              <a:rPr sz="2000" spc="-50" dirty="0">
                <a:latin typeface="Arial"/>
                <a:cs typeface="Arial"/>
              </a:rPr>
              <a:t>I</a:t>
            </a:r>
            <a:r>
              <a:rPr sz="2000" spc="-85" dirty="0">
                <a:latin typeface="Arial"/>
                <a:cs typeface="Arial"/>
              </a:rPr>
              <a:t> </a:t>
            </a:r>
            <a:r>
              <a:rPr sz="2000" spc="-125" dirty="0">
                <a:latin typeface="Arial"/>
                <a:cs typeface="Arial"/>
              </a:rPr>
              <a:t>have</a:t>
            </a:r>
            <a:r>
              <a:rPr sz="2000" spc="-75" dirty="0">
                <a:latin typeface="Arial"/>
                <a:cs typeface="Arial"/>
              </a:rPr>
              <a:t> no</a:t>
            </a:r>
            <a:r>
              <a:rPr sz="2000" spc="-85" dirty="0">
                <a:latin typeface="Arial"/>
                <a:cs typeface="Arial"/>
              </a:rPr>
              <a:t> commercial</a:t>
            </a:r>
            <a:r>
              <a:rPr sz="2000" spc="-80" dirty="0">
                <a:latin typeface="Arial"/>
                <a:cs typeface="Arial"/>
              </a:rPr>
              <a:t> </a:t>
            </a:r>
            <a:r>
              <a:rPr sz="2000" spc="-75" dirty="0">
                <a:latin typeface="Arial"/>
                <a:cs typeface="Arial"/>
              </a:rPr>
              <a:t>relationships</a:t>
            </a:r>
            <a:r>
              <a:rPr sz="2000" spc="-70" dirty="0">
                <a:latin typeface="Arial"/>
                <a:cs typeface="Arial"/>
              </a:rPr>
              <a:t> </a:t>
            </a:r>
            <a:r>
              <a:rPr sz="2000" dirty="0">
                <a:latin typeface="Arial"/>
                <a:cs typeface="Arial"/>
              </a:rPr>
              <a:t>to</a:t>
            </a:r>
            <a:r>
              <a:rPr sz="2000" spc="-80" dirty="0">
                <a:latin typeface="Arial"/>
                <a:cs typeface="Arial"/>
              </a:rPr>
              <a:t> </a:t>
            </a:r>
            <a:r>
              <a:rPr sz="2000" spc="-10" dirty="0">
                <a:latin typeface="Arial"/>
                <a:cs typeface="Arial"/>
              </a:rPr>
              <a:t>disclose.</a:t>
            </a:r>
            <a:endParaRPr sz="2000" dirty="0">
              <a:latin typeface="Arial"/>
              <a:cs typeface="Arial"/>
            </a:endParaRPr>
          </a:p>
          <a:p>
            <a:pPr marL="754380" marR="551815" lvl="1" indent="-285115">
              <a:lnSpc>
                <a:spcPct val="100000"/>
              </a:lnSpc>
              <a:spcBef>
                <a:spcPts val="1105"/>
              </a:spcBef>
              <a:buChar char="–"/>
              <a:tabLst>
                <a:tab pos="754380" algn="l"/>
              </a:tabLst>
            </a:pPr>
            <a:r>
              <a:rPr sz="2000" spc="-155" dirty="0">
                <a:latin typeface="Arial"/>
                <a:cs typeface="Arial"/>
              </a:rPr>
              <a:t>The</a:t>
            </a:r>
            <a:r>
              <a:rPr sz="2000" spc="-80" dirty="0">
                <a:latin typeface="Arial"/>
                <a:cs typeface="Arial"/>
              </a:rPr>
              <a:t> </a:t>
            </a:r>
            <a:r>
              <a:rPr sz="2000" spc="-110" dirty="0">
                <a:latin typeface="Arial"/>
                <a:cs typeface="Arial"/>
              </a:rPr>
              <a:t>views</a:t>
            </a:r>
            <a:r>
              <a:rPr sz="2000" spc="-75" dirty="0">
                <a:latin typeface="Arial"/>
                <a:cs typeface="Arial"/>
              </a:rPr>
              <a:t> </a:t>
            </a:r>
            <a:r>
              <a:rPr sz="2000" spc="-125" dirty="0">
                <a:latin typeface="Arial"/>
                <a:cs typeface="Arial"/>
              </a:rPr>
              <a:t>expressed</a:t>
            </a:r>
            <a:r>
              <a:rPr sz="2000" spc="-85" dirty="0">
                <a:latin typeface="Arial"/>
                <a:cs typeface="Arial"/>
              </a:rPr>
              <a:t> </a:t>
            </a:r>
            <a:r>
              <a:rPr sz="2000" spc="-35" dirty="0">
                <a:latin typeface="Arial"/>
                <a:cs typeface="Arial"/>
              </a:rPr>
              <a:t>in</a:t>
            </a:r>
            <a:r>
              <a:rPr sz="2000" spc="-80" dirty="0">
                <a:latin typeface="Arial"/>
                <a:cs typeface="Arial"/>
              </a:rPr>
              <a:t> </a:t>
            </a:r>
            <a:r>
              <a:rPr sz="2000" spc="-50" dirty="0">
                <a:latin typeface="Arial"/>
                <a:cs typeface="Arial"/>
              </a:rPr>
              <a:t>this</a:t>
            </a:r>
            <a:r>
              <a:rPr sz="2000" spc="-80" dirty="0">
                <a:latin typeface="Arial"/>
                <a:cs typeface="Arial"/>
              </a:rPr>
              <a:t> </a:t>
            </a:r>
            <a:r>
              <a:rPr sz="2000" spc="-65" dirty="0">
                <a:latin typeface="Arial"/>
                <a:cs typeface="Arial"/>
              </a:rPr>
              <a:t>presentation</a:t>
            </a:r>
            <a:r>
              <a:rPr sz="2000" spc="-85" dirty="0">
                <a:latin typeface="Arial"/>
                <a:cs typeface="Arial"/>
              </a:rPr>
              <a:t> </a:t>
            </a:r>
            <a:r>
              <a:rPr sz="2000" spc="-90" dirty="0">
                <a:latin typeface="Arial"/>
                <a:cs typeface="Arial"/>
              </a:rPr>
              <a:t>are</a:t>
            </a:r>
            <a:r>
              <a:rPr sz="2000" spc="-80" dirty="0">
                <a:latin typeface="Arial"/>
                <a:cs typeface="Arial"/>
              </a:rPr>
              <a:t> </a:t>
            </a:r>
            <a:r>
              <a:rPr sz="2000" spc="-110" dirty="0">
                <a:latin typeface="Arial"/>
                <a:cs typeface="Arial"/>
              </a:rPr>
              <a:t>my</a:t>
            </a:r>
            <a:r>
              <a:rPr sz="2000" spc="-85" dirty="0">
                <a:latin typeface="Arial"/>
                <a:cs typeface="Arial"/>
              </a:rPr>
              <a:t> </a:t>
            </a:r>
            <a:r>
              <a:rPr sz="2000" spc="-70" dirty="0">
                <a:latin typeface="Arial"/>
                <a:cs typeface="Arial"/>
              </a:rPr>
              <a:t>own</a:t>
            </a:r>
            <a:r>
              <a:rPr sz="2000" spc="-85" dirty="0">
                <a:latin typeface="Arial"/>
                <a:cs typeface="Arial"/>
              </a:rPr>
              <a:t> </a:t>
            </a:r>
            <a:r>
              <a:rPr sz="2000" spc="-105" dirty="0">
                <a:latin typeface="Arial"/>
                <a:cs typeface="Arial"/>
              </a:rPr>
              <a:t>and</a:t>
            </a:r>
            <a:r>
              <a:rPr sz="2000" spc="-85" dirty="0">
                <a:latin typeface="Arial"/>
                <a:cs typeface="Arial"/>
              </a:rPr>
              <a:t> </a:t>
            </a:r>
            <a:r>
              <a:rPr sz="2000" spc="-75" dirty="0">
                <a:latin typeface="Arial"/>
                <a:cs typeface="Arial"/>
              </a:rPr>
              <a:t>do</a:t>
            </a:r>
            <a:r>
              <a:rPr sz="2000" spc="-85" dirty="0">
                <a:latin typeface="Arial"/>
                <a:cs typeface="Arial"/>
              </a:rPr>
              <a:t> </a:t>
            </a:r>
            <a:r>
              <a:rPr sz="2000" spc="-25" dirty="0">
                <a:latin typeface="Arial"/>
                <a:cs typeface="Arial"/>
              </a:rPr>
              <a:t>not </a:t>
            </a:r>
            <a:r>
              <a:rPr sz="2000" spc="-110" dirty="0">
                <a:latin typeface="Arial"/>
                <a:cs typeface="Arial"/>
              </a:rPr>
              <a:t>necessarily</a:t>
            </a:r>
            <a:r>
              <a:rPr sz="2000" spc="-100" dirty="0">
                <a:latin typeface="Arial"/>
                <a:cs typeface="Arial"/>
              </a:rPr>
              <a:t> </a:t>
            </a:r>
            <a:r>
              <a:rPr sz="2000" spc="-35" dirty="0">
                <a:latin typeface="Arial"/>
                <a:cs typeface="Arial"/>
              </a:rPr>
              <a:t>reflect</a:t>
            </a:r>
            <a:r>
              <a:rPr sz="2000" spc="-85" dirty="0">
                <a:latin typeface="Arial"/>
                <a:cs typeface="Arial"/>
              </a:rPr>
              <a:t> </a:t>
            </a:r>
            <a:r>
              <a:rPr sz="2000" spc="-25" dirty="0">
                <a:latin typeface="Arial"/>
                <a:cs typeface="Arial"/>
              </a:rPr>
              <a:t>the</a:t>
            </a:r>
            <a:r>
              <a:rPr sz="2000" spc="-90" dirty="0">
                <a:latin typeface="Arial"/>
                <a:cs typeface="Arial"/>
              </a:rPr>
              <a:t> </a:t>
            </a:r>
            <a:r>
              <a:rPr sz="2000" spc="-50" dirty="0">
                <a:latin typeface="Arial"/>
                <a:cs typeface="Arial"/>
              </a:rPr>
              <a:t>position</a:t>
            </a:r>
            <a:r>
              <a:rPr sz="2000" spc="-90" dirty="0">
                <a:latin typeface="Arial"/>
                <a:cs typeface="Arial"/>
              </a:rPr>
              <a:t> </a:t>
            </a:r>
            <a:r>
              <a:rPr sz="2000" spc="-10" dirty="0">
                <a:latin typeface="Arial"/>
                <a:cs typeface="Arial"/>
              </a:rPr>
              <a:t>or</a:t>
            </a:r>
            <a:r>
              <a:rPr sz="2000" spc="-90" dirty="0">
                <a:latin typeface="Arial"/>
                <a:cs typeface="Arial"/>
              </a:rPr>
              <a:t> </a:t>
            </a:r>
            <a:r>
              <a:rPr sz="2000" spc="-70" dirty="0">
                <a:latin typeface="Arial"/>
                <a:cs typeface="Arial"/>
              </a:rPr>
              <a:t>policy</a:t>
            </a:r>
            <a:r>
              <a:rPr sz="2000" spc="-95" dirty="0">
                <a:latin typeface="Arial"/>
                <a:cs typeface="Arial"/>
              </a:rPr>
              <a:t> </a:t>
            </a:r>
            <a:r>
              <a:rPr sz="2000" dirty="0">
                <a:latin typeface="Arial"/>
                <a:cs typeface="Arial"/>
              </a:rPr>
              <a:t>of</a:t>
            </a:r>
            <a:r>
              <a:rPr sz="2000" spc="-85" dirty="0">
                <a:latin typeface="Arial"/>
                <a:cs typeface="Arial"/>
              </a:rPr>
              <a:t> </a:t>
            </a:r>
            <a:r>
              <a:rPr sz="2000" spc="-25" dirty="0">
                <a:latin typeface="Arial"/>
                <a:cs typeface="Arial"/>
              </a:rPr>
              <a:t>the</a:t>
            </a:r>
            <a:r>
              <a:rPr sz="2000" spc="-90" dirty="0">
                <a:latin typeface="Arial"/>
                <a:cs typeface="Arial"/>
              </a:rPr>
              <a:t> </a:t>
            </a:r>
            <a:r>
              <a:rPr sz="2000" spc="-65" dirty="0">
                <a:latin typeface="Arial"/>
                <a:cs typeface="Arial"/>
              </a:rPr>
              <a:t>Department</a:t>
            </a:r>
            <a:r>
              <a:rPr sz="2000" spc="-85" dirty="0">
                <a:latin typeface="Arial"/>
                <a:cs typeface="Arial"/>
              </a:rPr>
              <a:t> </a:t>
            </a:r>
            <a:r>
              <a:rPr sz="2000" spc="-25" dirty="0">
                <a:latin typeface="Arial"/>
                <a:cs typeface="Arial"/>
              </a:rPr>
              <a:t>of </a:t>
            </a:r>
            <a:r>
              <a:rPr sz="2000" spc="-120" dirty="0">
                <a:latin typeface="Arial"/>
                <a:cs typeface="Arial"/>
              </a:rPr>
              <a:t>Veterans</a:t>
            </a:r>
            <a:r>
              <a:rPr sz="2000" spc="-100" dirty="0">
                <a:latin typeface="Arial"/>
                <a:cs typeface="Arial"/>
              </a:rPr>
              <a:t> </a:t>
            </a:r>
            <a:r>
              <a:rPr sz="2000" spc="-75" dirty="0">
                <a:latin typeface="Arial"/>
                <a:cs typeface="Arial"/>
              </a:rPr>
              <a:t>Affairs</a:t>
            </a:r>
            <a:r>
              <a:rPr sz="2000" spc="-95" dirty="0">
                <a:latin typeface="Arial"/>
                <a:cs typeface="Arial"/>
              </a:rPr>
              <a:t> </a:t>
            </a:r>
            <a:r>
              <a:rPr sz="2000" spc="-10" dirty="0">
                <a:latin typeface="Arial"/>
                <a:cs typeface="Arial"/>
              </a:rPr>
              <a:t>or</a:t>
            </a:r>
            <a:r>
              <a:rPr sz="2000" spc="-100" dirty="0">
                <a:latin typeface="Arial"/>
                <a:cs typeface="Arial"/>
              </a:rPr>
              <a:t> </a:t>
            </a:r>
            <a:r>
              <a:rPr sz="2000" spc="-25" dirty="0">
                <a:latin typeface="Arial"/>
                <a:cs typeface="Arial"/>
              </a:rPr>
              <a:t>the</a:t>
            </a:r>
            <a:r>
              <a:rPr sz="2000" spc="-95" dirty="0">
                <a:latin typeface="Arial"/>
                <a:cs typeface="Arial"/>
              </a:rPr>
              <a:t> </a:t>
            </a:r>
            <a:r>
              <a:rPr sz="2000" spc="-60" dirty="0">
                <a:latin typeface="Arial"/>
                <a:cs typeface="Arial"/>
              </a:rPr>
              <a:t>United</a:t>
            </a:r>
            <a:r>
              <a:rPr sz="2000" spc="-100" dirty="0">
                <a:latin typeface="Arial"/>
                <a:cs typeface="Arial"/>
              </a:rPr>
              <a:t> </a:t>
            </a:r>
            <a:r>
              <a:rPr sz="2000" spc="-125" dirty="0">
                <a:latin typeface="Arial"/>
                <a:cs typeface="Arial"/>
              </a:rPr>
              <a:t>States</a:t>
            </a:r>
            <a:r>
              <a:rPr sz="2000" spc="-95" dirty="0">
                <a:latin typeface="Arial"/>
                <a:cs typeface="Arial"/>
              </a:rPr>
              <a:t> </a:t>
            </a:r>
            <a:r>
              <a:rPr sz="2000" spc="-10" dirty="0">
                <a:latin typeface="Arial"/>
                <a:cs typeface="Arial"/>
              </a:rPr>
              <a:t>government.</a:t>
            </a:r>
            <a:endParaRPr sz="2000" dirty="0">
              <a:latin typeface="Arial"/>
              <a:cs typeface="Arial"/>
            </a:endParaRPr>
          </a:p>
          <a:p>
            <a:pPr marL="354965" indent="-342265">
              <a:lnSpc>
                <a:spcPct val="100000"/>
              </a:lnSpc>
              <a:spcBef>
                <a:spcPts val="1095"/>
              </a:spcBef>
              <a:buClr>
                <a:srgbClr val="FF0000"/>
              </a:buClr>
              <a:buFont typeface="Wingdings"/>
              <a:buChar char=""/>
              <a:tabLst>
                <a:tab pos="354965" algn="l"/>
              </a:tabLst>
            </a:pPr>
            <a:r>
              <a:rPr sz="2800" spc="-75" dirty="0">
                <a:latin typeface="Arial"/>
                <a:cs typeface="Arial"/>
              </a:rPr>
              <a:t>Acknowledgements:</a:t>
            </a:r>
            <a:endParaRPr sz="2800" dirty="0">
              <a:latin typeface="Arial"/>
              <a:cs typeface="Arial"/>
            </a:endParaRPr>
          </a:p>
          <a:p>
            <a:pPr marL="755015" lvl="1" indent="-285115">
              <a:lnSpc>
                <a:spcPct val="100000"/>
              </a:lnSpc>
              <a:spcBef>
                <a:spcPts val="1760"/>
              </a:spcBef>
              <a:buChar char="–"/>
              <a:tabLst>
                <a:tab pos="755015" algn="l"/>
              </a:tabLst>
            </a:pPr>
            <a:r>
              <a:rPr sz="2000" spc="-190" dirty="0">
                <a:latin typeface="Arial"/>
                <a:cs typeface="Arial"/>
              </a:rPr>
              <a:t>Co-</a:t>
            </a:r>
            <a:r>
              <a:rPr sz="2000" spc="-60" dirty="0">
                <a:latin typeface="Arial"/>
                <a:cs typeface="Arial"/>
              </a:rPr>
              <a:t>authors:</a:t>
            </a:r>
            <a:r>
              <a:rPr sz="2000" spc="-85" dirty="0">
                <a:latin typeface="Arial"/>
                <a:cs typeface="Arial"/>
              </a:rPr>
              <a:t> </a:t>
            </a:r>
            <a:r>
              <a:rPr sz="2000" spc="-160" dirty="0">
                <a:latin typeface="Arial"/>
                <a:cs typeface="Arial"/>
              </a:rPr>
              <a:t>Shayla</a:t>
            </a:r>
            <a:r>
              <a:rPr sz="2000" spc="-80" dirty="0">
                <a:latin typeface="Arial"/>
                <a:cs typeface="Arial"/>
              </a:rPr>
              <a:t> </a:t>
            </a:r>
            <a:r>
              <a:rPr sz="2000" spc="-105" dirty="0">
                <a:latin typeface="Arial"/>
                <a:cs typeface="Arial"/>
              </a:rPr>
              <a:t>Durfey,</a:t>
            </a:r>
            <a:r>
              <a:rPr sz="2000" spc="-80" dirty="0">
                <a:latin typeface="Arial"/>
                <a:cs typeface="Arial"/>
              </a:rPr>
              <a:t> </a:t>
            </a:r>
            <a:r>
              <a:rPr sz="2000" spc="-120" dirty="0">
                <a:latin typeface="Arial"/>
                <a:cs typeface="Arial"/>
              </a:rPr>
              <a:t>David</a:t>
            </a:r>
            <a:r>
              <a:rPr sz="2000" spc="-90" dirty="0">
                <a:latin typeface="Arial"/>
                <a:cs typeface="Arial"/>
              </a:rPr>
              <a:t> </a:t>
            </a:r>
            <a:r>
              <a:rPr sz="2000" spc="-95" dirty="0">
                <a:latin typeface="Arial"/>
                <a:cs typeface="Arial"/>
              </a:rPr>
              <a:t>Meyers,</a:t>
            </a:r>
            <a:r>
              <a:rPr sz="2000" spc="-80" dirty="0">
                <a:latin typeface="Arial"/>
                <a:cs typeface="Arial"/>
              </a:rPr>
              <a:t> </a:t>
            </a:r>
            <a:r>
              <a:rPr sz="2000" spc="-110" dirty="0">
                <a:latin typeface="Arial"/>
                <a:cs typeface="Arial"/>
              </a:rPr>
              <a:t>Emily</a:t>
            </a:r>
            <a:r>
              <a:rPr sz="2000" spc="-90" dirty="0">
                <a:latin typeface="Arial"/>
                <a:cs typeface="Arial"/>
              </a:rPr>
              <a:t> </a:t>
            </a:r>
            <a:r>
              <a:rPr sz="2000" spc="-120" dirty="0">
                <a:latin typeface="Arial"/>
                <a:cs typeface="Arial"/>
              </a:rPr>
              <a:t>Gadbois,</a:t>
            </a:r>
            <a:r>
              <a:rPr sz="2000" spc="-85" dirty="0">
                <a:latin typeface="Arial"/>
                <a:cs typeface="Arial"/>
              </a:rPr>
              <a:t> </a:t>
            </a:r>
            <a:r>
              <a:rPr sz="2000" spc="-165" dirty="0">
                <a:latin typeface="Arial"/>
                <a:cs typeface="Arial"/>
              </a:rPr>
              <a:t>Joan</a:t>
            </a:r>
            <a:r>
              <a:rPr sz="2000" spc="-85" dirty="0">
                <a:latin typeface="Arial"/>
                <a:cs typeface="Arial"/>
              </a:rPr>
              <a:t> </a:t>
            </a:r>
            <a:r>
              <a:rPr sz="2000" spc="-60" dirty="0">
                <a:latin typeface="Arial"/>
                <a:cs typeface="Arial"/>
              </a:rPr>
              <a:t>Brazier,</a:t>
            </a:r>
            <a:endParaRPr sz="2000" dirty="0">
              <a:latin typeface="Arial"/>
              <a:cs typeface="Arial"/>
            </a:endParaRPr>
          </a:p>
          <a:p>
            <a:pPr marL="755015">
              <a:lnSpc>
                <a:spcPct val="100000"/>
              </a:lnSpc>
            </a:pPr>
            <a:r>
              <a:rPr sz="2000" spc="-110" dirty="0">
                <a:latin typeface="Arial"/>
                <a:cs typeface="Arial"/>
              </a:rPr>
              <a:t>Ellen</a:t>
            </a:r>
            <a:r>
              <a:rPr sz="2000" spc="-90" dirty="0">
                <a:latin typeface="Arial"/>
                <a:cs typeface="Arial"/>
              </a:rPr>
              <a:t> </a:t>
            </a:r>
            <a:r>
              <a:rPr sz="2000" spc="-130" dirty="0">
                <a:latin typeface="Arial"/>
                <a:cs typeface="Arial"/>
              </a:rPr>
              <a:t>McCreedy,</a:t>
            </a:r>
            <a:r>
              <a:rPr sz="2000" spc="-85" dirty="0">
                <a:latin typeface="Arial"/>
                <a:cs typeface="Arial"/>
              </a:rPr>
              <a:t> </a:t>
            </a:r>
            <a:r>
              <a:rPr sz="2000" spc="-130" dirty="0">
                <a:latin typeface="Arial"/>
                <a:cs typeface="Arial"/>
              </a:rPr>
              <a:t>Shekinah</a:t>
            </a:r>
            <a:r>
              <a:rPr sz="2000" spc="-85" dirty="0">
                <a:latin typeface="Arial"/>
                <a:cs typeface="Arial"/>
              </a:rPr>
              <a:t> </a:t>
            </a:r>
            <a:r>
              <a:rPr sz="2000" spc="-180" dirty="0">
                <a:latin typeface="Arial"/>
                <a:cs typeface="Arial"/>
              </a:rPr>
              <a:t>Fashaw,</a:t>
            </a:r>
            <a:r>
              <a:rPr sz="2000" spc="-85" dirty="0">
                <a:latin typeface="Arial"/>
                <a:cs typeface="Arial"/>
              </a:rPr>
              <a:t> </a:t>
            </a:r>
            <a:r>
              <a:rPr sz="2000" spc="-105" dirty="0">
                <a:latin typeface="Arial"/>
                <a:cs typeface="Arial"/>
              </a:rPr>
              <a:t>Terrie</a:t>
            </a:r>
            <a:r>
              <a:rPr sz="2000" spc="-90" dirty="0">
                <a:latin typeface="Arial"/>
                <a:cs typeface="Arial"/>
              </a:rPr>
              <a:t> </a:t>
            </a:r>
            <a:r>
              <a:rPr sz="2000" spc="-195" dirty="0">
                <a:latin typeface="Arial"/>
                <a:cs typeface="Arial"/>
              </a:rPr>
              <a:t>Fox</a:t>
            </a:r>
            <a:r>
              <a:rPr sz="2000" spc="-90" dirty="0">
                <a:latin typeface="Arial"/>
                <a:cs typeface="Arial"/>
              </a:rPr>
              <a:t> </a:t>
            </a:r>
            <a:r>
              <a:rPr sz="2000" spc="-10" dirty="0">
                <a:latin typeface="Arial"/>
                <a:cs typeface="Arial"/>
              </a:rPr>
              <a:t>Wetle</a:t>
            </a:r>
            <a:endParaRPr sz="2000" dirty="0">
              <a:latin typeface="Arial"/>
              <a:cs typeface="Arial"/>
            </a:endParaRPr>
          </a:p>
          <a:p>
            <a:pPr marL="755015" marR="95250" lvl="1" indent="-285750">
              <a:lnSpc>
                <a:spcPct val="100000"/>
              </a:lnSpc>
              <a:spcBef>
                <a:spcPts val="1080"/>
              </a:spcBef>
              <a:buChar char="–"/>
              <a:tabLst>
                <a:tab pos="755015" algn="l"/>
              </a:tabLst>
            </a:pPr>
            <a:r>
              <a:rPr sz="2000" spc="-100" dirty="0">
                <a:latin typeface="Arial"/>
                <a:cs typeface="Arial"/>
              </a:rPr>
              <a:t>Funding:</a:t>
            </a:r>
            <a:r>
              <a:rPr sz="2000" spc="-85" dirty="0">
                <a:latin typeface="Arial"/>
                <a:cs typeface="Arial"/>
              </a:rPr>
              <a:t> </a:t>
            </a:r>
            <a:r>
              <a:rPr sz="2000" spc="-160" dirty="0">
                <a:latin typeface="Arial"/>
                <a:cs typeface="Arial"/>
              </a:rPr>
              <a:t>Research</a:t>
            </a:r>
            <a:r>
              <a:rPr sz="2000" spc="-85" dirty="0">
                <a:latin typeface="Arial"/>
                <a:cs typeface="Arial"/>
              </a:rPr>
              <a:t> </a:t>
            </a:r>
            <a:r>
              <a:rPr sz="2000" spc="-65" dirty="0">
                <a:latin typeface="Arial"/>
                <a:cs typeface="Arial"/>
              </a:rPr>
              <a:t>supported</a:t>
            </a:r>
            <a:r>
              <a:rPr sz="2000" spc="-85" dirty="0">
                <a:latin typeface="Arial"/>
                <a:cs typeface="Arial"/>
              </a:rPr>
              <a:t> </a:t>
            </a:r>
            <a:r>
              <a:rPr sz="2000" spc="-100" dirty="0">
                <a:latin typeface="Arial"/>
                <a:cs typeface="Arial"/>
              </a:rPr>
              <a:t>by</a:t>
            </a:r>
            <a:r>
              <a:rPr sz="2000" spc="-90" dirty="0">
                <a:latin typeface="Arial"/>
                <a:cs typeface="Arial"/>
              </a:rPr>
              <a:t> </a:t>
            </a:r>
            <a:r>
              <a:rPr sz="2000" spc="-100" dirty="0">
                <a:latin typeface="Arial"/>
                <a:cs typeface="Arial"/>
              </a:rPr>
              <a:t>Meals</a:t>
            </a:r>
            <a:r>
              <a:rPr sz="2000" spc="-75" dirty="0">
                <a:latin typeface="Arial"/>
                <a:cs typeface="Arial"/>
              </a:rPr>
              <a:t> on</a:t>
            </a:r>
            <a:r>
              <a:rPr sz="2000" spc="-90" dirty="0">
                <a:latin typeface="Arial"/>
                <a:cs typeface="Arial"/>
              </a:rPr>
              <a:t> </a:t>
            </a:r>
            <a:r>
              <a:rPr sz="2000" spc="-110" dirty="0">
                <a:latin typeface="Arial"/>
                <a:cs typeface="Arial"/>
              </a:rPr>
              <a:t>Wheels</a:t>
            </a:r>
            <a:r>
              <a:rPr sz="2000" spc="-80" dirty="0">
                <a:latin typeface="Arial"/>
                <a:cs typeface="Arial"/>
              </a:rPr>
              <a:t> </a:t>
            </a:r>
            <a:r>
              <a:rPr sz="2000" spc="-95" dirty="0">
                <a:latin typeface="Arial"/>
                <a:cs typeface="Arial"/>
              </a:rPr>
              <a:t>America,</a:t>
            </a:r>
            <a:r>
              <a:rPr sz="2000" spc="-80" dirty="0">
                <a:latin typeface="Arial"/>
                <a:cs typeface="Arial"/>
              </a:rPr>
              <a:t> </a:t>
            </a:r>
            <a:r>
              <a:rPr sz="2000" spc="-25" dirty="0">
                <a:latin typeface="Arial"/>
                <a:cs typeface="Arial"/>
              </a:rPr>
              <a:t>the </a:t>
            </a:r>
            <a:r>
              <a:rPr sz="2000" spc="-60" dirty="0">
                <a:latin typeface="Arial"/>
                <a:cs typeface="Arial"/>
              </a:rPr>
              <a:t>NonProfit</a:t>
            </a:r>
            <a:r>
              <a:rPr sz="2000" spc="-85" dirty="0">
                <a:latin typeface="Arial"/>
                <a:cs typeface="Arial"/>
              </a:rPr>
              <a:t> </a:t>
            </a:r>
            <a:r>
              <a:rPr sz="2000" spc="-130" dirty="0">
                <a:latin typeface="Arial"/>
                <a:cs typeface="Arial"/>
              </a:rPr>
              <a:t>Finance</a:t>
            </a:r>
            <a:r>
              <a:rPr sz="2000" spc="-85" dirty="0">
                <a:latin typeface="Arial"/>
                <a:cs typeface="Arial"/>
              </a:rPr>
              <a:t> </a:t>
            </a:r>
            <a:r>
              <a:rPr sz="2000" spc="-114" dirty="0">
                <a:latin typeface="Arial"/>
                <a:cs typeface="Arial"/>
              </a:rPr>
              <a:t>Fund,</a:t>
            </a:r>
            <a:r>
              <a:rPr sz="2000" spc="-85" dirty="0">
                <a:latin typeface="Arial"/>
                <a:cs typeface="Arial"/>
              </a:rPr>
              <a:t> </a:t>
            </a:r>
            <a:r>
              <a:rPr sz="2000" spc="-105" dirty="0">
                <a:latin typeface="Arial"/>
                <a:cs typeface="Arial"/>
              </a:rPr>
              <a:t>and</a:t>
            </a:r>
            <a:r>
              <a:rPr sz="2000" spc="-85" dirty="0">
                <a:latin typeface="Arial"/>
                <a:cs typeface="Arial"/>
              </a:rPr>
              <a:t> </a:t>
            </a:r>
            <a:r>
              <a:rPr sz="2000" spc="-35" dirty="0">
                <a:latin typeface="Arial"/>
                <a:cs typeface="Arial"/>
              </a:rPr>
              <a:t>the</a:t>
            </a:r>
            <a:r>
              <a:rPr sz="2000" spc="-90" dirty="0">
                <a:latin typeface="Arial"/>
                <a:cs typeface="Arial"/>
              </a:rPr>
              <a:t> </a:t>
            </a:r>
            <a:r>
              <a:rPr sz="2000" spc="-185" dirty="0">
                <a:latin typeface="Arial"/>
                <a:cs typeface="Arial"/>
              </a:rPr>
              <a:t>U.S.</a:t>
            </a:r>
            <a:r>
              <a:rPr sz="2000" spc="-95" dirty="0">
                <a:latin typeface="Arial"/>
                <a:cs typeface="Arial"/>
              </a:rPr>
              <a:t> </a:t>
            </a:r>
            <a:r>
              <a:rPr sz="2000" spc="-65" dirty="0">
                <a:latin typeface="Arial"/>
                <a:cs typeface="Arial"/>
              </a:rPr>
              <a:t>Department</a:t>
            </a:r>
            <a:r>
              <a:rPr sz="2000" spc="-80" dirty="0">
                <a:latin typeface="Arial"/>
                <a:cs typeface="Arial"/>
              </a:rPr>
              <a:t> </a:t>
            </a:r>
            <a:r>
              <a:rPr sz="2000" dirty="0">
                <a:latin typeface="Arial"/>
                <a:cs typeface="Arial"/>
              </a:rPr>
              <a:t>of</a:t>
            </a:r>
            <a:r>
              <a:rPr sz="2000" spc="-85" dirty="0">
                <a:latin typeface="Arial"/>
                <a:cs typeface="Arial"/>
              </a:rPr>
              <a:t> </a:t>
            </a:r>
            <a:r>
              <a:rPr sz="2000" spc="-120" dirty="0">
                <a:latin typeface="Arial"/>
                <a:cs typeface="Arial"/>
              </a:rPr>
              <a:t>Veterans</a:t>
            </a:r>
            <a:r>
              <a:rPr sz="2000" spc="-85" dirty="0">
                <a:latin typeface="Arial"/>
                <a:cs typeface="Arial"/>
              </a:rPr>
              <a:t> </a:t>
            </a:r>
            <a:r>
              <a:rPr sz="2000" spc="-10" dirty="0">
                <a:latin typeface="Arial"/>
                <a:cs typeface="Arial"/>
              </a:rPr>
              <a:t>Affairs </a:t>
            </a:r>
            <a:r>
              <a:rPr sz="2000" spc="-75" dirty="0">
                <a:latin typeface="Arial"/>
                <a:cs typeface="Arial"/>
              </a:rPr>
              <a:t>Health</a:t>
            </a:r>
            <a:r>
              <a:rPr sz="2000" spc="-80" dirty="0">
                <a:latin typeface="Arial"/>
                <a:cs typeface="Arial"/>
              </a:rPr>
              <a:t> </a:t>
            </a:r>
            <a:r>
              <a:rPr sz="2000" spc="-140" dirty="0">
                <a:latin typeface="Arial"/>
                <a:cs typeface="Arial"/>
              </a:rPr>
              <a:t>Services</a:t>
            </a:r>
            <a:r>
              <a:rPr sz="2000" spc="-65" dirty="0">
                <a:latin typeface="Arial"/>
                <a:cs typeface="Arial"/>
              </a:rPr>
              <a:t> </a:t>
            </a:r>
            <a:r>
              <a:rPr sz="2000" spc="-160" dirty="0">
                <a:latin typeface="Arial"/>
                <a:cs typeface="Arial"/>
              </a:rPr>
              <a:t>Research</a:t>
            </a:r>
            <a:r>
              <a:rPr sz="2000" spc="-80" dirty="0">
                <a:latin typeface="Arial"/>
                <a:cs typeface="Arial"/>
              </a:rPr>
              <a:t> </a:t>
            </a:r>
            <a:r>
              <a:rPr sz="2000" dirty="0">
                <a:latin typeface="Arial"/>
                <a:cs typeface="Arial"/>
              </a:rPr>
              <a:t>&amp;</a:t>
            </a:r>
            <a:r>
              <a:rPr sz="2000" spc="-75" dirty="0">
                <a:latin typeface="Arial"/>
                <a:cs typeface="Arial"/>
              </a:rPr>
              <a:t> </a:t>
            </a:r>
            <a:r>
              <a:rPr sz="2000" spc="-90" dirty="0">
                <a:latin typeface="Arial"/>
                <a:cs typeface="Arial"/>
              </a:rPr>
              <a:t>Development</a:t>
            </a:r>
            <a:r>
              <a:rPr sz="2000" spc="-75" dirty="0">
                <a:latin typeface="Arial"/>
                <a:cs typeface="Arial"/>
              </a:rPr>
              <a:t> </a:t>
            </a:r>
            <a:r>
              <a:rPr sz="2000" spc="-235" dirty="0">
                <a:latin typeface="Arial"/>
                <a:cs typeface="Arial"/>
              </a:rPr>
              <a:t>(CDA</a:t>
            </a:r>
            <a:r>
              <a:rPr sz="2000" spc="-65" dirty="0">
                <a:latin typeface="Arial"/>
                <a:cs typeface="Arial"/>
              </a:rPr>
              <a:t> </a:t>
            </a:r>
            <a:r>
              <a:rPr sz="2000" spc="-95" dirty="0">
                <a:latin typeface="Arial"/>
                <a:cs typeface="Arial"/>
              </a:rPr>
              <a:t>14-</a:t>
            </a:r>
            <a:r>
              <a:rPr sz="2000" spc="-110" dirty="0">
                <a:latin typeface="Arial"/>
                <a:cs typeface="Arial"/>
              </a:rPr>
              <a:t>422</a:t>
            </a:r>
            <a:r>
              <a:rPr sz="2000" spc="-80" dirty="0">
                <a:latin typeface="Arial"/>
                <a:cs typeface="Arial"/>
              </a:rPr>
              <a:t> </a:t>
            </a:r>
            <a:r>
              <a:rPr sz="2000" dirty="0">
                <a:latin typeface="Arial"/>
                <a:cs typeface="Arial"/>
              </a:rPr>
              <a:t>to</a:t>
            </a:r>
            <a:r>
              <a:rPr sz="2000" spc="-75" dirty="0">
                <a:latin typeface="Arial"/>
                <a:cs typeface="Arial"/>
              </a:rPr>
              <a:t> </a:t>
            </a:r>
            <a:r>
              <a:rPr sz="2000" spc="-295" dirty="0">
                <a:latin typeface="Arial"/>
                <a:cs typeface="Arial"/>
              </a:rPr>
              <a:t>KST)</a:t>
            </a:r>
            <a:endParaRPr sz="2000"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2739390">
              <a:lnSpc>
                <a:spcPct val="100000"/>
              </a:lnSpc>
              <a:spcBef>
                <a:spcPts val="100"/>
              </a:spcBef>
            </a:pPr>
            <a:r>
              <a:rPr spc="-175" dirty="0"/>
              <a:t>Objectives</a:t>
            </a:r>
          </a:p>
        </p:txBody>
      </p:sp>
      <p:sp>
        <p:nvSpPr>
          <p:cNvPr id="3" name="object 3" descr="Understand MA plan representatives’ perspectives on the importance of addressing members’ social needs and their responses to the passage of the CHRONIC Care Act&#13;&#10;"/>
          <p:cNvSpPr txBox="1"/>
          <p:nvPr/>
        </p:nvSpPr>
        <p:spPr>
          <a:xfrm>
            <a:off x="535940" y="1606803"/>
            <a:ext cx="7649209" cy="1735455"/>
          </a:xfrm>
          <a:prstGeom prst="rect">
            <a:avLst/>
          </a:prstGeom>
        </p:spPr>
        <p:txBody>
          <a:bodyPr vert="horz" wrap="square" lIns="0" tIns="11430" rIns="0" bIns="0" rtlCol="0">
            <a:spAutoFit/>
          </a:bodyPr>
          <a:lstStyle/>
          <a:p>
            <a:pPr marL="355600" marR="5080" indent="-342900">
              <a:lnSpc>
                <a:spcPct val="100200"/>
              </a:lnSpc>
              <a:spcBef>
                <a:spcPts val="90"/>
              </a:spcBef>
              <a:buClr>
                <a:srgbClr val="FF0000"/>
              </a:buClr>
              <a:buFont typeface="Wingdings"/>
              <a:buChar char=""/>
              <a:tabLst>
                <a:tab pos="355600" algn="l"/>
              </a:tabLst>
            </a:pPr>
            <a:r>
              <a:rPr sz="2800" spc="-125" dirty="0">
                <a:latin typeface="Arial"/>
                <a:cs typeface="Arial"/>
              </a:rPr>
              <a:t>Understand</a:t>
            </a:r>
            <a:r>
              <a:rPr sz="2800" spc="-120" dirty="0">
                <a:latin typeface="Arial"/>
                <a:cs typeface="Arial"/>
              </a:rPr>
              <a:t> </a:t>
            </a:r>
            <a:r>
              <a:rPr sz="2800" spc="-110" dirty="0">
                <a:latin typeface="Arial"/>
                <a:cs typeface="Arial"/>
              </a:rPr>
              <a:t>MA</a:t>
            </a:r>
            <a:r>
              <a:rPr sz="2800" spc="-120" dirty="0">
                <a:latin typeface="Arial"/>
                <a:cs typeface="Arial"/>
              </a:rPr>
              <a:t> </a:t>
            </a:r>
            <a:r>
              <a:rPr sz="2800" spc="-110" dirty="0">
                <a:latin typeface="Arial"/>
                <a:cs typeface="Arial"/>
              </a:rPr>
              <a:t>plan</a:t>
            </a:r>
            <a:r>
              <a:rPr sz="2800" spc="-114" dirty="0">
                <a:latin typeface="Arial"/>
                <a:cs typeface="Arial"/>
              </a:rPr>
              <a:t> </a:t>
            </a:r>
            <a:r>
              <a:rPr sz="2800" spc="-105" dirty="0">
                <a:latin typeface="Arial"/>
                <a:cs typeface="Arial"/>
              </a:rPr>
              <a:t>representatives’</a:t>
            </a:r>
            <a:r>
              <a:rPr sz="2800" spc="-120" dirty="0">
                <a:latin typeface="Arial"/>
                <a:cs typeface="Arial"/>
              </a:rPr>
              <a:t> perspectives </a:t>
            </a:r>
            <a:r>
              <a:rPr sz="2800" spc="-105" dirty="0">
                <a:latin typeface="Arial"/>
                <a:cs typeface="Arial"/>
              </a:rPr>
              <a:t>on</a:t>
            </a:r>
            <a:r>
              <a:rPr sz="2800" spc="-125" dirty="0">
                <a:latin typeface="Arial"/>
                <a:cs typeface="Arial"/>
              </a:rPr>
              <a:t> </a:t>
            </a:r>
            <a:r>
              <a:rPr sz="2800" spc="-35" dirty="0">
                <a:latin typeface="Arial"/>
                <a:cs typeface="Arial"/>
              </a:rPr>
              <a:t>the</a:t>
            </a:r>
            <a:r>
              <a:rPr sz="2800" spc="-130" dirty="0">
                <a:latin typeface="Arial"/>
                <a:cs typeface="Arial"/>
              </a:rPr>
              <a:t> </a:t>
            </a:r>
            <a:r>
              <a:rPr sz="2800" spc="-90" dirty="0">
                <a:latin typeface="Arial"/>
                <a:cs typeface="Arial"/>
              </a:rPr>
              <a:t>importance</a:t>
            </a:r>
            <a:r>
              <a:rPr sz="2800" spc="-135" dirty="0">
                <a:latin typeface="Arial"/>
                <a:cs typeface="Arial"/>
              </a:rPr>
              <a:t> </a:t>
            </a:r>
            <a:r>
              <a:rPr sz="2800" dirty="0">
                <a:latin typeface="Arial"/>
                <a:cs typeface="Arial"/>
              </a:rPr>
              <a:t>of</a:t>
            </a:r>
            <a:r>
              <a:rPr sz="2800" spc="-135" dirty="0">
                <a:latin typeface="Arial"/>
                <a:cs typeface="Arial"/>
              </a:rPr>
              <a:t> </a:t>
            </a:r>
            <a:r>
              <a:rPr sz="2800" spc="-160" dirty="0">
                <a:latin typeface="Arial"/>
                <a:cs typeface="Arial"/>
              </a:rPr>
              <a:t>addressing</a:t>
            </a:r>
            <a:r>
              <a:rPr sz="2800" spc="-130" dirty="0">
                <a:latin typeface="Arial"/>
                <a:cs typeface="Arial"/>
              </a:rPr>
              <a:t> </a:t>
            </a:r>
            <a:r>
              <a:rPr sz="2800" spc="-114" dirty="0">
                <a:latin typeface="Arial"/>
                <a:cs typeface="Arial"/>
              </a:rPr>
              <a:t>members’</a:t>
            </a:r>
            <a:r>
              <a:rPr sz="2800" spc="-125" dirty="0">
                <a:latin typeface="Arial"/>
                <a:cs typeface="Arial"/>
              </a:rPr>
              <a:t> </a:t>
            </a:r>
            <a:r>
              <a:rPr sz="2800" spc="-10" dirty="0">
                <a:latin typeface="Arial"/>
                <a:cs typeface="Arial"/>
              </a:rPr>
              <a:t>social </a:t>
            </a:r>
            <a:r>
              <a:rPr sz="2800" spc="-180" dirty="0">
                <a:latin typeface="Arial"/>
                <a:cs typeface="Arial"/>
              </a:rPr>
              <a:t>needs</a:t>
            </a:r>
            <a:r>
              <a:rPr sz="2800" spc="-135" dirty="0">
                <a:latin typeface="Arial"/>
                <a:cs typeface="Arial"/>
              </a:rPr>
              <a:t> </a:t>
            </a:r>
            <a:r>
              <a:rPr sz="2800" spc="-150" dirty="0">
                <a:latin typeface="Arial"/>
                <a:cs typeface="Arial"/>
              </a:rPr>
              <a:t>and</a:t>
            </a:r>
            <a:r>
              <a:rPr sz="2800" spc="-135" dirty="0">
                <a:latin typeface="Arial"/>
                <a:cs typeface="Arial"/>
              </a:rPr>
              <a:t> </a:t>
            </a:r>
            <a:r>
              <a:rPr sz="2800" spc="-10" dirty="0">
                <a:latin typeface="Arial"/>
                <a:cs typeface="Arial"/>
              </a:rPr>
              <a:t>their</a:t>
            </a:r>
            <a:r>
              <a:rPr sz="2800" spc="-135" dirty="0">
                <a:latin typeface="Arial"/>
                <a:cs typeface="Arial"/>
              </a:rPr>
              <a:t> </a:t>
            </a:r>
            <a:r>
              <a:rPr sz="2800" spc="-175" dirty="0">
                <a:latin typeface="Arial"/>
                <a:cs typeface="Arial"/>
              </a:rPr>
              <a:t>responses</a:t>
            </a:r>
            <a:r>
              <a:rPr sz="2800" spc="-135" dirty="0">
                <a:latin typeface="Arial"/>
                <a:cs typeface="Arial"/>
              </a:rPr>
              <a:t> </a:t>
            </a:r>
            <a:r>
              <a:rPr sz="2800" dirty="0">
                <a:latin typeface="Arial"/>
                <a:cs typeface="Arial"/>
              </a:rPr>
              <a:t>to</a:t>
            </a:r>
            <a:r>
              <a:rPr sz="2800" spc="-135" dirty="0">
                <a:latin typeface="Arial"/>
                <a:cs typeface="Arial"/>
              </a:rPr>
              <a:t> </a:t>
            </a:r>
            <a:r>
              <a:rPr sz="2800" spc="-40" dirty="0">
                <a:latin typeface="Arial"/>
                <a:cs typeface="Arial"/>
              </a:rPr>
              <a:t>the</a:t>
            </a:r>
            <a:r>
              <a:rPr sz="2800" spc="-140" dirty="0">
                <a:latin typeface="Arial"/>
                <a:cs typeface="Arial"/>
              </a:rPr>
              <a:t> </a:t>
            </a:r>
            <a:r>
              <a:rPr sz="2800" spc="-240" dirty="0">
                <a:latin typeface="Arial"/>
                <a:cs typeface="Arial"/>
              </a:rPr>
              <a:t>passage</a:t>
            </a:r>
            <a:r>
              <a:rPr sz="2800" spc="-135" dirty="0">
                <a:latin typeface="Arial"/>
                <a:cs typeface="Arial"/>
              </a:rPr>
              <a:t> </a:t>
            </a:r>
            <a:r>
              <a:rPr sz="2800" dirty="0">
                <a:latin typeface="Arial"/>
                <a:cs typeface="Arial"/>
              </a:rPr>
              <a:t>of</a:t>
            </a:r>
            <a:r>
              <a:rPr sz="2800" spc="-140" dirty="0">
                <a:latin typeface="Arial"/>
                <a:cs typeface="Arial"/>
              </a:rPr>
              <a:t> </a:t>
            </a:r>
            <a:r>
              <a:rPr sz="2800" spc="-25" dirty="0">
                <a:latin typeface="Arial"/>
                <a:cs typeface="Arial"/>
              </a:rPr>
              <a:t>the </a:t>
            </a:r>
            <a:r>
              <a:rPr sz="2800" spc="-370" dirty="0">
                <a:latin typeface="Arial"/>
                <a:cs typeface="Arial"/>
              </a:rPr>
              <a:t>CHRONIC</a:t>
            </a:r>
            <a:r>
              <a:rPr sz="2800" spc="-114" dirty="0">
                <a:latin typeface="Arial"/>
                <a:cs typeface="Arial"/>
              </a:rPr>
              <a:t> </a:t>
            </a:r>
            <a:r>
              <a:rPr sz="2800" spc="-245" dirty="0">
                <a:latin typeface="Arial"/>
                <a:cs typeface="Arial"/>
              </a:rPr>
              <a:t>Care</a:t>
            </a:r>
            <a:r>
              <a:rPr sz="2800" spc="-114" dirty="0">
                <a:latin typeface="Arial"/>
                <a:cs typeface="Arial"/>
              </a:rPr>
              <a:t> </a:t>
            </a:r>
            <a:r>
              <a:rPr sz="2800" spc="-25" dirty="0">
                <a:latin typeface="Arial"/>
                <a:cs typeface="Arial"/>
              </a:rPr>
              <a:t>Act</a:t>
            </a:r>
            <a:endParaRPr sz="280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2483485">
              <a:lnSpc>
                <a:spcPct val="100000"/>
              </a:lnSpc>
              <a:spcBef>
                <a:spcPts val="100"/>
              </a:spcBef>
            </a:pPr>
            <a:r>
              <a:rPr spc="-220" dirty="0"/>
              <a:t>Study</a:t>
            </a:r>
            <a:r>
              <a:rPr spc="-185" dirty="0"/>
              <a:t> </a:t>
            </a:r>
            <a:r>
              <a:rPr spc="-285" dirty="0"/>
              <a:t>Design</a:t>
            </a:r>
          </a:p>
        </p:txBody>
      </p:sp>
      <p:sp>
        <p:nvSpPr>
          <p:cNvPr id="3" name="object 3" descr="Semi-structured qualitative interviews&#13;&#10;Interviews conducted from July-October 2018&#13;&#10;Interviews coded and qualitatively analyzed using modified content analysis to understand overarching themes&#13;&#10;"/>
          <p:cNvSpPr txBox="1"/>
          <p:nvPr/>
        </p:nvSpPr>
        <p:spPr>
          <a:xfrm>
            <a:off x="535940" y="1606803"/>
            <a:ext cx="7959090" cy="2790190"/>
          </a:xfrm>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z="2800" spc="-200" dirty="0">
                <a:latin typeface="Arial"/>
                <a:cs typeface="Arial"/>
              </a:rPr>
              <a:t>Semi-</a:t>
            </a:r>
            <a:r>
              <a:rPr sz="2800" spc="-70" dirty="0">
                <a:latin typeface="Arial"/>
                <a:cs typeface="Arial"/>
              </a:rPr>
              <a:t>structured</a:t>
            </a:r>
            <a:r>
              <a:rPr sz="2800" spc="-100" dirty="0">
                <a:latin typeface="Arial"/>
                <a:cs typeface="Arial"/>
              </a:rPr>
              <a:t> </a:t>
            </a:r>
            <a:r>
              <a:rPr sz="2800" spc="-70" dirty="0">
                <a:latin typeface="Arial"/>
                <a:cs typeface="Arial"/>
              </a:rPr>
              <a:t>qualitative</a:t>
            </a:r>
            <a:r>
              <a:rPr sz="2800" spc="-110" dirty="0">
                <a:latin typeface="Arial"/>
                <a:cs typeface="Arial"/>
              </a:rPr>
              <a:t> </a:t>
            </a:r>
            <a:r>
              <a:rPr sz="2800" spc="-10" dirty="0">
                <a:latin typeface="Arial"/>
                <a:cs typeface="Arial"/>
              </a:rPr>
              <a:t>interviews</a:t>
            </a:r>
            <a:endParaRPr sz="2800" dirty="0">
              <a:latin typeface="Arial"/>
              <a:cs typeface="Arial"/>
            </a:endParaRPr>
          </a:p>
          <a:p>
            <a:pPr marL="354965" indent="-342265">
              <a:lnSpc>
                <a:spcPct val="100000"/>
              </a:lnSpc>
              <a:spcBef>
                <a:spcPts val="2545"/>
              </a:spcBef>
              <a:buClr>
                <a:srgbClr val="FF0000"/>
              </a:buClr>
              <a:buFont typeface="Wingdings"/>
              <a:buChar char=""/>
              <a:tabLst>
                <a:tab pos="354965" algn="l"/>
              </a:tabLst>
            </a:pPr>
            <a:r>
              <a:rPr sz="2800" spc="-90" dirty="0">
                <a:latin typeface="Arial"/>
                <a:cs typeface="Arial"/>
              </a:rPr>
              <a:t>Interviews</a:t>
            </a:r>
            <a:r>
              <a:rPr sz="2800" spc="-95" dirty="0">
                <a:latin typeface="Arial"/>
                <a:cs typeface="Arial"/>
              </a:rPr>
              <a:t> </a:t>
            </a:r>
            <a:r>
              <a:rPr sz="2800" spc="-120" dirty="0">
                <a:latin typeface="Arial"/>
                <a:cs typeface="Arial"/>
              </a:rPr>
              <a:t>conducted</a:t>
            </a:r>
            <a:r>
              <a:rPr sz="2800" spc="-95" dirty="0">
                <a:latin typeface="Arial"/>
                <a:cs typeface="Arial"/>
              </a:rPr>
              <a:t> </a:t>
            </a:r>
            <a:r>
              <a:rPr sz="2800" spc="-30" dirty="0">
                <a:latin typeface="Arial"/>
                <a:cs typeface="Arial"/>
              </a:rPr>
              <a:t>from</a:t>
            </a:r>
            <a:r>
              <a:rPr sz="2800" spc="-100" dirty="0">
                <a:latin typeface="Arial"/>
                <a:cs typeface="Arial"/>
              </a:rPr>
              <a:t> </a:t>
            </a:r>
            <a:r>
              <a:rPr sz="2800" spc="-190" dirty="0">
                <a:latin typeface="Arial"/>
                <a:cs typeface="Arial"/>
              </a:rPr>
              <a:t>July-</a:t>
            </a:r>
            <a:r>
              <a:rPr sz="2800" spc="-120" dirty="0">
                <a:latin typeface="Arial"/>
                <a:cs typeface="Arial"/>
              </a:rPr>
              <a:t>October</a:t>
            </a:r>
            <a:r>
              <a:rPr sz="2800" spc="-95" dirty="0">
                <a:latin typeface="Arial"/>
                <a:cs typeface="Arial"/>
              </a:rPr>
              <a:t> </a:t>
            </a:r>
            <a:r>
              <a:rPr sz="2800" spc="-20" dirty="0">
                <a:latin typeface="Arial"/>
                <a:cs typeface="Arial"/>
              </a:rPr>
              <a:t>2018</a:t>
            </a:r>
            <a:endParaRPr sz="2800" dirty="0">
              <a:latin typeface="Arial"/>
              <a:cs typeface="Arial"/>
            </a:endParaRPr>
          </a:p>
          <a:p>
            <a:pPr marL="354965" marR="5080" indent="-342900">
              <a:lnSpc>
                <a:spcPct val="99600"/>
              </a:lnSpc>
              <a:spcBef>
                <a:spcPts val="2460"/>
              </a:spcBef>
              <a:buClr>
                <a:srgbClr val="FF0000"/>
              </a:buClr>
              <a:buFont typeface="Wingdings"/>
              <a:buChar char=""/>
              <a:tabLst>
                <a:tab pos="354965" algn="l"/>
              </a:tabLst>
            </a:pPr>
            <a:r>
              <a:rPr sz="2800" spc="-90" dirty="0">
                <a:latin typeface="Arial"/>
                <a:cs typeface="Arial"/>
              </a:rPr>
              <a:t>Interviews</a:t>
            </a:r>
            <a:r>
              <a:rPr sz="2800" spc="-114" dirty="0">
                <a:latin typeface="Arial"/>
                <a:cs typeface="Arial"/>
              </a:rPr>
              <a:t> </a:t>
            </a:r>
            <a:r>
              <a:rPr sz="2800" spc="-150" dirty="0">
                <a:latin typeface="Arial"/>
                <a:cs typeface="Arial"/>
              </a:rPr>
              <a:t>coded</a:t>
            </a:r>
            <a:r>
              <a:rPr sz="2800" spc="-110" dirty="0">
                <a:latin typeface="Arial"/>
                <a:cs typeface="Arial"/>
              </a:rPr>
              <a:t> </a:t>
            </a:r>
            <a:r>
              <a:rPr sz="2800" spc="-150" dirty="0">
                <a:latin typeface="Arial"/>
                <a:cs typeface="Arial"/>
              </a:rPr>
              <a:t>and</a:t>
            </a:r>
            <a:r>
              <a:rPr sz="2800" spc="-114" dirty="0">
                <a:latin typeface="Arial"/>
                <a:cs typeface="Arial"/>
              </a:rPr>
              <a:t> </a:t>
            </a:r>
            <a:r>
              <a:rPr sz="2800" spc="-70" dirty="0">
                <a:latin typeface="Arial"/>
                <a:cs typeface="Arial"/>
              </a:rPr>
              <a:t>qualitatively</a:t>
            </a:r>
            <a:r>
              <a:rPr sz="2800" spc="-120" dirty="0">
                <a:latin typeface="Arial"/>
                <a:cs typeface="Arial"/>
              </a:rPr>
              <a:t> </a:t>
            </a:r>
            <a:r>
              <a:rPr sz="2800" spc="-175" dirty="0">
                <a:latin typeface="Arial"/>
                <a:cs typeface="Arial"/>
              </a:rPr>
              <a:t>analyzed</a:t>
            </a:r>
            <a:r>
              <a:rPr sz="2800" spc="-114" dirty="0">
                <a:latin typeface="Arial"/>
                <a:cs typeface="Arial"/>
              </a:rPr>
              <a:t> </a:t>
            </a:r>
            <a:r>
              <a:rPr sz="2800" spc="-10" dirty="0">
                <a:latin typeface="Arial"/>
                <a:cs typeface="Arial"/>
              </a:rPr>
              <a:t>using </a:t>
            </a:r>
            <a:r>
              <a:rPr sz="2800" spc="-75" dirty="0">
                <a:latin typeface="Arial"/>
                <a:cs typeface="Arial"/>
              </a:rPr>
              <a:t>modified</a:t>
            </a:r>
            <a:r>
              <a:rPr sz="2800" spc="-95" dirty="0">
                <a:latin typeface="Arial"/>
                <a:cs typeface="Arial"/>
              </a:rPr>
              <a:t> </a:t>
            </a:r>
            <a:r>
              <a:rPr sz="2800" spc="-75" dirty="0">
                <a:latin typeface="Arial"/>
                <a:cs typeface="Arial"/>
              </a:rPr>
              <a:t>content</a:t>
            </a:r>
            <a:r>
              <a:rPr sz="2800" spc="-95" dirty="0">
                <a:latin typeface="Arial"/>
                <a:cs typeface="Arial"/>
              </a:rPr>
              <a:t> </a:t>
            </a:r>
            <a:r>
              <a:rPr sz="2800" spc="-170" dirty="0">
                <a:latin typeface="Arial"/>
                <a:cs typeface="Arial"/>
              </a:rPr>
              <a:t>analysis</a:t>
            </a:r>
            <a:r>
              <a:rPr sz="2800" spc="-95" dirty="0">
                <a:latin typeface="Arial"/>
                <a:cs typeface="Arial"/>
              </a:rPr>
              <a:t> </a:t>
            </a:r>
            <a:r>
              <a:rPr sz="2800" dirty="0">
                <a:latin typeface="Arial"/>
                <a:cs typeface="Arial"/>
              </a:rPr>
              <a:t>to</a:t>
            </a:r>
            <a:r>
              <a:rPr sz="2800" spc="-95" dirty="0">
                <a:latin typeface="Arial"/>
                <a:cs typeface="Arial"/>
              </a:rPr>
              <a:t> </a:t>
            </a:r>
            <a:r>
              <a:rPr sz="2800" spc="-114" dirty="0">
                <a:latin typeface="Arial"/>
                <a:cs typeface="Arial"/>
              </a:rPr>
              <a:t>understand</a:t>
            </a:r>
            <a:r>
              <a:rPr sz="2800" spc="-95" dirty="0">
                <a:latin typeface="Arial"/>
                <a:cs typeface="Arial"/>
              </a:rPr>
              <a:t> </a:t>
            </a:r>
            <a:r>
              <a:rPr sz="2800" spc="-100" dirty="0">
                <a:latin typeface="Arial"/>
                <a:cs typeface="Arial"/>
              </a:rPr>
              <a:t>overarching </a:t>
            </a:r>
            <a:r>
              <a:rPr sz="2800" spc="-10" dirty="0">
                <a:latin typeface="Arial"/>
                <a:cs typeface="Arial"/>
              </a:rPr>
              <a:t>themes</a:t>
            </a:r>
            <a:endParaRPr sz="280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2417445">
              <a:lnSpc>
                <a:spcPct val="100000"/>
              </a:lnSpc>
              <a:spcBef>
                <a:spcPts val="100"/>
              </a:spcBef>
            </a:pPr>
            <a:r>
              <a:rPr spc="-220" dirty="0"/>
              <a:t>Study</a:t>
            </a:r>
            <a:r>
              <a:rPr spc="-185" dirty="0"/>
              <a:t> </a:t>
            </a:r>
            <a:r>
              <a:rPr spc="-295" dirty="0"/>
              <a:t>Sample</a:t>
            </a:r>
          </a:p>
        </p:txBody>
      </p:sp>
      <p:sp>
        <p:nvSpPr>
          <p:cNvPr id="3" name="object 3" descr="38 upper management personnel from 17 MA plans (representing 65% of MA members nationally)&#13;&#10;Plans varied in geographic coverage, star ratings, organizational age, and enrollment&#13;&#10;"/>
          <p:cNvSpPr txBox="1"/>
          <p:nvPr/>
        </p:nvSpPr>
        <p:spPr>
          <a:xfrm>
            <a:off x="535940" y="1606803"/>
            <a:ext cx="7853680" cy="2052955"/>
          </a:xfrm>
          <a:prstGeom prst="rect">
            <a:avLst/>
          </a:prstGeom>
        </p:spPr>
        <p:txBody>
          <a:bodyPr vert="horz" wrap="square" lIns="0" tIns="6350" rIns="0" bIns="0" rtlCol="0">
            <a:spAutoFit/>
          </a:bodyPr>
          <a:lstStyle/>
          <a:p>
            <a:pPr marL="355600" marR="5080" indent="-342900">
              <a:lnSpc>
                <a:spcPct val="101400"/>
              </a:lnSpc>
              <a:spcBef>
                <a:spcPts val="50"/>
              </a:spcBef>
              <a:buClr>
                <a:srgbClr val="FF0000"/>
              </a:buClr>
              <a:buFont typeface="Wingdings"/>
              <a:buChar char=""/>
              <a:tabLst>
                <a:tab pos="355600" algn="l"/>
              </a:tabLst>
            </a:pPr>
            <a:r>
              <a:rPr sz="2800" spc="-160" dirty="0">
                <a:latin typeface="Arial"/>
                <a:cs typeface="Arial"/>
              </a:rPr>
              <a:t>38</a:t>
            </a:r>
            <a:r>
              <a:rPr sz="2800" spc="-120" dirty="0">
                <a:latin typeface="Arial"/>
                <a:cs typeface="Arial"/>
              </a:rPr>
              <a:t> </a:t>
            </a:r>
            <a:r>
              <a:rPr sz="2800" spc="-100" dirty="0">
                <a:latin typeface="Arial"/>
                <a:cs typeface="Arial"/>
              </a:rPr>
              <a:t>upper</a:t>
            </a:r>
            <a:r>
              <a:rPr sz="2800" spc="-125" dirty="0">
                <a:latin typeface="Arial"/>
                <a:cs typeface="Arial"/>
              </a:rPr>
              <a:t> </a:t>
            </a:r>
            <a:r>
              <a:rPr sz="2800" spc="-145" dirty="0">
                <a:latin typeface="Arial"/>
                <a:cs typeface="Arial"/>
              </a:rPr>
              <a:t>management</a:t>
            </a:r>
            <a:r>
              <a:rPr sz="2800" spc="-125" dirty="0">
                <a:latin typeface="Arial"/>
                <a:cs typeface="Arial"/>
              </a:rPr>
              <a:t> </a:t>
            </a:r>
            <a:r>
              <a:rPr sz="2800" spc="-120" dirty="0">
                <a:latin typeface="Arial"/>
                <a:cs typeface="Arial"/>
              </a:rPr>
              <a:t>personnel</a:t>
            </a:r>
            <a:r>
              <a:rPr sz="2800" spc="-125" dirty="0">
                <a:latin typeface="Arial"/>
                <a:cs typeface="Arial"/>
              </a:rPr>
              <a:t> </a:t>
            </a:r>
            <a:r>
              <a:rPr sz="2800" spc="-35" dirty="0">
                <a:latin typeface="Arial"/>
                <a:cs typeface="Arial"/>
              </a:rPr>
              <a:t>from</a:t>
            </a:r>
            <a:r>
              <a:rPr sz="2800" spc="-125" dirty="0">
                <a:latin typeface="Arial"/>
                <a:cs typeface="Arial"/>
              </a:rPr>
              <a:t> </a:t>
            </a:r>
            <a:r>
              <a:rPr sz="2800" spc="-160" dirty="0">
                <a:latin typeface="Arial"/>
                <a:cs typeface="Arial"/>
              </a:rPr>
              <a:t>17</a:t>
            </a:r>
            <a:r>
              <a:rPr sz="2800" spc="-114" dirty="0">
                <a:latin typeface="Arial"/>
                <a:cs typeface="Arial"/>
              </a:rPr>
              <a:t> </a:t>
            </a:r>
            <a:r>
              <a:rPr sz="2800" spc="-110" dirty="0">
                <a:latin typeface="Arial"/>
                <a:cs typeface="Arial"/>
              </a:rPr>
              <a:t>MA</a:t>
            </a:r>
            <a:r>
              <a:rPr sz="2800" spc="-125" dirty="0">
                <a:latin typeface="Arial"/>
                <a:cs typeface="Arial"/>
              </a:rPr>
              <a:t> </a:t>
            </a:r>
            <a:r>
              <a:rPr sz="2800" spc="-75" dirty="0">
                <a:latin typeface="Arial"/>
                <a:cs typeface="Arial"/>
              </a:rPr>
              <a:t>plans </a:t>
            </a:r>
            <a:r>
              <a:rPr sz="2800" spc="-110" dirty="0">
                <a:latin typeface="Arial"/>
                <a:cs typeface="Arial"/>
              </a:rPr>
              <a:t>(representing</a:t>
            </a:r>
            <a:r>
              <a:rPr sz="2800" spc="-125" dirty="0">
                <a:latin typeface="Arial"/>
                <a:cs typeface="Arial"/>
              </a:rPr>
              <a:t> </a:t>
            </a:r>
            <a:r>
              <a:rPr sz="2800" spc="-270" dirty="0">
                <a:latin typeface="Arial"/>
                <a:cs typeface="Arial"/>
              </a:rPr>
              <a:t>65%</a:t>
            </a:r>
            <a:r>
              <a:rPr sz="2800" spc="-120" dirty="0">
                <a:latin typeface="Arial"/>
                <a:cs typeface="Arial"/>
              </a:rPr>
              <a:t> </a:t>
            </a:r>
            <a:r>
              <a:rPr sz="2800" dirty="0">
                <a:latin typeface="Arial"/>
                <a:cs typeface="Arial"/>
              </a:rPr>
              <a:t>of</a:t>
            </a:r>
            <a:r>
              <a:rPr sz="2800" spc="-120" dirty="0">
                <a:latin typeface="Arial"/>
                <a:cs typeface="Arial"/>
              </a:rPr>
              <a:t> </a:t>
            </a:r>
            <a:r>
              <a:rPr sz="2800" spc="-110" dirty="0">
                <a:latin typeface="Arial"/>
                <a:cs typeface="Arial"/>
              </a:rPr>
              <a:t>MA </a:t>
            </a:r>
            <a:r>
              <a:rPr sz="2800" spc="-155" dirty="0">
                <a:latin typeface="Arial"/>
                <a:cs typeface="Arial"/>
              </a:rPr>
              <a:t>members</a:t>
            </a:r>
            <a:r>
              <a:rPr sz="2800" spc="-114" dirty="0">
                <a:latin typeface="Arial"/>
                <a:cs typeface="Arial"/>
              </a:rPr>
              <a:t> </a:t>
            </a:r>
            <a:r>
              <a:rPr sz="2800" spc="-10" dirty="0">
                <a:latin typeface="Arial"/>
                <a:cs typeface="Arial"/>
              </a:rPr>
              <a:t>nationally)</a:t>
            </a:r>
            <a:endParaRPr sz="2800" dirty="0">
              <a:latin typeface="Arial"/>
              <a:cs typeface="Arial"/>
            </a:endParaRPr>
          </a:p>
          <a:p>
            <a:pPr marL="354965" marR="501650" indent="-342900">
              <a:lnSpc>
                <a:spcPct val="100800"/>
              </a:lnSpc>
              <a:spcBef>
                <a:spcPts val="2425"/>
              </a:spcBef>
              <a:buClr>
                <a:srgbClr val="FF0000"/>
              </a:buClr>
              <a:buFont typeface="Wingdings"/>
              <a:buChar char=""/>
              <a:tabLst>
                <a:tab pos="354965" algn="l"/>
              </a:tabLst>
            </a:pPr>
            <a:r>
              <a:rPr sz="2800" spc="-220" dirty="0">
                <a:latin typeface="Arial"/>
                <a:cs typeface="Arial"/>
              </a:rPr>
              <a:t>Plans</a:t>
            </a:r>
            <a:r>
              <a:rPr sz="2800" spc="-120" dirty="0">
                <a:latin typeface="Arial"/>
                <a:cs typeface="Arial"/>
              </a:rPr>
              <a:t> </a:t>
            </a:r>
            <a:r>
              <a:rPr sz="2800" spc="-110" dirty="0">
                <a:latin typeface="Arial"/>
                <a:cs typeface="Arial"/>
              </a:rPr>
              <a:t>varied</a:t>
            </a:r>
            <a:r>
              <a:rPr sz="2800" spc="-125" dirty="0">
                <a:latin typeface="Arial"/>
                <a:cs typeface="Arial"/>
              </a:rPr>
              <a:t> </a:t>
            </a:r>
            <a:r>
              <a:rPr sz="2800" spc="-35" dirty="0">
                <a:latin typeface="Arial"/>
                <a:cs typeface="Arial"/>
              </a:rPr>
              <a:t>in</a:t>
            </a:r>
            <a:r>
              <a:rPr sz="2800" spc="-125" dirty="0">
                <a:latin typeface="Arial"/>
                <a:cs typeface="Arial"/>
              </a:rPr>
              <a:t> </a:t>
            </a:r>
            <a:r>
              <a:rPr sz="2800" spc="-150" dirty="0">
                <a:latin typeface="Arial"/>
                <a:cs typeface="Arial"/>
              </a:rPr>
              <a:t>geographic</a:t>
            </a:r>
            <a:r>
              <a:rPr sz="2800" spc="-125" dirty="0">
                <a:latin typeface="Arial"/>
                <a:cs typeface="Arial"/>
              </a:rPr>
              <a:t> </a:t>
            </a:r>
            <a:r>
              <a:rPr sz="2800" spc="-170" dirty="0">
                <a:latin typeface="Arial"/>
                <a:cs typeface="Arial"/>
              </a:rPr>
              <a:t>coverage,</a:t>
            </a:r>
            <a:r>
              <a:rPr sz="2800" spc="-125" dirty="0">
                <a:latin typeface="Arial"/>
                <a:cs typeface="Arial"/>
              </a:rPr>
              <a:t> </a:t>
            </a:r>
            <a:r>
              <a:rPr sz="2800" spc="-110" dirty="0">
                <a:latin typeface="Arial"/>
                <a:cs typeface="Arial"/>
              </a:rPr>
              <a:t>star</a:t>
            </a:r>
            <a:r>
              <a:rPr sz="2800" spc="-130" dirty="0">
                <a:latin typeface="Arial"/>
                <a:cs typeface="Arial"/>
              </a:rPr>
              <a:t> </a:t>
            </a:r>
            <a:r>
              <a:rPr sz="2800" spc="-75" dirty="0">
                <a:latin typeface="Arial"/>
                <a:cs typeface="Arial"/>
              </a:rPr>
              <a:t>ratings, </a:t>
            </a:r>
            <a:r>
              <a:rPr sz="2800" spc="-120" dirty="0">
                <a:latin typeface="Arial"/>
                <a:cs typeface="Arial"/>
              </a:rPr>
              <a:t>organizational</a:t>
            </a:r>
            <a:r>
              <a:rPr sz="2800" spc="-110" dirty="0">
                <a:latin typeface="Arial"/>
                <a:cs typeface="Arial"/>
              </a:rPr>
              <a:t> </a:t>
            </a:r>
            <a:r>
              <a:rPr sz="2800" spc="-200" dirty="0">
                <a:latin typeface="Arial"/>
                <a:cs typeface="Arial"/>
              </a:rPr>
              <a:t>age,</a:t>
            </a:r>
            <a:r>
              <a:rPr sz="2800" spc="-100" dirty="0">
                <a:latin typeface="Arial"/>
                <a:cs typeface="Arial"/>
              </a:rPr>
              <a:t> </a:t>
            </a:r>
            <a:r>
              <a:rPr sz="2800" spc="-150" dirty="0">
                <a:latin typeface="Arial"/>
                <a:cs typeface="Arial"/>
              </a:rPr>
              <a:t>and</a:t>
            </a:r>
            <a:r>
              <a:rPr sz="2800" spc="-100" dirty="0">
                <a:latin typeface="Arial"/>
                <a:cs typeface="Arial"/>
              </a:rPr>
              <a:t> </a:t>
            </a:r>
            <a:r>
              <a:rPr sz="2800" spc="-10" dirty="0">
                <a:latin typeface="Arial"/>
                <a:cs typeface="Arial"/>
              </a:rPr>
              <a:t>enrollment</a:t>
            </a:r>
            <a:endParaRPr sz="280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57200" y="6216338"/>
            <a:ext cx="8441055" cy="0"/>
          </a:xfrm>
          <a:custGeom>
            <a:avLst/>
            <a:gdLst/>
            <a:ahLst/>
            <a:cxnLst/>
            <a:rect l="l" t="t" r="r" b="b"/>
            <a:pathLst>
              <a:path w="8441055">
                <a:moveTo>
                  <a:pt x="0" y="0"/>
                </a:moveTo>
                <a:lnTo>
                  <a:pt x="8440944" y="0"/>
                </a:lnTo>
              </a:path>
            </a:pathLst>
          </a:custGeom>
          <a:ln w="9520">
            <a:solidFill>
              <a:srgbClr val="000000"/>
            </a:solidFill>
          </a:ln>
        </p:spPr>
        <p:txBody>
          <a:bodyPr wrap="square" lIns="0" tIns="0" rIns="0" bIns="0" rtlCol="0"/>
          <a:lstStyle/>
          <a:p>
            <a:endParaRPr/>
          </a:p>
        </p:txBody>
      </p:sp>
      <p:pic>
        <p:nvPicPr>
          <p:cNvPr id="3" name="object 3">
            <a:extLst>
              <a:ext uri="{C183D7F6-B498-43B3-948B-1728B52AA6E4}">
                <adec:decorative xmlns:adec="http://schemas.microsoft.com/office/drawing/2017/decorative" val="1"/>
              </a:ext>
            </a:extLst>
          </p:cNvPr>
          <p:cNvPicPr/>
          <p:nvPr/>
        </p:nvPicPr>
        <p:blipFill>
          <a:blip r:embed="rId2" cstate="print"/>
          <a:stretch>
            <a:fillRect/>
          </a:stretch>
        </p:blipFill>
        <p:spPr>
          <a:xfrm>
            <a:off x="8097253" y="6359401"/>
            <a:ext cx="699015" cy="337854"/>
          </a:xfrm>
          <a:prstGeom prst="rect">
            <a:avLst/>
          </a:prstGeom>
        </p:spPr>
      </p:pic>
      <p:sp>
        <p:nvSpPr>
          <p:cNvPr id="4" name="object 4" descr="$PPTXTitle"/>
          <p:cNvSpPr txBox="1">
            <a:spLocks noGrp="1"/>
          </p:cNvSpPr>
          <p:nvPr>
            <p:ph type="title"/>
          </p:nvPr>
        </p:nvSpPr>
        <p:spPr>
          <a:xfrm>
            <a:off x="495212" y="207771"/>
            <a:ext cx="2577465" cy="635000"/>
          </a:xfrm>
          <a:prstGeom prst="rect">
            <a:avLst/>
          </a:prstGeom>
        </p:spPr>
        <p:txBody>
          <a:bodyPr vert="horz" wrap="square" lIns="0" tIns="12700" rIns="0" bIns="0" rtlCol="0">
            <a:spAutoFit/>
          </a:bodyPr>
          <a:lstStyle/>
          <a:p>
            <a:pPr marL="12700">
              <a:lnSpc>
                <a:spcPct val="100000"/>
              </a:lnSpc>
              <a:spcBef>
                <a:spcPts val="100"/>
              </a:spcBef>
            </a:pPr>
            <a:r>
              <a:rPr b="1" spc="-10" dirty="0">
                <a:solidFill>
                  <a:srgbClr val="002060"/>
                </a:solidFill>
                <a:latin typeface="Helvetica Neue"/>
                <a:cs typeface="Helvetica Neue"/>
              </a:rPr>
              <a:t>Moderator</a:t>
            </a:r>
          </a:p>
        </p:txBody>
      </p:sp>
      <p:sp>
        <p:nvSpPr>
          <p:cNvPr id="5" name="object 5">
            <a:extLst>
              <a:ext uri="{C183D7F6-B498-43B3-948B-1728B52AA6E4}">
                <adec:decorative xmlns:adec="http://schemas.microsoft.com/office/drawing/2017/decorative" val="1"/>
              </a:ext>
            </a:extLst>
          </p:cNvPr>
          <p:cNvSpPr txBox="1"/>
          <p:nvPr/>
        </p:nvSpPr>
        <p:spPr>
          <a:xfrm>
            <a:off x="667133" y="5259323"/>
            <a:ext cx="1687830" cy="656590"/>
          </a:xfrm>
          <a:prstGeom prst="rect">
            <a:avLst/>
          </a:prstGeom>
        </p:spPr>
        <p:txBody>
          <a:bodyPr vert="horz" wrap="square" lIns="0" tIns="17145" rIns="0" bIns="0" rtlCol="0">
            <a:spAutoFit/>
          </a:bodyPr>
          <a:lstStyle/>
          <a:p>
            <a:pPr marL="12700" marR="5080">
              <a:lnSpc>
                <a:spcPct val="97900"/>
              </a:lnSpc>
              <a:spcBef>
                <a:spcPts val="135"/>
              </a:spcBef>
            </a:pPr>
            <a:r>
              <a:rPr sz="1400" b="1" dirty="0">
                <a:solidFill>
                  <a:srgbClr val="002060"/>
                </a:solidFill>
                <a:latin typeface="Helvetica Neue"/>
                <a:cs typeface="Helvetica Neue"/>
              </a:rPr>
              <a:t>David</a:t>
            </a:r>
            <a:r>
              <a:rPr sz="1400" b="1" spc="-35" dirty="0">
                <a:solidFill>
                  <a:srgbClr val="002060"/>
                </a:solidFill>
                <a:latin typeface="Helvetica Neue"/>
                <a:cs typeface="Helvetica Neue"/>
              </a:rPr>
              <a:t> </a:t>
            </a:r>
            <a:r>
              <a:rPr sz="1400" b="1" dirty="0">
                <a:solidFill>
                  <a:srgbClr val="002060"/>
                </a:solidFill>
                <a:latin typeface="Helvetica Neue"/>
                <a:cs typeface="Helvetica Neue"/>
              </a:rPr>
              <a:t>Meyers,</a:t>
            </a:r>
            <a:r>
              <a:rPr sz="1400" b="1" spc="-25" dirty="0">
                <a:solidFill>
                  <a:srgbClr val="002060"/>
                </a:solidFill>
                <a:latin typeface="Helvetica Neue"/>
                <a:cs typeface="Helvetica Neue"/>
              </a:rPr>
              <a:t> MPH </a:t>
            </a:r>
            <a:r>
              <a:rPr sz="1400" i="1" dirty="0">
                <a:solidFill>
                  <a:srgbClr val="002060"/>
                </a:solidFill>
                <a:latin typeface="Helvetica Neue"/>
                <a:cs typeface="Helvetica Neue"/>
              </a:rPr>
              <a:t>Brown</a:t>
            </a:r>
            <a:r>
              <a:rPr sz="1400" i="1" spc="-50" dirty="0">
                <a:solidFill>
                  <a:srgbClr val="002060"/>
                </a:solidFill>
                <a:latin typeface="Helvetica Neue"/>
                <a:cs typeface="Helvetica Neue"/>
              </a:rPr>
              <a:t> </a:t>
            </a:r>
            <a:r>
              <a:rPr sz="1400" i="1" spc="-10" dirty="0">
                <a:solidFill>
                  <a:srgbClr val="002060"/>
                </a:solidFill>
                <a:latin typeface="Helvetica Neue"/>
                <a:cs typeface="Helvetica Neue"/>
              </a:rPr>
              <a:t>University </a:t>
            </a:r>
            <a:r>
              <a:rPr sz="1400" dirty="0">
                <a:solidFill>
                  <a:srgbClr val="002060"/>
                </a:solidFill>
                <a:latin typeface="Helvetica Neue"/>
                <a:cs typeface="Helvetica Neue"/>
              </a:rPr>
              <a:t>PhD</a:t>
            </a:r>
            <a:r>
              <a:rPr sz="1400" spc="-30" dirty="0">
                <a:solidFill>
                  <a:srgbClr val="002060"/>
                </a:solidFill>
                <a:latin typeface="Helvetica Neue"/>
                <a:cs typeface="Helvetica Neue"/>
              </a:rPr>
              <a:t> </a:t>
            </a:r>
            <a:r>
              <a:rPr sz="1400" spc="-10" dirty="0">
                <a:solidFill>
                  <a:srgbClr val="002060"/>
                </a:solidFill>
                <a:latin typeface="Helvetica Neue"/>
                <a:cs typeface="Helvetica Neue"/>
              </a:rPr>
              <a:t>Candidate</a:t>
            </a:r>
            <a:endParaRPr sz="1400" dirty="0">
              <a:latin typeface="Helvetica Neue"/>
              <a:cs typeface="Helvetica Neue"/>
            </a:endParaRPr>
          </a:p>
        </p:txBody>
      </p:sp>
      <p:sp>
        <p:nvSpPr>
          <p:cNvPr id="6" name="object 6"/>
          <p:cNvSpPr txBox="1"/>
          <p:nvPr/>
        </p:nvSpPr>
        <p:spPr>
          <a:xfrm>
            <a:off x="4553455" y="1400555"/>
            <a:ext cx="2156460" cy="656590"/>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002060"/>
                </a:solidFill>
                <a:latin typeface="Helvetica Neue"/>
                <a:cs typeface="Helvetica Neue"/>
              </a:rPr>
              <a:t>Laura</a:t>
            </a:r>
            <a:r>
              <a:rPr sz="1400" b="1" spc="-55" dirty="0">
                <a:solidFill>
                  <a:srgbClr val="002060"/>
                </a:solidFill>
                <a:latin typeface="Helvetica Neue"/>
                <a:cs typeface="Helvetica Neue"/>
              </a:rPr>
              <a:t> </a:t>
            </a:r>
            <a:r>
              <a:rPr sz="1400" b="1" dirty="0">
                <a:solidFill>
                  <a:srgbClr val="002060"/>
                </a:solidFill>
                <a:latin typeface="Helvetica Neue"/>
                <a:cs typeface="Helvetica Neue"/>
              </a:rPr>
              <a:t>Skopec,</a:t>
            </a:r>
            <a:r>
              <a:rPr sz="1400" b="1" spc="-50" dirty="0">
                <a:solidFill>
                  <a:srgbClr val="002060"/>
                </a:solidFill>
                <a:latin typeface="Helvetica Neue"/>
                <a:cs typeface="Helvetica Neue"/>
              </a:rPr>
              <a:t> </a:t>
            </a:r>
            <a:r>
              <a:rPr sz="1400" b="1" spc="-25" dirty="0">
                <a:solidFill>
                  <a:srgbClr val="002060"/>
                </a:solidFill>
                <a:latin typeface="Helvetica Neue"/>
                <a:cs typeface="Helvetica Neue"/>
              </a:rPr>
              <a:t>MS</a:t>
            </a:r>
            <a:endParaRPr sz="1400">
              <a:latin typeface="Helvetica Neue"/>
              <a:cs typeface="Helvetica Neue"/>
            </a:endParaRPr>
          </a:p>
          <a:p>
            <a:pPr marL="12700">
              <a:lnSpc>
                <a:spcPts val="1630"/>
              </a:lnSpc>
              <a:spcBef>
                <a:spcPts val="25"/>
              </a:spcBef>
            </a:pPr>
            <a:r>
              <a:rPr sz="1400" i="1" dirty="0">
                <a:solidFill>
                  <a:srgbClr val="002060"/>
                </a:solidFill>
                <a:latin typeface="Helvetica Neue"/>
                <a:cs typeface="Helvetica Neue"/>
              </a:rPr>
              <a:t>The</a:t>
            </a:r>
            <a:r>
              <a:rPr sz="1400" i="1" spc="-25" dirty="0">
                <a:solidFill>
                  <a:srgbClr val="002060"/>
                </a:solidFill>
                <a:latin typeface="Helvetica Neue"/>
                <a:cs typeface="Helvetica Neue"/>
              </a:rPr>
              <a:t> </a:t>
            </a:r>
            <a:r>
              <a:rPr sz="1400" i="1" dirty="0">
                <a:solidFill>
                  <a:srgbClr val="002060"/>
                </a:solidFill>
                <a:latin typeface="Helvetica Neue"/>
                <a:cs typeface="Helvetica Neue"/>
              </a:rPr>
              <a:t>Urban</a:t>
            </a:r>
            <a:r>
              <a:rPr sz="1400" i="1" spc="-30" dirty="0">
                <a:solidFill>
                  <a:srgbClr val="002060"/>
                </a:solidFill>
                <a:latin typeface="Helvetica Neue"/>
                <a:cs typeface="Helvetica Neue"/>
              </a:rPr>
              <a:t> </a:t>
            </a:r>
            <a:r>
              <a:rPr sz="1400" i="1" spc="-10" dirty="0">
                <a:solidFill>
                  <a:srgbClr val="002060"/>
                </a:solidFill>
                <a:latin typeface="Helvetica Neue"/>
                <a:cs typeface="Helvetica Neue"/>
              </a:rPr>
              <a:t>Institute</a:t>
            </a:r>
            <a:endParaRPr sz="1400">
              <a:latin typeface="Helvetica Neue"/>
              <a:cs typeface="Helvetica Neue"/>
            </a:endParaRPr>
          </a:p>
          <a:p>
            <a:pPr marL="12700">
              <a:lnSpc>
                <a:spcPts val="1630"/>
              </a:lnSpc>
            </a:pPr>
            <a:r>
              <a:rPr sz="1400" dirty="0">
                <a:solidFill>
                  <a:srgbClr val="002060"/>
                </a:solidFill>
                <a:latin typeface="Helvetica Neue"/>
                <a:cs typeface="Helvetica Neue"/>
              </a:rPr>
              <a:t>Senior</a:t>
            </a:r>
            <a:r>
              <a:rPr sz="1400" spc="-55" dirty="0">
                <a:solidFill>
                  <a:srgbClr val="002060"/>
                </a:solidFill>
                <a:latin typeface="Helvetica Neue"/>
                <a:cs typeface="Helvetica Neue"/>
              </a:rPr>
              <a:t> </a:t>
            </a:r>
            <a:r>
              <a:rPr sz="1400" dirty="0">
                <a:solidFill>
                  <a:srgbClr val="002060"/>
                </a:solidFill>
                <a:latin typeface="Helvetica Neue"/>
                <a:cs typeface="Helvetica Neue"/>
              </a:rPr>
              <a:t>Research</a:t>
            </a:r>
            <a:r>
              <a:rPr sz="1400" spc="-45" dirty="0">
                <a:solidFill>
                  <a:srgbClr val="002060"/>
                </a:solidFill>
                <a:latin typeface="Helvetica Neue"/>
                <a:cs typeface="Helvetica Neue"/>
              </a:rPr>
              <a:t> </a:t>
            </a:r>
            <a:r>
              <a:rPr sz="1400" spc="-10" dirty="0">
                <a:solidFill>
                  <a:srgbClr val="002060"/>
                </a:solidFill>
                <a:latin typeface="Helvetica Neue"/>
                <a:cs typeface="Helvetica Neue"/>
              </a:rPr>
              <a:t>Associate</a:t>
            </a:r>
            <a:endParaRPr sz="1400">
              <a:latin typeface="Helvetica Neue"/>
              <a:cs typeface="Helvetica Neue"/>
            </a:endParaRPr>
          </a:p>
        </p:txBody>
      </p:sp>
      <p:sp>
        <p:nvSpPr>
          <p:cNvPr id="7" name="object 7">
            <a:extLst>
              <a:ext uri="{C183D7F6-B498-43B3-948B-1728B52AA6E4}">
                <adec:decorative xmlns:adec="http://schemas.microsoft.com/office/drawing/2017/decorative" val="1"/>
              </a:ext>
            </a:extLst>
          </p:cNvPr>
          <p:cNvSpPr txBox="1"/>
          <p:nvPr/>
        </p:nvSpPr>
        <p:spPr>
          <a:xfrm>
            <a:off x="3579865" y="5146547"/>
            <a:ext cx="2202815" cy="1076960"/>
          </a:xfrm>
          <a:prstGeom prst="rect">
            <a:avLst/>
          </a:prstGeom>
        </p:spPr>
        <p:txBody>
          <a:bodyPr vert="horz" wrap="square" lIns="0" tIns="9525" rIns="0" bIns="0" rtlCol="0">
            <a:spAutoFit/>
          </a:bodyPr>
          <a:lstStyle/>
          <a:p>
            <a:pPr marL="12700" marR="224154">
              <a:lnSpc>
                <a:spcPct val="101400"/>
              </a:lnSpc>
              <a:spcBef>
                <a:spcPts val="75"/>
              </a:spcBef>
            </a:pPr>
            <a:r>
              <a:rPr sz="1400" b="1" dirty="0">
                <a:solidFill>
                  <a:srgbClr val="002060"/>
                </a:solidFill>
                <a:latin typeface="Helvetica Neue"/>
                <a:cs typeface="Helvetica Neue"/>
              </a:rPr>
              <a:t>Laura</a:t>
            </a:r>
            <a:r>
              <a:rPr sz="1400" b="1" spc="-10" dirty="0">
                <a:solidFill>
                  <a:srgbClr val="002060"/>
                </a:solidFill>
                <a:latin typeface="Helvetica Neue"/>
                <a:cs typeface="Helvetica Neue"/>
              </a:rPr>
              <a:t> Shields-Zeeman, </a:t>
            </a:r>
            <a:r>
              <a:rPr sz="1400" b="1" dirty="0">
                <a:solidFill>
                  <a:srgbClr val="002060"/>
                </a:solidFill>
                <a:latin typeface="Helvetica Neue"/>
                <a:cs typeface="Helvetica Neue"/>
              </a:rPr>
              <a:t>PhD,</a:t>
            </a:r>
            <a:r>
              <a:rPr sz="1400" b="1" spc="-30" dirty="0">
                <a:solidFill>
                  <a:srgbClr val="002060"/>
                </a:solidFill>
                <a:latin typeface="Helvetica Neue"/>
                <a:cs typeface="Helvetica Neue"/>
              </a:rPr>
              <a:t> </a:t>
            </a:r>
            <a:r>
              <a:rPr sz="1400" b="1" spc="-25" dirty="0">
                <a:solidFill>
                  <a:srgbClr val="002060"/>
                </a:solidFill>
                <a:latin typeface="Helvetica Neue"/>
                <a:cs typeface="Helvetica Neue"/>
              </a:rPr>
              <a:t>MPH</a:t>
            </a:r>
            <a:endParaRPr sz="1400" dirty="0">
              <a:latin typeface="Helvetica Neue"/>
              <a:cs typeface="Helvetica Neue"/>
            </a:endParaRPr>
          </a:p>
          <a:p>
            <a:pPr marL="12700">
              <a:lnSpc>
                <a:spcPts val="1610"/>
              </a:lnSpc>
            </a:pPr>
            <a:r>
              <a:rPr sz="1400" i="1" dirty="0">
                <a:solidFill>
                  <a:srgbClr val="002060"/>
                </a:solidFill>
                <a:latin typeface="Helvetica Neue"/>
                <a:cs typeface="Helvetica Neue"/>
              </a:rPr>
              <a:t>University</a:t>
            </a:r>
            <a:r>
              <a:rPr sz="1400" i="1" spc="-30" dirty="0">
                <a:solidFill>
                  <a:srgbClr val="002060"/>
                </a:solidFill>
                <a:latin typeface="Helvetica Neue"/>
                <a:cs typeface="Helvetica Neue"/>
              </a:rPr>
              <a:t> </a:t>
            </a:r>
            <a:r>
              <a:rPr sz="1400" i="1" dirty="0">
                <a:solidFill>
                  <a:srgbClr val="002060"/>
                </a:solidFill>
                <a:latin typeface="Helvetica Neue"/>
                <a:cs typeface="Helvetica Neue"/>
              </a:rPr>
              <a:t>of</a:t>
            </a:r>
            <a:r>
              <a:rPr sz="1400" i="1" spc="-25" dirty="0">
                <a:solidFill>
                  <a:srgbClr val="002060"/>
                </a:solidFill>
                <a:latin typeface="Helvetica Neue"/>
                <a:cs typeface="Helvetica Neue"/>
              </a:rPr>
              <a:t> </a:t>
            </a:r>
            <a:r>
              <a:rPr sz="1400" i="1" dirty="0">
                <a:solidFill>
                  <a:srgbClr val="002060"/>
                </a:solidFill>
                <a:latin typeface="Helvetica Neue"/>
                <a:cs typeface="Helvetica Neue"/>
              </a:rPr>
              <a:t>California,</a:t>
            </a:r>
            <a:r>
              <a:rPr sz="1400" i="1" spc="-30" dirty="0">
                <a:solidFill>
                  <a:srgbClr val="002060"/>
                </a:solidFill>
                <a:latin typeface="Helvetica Neue"/>
                <a:cs typeface="Helvetica Neue"/>
              </a:rPr>
              <a:t> </a:t>
            </a:r>
            <a:r>
              <a:rPr sz="1400" i="1" spc="-25" dirty="0">
                <a:solidFill>
                  <a:srgbClr val="002060"/>
                </a:solidFill>
                <a:latin typeface="Helvetica Neue"/>
                <a:cs typeface="Helvetica Neue"/>
              </a:rPr>
              <a:t>San</a:t>
            </a:r>
            <a:endParaRPr sz="1400" dirty="0">
              <a:latin typeface="Helvetica Neue"/>
              <a:cs typeface="Helvetica Neue"/>
            </a:endParaRPr>
          </a:p>
          <a:p>
            <a:pPr marL="12700">
              <a:lnSpc>
                <a:spcPts val="1645"/>
              </a:lnSpc>
            </a:pPr>
            <a:r>
              <a:rPr sz="1400" i="1" spc="-10" dirty="0">
                <a:solidFill>
                  <a:srgbClr val="002060"/>
                </a:solidFill>
                <a:latin typeface="Helvetica Neue"/>
                <a:cs typeface="Helvetica Neue"/>
              </a:rPr>
              <a:t>Francisco</a:t>
            </a:r>
            <a:endParaRPr sz="1400" dirty="0">
              <a:latin typeface="Helvetica Neue"/>
              <a:cs typeface="Helvetica Neue"/>
            </a:endParaRPr>
          </a:p>
          <a:p>
            <a:pPr marL="12700">
              <a:lnSpc>
                <a:spcPts val="1645"/>
              </a:lnSpc>
            </a:pPr>
            <a:r>
              <a:rPr sz="1400" spc="-25" dirty="0">
                <a:solidFill>
                  <a:srgbClr val="002060"/>
                </a:solidFill>
                <a:latin typeface="Helvetica Neue"/>
                <a:cs typeface="Helvetica Neue"/>
              </a:rPr>
              <a:t>Visiting</a:t>
            </a:r>
            <a:r>
              <a:rPr sz="1400" spc="-35" dirty="0">
                <a:solidFill>
                  <a:srgbClr val="002060"/>
                </a:solidFill>
                <a:latin typeface="Helvetica Neue"/>
                <a:cs typeface="Helvetica Neue"/>
              </a:rPr>
              <a:t> </a:t>
            </a:r>
            <a:r>
              <a:rPr sz="1400" spc="-10" dirty="0">
                <a:solidFill>
                  <a:srgbClr val="002060"/>
                </a:solidFill>
                <a:latin typeface="Helvetica Neue"/>
                <a:cs typeface="Helvetica Neue"/>
              </a:rPr>
              <a:t>Scholar</a:t>
            </a:r>
            <a:endParaRPr sz="1400" dirty="0">
              <a:latin typeface="Helvetica Neue"/>
              <a:cs typeface="Helvetica Neue"/>
            </a:endParaRPr>
          </a:p>
        </p:txBody>
      </p:sp>
      <p:sp>
        <p:nvSpPr>
          <p:cNvPr id="8" name="object 8" descr="Speakers"/>
          <p:cNvSpPr txBox="1"/>
          <p:nvPr/>
        </p:nvSpPr>
        <p:spPr>
          <a:xfrm>
            <a:off x="535940" y="2643123"/>
            <a:ext cx="2305050" cy="635000"/>
          </a:xfrm>
          <a:prstGeom prst="rect">
            <a:avLst/>
          </a:prstGeom>
        </p:spPr>
        <p:txBody>
          <a:bodyPr vert="horz" wrap="square" lIns="0" tIns="12700" rIns="0" bIns="0" rtlCol="0">
            <a:spAutoFit/>
          </a:bodyPr>
          <a:lstStyle/>
          <a:p>
            <a:pPr marL="12700">
              <a:lnSpc>
                <a:spcPct val="100000"/>
              </a:lnSpc>
              <a:spcBef>
                <a:spcPts val="100"/>
              </a:spcBef>
            </a:pPr>
            <a:r>
              <a:rPr sz="4000" b="1" spc="-10" dirty="0">
                <a:solidFill>
                  <a:srgbClr val="002060"/>
                </a:solidFill>
                <a:latin typeface="Helvetica Neue"/>
                <a:cs typeface="Helvetica Neue"/>
              </a:rPr>
              <a:t>Speakers</a:t>
            </a:r>
            <a:endParaRPr sz="4000" dirty="0">
              <a:latin typeface="Helvetica Neue"/>
              <a:cs typeface="Helvetica Neue"/>
            </a:endParaRPr>
          </a:p>
        </p:txBody>
      </p:sp>
      <p:grpSp>
        <p:nvGrpSpPr>
          <p:cNvPr id="9" name="object 9" descr="Portrait of Laura Skopec, MS, a smiling woman with long brown hair wearing a black top against a blurred background."/>
          <p:cNvGrpSpPr/>
          <p:nvPr/>
        </p:nvGrpSpPr>
        <p:grpSpPr>
          <a:xfrm>
            <a:off x="2817639" y="978805"/>
            <a:ext cx="1511300" cy="1656080"/>
            <a:chOff x="2817639" y="978805"/>
            <a:chExt cx="1511300" cy="1656080"/>
          </a:xfrm>
        </p:grpSpPr>
        <p:pic>
          <p:nvPicPr>
            <p:cNvPr id="10" name="object 10" descr="Portrait of Laura Skopec, MS, a smiling woman with long brown hair wearing a black top against a blurred background."/>
            <p:cNvPicPr/>
            <p:nvPr/>
          </p:nvPicPr>
          <p:blipFill>
            <a:blip r:embed="rId3" cstate="print"/>
            <a:stretch>
              <a:fillRect/>
            </a:stretch>
          </p:blipFill>
          <p:spPr>
            <a:xfrm>
              <a:off x="2827159" y="988326"/>
              <a:ext cx="1492719" cy="1637850"/>
            </a:xfrm>
            <a:prstGeom prst="rect">
              <a:avLst/>
            </a:prstGeom>
          </p:spPr>
        </p:pic>
        <p:sp>
          <p:nvSpPr>
            <p:cNvPr id="11" name="object 11"/>
            <p:cNvSpPr/>
            <p:nvPr/>
          </p:nvSpPr>
          <p:spPr>
            <a:xfrm>
              <a:off x="2822399" y="983565"/>
              <a:ext cx="1501775" cy="1646555"/>
            </a:xfrm>
            <a:custGeom>
              <a:avLst/>
              <a:gdLst/>
              <a:ahLst/>
              <a:cxnLst/>
              <a:rect l="l" t="t" r="r" b="b"/>
              <a:pathLst>
                <a:path w="1501775" h="1646555">
                  <a:moveTo>
                    <a:pt x="0" y="0"/>
                  </a:moveTo>
                  <a:lnTo>
                    <a:pt x="1501483" y="0"/>
                  </a:lnTo>
                  <a:lnTo>
                    <a:pt x="1501483" y="1646537"/>
                  </a:lnTo>
                  <a:lnTo>
                    <a:pt x="0" y="1646537"/>
                  </a:lnTo>
                  <a:lnTo>
                    <a:pt x="0" y="0"/>
                  </a:lnTo>
                  <a:close/>
                </a:path>
              </a:pathLst>
            </a:custGeom>
            <a:ln w="9520">
              <a:solidFill>
                <a:srgbClr val="1F497D"/>
              </a:solidFill>
            </a:ln>
          </p:spPr>
          <p:txBody>
            <a:bodyPr wrap="square" lIns="0" tIns="0" rIns="0" bIns="0" rtlCol="0"/>
            <a:lstStyle/>
            <a:p>
              <a:endParaRPr/>
            </a:p>
          </p:txBody>
        </p:sp>
      </p:grpSp>
      <p:grpSp>
        <p:nvGrpSpPr>
          <p:cNvPr id="12" name="object 12" descr="David Meyers, MPH, Brown University PhD Candidate"/>
          <p:cNvGrpSpPr/>
          <p:nvPr/>
        </p:nvGrpSpPr>
        <p:grpSpPr>
          <a:xfrm>
            <a:off x="674133" y="3390201"/>
            <a:ext cx="1668780" cy="1668780"/>
            <a:chOff x="674133" y="3390201"/>
            <a:chExt cx="1668780" cy="1668780"/>
          </a:xfrm>
        </p:grpSpPr>
        <p:pic>
          <p:nvPicPr>
            <p:cNvPr id="13" name="object 13" descr="David Meyers, MPH, Brown University PhD Candidate"/>
            <p:cNvPicPr/>
            <p:nvPr/>
          </p:nvPicPr>
          <p:blipFill>
            <a:blip r:embed="rId4" cstate="print"/>
            <a:stretch>
              <a:fillRect/>
            </a:stretch>
          </p:blipFill>
          <p:spPr>
            <a:xfrm>
              <a:off x="683653" y="3399726"/>
              <a:ext cx="1650123" cy="1650119"/>
            </a:xfrm>
            <a:prstGeom prst="rect">
              <a:avLst/>
            </a:prstGeom>
          </p:spPr>
        </p:pic>
        <p:sp>
          <p:nvSpPr>
            <p:cNvPr id="14" name="object 14"/>
            <p:cNvSpPr/>
            <p:nvPr/>
          </p:nvSpPr>
          <p:spPr>
            <a:xfrm>
              <a:off x="678893" y="3394961"/>
              <a:ext cx="1659255" cy="1659255"/>
            </a:xfrm>
            <a:custGeom>
              <a:avLst/>
              <a:gdLst/>
              <a:ahLst/>
              <a:cxnLst/>
              <a:rect l="l" t="t" r="r" b="b"/>
              <a:pathLst>
                <a:path w="1659255" h="1659254">
                  <a:moveTo>
                    <a:pt x="0" y="0"/>
                  </a:moveTo>
                  <a:lnTo>
                    <a:pt x="1658804" y="0"/>
                  </a:lnTo>
                  <a:lnTo>
                    <a:pt x="1658804" y="1658804"/>
                  </a:lnTo>
                  <a:lnTo>
                    <a:pt x="0" y="1658804"/>
                  </a:lnTo>
                  <a:lnTo>
                    <a:pt x="0" y="0"/>
                  </a:lnTo>
                  <a:close/>
                </a:path>
              </a:pathLst>
            </a:custGeom>
            <a:ln w="9520">
              <a:solidFill>
                <a:srgbClr val="1F497D"/>
              </a:solidFill>
            </a:ln>
          </p:spPr>
          <p:txBody>
            <a:bodyPr wrap="square" lIns="0" tIns="0" rIns="0" bIns="0" rtlCol="0"/>
            <a:lstStyle/>
            <a:p>
              <a:endParaRPr/>
            </a:p>
          </p:txBody>
        </p:sp>
      </p:grpSp>
      <p:grpSp>
        <p:nvGrpSpPr>
          <p:cNvPr id="15" name="object 15" descr="Laura Skopec, MS, The Urban Institute Senior Research Associate, smiling in a professional setting."/>
          <p:cNvGrpSpPr/>
          <p:nvPr/>
        </p:nvGrpSpPr>
        <p:grpSpPr>
          <a:xfrm>
            <a:off x="6675149" y="3408759"/>
            <a:ext cx="1702435" cy="1664970"/>
            <a:chOff x="6675149" y="3408759"/>
            <a:chExt cx="1702435" cy="1664970"/>
          </a:xfrm>
        </p:grpSpPr>
        <p:pic>
          <p:nvPicPr>
            <p:cNvPr id="16" name="object 16" descr="Laura Skopec, MS, The Urban Institute Senior Research Associate, smiling in a professional setting."/>
            <p:cNvPicPr/>
            <p:nvPr/>
          </p:nvPicPr>
          <p:blipFill>
            <a:blip r:embed="rId5" cstate="print"/>
            <a:stretch>
              <a:fillRect/>
            </a:stretch>
          </p:blipFill>
          <p:spPr>
            <a:xfrm>
              <a:off x="6684670" y="3418281"/>
              <a:ext cx="1683825" cy="1646427"/>
            </a:xfrm>
            <a:prstGeom prst="rect">
              <a:avLst/>
            </a:prstGeom>
          </p:spPr>
        </p:pic>
        <p:sp>
          <p:nvSpPr>
            <p:cNvPr id="17" name="object 17"/>
            <p:cNvSpPr/>
            <p:nvPr/>
          </p:nvSpPr>
          <p:spPr>
            <a:xfrm>
              <a:off x="6679909" y="3413519"/>
              <a:ext cx="1692910" cy="1655445"/>
            </a:xfrm>
            <a:custGeom>
              <a:avLst/>
              <a:gdLst/>
              <a:ahLst/>
              <a:cxnLst/>
              <a:rect l="l" t="t" r="r" b="b"/>
              <a:pathLst>
                <a:path w="1692909" h="1655445">
                  <a:moveTo>
                    <a:pt x="0" y="0"/>
                  </a:moveTo>
                  <a:lnTo>
                    <a:pt x="1692486" y="0"/>
                  </a:lnTo>
                  <a:lnTo>
                    <a:pt x="1692486" y="1655116"/>
                  </a:lnTo>
                  <a:lnTo>
                    <a:pt x="0" y="1655116"/>
                  </a:lnTo>
                  <a:lnTo>
                    <a:pt x="0" y="0"/>
                  </a:lnTo>
                  <a:close/>
                </a:path>
              </a:pathLst>
            </a:custGeom>
            <a:ln w="9520">
              <a:solidFill>
                <a:srgbClr val="1F497D"/>
              </a:solidFill>
            </a:ln>
          </p:spPr>
          <p:txBody>
            <a:bodyPr wrap="square" lIns="0" tIns="0" rIns="0" bIns="0" rtlCol="0"/>
            <a:lstStyle/>
            <a:p>
              <a:endParaRPr/>
            </a:p>
          </p:txBody>
        </p:sp>
      </p:grpSp>
      <p:pic>
        <p:nvPicPr>
          <p:cNvPr id="18" name="object 18">
            <a:extLst>
              <a:ext uri="{C183D7F6-B498-43B3-948B-1728B52AA6E4}">
                <adec:decorative xmlns:adec="http://schemas.microsoft.com/office/drawing/2017/decorative" val="1"/>
              </a:ext>
            </a:extLst>
          </p:cNvPr>
          <p:cNvPicPr/>
          <p:nvPr/>
        </p:nvPicPr>
        <p:blipFill>
          <a:blip r:embed="rId6" cstate="print"/>
          <a:stretch>
            <a:fillRect/>
          </a:stretch>
        </p:blipFill>
        <p:spPr>
          <a:xfrm>
            <a:off x="3775820" y="6262912"/>
            <a:ext cx="1718247" cy="511903"/>
          </a:xfrm>
          <a:prstGeom prst="rect">
            <a:avLst/>
          </a:prstGeom>
        </p:spPr>
      </p:pic>
      <p:grpSp>
        <p:nvGrpSpPr>
          <p:cNvPr id="19" name="object 19" descr="Portrait of Laura Skopec, MS, a Senior Research Associate at The Urban Institute, with blonde hair and wearing a black top, smiling at the camera."/>
          <p:cNvGrpSpPr/>
          <p:nvPr/>
        </p:nvGrpSpPr>
        <p:grpSpPr>
          <a:xfrm>
            <a:off x="3774430" y="3378626"/>
            <a:ext cx="1311275" cy="1616075"/>
            <a:chOff x="3774430" y="3378626"/>
            <a:chExt cx="1311275" cy="1616075"/>
          </a:xfrm>
        </p:grpSpPr>
        <p:pic>
          <p:nvPicPr>
            <p:cNvPr id="20" name="object 20" descr="Portrait of Laura Skopec, MS, a Senior Research Associate at The Urban Institute, with blonde hair and wearing a black top, smiling at the camera."/>
            <p:cNvPicPr/>
            <p:nvPr/>
          </p:nvPicPr>
          <p:blipFill>
            <a:blip r:embed="rId7" cstate="print"/>
            <a:stretch>
              <a:fillRect/>
            </a:stretch>
          </p:blipFill>
          <p:spPr>
            <a:xfrm>
              <a:off x="3783952" y="3388148"/>
              <a:ext cx="1292499" cy="1597765"/>
            </a:xfrm>
            <a:prstGeom prst="rect">
              <a:avLst/>
            </a:prstGeom>
          </p:spPr>
        </p:pic>
        <p:sp>
          <p:nvSpPr>
            <p:cNvPr id="21" name="object 21"/>
            <p:cNvSpPr/>
            <p:nvPr/>
          </p:nvSpPr>
          <p:spPr>
            <a:xfrm>
              <a:off x="3779190" y="3383386"/>
              <a:ext cx="1301750" cy="1606550"/>
            </a:xfrm>
            <a:custGeom>
              <a:avLst/>
              <a:gdLst/>
              <a:ahLst/>
              <a:cxnLst/>
              <a:rect l="l" t="t" r="r" b="b"/>
              <a:pathLst>
                <a:path w="1301750" h="1606550">
                  <a:moveTo>
                    <a:pt x="0" y="0"/>
                  </a:moveTo>
                  <a:lnTo>
                    <a:pt x="1301362" y="0"/>
                  </a:lnTo>
                  <a:lnTo>
                    <a:pt x="1301362" y="1606470"/>
                  </a:lnTo>
                  <a:lnTo>
                    <a:pt x="0" y="1606470"/>
                  </a:lnTo>
                  <a:lnTo>
                    <a:pt x="0" y="0"/>
                  </a:lnTo>
                  <a:close/>
                </a:path>
              </a:pathLst>
            </a:custGeom>
            <a:ln w="9520">
              <a:solidFill>
                <a:srgbClr val="1F497D"/>
              </a:solidFill>
            </a:ln>
          </p:spPr>
          <p:txBody>
            <a:bodyPr wrap="square" lIns="0" tIns="0" rIns="0" bIns="0" rtlCol="0"/>
            <a:lstStyle/>
            <a:p>
              <a:endParaRPr/>
            </a:p>
          </p:txBody>
        </p:sp>
      </p:grpSp>
      <p:sp>
        <p:nvSpPr>
          <p:cNvPr id="22" name="object 22">
            <a:extLst>
              <a:ext uri="{C183D7F6-B498-43B3-948B-1728B52AA6E4}">
                <adec:decorative xmlns:adec="http://schemas.microsoft.com/office/drawing/2017/decorative" val="1"/>
              </a:ext>
            </a:extLst>
          </p:cNvPr>
          <p:cNvSpPr txBox="1"/>
          <p:nvPr/>
        </p:nvSpPr>
        <p:spPr>
          <a:xfrm>
            <a:off x="6820284" y="5222747"/>
            <a:ext cx="1610360" cy="659765"/>
          </a:xfrm>
          <a:prstGeom prst="rect">
            <a:avLst/>
          </a:prstGeom>
        </p:spPr>
        <p:txBody>
          <a:bodyPr vert="horz" wrap="square" lIns="0" tIns="15240" rIns="0" bIns="0" rtlCol="0">
            <a:spAutoFit/>
          </a:bodyPr>
          <a:lstStyle/>
          <a:p>
            <a:pPr marL="12700" marR="5080">
              <a:lnSpc>
                <a:spcPct val="98600"/>
              </a:lnSpc>
              <a:spcBef>
                <a:spcPts val="120"/>
              </a:spcBef>
            </a:pPr>
            <a:r>
              <a:rPr sz="1400" b="1" dirty="0">
                <a:solidFill>
                  <a:srgbClr val="002060"/>
                </a:solidFill>
                <a:latin typeface="Helvetica Neue"/>
                <a:cs typeface="Helvetica Neue"/>
              </a:rPr>
              <a:t>Kali</a:t>
            </a:r>
            <a:r>
              <a:rPr sz="1400" b="1" spc="-35" dirty="0">
                <a:solidFill>
                  <a:srgbClr val="002060"/>
                </a:solidFill>
                <a:latin typeface="Helvetica Neue"/>
                <a:cs typeface="Helvetica Neue"/>
              </a:rPr>
              <a:t> </a:t>
            </a:r>
            <a:r>
              <a:rPr sz="1400" b="1" dirty="0">
                <a:solidFill>
                  <a:srgbClr val="002060"/>
                </a:solidFill>
                <a:latin typeface="Helvetica Neue"/>
                <a:cs typeface="Helvetica Neue"/>
              </a:rPr>
              <a:t>Thomas,</a:t>
            </a:r>
            <a:r>
              <a:rPr sz="1400" b="1" spc="-35" dirty="0">
                <a:solidFill>
                  <a:srgbClr val="002060"/>
                </a:solidFill>
                <a:latin typeface="Helvetica Neue"/>
                <a:cs typeface="Helvetica Neue"/>
              </a:rPr>
              <a:t> </a:t>
            </a:r>
            <a:r>
              <a:rPr sz="1400" b="1" spc="-25" dirty="0">
                <a:solidFill>
                  <a:srgbClr val="002060"/>
                </a:solidFill>
                <a:latin typeface="Helvetica Neue"/>
                <a:cs typeface="Helvetica Neue"/>
              </a:rPr>
              <a:t>PhD </a:t>
            </a:r>
            <a:r>
              <a:rPr sz="1400" i="1" dirty="0">
                <a:solidFill>
                  <a:srgbClr val="002060"/>
                </a:solidFill>
                <a:latin typeface="Helvetica Neue"/>
                <a:cs typeface="Helvetica Neue"/>
              </a:rPr>
              <a:t>Brown</a:t>
            </a:r>
            <a:r>
              <a:rPr sz="1400" i="1" spc="-50" dirty="0">
                <a:solidFill>
                  <a:srgbClr val="002060"/>
                </a:solidFill>
                <a:latin typeface="Helvetica Neue"/>
                <a:cs typeface="Helvetica Neue"/>
              </a:rPr>
              <a:t> </a:t>
            </a:r>
            <a:r>
              <a:rPr sz="1400" i="1" spc="-10" dirty="0">
                <a:solidFill>
                  <a:srgbClr val="002060"/>
                </a:solidFill>
                <a:latin typeface="Helvetica Neue"/>
                <a:cs typeface="Helvetica Neue"/>
              </a:rPr>
              <a:t>University </a:t>
            </a:r>
            <a:r>
              <a:rPr sz="1400" dirty="0">
                <a:solidFill>
                  <a:srgbClr val="002060"/>
                </a:solidFill>
                <a:latin typeface="Helvetica Neue"/>
                <a:cs typeface="Helvetica Neue"/>
              </a:rPr>
              <a:t>Associate</a:t>
            </a:r>
            <a:r>
              <a:rPr sz="1400" spc="-35" dirty="0">
                <a:solidFill>
                  <a:srgbClr val="002060"/>
                </a:solidFill>
                <a:latin typeface="Helvetica Neue"/>
                <a:cs typeface="Helvetica Neue"/>
              </a:rPr>
              <a:t> </a:t>
            </a:r>
            <a:r>
              <a:rPr sz="1400" spc="-10" dirty="0">
                <a:solidFill>
                  <a:srgbClr val="002060"/>
                </a:solidFill>
                <a:latin typeface="Helvetica Neue"/>
                <a:cs typeface="Helvetica Neue"/>
              </a:rPr>
              <a:t>Professor</a:t>
            </a:r>
            <a:endParaRPr sz="1400" dirty="0">
              <a:latin typeface="Helvetica Neue"/>
              <a:cs typeface="Helvetica Neue"/>
            </a:endParaRPr>
          </a:p>
        </p:txBody>
      </p:sp>
      <p:sp>
        <p:nvSpPr>
          <p:cNvPr id="23" name="object 23">
            <a:extLst>
              <a:ext uri="{C183D7F6-B498-43B3-948B-1728B52AA6E4}">
                <adec:decorative xmlns:adec="http://schemas.microsoft.com/office/drawing/2017/decorative" val="1"/>
              </a:ext>
            </a:extLst>
          </p:cNvPr>
          <p:cNvSpPr txBox="1"/>
          <p:nvPr/>
        </p:nvSpPr>
        <p:spPr>
          <a:xfrm>
            <a:off x="321475" y="6232652"/>
            <a:ext cx="929640" cy="509905"/>
          </a:xfrm>
          <a:prstGeom prst="rect">
            <a:avLst/>
          </a:prstGeom>
        </p:spPr>
        <p:txBody>
          <a:bodyPr vert="horz" wrap="square" lIns="0" tIns="2540" rIns="0" bIns="0" rtlCol="0">
            <a:spAutoFit/>
          </a:bodyPr>
          <a:lstStyle/>
          <a:p>
            <a:pPr marL="12700">
              <a:lnSpc>
                <a:spcPct val="100000"/>
              </a:lnSpc>
              <a:spcBef>
                <a:spcPts val="20"/>
              </a:spcBef>
            </a:pPr>
            <a:r>
              <a:rPr sz="3200" spc="-10" dirty="0">
                <a:solidFill>
                  <a:srgbClr val="002060"/>
                </a:solidFill>
                <a:latin typeface="Helvetica Neue Medium"/>
                <a:cs typeface="Helvetica Neue Medium"/>
              </a:rPr>
              <a:t>siren</a:t>
            </a:r>
            <a:endParaRPr sz="3200" dirty="0">
              <a:latin typeface="Helvetica Neue Medium"/>
              <a:cs typeface="Helvetica Neue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1452880">
              <a:lnSpc>
                <a:spcPct val="100000"/>
              </a:lnSpc>
              <a:spcBef>
                <a:spcPts val="100"/>
              </a:spcBef>
            </a:pPr>
            <a:r>
              <a:rPr spc="-100" dirty="0"/>
              <a:t>Main</a:t>
            </a:r>
            <a:r>
              <a:rPr spc="-200" dirty="0"/>
              <a:t> </a:t>
            </a:r>
            <a:r>
              <a:rPr spc="-180" dirty="0"/>
              <a:t>Finding:</a:t>
            </a:r>
            <a:r>
              <a:rPr spc="-190" dirty="0"/>
              <a:t> </a:t>
            </a:r>
            <a:r>
              <a:rPr spc="-265" dirty="0"/>
              <a:t>Theme</a:t>
            </a:r>
            <a:r>
              <a:rPr spc="-200" dirty="0"/>
              <a:t> </a:t>
            </a:r>
            <a:r>
              <a:rPr spc="-50" dirty="0"/>
              <a:t>1</a:t>
            </a:r>
          </a:p>
        </p:txBody>
      </p:sp>
      <p:sp>
        <p:nvSpPr>
          <p:cNvPr id="3" name="object 3" descr="Addressing members’ social needs is important to improving members’ health and enhancing the overall healthcare delivery system&#13;&#10;"/>
          <p:cNvSpPr txBox="1"/>
          <p:nvPr/>
        </p:nvSpPr>
        <p:spPr>
          <a:xfrm>
            <a:off x="535940" y="1606803"/>
            <a:ext cx="7550784" cy="1302385"/>
          </a:xfrm>
          <a:prstGeom prst="rect">
            <a:avLst/>
          </a:prstGeom>
        </p:spPr>
        <p:txBody>
          <a:bodyPr vert="horz" wrap="square" lIns="0" tIns="13970" rIns="0" bIns="0" rtlCol="0">
            <a:spAutoFit/>
          </a:bodyPr>
          <a:lstStyle/>
          <a:p>
            <a:pPr marL="354965" marR="5080" indent="-342900">
              <a:lnSpc>
                <a:spcPct val="99600"/>
              </a:lnSpc>
              <a:spcBef>
                <a:spcPts val="110"/>
              </a:spcBef>
              <a:buClr>
                <a:srgbClr val="FF0000"/>
              </a:buClr>
              <a:buFont typeface="Wingdings"/>
              <a:buChar char=""/>
              <a:tabLst>
                <a:tab pos="354965" algn="l"/>
              </a:tabLst>
            </a:pPr>
            <a:r>
              <a:rPr sz="2800" spc="-160" dirty="0">
                <a:latin typeface="Arial"/>
                <a:cs typeface="Arial"/>
              </a:rPr>
              <a:t>Addressing</a:t>
            </a:r>
            <a:r>
              <a:rPr sz="2800" spc="-130" dirty="0">
                <a:latin typeface="Arial"/>
                <a:cs typeface="Arial"/>
              </a:rPr>
              <a:t> </a:t>
            </a:r>
            <a:r>
              <a:rPr sz="2800" spc="-114" dirty="0">
                <a:latin typeface="Arial"/>
                <a:cs typeface="Arial"/>
              </a:rPr>
              <a:t>members’</a:t>
            </a:r>
            <a:r>
              <a:rPr sz="2800" spc="-110" dirty="0">
                <a:latin typeface="Arial"/>
                <a:cs typeface="Arial"/>
              </a:rPr>
              <a:t> </a:t>
            </a:r>
            <a:r>
              <a:rPr sz="2800" spc="-150" dirty="0">
                <a:latin typeface="Arial"/>
                <a:cs typeface="Arial"/>
              </a:rPr>
              <a:t>social</a:t>
            </a:r>
            <a:r>
              <a:rPr sz="2800" spc="-130" dirty="0">
                <a:latin typeface="Arial"/>
                <a:cs typeface="Arial"/>
              </a:rPr>
              <a:t> </a:t>
            </a:r>
            <a:r>
              <a:rPr sz="2800" spc="-180" dirty="0">
                <a:latin typeface="Arial"/>
                <a:cs typeface="Arial"/>
              </a:rPr>
              <a:t>needs</a:t>
            </a:r>
            <a:r>
              <a:rPr sz="2800" spc="-110" dirty="0">
                <a:latin typeface="Arial"/>
                <a:cs typeface="Arial"/>
              </a:rPr>
              <a:t> </a:t>
            </a:r>
            <a:r>
              <a:rPr sz="2800" spc="-160" dirty="0">
                <a:latin typeface="Arial"/>
                <a:cs typeface="Arial"/>
              </a:rPr>
              <a:t>is</a:t>
            </a:r>
            <a:r>
              <a:rPr sz="2800" spc="-114" dirty="0">
                <a:latin typeface="Arial"/>
                <a:cs typeface="Arial"/>
              </a:rPr>
              <a:t> </a:t>
            </a:r>
            <a:r>
              <a:rPr sz="2800" spc="-35" dirty="0">
                <a:latin typeface="Arial"/>
                <a:cs typeface="Arial"/>
              </a:rPr>
              <a:t>important</a:t>
            </a:r>
            <a:r>
              <a:rPr sz="2800" spc="-120" dirty="0">
                <a:latin typeface="Arial"/>
                <a:cs typeface="Arial"/>
              </a:rPr>
              <a:t> </a:t>
            </a:r>
            <a:r>
              <a:rPr sz="2800" spc="-25" dirty="0">
                <a:latin typeface="Arial"/>
                <a:cs typeface="Arial"/>
              </a:rPr>
              <a:t>to </a:t>
            </a:r>
            <a:r>
              <a:rPr sz="2800" spc="-90" dirty="0">
                <a:latin typeface="Arial"/>
                <a:cs typeface="Arial"/>
              </a:rPr>
              <a:t>improving</a:t>
            </a:r>
            <a:r>
              <a:rPr sz="2800" spc="-114" dirty="0">
                <a:latin typeface="Arial"/>
                <a:cs typeface="Arial"/>
              </a:rPr>
              <a:t> members’</a:t>
            </a:r>
            <a:r>
              <a:rPr sz="2800" spc="-105" dirty="0">
                <a:latin typeface="Arial"/>
                <a:cs typeface="Arial"/>
              </a:rPr>
              <a:t> </a:t>
            </a:r>
            <a:r>
              <a:rPr sz="2800" spc="-80" dirty="0">
                <a:latin typeface="Arial"/>
                <a:cs typeface="Arial"/>
              </a:rPr>
              <a:t>health</a:t>
            </a:r>
            <a:r>
              <a:rPr sz="2800" spc="-100" dirty="0">
                <a:latin typeface="Arial"/>
                <a:cs typeface="Arial"/>
              </a:rPr>
              <a:t> </a:t>
            </a:r>
            <a:r>
              <a:rPr sz="2800" spc="-150" dirty="0">
                <a:latin typeface="Arial"/>
                <a:cs typeface="Arial"/>
              </a:rPr>
              <a:t>and</a:t>
            </a:r>
            <a:r>
              <a:rPr sz="2800" spc="-105" dirty="0">
                <a:latin typeface="Arial"/>
                <a:cs typeface="Arial"/>
              </a:rPr>
              <a:t> </a:t>
            </a:r>
            <a:r>
              <a:rPr sz="2800" spc="-150" dirty="0">
                <a:latin typeface="Arial"/>
                <a:cs typeface="Arial"/>
              </a:rPr>
              <a:t>enhancing</a:t>
            </a:r>
            <a:r>
              <a:rPr sz="2800" spc="-110" dirty="0">
                <a:latin typeface="Arial"/>
                <a:cs typeface="Arial"/>
              </a:rPr>
              <a:t> </a:t>
            </a:r>
            <a:r>
              <a:rPr sz="2800" spc="-25" dirty="0">
                <a:latin typeface="Arial"/>
                <a:cs typeface="Arial"/>
              </a:rPr>
              <a:t>the </a:t>
            </a:r>
            <a:r>
              <a:rPr sz="2800" spc="-105" dirty="0">
                <a:latin typeface="Arial"/>
                <a:cs typeface="Arial"/>
              </a:rPr>
              <a:t>overall</a:t>
            </a:r>
            <a:r>
              <a:rPr sz="2800" spc="-145" dirty="0">
                <a:latin typeface="Arial"/>
                <a:cs typeface="Arial"/>
              </a:rPr>
              <a:t> </a:t>
            </a:r>
            <a:r>
              <a:rPr sz="2800" spc="-110" dirty="0">
                <a:latin typeface="Arial"/>
                <a:cs typeface="Arial"/>
              </a:rPr>
              <a:t>healthcare</a:t>
            </a:r>
            <a:r>
              <a:rPr sz="2800" spc="-135" dirty="0">
                <a:latin typeface="Arial"/>
                <a:cs typeface="Arial"/>
              </a:rPr>
              <a:t> </a:t>
            </a:r>
            <a:r>
              <a:rPr sz="2800" spc="-90" dirty="0">
                <a:latin typeface="Arial"/>
                <a:cs typeface="Arial"/>
              </a:rPr>
              <a:t>delivery</a:t>
            </a:r>
            <a:r>
              <a:rPr sz="2800" spc="-130" dirty="0">
                <a:latin typeface="Arial"/>
                <a:cs typeface="Arial"/>
              </a:rPr>
              <a:t> </a:t>
            </a:r>
            <a:r>
              <a:rPr sz="2800" spc="-10" dirty="0">
                <a:latin typeface="Arial"/>
                <a:cs typeface="Arial"/>
              </a:rPr>
              <a:t>system</a:t>
            </a:r>
            <a:endParaRPr sz="2800" dirty="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620267" rIns="0" bIns="0" rtlCol="0">
            <a:spAutoFit/>
          </a:bodyPr>
          <a:lstStyle/>
          <a:p>
            <a:pPr marL="388620">
              <a:lnSpc>
                <a:spcPct val="100000"/>
              </a:lnSpc>
              <a:spcBef>
                <a:spcPts val="100"/>
              </a:spcBef>
            </a:pPr>
            <a:r>
              <a:rPr sz="3600" spc="-215" dirty="0"/>
              <a:t>Addressing</a:t>
            </a:r>
            <a:r>
              <a:rPr sz="3600" spc="-155" dirty="0"/>
              <a:t> </a:t>
            </a:r>
            <a:r>
              <a:rPr sz="3600" spc="-245" dirty="0"/>
              <a:t>Social</a:t>
            </a:r>
            <a:r>
              <a:rPr sz="3600" spc="-140" dirty="0"/>
              <a:t> </a:t>
            </a:r>
            <a:r>
              <a:rPr sz="3600" spc="-254" dirty="0"/>
              <a:t>Needs</a:t>
            </a:r>
            <a:r>
              <a:rPr sz="3600" spc="-140" dirty="0"/>
              <a:t> </a:t>
            </a:r>
            <a:r>
              <a:rPr sz="3600" spc="-195" dirty="0"/>
              <a:t>is</a:t>
            </a:r>
            <a:r>
              <a:rPr sz="3600" spc="-140" dirty="0"/>
              <a:t> </a:t>
            </a:r>
            <a:r>
              <a:rPr sz="3600" spc="-20" dirty="0"/>
              <a:t>Important</a:t>
            </a:r>
            <a:endParaRPr sz="3600"/>
          </a:p>
        </p:txBody>
      </p:sp>
      <p:sp>
        <p:nvSpPr>
          <p:cNvPr id="3" name="object 3" descr="Remain in the community and reduce healthcare costs&#13;&#10;“We really try to keep people in the community as much as possible, and that means providing everything from transportation to home delivered meals, to durable medical equipment and things that will make it possible to keep people in their home...We feel pretty strongly that if we are able to maintain people in the community and address their social determinants that their health care costs go down. So it's a pretty high priority.” (Org 13)&#13;&#10;"/>
          <p:cNvSpPr txBox="1"/>
          <p:nvPr/>
        </p:nvSpPr>
        <p:spPr>
          <a:xfrm>
            <a:off x="535940" y="1606803"/>
            <a:ext cx="7859395" cy="3962400"/>
          </a:xfrm>
          <a:prstGeom prst="rect">
            <a:avLst/>
          </a:prstGeom>
        </p:spPr>
        <p:txBody>
          <a:bodyPr vert="horz" wrap="square" lIns="0" tIns="6350" rIns="0" bIns="0" rtlCol="0">
            <a:spAutoFit/>
          </a:bodyPr>
          <a:lstStyle/>
          <a:p>
            <a:pPr marL="354965" marR="455295" indent="-342900">
              <a:lnSpc>
                <a:spcPct val="101400"/>
              </a:lnSpc>
              <a:spcBef>
                <a:spcPts val="50"/>
              </a:spcBef>
              <a:buClr>
                <a:srgbClr val="FF0000"/>
              </a:buClr>
              <a:buFont typeface="Wingdings"/>
              <a:buChar char=""/>
              <a:tabLst>
                <a:tab pos="354965" algn="l"/>
              </a:tabLst>
            </a:pPr>
            <a:r>
              <a:rPr sz="2800" spc="-204" dirty="0">
                <a:latin typeface="Arial"/>
                <a:cs typeface="Arial"/>
              </a:rPr>
              <a:t>Remain</a:t>
            </a:r>
            <a:r>
              <a:rPr sz="2800" spc="-120" dirty="0">
                <a:latin typeface="Arial"/>
                <a:cs typeface="Arial"/>
              </a:rPr>
              <a:t> </a:t>
            </a:r>
            <a:r>
              <a:rPr sz="2800" spc="-35" dirty="0">
                <a:latin typeface="Arial"/>
                <a:cs typeface="Arial"/>
              </a:rPr>
              <a:t>in</a:t>
            </a:r>
            <a:r>
              <a:rPr sz="2800" spc="-125" dirty="0">
                <a:latin typeface="Arial"/>
                <a:cs typeface="Arial"/>
              </a:rPr>
              <a:t> </a:t>
            </a:r>
            <a:r>
              <a:rPr sz="2800" spc="-35" dirty="0">
                <a:latin typeface="Arial"/>
                <a:cs typeface="Arial"/>
              </a:rPr>
              <a:t>the</a:t>
            </a:r>
            <a:r>
              <a:rPr sz="2800" spc="-130" dirty="0">
                <a:latin typeface="Arial"/>
                <a:cs typeface="Arial"/>
              </a:rPr>
              <a:t> </a:t>
            </a:r>
            <a:r>
              <a:rPr sz="2800" spc="-85" dirty="0">
                <a:latin typeface="Arial"/>
                <a:cs typeface="Arial"/>
              </a:rPr>
              <a:t>community</a:t>
            </a:r>
            <a:r>
              <a:rPr sz="2800" spc="-130" dirty="0">
                <a:latin typeface="Arial"/>
                <a:cs typeface="Arial"/>
              </a:rPr>
              <a:t> </a:t>
            </a:r>
            <a:r>
              <a:rPr sz="2800" spc="-150" dirty="0">
                <a:latin typeface="Arial"/>
                <a:cs typeface="Arial"/>
              </a:rPr>
              <a:t>and</a:t>
            </a:r>
            <a:r>
              <a:rPr sz="2800" spc="-120" dirty="0">
                <a:latin typeface="Arial"/>
                <a:cs typeface="Arial"/>
              </a:rPr>
              <a:t> </a:t>
            </a:r>
            <a:r>
              <a:rPr sz="2800" spc="-130" dirty="0">
                <a:latin typeface="Arial"/>
                <a:cs typeface="Arial"/>
              </a:rPr>
              <a:t>reduce</a:t>
            </a:r>
            <a:r>
              <a:rPr sz="2800" spc="-135" dirty="0">
                <a:latin typeface="Arial"/>
                <a:cs typeface="Arial"/>
              </a:rPr>
              <a:t> </a:t>
            </a:r>
            <a:r>
              <a:rPr sz="2800" spc="-90" dirty="0">
                <a:latin typeface="Arial"/>
                <a:cs typeface="Arial"/>
              </a:rPr>
              <a:t>healthcare </a:t>
            </a:r>
            <a:r>
              <a:rPr sz="2800" spc="-10" dirty="0">
                <a:latin typeface="Arial"/>
                <a:cs typeface="Arial"/>
              </a:rPr>
              <a:t>costs</a:t>
            </a:r>
            <a:endParaRPr sz="2800" dirty="0">
              <a:latin typeface="Arial"/>
              <a:cs typeface="Arial"/>
            </a:endParaRPr>
          </a:p>
          <a:p>
            <a:pPr marL="469900" marR="5080" indent="-635">
              <a:lnSpc>
                <a:spcPct val="100200"/>
              </a:lnSpc>
              <a:spcBef>
                <a:spcPts val="1140"/>
              </a:spcBef>
            </a:pPr>
            <a:r>
              <a:rPr sz="2400" i="1" spc="-85" dirty="0">
                <a:latin typeface="Arial"/>
                <a:cs typeface="Arial"/>
              </a:rPr>
              <a:t>“We</a:t>
            </a:r>
            <a:r>
              <a:rPr sz="2400" i="1" spc="-114" dirty="0">
                <a:latin typeface="Arial"/>
                <a:cs typeface="Arial"/>
              </a:rPr>
              <a:t> </a:t>
            </a:r>
            <a:r>
              <a:rPr sz="2400" i="1" spc="-70" dirty="0">
                <a:latin typeface="Arial"/>
                <a:cs typeface="Arial"/>
              </a:rPr>
              <a:t>really</a:t>
            </a:r>
            <a:r>
              <a:rPr sz="2400" i="1" spc="-110" dirty="0">
                <a:latin typeface="Arial"/>
                <a:cs typeface="Arial"/>
              </a:rPr>
              <a:t> </a:t>
            </a:r>
            <a:r>
              <a:rPr sz="2400" i="1" dirty="0">
                <a:latin typeface="Arial"/>
                <a:cs typeface="Arial"/>
              </a:rPr>
              <a:t>try</a:t>
            </a:r>
            <a:r>
              <a:rPr sz="2400" i="1" spc="-110" dirty="0">
                <a:latin typeface="Arial"/>
                <a:cs typeface="Arial"/>
              </a:rPr>
              <a:t> </a:t>
            </a:r>
            <a:r>
              <a:rPr sz="2400" i="1" dirty="0">
                <a:latin typeface="Arial"/>
                <a:cs typeface="Arial"/>
              </a:rPr>
              <a:t>to</a:t>
            </a:r>
            <a:r>
              <a:rPr sz="2400" i="1" spc="-105" dirty="0">
                <a:latin typeface="Arial"/>
                <a:cs typeface="Arial"/>
              </a:rPr>
              <a:t> </a:t>
            </a:r>
            <a:r>
              <a:rPr sz="2400" i="1" spc="-185" dirty="0">
                <a:latin typeface="Arial"/>
                <a:cs typeface="Arial"/>
              </a:rPr>
              <a:t>keep</a:t>
            </a:r>
            <a:r>
              <a:rPr sz="2400" i="1" spc="-110" dirty="0">
                <a:latin typeface="Arial"/>
                <a:cs typeface="Arial"/>
              </a:rPr>
              <a:t> </a:t>
            </a:r>
            <a:r>
              <a:rPr sz="2400" i="1" spc="-120" dirty="0">
                <a:latin typeface="Arial"/>
                <a:cs typeface="Arial"/>
              </a:rPr>
              <a:t>people</a:t>
            </a:r>
            <a:r>
              <a:rPr sz="2400" i="1" spc="-105" dirty="0">
                <a:latin typeface="Arial"/>
                <a:cs typeface="Arial"/>
              </a:rPr>
              <a:t> </a:t>
            </a:r>
            <a:r>
              <a:rPr sz="2400" i="1" spc="-55" dirty="0">
                <a:latin typeface="Arial"/>
                <a:cs typeface="Arial"/>
              </a:rPr>
              <a:t>in</a:t>
            </a:r>
            <a:r>
              <a:rPr sz="2400" i="1" spc="-110" dirty="0">
                <a:latin typeface="Arial"/>
                <a:cs typeface="Arial"/>
              </a:rPr>
              <a:t> </a:t>
            </a:r>
            <a:r>
              <a:rPr sz="2400" i="1" spc="-65" dirty="0">
                <a:latin typeface="Arial"/>
                <a:cs typeface="Arial"/>
              </a:rPr>
              <a:t>the</a:t>
            </a:r>
            <a:r>
              <a:rPr sz="2400" i="1" spc="-110" dirty="0">
                <a:latin typeface="Arial"/>
                <a:cs typeface="Arial"/>
              </a:rPr>
              <a:t> </a:t>
            </a:r>
            <a:r>
              <a:rPr sz="2400" i="1" spc="-90" dirty="0">
                <a:latin typeface="Arial"/>
                <a:cs typeface="Arial"/>
              </a:rPr>
              <a:t>community</a:t>
            </a:r>
            <a:r>
              <a:rPr sz="2400" i="1" spc="-110" dirty="0">
                <a:latin typeface="Arial"/>
                <a:cs typeface="Arial"/>
              </a:rPr>
              <a:t> </a:t>
            </a:r>
            <a:r>
              <a:rPr sz="2400" i="1" spc="-200" dirty="0">
                <a:latin typeface="Arial"/>
                <a:cs typeface="Arial"/>
              </a:rPr>
              <a:t>as</a:t>
            </a:r>
            <a:r>
              <a:rPr sz="2400" i="1" spc="-114" dirty="0">
                <a:latin typeface="Arial"/>
                <a:cs typeface="Arial"/>
              </a:rPr>
              <a:t> </a:t>
            </a:r>
            <a:r>
              <a:rPr sz="2400" i="1" spc="-135" dirty="0">
                <a:latin typeface="Arial"/>
                <a:cs typeface="Arial"/>
              </a:rPr>
              <a:t>much</a:t>
            </a:r>
            <a:r>
              <a:rPr sz="2400" i="1" spc="-110" dirty="0">
                <a:latin typeface="Arial"/>
                <a:cs typeface="Arial"/>
              </a:rPr>
              <a:t> </a:t>
            </a:r>
            <a:r>
              <a:rPr sz="2400" i="1" spc="-25" dirty="0">
                <a:latin typeface="Arial"/>
                <a:cs typeface="Arial"/>
              </a:rPr>
              <a:t>as </a:t>
            </a:r>
            <a:r>
              <a:rPr sz="2400" i="1" spc="-125" dirty="0">
                <a:latin typeface="Arial"/>
                <a:cs typeface="Arial"/>
              </a:rPr>
              <a:t>possible,</a:t>
            </a:r>
            <a:r>
              <a:rPr sz="2400" i="1" spc="-95" dirty="0">
                <a:latin typeface="Arial"/>
                <a:cs typeface="Arial"/>
              </a:rPr>
              <a:t> </a:t>
            </a:r>
            <a:r>
              <a:rPr sz="2400" i="1" spc="-114" dirty="0">
                <a:latin typeface="Arial"/>
                <a:cs typeface="Arial"/>
              </a:rPr>
              <a:t>and</a:t>
            </a:r>
            <a:r>
              <a:rPr sz="2400" i="1" spc="-95" dirty="0">
                <a:latin typeface="Arial"/>
                <a:cs typeface="Arial"/>
              </a:rPr>
              <a:t> </a:t>
            </a:r>
            <a:r>
              <a:rPr sz="2400" i="1" dirty="0">
                <a:latin typeface="Arial"/>
                <a:cs typeface="Arial"/>
              </a:rPr>
              <a:t>that</a:t>
            </a:r>
            <a:r>
              <a:rPr sz="2400" i="1" spc="-100" dirty="0">
                <a:latin typeface="Arial"/>
                <a:cs typeface="Arial"/>
              </a:rPr>
              <a:t> </a:t>
            </a:r>
            <a:r>
              <a:rPr sz="2400" i="1" spc="-170" dirty="0">
                <a:latin typeface="Arial"/>
                <a:cs typeface="Arial"/>
              </a:rPr>
              <a:t>means</a:t>
            </a:r>
            <a:r>
              <a:rPr sz="2400" i="1" spc="-90" dirty="0">
                <a:latin typeface="Arial"/>
                <a:cs typeface="Arial"/>
              </a:rPr>
              <a:t> </a:t>
            </a:r>
            <a:r>
              <a:rPr sz="2400" i="1" spc="-75" dirty="0">
                <a:latin typeface="Arial"/>
                <a:cs typeface="Arial"/>
              </a:rPr>
              <a:t>providing</a:t>
            </a:r>
            <a:r>
              <a:rPr sz="2400" i="1" spc="-95" dirty="0">
                <a:latin typeface="Arial"/>
                <a:cs typeface="Arial"/>
              </a:rPr>
              <a:t> </a:t>
            </a:r>
            <a:r>
              <a:rPr sz="2400" i="1" spc="-85" dirty="0">
                <a:latin typeface="Arial"/>
                <a:cs typeface="Arial"/>
              </a:rPr>
              <a:t>everything</a:t>
            </a:r>
            <a:r>
              <a:rPr sz="2400" i="1" spc="-95" dirty="0">
                <a:latin typeface="Arial"/>
                <a:cs typeface="Arial"/>
              </a:rPr>
              <a:t> </a:t>
            </a:r>
            <a:r>
              <a:rPr sz="2400" i="1" spc="-20" dirty="0">
                <a:latin typeface="Arial"/>
                <a:cs typeface="Arial"/>
              </a:rPr>
              <a:t>from </a:t>
            </a:r>
            <a:r>
              <a:rPr sz="2400" i="1" spc="-50" dirty="0">
                <a:latin typeface="Arial"/>
                <a:cs typeface="Arial"/>
              </a:rPr>
              <a:t>transportation</a:t>
            </a:r>
            <a:r>
              <a:rPr sz="2400" i="1" spc="-105" dirty="0">
                <a:latin typeface="Arial"/>
                <a:cs typeface="Arial"/>
              </a:rPr>
              <a:t> </a:t>
            </a:r>
            <a:r>
              <a:rPr sz="2400" i="1" dirty="0">
                <a:latin typeface="Arial"/>
                <a:cs typeface="Arial"/>
              </a:rPr>
              <a:t>to</a:t>
            </a:r>
            <a:r>
              <a:rPr sz="2400" i="1" spc="-95" dirty="0">
                <a:latin typeface="Arial"/>
                <a:cs typeface="Arial"/>
              </a:rPr>
              <a:t> </a:t>
            </a:r>
            <a:r>
              <a:rPr sz="2400" i="1" spc="-140" dirty="0">
                <a:latin typeface="Arial"/>
                <a:cs typeface="Arial"/>
              </a:rPr>
              <a:t>home</a:t>
            </a:r>
            <a:r>
              <a:rPr sz="2400" i="1" spc="-100" dirty="0">
                <a:latin typeface="Arial"/>
                <a:cs typeface="Arial"/>
              </a:rPr>
              <a:t> </a:t>
            </a:r>
            <a:r>
              <a:rPr sz="2400" i="1" spc="-105" dirty="0">
                <a:latin typeface="Arial"/>
                <a:cs typeface="Arial"/>
              </a:rPr>
              <a:t>delivered</a:t>
            </a:r>
            <a:r>
              <a:rPr sz="2400" i="1" spc="-100" dirty="0">
                <a:latin typeface="Arial"/>
                <a:cs typeface="Arial"/>
              </a:rPr>
              <a:t> </a:t>
            </a:r>
            <a:r>
              <a:rPr sz="2400" i="1" spc="-130" dirty="0">
                <a:latin typeface="Arial"/>
                <a:cs typeface="Arial"/>
              </a:rPr>
              <a:t>meals,</a:t>
            </a:r>
            <a:r>
              <a:rPr sz="2400" i="1" spc="-100" dirty="0">
                <a:latin typeface="Arial"/>
                <a:cs typeface="Arial"/>
              </a:rPr>
              <a:t> </a:t>
            </a:r>
            <a:r>
              <a:rPr sz="2400" i="1" dirty="0">
                <a:latin typeface="Arial"/>
                <a:cs typeface="Arial"/>
              </a:rPr>
              <a:t>to</a:t>
            </a:r>
            <a:r>
              <a:rPr sz="2400" i="1" spc="-95" dirty="0">
                <a:latin typeface="Arial"/>
                <a:cs typeface="Arial"/>
              </a:rPr>
              <a:t> </a:t>
            </a:r>
            <a:r>
              <a:rPr sz="2400" i="1" spc="-90" dirty="0">
                <a:latin typeface="Arial"/>
                <a:cs typeface="Arial"/>
              </a:rPr>
              <a:t>durable</a:t>
            </a:r>
            <a:r>
              <a:rPr sz="2400" i="1" spc="-105" dirty="0">
                <a:latin typeface="Arial"/>
                <a:cs typeface="Arial"/>
              </a:rPr>
              <a:t> </a:t>
            </a:r>
            <a:r>
              <a:rPr sz="2400" i="1" spc="-25" dirty="0">
                <a:latin typeface="Arial"/>
                <a:cs typeface="Arial"/>
              </a:rPr>
              <a:t>medical </a:t>
            </a:r>
            <a:r>
              <a:rPr sz="2400" i="1" spc="-100" dirty="0">
                <a:latin typeface="Arial"/>
                <a:cs typeface="Arial"/>
              </a:rPr>
              <a:t>equipment</a:t>
            </a:r>
            <a:r>
              <a:rPr sz="2400" i="1" spc="-110" dirty="0">
                <a:latin typeface="Arial"/>
                <a:cs typeface="Arial"/>
              </a:rPr>
              <a:t> </a:t>
            </a:r>
            <a:r>
              <a:rPr sz="2400" i="1" spc="-114" dirty="0">
                <a:latin typeface="Arial"/>
                <a:cs typeface="Arial"/>
              </a:rPr>
              <a:t>and</a:t>
            </a:r>
            <a:r>
              <a:rPr sz="2400" i="1" spc="-110" dirty="0">
                <a:latin typeface="Arial"/>
                <a:cs typeface="Arial"/>
              </a:rPr>
              <a:t> </a:t>
            </a:r>
            <a:r>
              <a:rPr sz="2400" i="1" spc="-80" dirty="0">
                <a:latin typeface="Arial"/>
                <a:cs typeface="Arial"/>
              </a:rPr>
              <a:t>things</a:t>
            </a:r>
            <a:r>
              <a:rPr sz="2400" i="1" spc="-105" dirty="0">
                <a:latin typeface="Arial"/>
                <a:cs typeface="Arial"/>
              </a:rPr>
              <a:t> </a:t>
            </a:r>
            <a:r>
              <a:rPr sz="2400" i="1" dirty="0">
                <a:latin typeface="Arial"/>
                <a:cs typeface="Arial"/>
              </a:rPr>
              <a:t>that</a:t>
            </a:r>
            <a:r>
              <a:rPr sz="2400" i="1" spc="-114" dirty="0">
                <a:latin typeface="Arial"/>
                <a:cs typeface="Arial"/>
              </a:rPr>
              <a:t> </a:t>
            </a:r>
            <a:r>
              <a:rPr sz="2400" i="1" dirty="0">
                <a:latin typeface="Arial"/>
                <a:cs typeface="Arial"/>
              </a:rPr>
              <a:t>will</a:t>
            </a:r>
            <a:r>
              <a:rPr sz="2400" i="1" spc="-110" dirty="0">
                <a:latin typeface="Arial"/>
                <a:cs typeface="Arial"/>
              </a:rPr>
              <a:t> </a:t>
            </a:r>
            <a:r>
              <a:rPr sz="2400" i="1" spc="-165" dirty="0">
                <a:latin typeface="Arial"/>
                <a:cs typeface="Arial"/>
              </a:rPr>
              <a:t>make</a:t>
            </a:r>
            <a:r>
              <a:rPr sz="2400" i="1" spc="-100" dirty="0">
                <a:latin typeface="Arial"/>
                <a:cs typeface="Arial"/>
              </a:rPr>
              <a:t> </a:t>
            </a:r>
            <a:r>
              <a:rPr sz="2400" i="1" spc="70" dirty="0">
                <a:latin typeface="Arial"/>
                <a:cs typeface="Arial"/>
              </a:rPr>
              <a:t>it</a:t>
            </a:r>
            <a:r>
              <a:rPr sz="2400" i="1" spc="-114" dirty="0">
                <a:latin typeface="Arial"/>
                <a:cs typeface="Arial"/>
              </a:rPr>
              <a:t> </a:t>
            </a:r>
            <a:r>
              <a:rPr sz="2400" i="1" spc="-135" dirty="0">
                <a:latin typeface="Arial"/>
                <a:cs typeface="Arial"/>
              </a:rPr>
              <a:t>possible</a:t>
            </a:r>
            <a:r>
              <a:rPr sz="2400" i="1" spc="-105" dirty="0">
                <a:latin typeface="Arial"/>
                <a:cs typeface="Arial"/>
              </a:rPr>
              <a:t> </a:t>
            </a:r>
            <a:r>
              <a:rPr sz="2400" i="1" dirty="0">
                <a:latin typeface="Arial"/>
                <a:cs typeface="Arial"/>
              </a:rPr>
              <a:t>to</a:t>
            </a:r>
            <a:r>
              <a:rPr sz="2400" i="1" spc="-100" dirty="0">
                <a:latin typeface="Arial"/>
                <a:cs typeface="Arial"/>
              </a:rPr>
              <a:t> </a:t>
            </a:r>
            <a:r>
              <a:rPr sz="2400" i="1" spc="-20" dirty="0">
                <a:latin typeface="Arial"/>
                <a:cs typeface="Arial"/>
              </a:rPr>
              <a:t>keep </a:t>
            </a:r>
            <a:r>
              <a:rPr sz="2400" i="1" spc="-125" dirty="0">
                <a:latin typeface="Arial"/>
                <a:cs typeface="Arial"/>
              </a:rPr>
              <a:t>people</a:t>
            </a:r>
            <a:r>
              <a:rPr sz="2400" i="1" spc="-100" dirty="0">
                <a:latin typeface="Arial"/>
                <a:cs typeface="Arial"/>
              </a:rPr>
              <a:t> </a:t>
            </a:r>
            <a:r>
              <a:rPr sz="2400" i="1" spc="-55" dirty="0">
                <a:latin typeface="Arial"/>
                <a:cs typeface="Arial"/>
              </a:rPr>
              <a:t>in</a:t>
            </a:r>
            <a:r>
              <a:rPr sz="2400" i="1" spc="-100" dirty="0">
                <a:latin typeface="Arial"/>
                <a:cs typeface="Arial"/>
              </a:rPr>
              <a:t> </a:t>
            </a:r>
            <a:r>
              <a:rPr sz="2400" i="1" spc="-25" dirty="0">
                <a:latin typeface="Arial"/>
                <a:cs typeface="Arial"/>
              </a:rPr>
              <a:t>their</a:t>
            </a:r>
            <a:r>
              <a:rPr sz="2400" i="1" spc="-90" dirty="0">
                <a:latin typeface="Arial"/>
                <a:cs typeface="Arial"/>
              </a:rPr>
              <a:t> </a:t>
            </a:r>
            <a:r>
              <a:rPr sz="2400" i="1" spc="-150" dirty="0">
                <a:latin typeface="Arial"/>
                <a:cs typeface="Arial"/>
              </a:rPr>
              <a:t>home...We</a:t>
            </a:r>
            <a:r>
              <a:rPr sz="2400" i="1" spc="-100" dirty="0">
                <a:latin typeface="Arial"/>
                <a:cs typeface="Arial"/>
              </a:rPr>
              <a:t> </a:t>
            </a:r>
            <a:r>
              <a:rPr sz="2400" i="1" spc="-95" dirty="0">
                <a:latin typeface="Arial"/>
                <a:cs typeface="Arial"/>
              </a:rPr>
              <a:t>feel</a:t>
            </a:r>
            <a:r>
              <a:rPr sz="2400" i="1" spc="-90" dirty="0">
                <a:latin typeface="Arial"/>
                <a:cs typeface="Arial"/>
              </a:rPr>
              <a:t> </a:t>
            </a:r>
            <a:r>
              <a:rPr sz="2400" i="1" spc="-30" dirty="0">
                <a:latin typeface="Arial"/>
                <a:cs typeface="Arial"/>
              </a:rPr>
              <a:t>pretty</a:t>
            </a:r>
            <a:r>
              <a:rPr sz="2400" i="1" spc="-105" dirty="0">
                <a:latin typeface="Arial"/>
                <a:cs typeface="Arial"/>
              </a:rPr>
              <a:t> </a:t>
            </a:r>
            <a:r>
              <a:rPr sz="2400" i="1" spc="-80" dirty="0">
                <a:latin typeface="Arial"/>
                <a:cs typeface="Arial"/>
              </a:rPr>
              <a:t>strongly</a:t>
            </a:r>
            <a:r>
              <a:rPr sz="2400" i="1" spc="-100" dirty="0">
                <a:latin typeface="Arial"/>
                <a:cs typeface="Arial"/>
              </a:rPr>
              <a:t> </a:t>
            </a:r>
            <a:r>
              <a:rPr sz="2400" i="1" dirty="0">
                <a:latin typeface="Arial"/>
                <a:cs typeface="Arial"/>
              </a:rPr>
              <a:t>that</a:t>
            </a:r>
            <a:r>
              <a:rPr sz="2400" i="1" spc="-100" dirty="0">
                <a:latin typeface="Arial"/>
                <a:cs typeface="Arial"/>
              </a:rPr>
              <a:t> </a:t>
            </a:r>
            <a:r>
              <a:rPr sz="2400" i="1" dirty="0">
                <a:latin typeface="Arial"/>
                <a:cs typeface="Arial"/>
              </a:rPr>
              <a:t>if</a:t>
            </a:r>
            <a:r>
              <a:rPr sz="2400" i="1" spc="-95" dirty="0">
                <a:latin typeface="Arial"/>
                <a:cs typeface="Arial"/>
              </a:rPr>
              <a:t> </a:t>
            </a:r>
            <a:r>
              <a:rPr sz="2400" i="1" spc="-130" dirty="0">
                <a:latin typeface="Arial"/>
                <a:cs typeface="Arial"/>
              </a:rPr>
              <a:t>we</a:t>
            </a:r>
            <a:r>
              <a:rPr sz="2400" i="1" spc="-100" dirty="0">
                <a:latin typeface="Arial"/>
                <a:cs typeface="Arial"/>
              </a:rPr>
              <a:t> </a:t>
            </a:r>
            <a:r>
              <a:rPr sz="2400" i="1" spc="-25" dirty="0">
                <a:latin typeface="Arial"/>
                <a:cs typeface="Arial"/>
              </a:rPr>
              <a:t>are </a:t>
            </a:r>
            <a:r>
              <a:rPr sz="2400" i="1" spc="-114" dirty="0">
                <a:latin typeface="Arial"/>
                <a:cs typeface="Arial"/>
              </a:rPr>
              <a:t>able</a:t>
            </a:r>
            <a:r>
              <a:rPr sz="2400" i="1" spc="-110" dirty="0">
                <a:latin typeface="Arial"/>
                <a:cs typeface="Arial"/>
              </a:rPr>
              <a:t> </a:t>
            </a:r>
            <a:r>
              <a:rPr sz="2400" i="1" dirty="0">
                <a:latin typeface="Arial"/>
                <a:cs typeface="Arial"/>
              </a:rPr>
              <a:t>to</a:t>
            </a:r>
            <a:r>
              <a:rPr sz="2400" i="1" spc="-100" dirty="0">
                <a:latin typeface="Arial"/>
                <a:cs typeface="Arial"/>
              </a:rPr>
              <a:t> </a:t>
            </a:r>
            <a:r>
              <a:rPr sz="2400" i="1" spc="-60" dirty="0">
                <a:latin typeface="Arial"/>
                <a:cs typeface="Arial"/>
              </a:rPr>
              <a:t>maintain</a:t>
            </a:r>
            <a:r>
              <a:rPr sz="2400" i="1" spc="-105" dirty="0">
                <a:latin typeface="Arial"/>
                <a:cs typeface="Arial"/>
              </a:rPr>
              <a:t> </a:t>
            </a:r>
            <a:r>
              <a:rPr sz="2400" i="1" spc="-125" dirty="0">
                <a:latin typeface="Arial"/>
                <a:cs typeface="Arial"/>
              </a:rPr>
              <a:t>people</a:t>
            </a:r>
            <a:r>
              <a:rPr sz="2400" i="1" spc="-105" dirty="0">
                <a:latin typeface="Arial"/>
                <a:cs typeface="Arial"/>
              </a:rPr>
              <a:t> </a:t>
            </a:r>
            <a:r>
              <a:rPr sz="2400" i="1" spc="-55" dirty="0">
                <a:latin typeface="Arial"/>
                <a:cs typeface="Arial"/>
              </a:rPr>
              <a:t>in</a:t>
            </a:r>
            <a:r>
              <a:rPr sz="2400" i="1" spc="-105" dirty="0">
                <a:latin typeface="Arial"/>
                <a:cs typeface="Arial"/>
              </a:rPr>
              <a:t> </a:t>
            </a:r>
            <a:r>
              <a:rPr sz="2400" i="1" spc="-70" dirty="0">
                <a:latin typeface="Arial"/>
                <a:cs typeface="Arial"/>
              </a:rPr>
              <a:t>the</a:t>
            </a:r>
            <a:r>
              <a:rPr sz="2400" i="1" spc="-105" dirty="0">
                <a:latin typeface="Arial"/>
                <a:cs typeface="Arial"/>
              </a:rPr>
              <a:t> </a:t>
            </a:r>
            <a:r>
              <a:rPr sz="2400" i="1" spc="-90" dirty="0">
                <a:latin typeface="Arial"/>
                <a:cs typeface="Arial"/>
              </a:rPr>
              <a:t>community</a:t>
            </a:r>
            <a:r>
              <a:rPr sz="2400" i="1" spc="-100" dirty="0">
                <a:latin typeface="Arial"/>
                <a:cs typeface="Arial"/>
              </a:rPr>
              <a:t> </a:t>
            </a:r>
            <a:r>
              <a:rPr sz="2400" i="1" spc="-114" dirty="0">
                <a:latin typeface="Arial"/>
                <a:cs typeface="Arial"/>
              </a:rPr>
              <a:t>and</a:t>
            </a:r>
            <a:r>
              <a:rPr sz="2400" i="1" spc="-105" dirty="0">
                <a:latin typeface="Arial"/>
                <a:cs typeface="Arial"/>
              </a:rPr>
              <a:t> </a:t>
            </a:r>
            <a:r>
              <a:rPr sz="2400" i="1" spc="-150" dirty="0">
                <a:latin typeface="Arial"/>
                <a:cs typeface="Arial"/>
              </a:rPr>
              <a:t>address</a:t>
            </a:r>
            <a:r>
              <a:rPr sz="2400" i="1" spc="-110" dirty="0">
                <a:latin typeface="Arial"/>
                <a:cs typeface="Arial"/>
              </a:rPr>
              <a:t> </a:t>
            </a:r>
            <a:r>
              <a:rPr sz="2400" i="1" spc="-10" dirty="0">
                <a:latin typeface="Arial"/>
                <a:cs typeface="Arial"/>
              </a:rPr>
              <a:t>their </a:t>
            </a:r>
            <a:r>
              <a:rPr sz="2400" i="1" spc="-120" dirty="0">
                <a:latin typeface="Arial"/>
                <a:cs typeface="Arial"/>
              </a:rPr>
              <a:t>social</a:t>
            </a:r>
            <a:r>
              <a:rPr sz="2400" i="1" spc="-110" dirty="0">
                <a:latin typeface="Arial"/>
                <a:cs typeface="Arial"/>
              </a:rPr>
              <a:t> </a:t>
            </a:r>
            <a:r>
              <a:rPr sz="2400" i="1" spc="-85" dirty="0">
                <a:latin typeface="Arial"/>
                <a:cs typeface="Arial"/>
              </a:rPr>
              <a:t>determinants</a:t>
            </a:r>
            <a:r>
              <a:rPr sz="2400" i="1" spc="-105" dirty="0">
                <a:latin typeface="Arial"/>
                <a:cs typeface="Arial"/>
              </a:rPr>
              <a:t> </a:t>
            </a:r>
            <a:r>
              <a:rPr sz="2400" i="1" dirty="0">
                <a:latin typeface="Arial"/>
                <a:cs typeface="Arial"/>
              </a:rPr>
              <a:t>that</a:t>
            </a:r>
            <a:r>
              <a:rPr sz="2400" i="1" spc="-110" dirty="0">
                <a:latin typeface="Arial"/>
                <a:cs typeface="Arial"/>
              </a:rPr>
              <a:t> </a:t>
            </a:r>
            <a:r>
              <a:rPr sz="2400" i="1" spc="-25" dirty="0">
                <a:latin typeface="Arial"/>
                <a:cs typeface="Arial"/>
              </a:rPr>
              <a:t>their</a:t>
            </a:r>
            <a:r>
              <a:rPr sz="2400" i="1" spc="-105" dirty="0">
                <a:latin typeface="Arial"/>
                <a:cs typeface="Arial"/>
              </a:rPr>
              <a:t> </a:t>
            </a:r>
            <a:r>
              <a:rPr sz="2400" i="1" spc="-65" dirty="0">
                <a:latin typeface="Arial"/>
                <a:cs typeface="Arial"/>
              </a:rPr>
              <a:t>health</a:t>
            </a:r>
            <a:r>
              <a:rPr sz="2400" i="1" spc="-105" dirty="0">
                <a:latin typeface="Arial"/>
                <a:cs typeface="Arial"/>
              </a:rPr>
              <a:t> </a:t>
            </a:r>
            <a:r>
              <a:rPr sz="2400" i="1" spc="-135" dirty="0">
                <a:latin typeface="Arial"/>
                <a:cs typeface="Arial"/>
              </a:rPr>
              <a:t>care</a:t>
            </a:r>
            <a:r>
              <a:rPr sz="2400" i="1" spc="-105" dirty="0">
                <a:latin typeface="Arial"/>
                <a:cs typeface="Arial"/>
              </a:rPr>
              <a:t> </a:t>
            </a:r>
            <a:r>
              <a:rPr sz="2400" i="1" spc="-155" dirty="0">
                <a:latin typeface="Arial"/>
                <a:cs typeface="Arial"/>
              </a:rPr>
              <a:t>costs</a:t>
            </a:r>
            <a:r>
              <a:rPr sz="2400" i="1" spc="-110" dirty="0">
                <a:latin typeface="Arial"/>
                <a:cs typeface="Arial"/>
              </a:rPr>
              <a:t> </a:t>
            </a:r>
            <a:r>
              <a:rPr sz="2400" i="1" spc="-114" dirty="0">
                <a:latin typeface="Arial"/>
                <a:cs typeface="Arial"/>
              </a:rPr>
              <a:t>go</a:t>
            </a:r>
            <a:r>
              <a:rPr sz="2400" i="1" spc="-100" dirty="0">
                <a:latin typeface="Arial"/>
                <a:cs typeface="Arial"/>
              </a:rPr>
              <a:t> </a:t>
            </a:r>
            <a:r>
              <a:rPr sz="2400" i="1" spc="-90" dirty="0">
                <a:latin typeface="Arial"/>
                <a:cs typeface="Arial"/>
              </a:rPr>
              <a:t>down.</a:t>
            </a:r>
            <a:r>
              <a:rPr sz="2400" i="1" spc="-114" dirty="0">
                <a:latin typeface="Arial"/>
                <a:cs typeface="Arial"/>
              </a:rPr>
              <a:t> </a:t>
            </a:r>
            <a:r>
              <a:rPr sz="2400" i="1" spc="-345" dirty="0">
                <a:latin typeface="Arial"/>
                <a:cs typeface="Arial"/>
              </a:rPr>
              <a:t>So </a:t>
            </a:r>
            <a:r>
              <a:rPr sz="2400" i="1" spc="-20" dirty="0">
                <a:latin typeface="Arial"/>
                <a:cs typeface="Arial"/>
              </a:rPr>
              <a:t>it's</a:t>
            </a:r>
            <a:r>
              <a:rPr sz="2400" i="1" spc="-110" dirty="0">
                <a:latin typeface="Arial"/>
                <a:cs typeface="Arial"/>
              </a:rPr>
              <a:t> </a:t>
            </a:r>
            <a:r>
              <a:rPr sz="2400" i="1" spc="-114" dirty="0">
                <a:latin typeface="Arial"/>
                <a:cs typeface="Arial"/>
              </a:rPr>
              <a:t>a</a:t>
            </a:r>
            <a:r>
              <a:rPr sz="2400" i="1" spc="-105" dirty="0">
                <a:latin typeface="Arial"/>
                <a:cs typeface="Arial"/>
              </a:rPr>
              <a:t> </a:t>
            </a:r>
            <a:r>
              <a:rPr sz="2400" i="1" spc="-35" dirty="0">
                <a:latin typeface="Arial"/>
                <a:cs typeface="Arial"/>
              </a:rPr>
              <a:t>pretty</a:t>
            </a:r>
            <a:r>
              <a:rPr sz="2400" i="1" spc="-105" dirty="0">
                <a:latin typeface="Arial"/>
                <a:cs typeface="Arial"/>
              </a:rPr>
              <a:t> </a:t>
            </a:r>
            <a:r>
              <a:rPr sz="2400" i="1" spc="-85" dirty="0">
                <a:latin typeface="Arial"/>
                <a:cs typeface="Arial"/>
              </a:rPr>
              <a:t>high</a:t>
            </a:r>
            <a:r>
              <a:rPr sz="2400" i="1" spc="-105" dirty="0">
                <a:latin typeface="Arial"/>
                <a:cs typeface="Arial"/>
              </a:rPr>
              <a:t> </a:t>
            </a:r>
            <a:r>
              <a:rPr sz="2400" i="1" spc="-25" dirty="0">
                <a:latin typeface="Arial"/>
                <a:cs typeface="Arial"/>
              </a:rPr>
              <a:t>priority</a:t>
            </a:r>
            <a:r>
              <a:rPr sz="2400" spc="-25" dirty="0">
                <a:latin typeface="Arial"/>
                <a:cs typeface="Arial"/>
              </a:rPr>
              <a:t>.”</a:t>
            </a:r>
            <a:r>
              <a:rPr sz="2400" spc="-110" dirty="0">
                <a:latin typeface="Arial"/>
                <a:cs typeface="Arial"/>
              </a:rPr>
              <a:t> </a:t>
            </a:r>
            <a:r>
              <a:rPr sz="1900" spc="-130" dirty="0">
                <a:latin typeface="Arial"/>
                <a:cs typeface="Arial"/>
              </a:rPr>
              <a:t>(Org</a:t>
            </a:r>
            <a:r>
              <a:rPr sz="1900" spc="-80" dirty="0">
                <a:latin typeface="Arial"/>
                <a:cs typeface="Arial"/>
              </a:rPr>
              <a:t> </a:t>
            </a:r>
            <a:r>
              <a:rPr sz="1900" spc="-25" dirty="0">
                <a:latin typeface="Arial"/>
                <a:cs typeface="Arial"/>
              </a:rPr>
              <a:t>13)</a:t>
            </a:r>
            <a:endParaRPr sz="1900" dirty="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620267" rIns="0" bIns="0" rtlCol="0">
            <a:spAutoFit/>
          </a:bodyPr>
          <a:lstStyle/>
          <a:p>
            <a:pPr marL="388620">
              <a:lnSpc>
                <a:spcPct val="100000"/>
              </a:lnSpc>
              <a:spcBef>
                <a:spcPts val="100"/>
              </a:spcBef>
            </a:pPr>
            <a:r>
              <a:rPr sz="3600" spc="-215" dirty="0"/>
              <a:t>Addressing</a:t>
            </a:r>
            <a:r>
              <a:rPr sz="3600" spc="-155" dirty="0"/>
              <a:t> </a:t>
            </a:r>
            <a:r>
              <a:rPr sz="3600" spc="-245" dirty="0"/>
              <a:t>Social</a:t>
            </a:r>
            <a:r>
              <a:rPr sz="3600" spc="-140" dirty="0"/>
              <a:t> </a:t>
            </a:r>
            <a:r>
              <a:rPr sz="3600" spc="-254" dirty="0"/>
              <a:t>Needs</a:t>
            </a:r>
            <a:r>
              <a:rPr sz="3600" spc="-140" dirty="0"/>
              <a:t> </a:t>
            </a:r>
            <a:r>
              <a:rPr sz="3600" spc="-195" dirty="0"/>
              <a:t>is</a:t>
            </a:r>
            <a:r>
              <a:rPr sz="3600" spc="-140" dirty="0"/>
              <a:t> </a:t>
            </a:r>
            <a:r>
              <a:rPr sz="3600" spc="-20" dirty="0"/>
              <a:t>Important</a:t>
            </a:r>
            <a:endParaRPr sz="3600"/>
          </a:p>
        </p:txBody>
      </p:sp>
      <p:sp>
        <p:nvSpPr>
          <p:cNvPr id="3" name="object 3" descr="Increasingly discussed topic in MA&#13;&#10;“[SDOH] certainly is becoming much more of an area of focus for us....You can't go to any type of event where health care improvement is being discussed in the state or a national event or whatever, or even some of our own internal meetings, and the phrase social determinants of health comes up...Because it is clear that it plays a big role in people's health.” (Org 7)&#13;&#10;"/>
          <p:cNvSpPr txBox="1"/>
          <p:nvPr/>
        </p:nvSpPr>
        <p:spPr>
          <a:xfrm>
            <a:off x="535940" y="1423077"/>
            <a:ext cx="8023859" cy="3357245"/>
          </a:xfrm>
          <a:prstGeom prst="rect">
            <a:avLst/>
          </a:prstGeom>
        </p:spPr>
        <p:txBody>
          <a:bodyPr vert="horz" wrap="square" lIns="0" tIns="196215" rIns="0" bIns="0" rtlCol="0">
            <a:spAutoFit/>
          </a:bodyPr>
          <a:lstStyle/>
          <a:p>
            <a:pPr marL="354965" indent="-342265">
              <a:lnSpc>
                <a:spcPct val="100000"/>
              </a:lnSpc>
              <a:spcBef>
                <a:spcPts val="1545"/>
              </a:spcBef>
              <a:buClr>
                <a:srgbClr val="FF0000"/>
              </a:buClr>
              <a:buFont typeface="Wingdings"/>
              <a:buChar char=""/>
              <a:tabLst>
                <a:tab pos="354965" algn="l"/>
              </a:tabLst>
            </a:pPr>
            <a:r>
              <a:rPr sz="2800" spc="-135" dirty="0">
                <a:latin typeface="Arial"/>
                <a:cs typeface="Arial"/>
              </a:rPr>
              <a:t>Increasingly </a:t>
            </a:r>
            <a:r>
              <a:rPr sz="2800" spc="-180" dirty="0">
                <a:latin typeface="Arial"/>
                <a:cs typeface="Arial"/>
              </a:rPr>
              <a:t>discussed</a:t>
            </a:r>
            <a:r>
              <a:rPr sz="2800" spc="-120" dirty="0">
                <a:latin typeface="Arial"/>
                <a:cs typeface="Arial"/>
              </a:rPr>
              <a:t> </a:t>
            </a:r>
            <a:r>
              <a:rPr sz="2800" spc="-60" dirty="0">
                <a:latin typeface="Arial"/>
                <a:cs typeface="Arial"/>
              </a:rPr>
              <a:t>topic</a:t>
            </a:r>
            <a:r>
              <a:rPr sz="2800" spc="-130" dirty="0">
                <a:latin typeface="Arial"/>
                <a:cs typeface="Arial"/>
              </a:rPr>
              <a:t> </a:t>
            </a:r>
            <a:r>
              <a:rPr sz="2800" spc="-30" dirty="0">
                <a:latin typeface="Arial"/>
                <a:cs typeface="Arial"/>
              </a:rPr>
              <a:t>in</a:t>
            </a:r>
            <a:r>
              <a:rPr sz="2800" spc="-120" dirty="0">
                <a:latin typeface="Arial"/>
                <a:cs typeface="Arial"/>
              </a:rPr>
              <a:t> </a:t>
            </a:r>
            <a:r>
              <a:rPr sz="2800" spc="-25" dirty="0">
                <a:latin typeface="Arial"/>
                <a:cs typeface="Arial"/>
              </a:rPr>
              <a:t>MA</a:t>
            </a:r>
            <a:endParaRPr sz="2800" dirty="0">
              <a:latin typeface="Arial"/>
              <a:cs typeface="Arial"/>
            </a:endParaRPr>
          </a:p>
          <a:p>
            <a:pPr marL="469900" marR="5080" indent="-635">
              <a:lnSpc>
                <a:spcPct val="100099"/>
              </a:lnSpc>
              <a:spcBef>
                <a:spcPts val="1235"/>
              </a:spcBef>
            </a:pPr>
            <a:r>
              <a:rPr sz="2400" i="1" spc="-150" dirty="0">
                <a:latin typeface="Arial"/>
                <a:cs typeface="Arial"/>
              </a:rPr>
              <a:t>“[SDOH]</a:t>
            </a:r>
            <a:r>
              <a:rPr sz="2400" i="1" spc="-120" dirty="0">
                <a:latin typeface="Arial"/>
                <a:cs typeface="Arial"/>
              </a:rPr>
              <a:t> </a:t>
            </a:r>
            <a:r>
              <a:rPr sz="2400" i="1" spc="-75" dirty="0">
                <a:latin typeface="Arial"/>
                <a:cs typeface="Arial"/>
              </a:rPr>
              <a:t>certainly</a:t>
            </a:r>
            <a:r>
              <a:rPr sz="2400" i="1" spc="-114" dirty="0">
                <a:latin typeface="Arial"/>
                <a:cs typeface="Arial"/>
              </a:rPr>
              <a:t> </a:t>
            </a:r>
            <a:r>
              <a:rPr sz="2400" i="1" spc="-140" dirty="0">
                <a:latin typeface="Arial"/>
                <a:cs typeface="Arial"/>
              </a:rPr>
              <a:t>is</a:t>
            </a:r>
            <a:r>
              <a:rPr sz="2400" i="1" spc="-114" dirty="0">
                <a:latin typeface="Arial"/>
                <a:cs typeface="Arial"/>
              </a:rPr>
              <a:t> </a:t>
            </a:r>
            <a:r>
              <a:rPr sz="2400" i="1" spc="-120" dirty="0">
                <a:latin typeface="Arial"/>
                <a:cs typeface="Arial"/>
              </a:rPr>
              <a:t>becoming </a:t>
            </a:r>
            <a:r>
              <a:rPr sz="2400" i="1" spc="-140" dirty="0">
                <a:latin typeface="Arial"/>
                <a:cs typeface="Arial"/>
              </a:rPr>
              <a:t>much</a:t>
            </a:r>
            <a:r>
              <a:rPr sz="2400" i="1" spc="-110" dirty="0">
                <a:latin typeface="Arial"/>
                <a:cs typeface="Arial"/>
              </a:rPr>
              <a:t> more </a:t>
            </a:r>
            <a:r>
              <a:rPr sz="2400" i="1" dirty="0">
                <a:latin typeface="Arial"/>
                <a:cs typeface="Arial"/>
              </a:rPr>
              <a:t>of</a:t>
            </a:r>
            <a:r>
              <a:rPr sz="2400" i="1" spc="-114" dirty="0">
                <a:latin typeface="Arial"/>
                <a:cs typeface="Arial"/>
              </a:rPr>
              <a:t> an </a:t>
            </a:r>
            <a:r>
              <a:rPr sz="2400" i="1" spc="-105" dirty="0">
                <a:latin typeface="Arial"/>
                <a:cs typeface="Arial"/>
              </a:rPr>
              <a:t>area</a:t>
            </a:r>
            <a:r>
              <a:rPr sz="2400" i="1" spc="-110" dirty="0">
                <a:latin typeface="Arial"/>
                <a:cs typeface="Arial"/>
              </a:rPr>
              <a:t> </a:t>
            </a:r>
            <a:r>
              <a:rPr sz="2400" i="1" dirty="0">
                <a:latin typeface="Arial"/>
                <a:cs typeface="Arial"/>
              </a:rPr>
              <a:t>of</a:t>
            </a:r>
            <a:r>
              <a:rPr sz="2400" i="1" spc="-114" dirty="0">
                <a:latin typeface="Arial"/>
                <a:cs typeface="Arial"/>
              </a:rPr>
              <a:t> </a:t>
            </a:r>
            <a:r>
              <a:rPr sz="2400" i="1" spc="-60" dirty="0">
                <a:latin typeface="Arial"/>
                <a:cs typeface="Arial"/>
              </a:rPr>
              <a:t>focus </a:t>
            </a:r>
            <a:r>
              <a:rPr sz="2400" i="1" spc="-10" dirty="0">
                <a:latin typeface="Arial"/>
                <a:cs typeface="Arial"/>
              </a:rPr>
              <a:t>for</a:t>
            </a:r>
            <a:r>
              <a:rPr sz="2400" i="1" spc="-120" dirty="0">
                <a:latin typeface="Arial"/>
                <a:cs typeface="Arial"/>
              </a:rPr>
              <a:t> </a:t>
            </a:r>
            <a:r>
              <a:rPr sz="2400" i="1" spc="-190" dirty="0">
                <a:latin typeface="Arial"/>
                <a:cs typeface="Arial"/>
              </a:rPr>
              <a:t>us....You</a:t>
            </a:r>
            <a:r>
              <a:rPr sz="2400" i="1" spc="-110" dirty="0">
                <a:latin typeface="Arial"/>
                <a:cs typeface="Arial"/>
              </a:rPr>
              <a:t> </a:t>
            </a:r>
            <a:r>
              <a:rPr sz="2400" i="1" spc="-50" dirty="0">
                <a:latin typeface="Arial"/>
                <a:cs typeface="Arial"/>
              </a:rPr>
              <a:t>can't</a:t>
            </a:r>
            <a:r>
              <a:rPr sz="2400" i="1" spc="-120" dirty="0">
                <a:latin typeface="Arial"/>
                <a:cs typeface="Arial"/>
              </a:rPr>
              <a:t> </a:t>
            </a:r>
            <a:r>
              <a:rPr sz="2400" i="1" spc="-114" dirty="0">
                <a:latin typeface="Arial"/>
                <a:cs typeface="Arial"/>
              </a:rPr>
              <a:t>go</a:t>
            </a:r>
            <a:r>
              <a:rPr sz="2400" i="1" spc="-110" dirty="0">
                <a:latin typeface="Arial"/>
                <a:cs typeface="Arial"/>
              </a:rPr>
              <a:t> </a:t>
            </a:r>
            <a:r>
              <a:rPr sz="2400" i="1" dirty="0">
                <a:latin typeface="Arial"/>
                <a:cs typeface="Arial"/>
              </a:rPr>
              <a:t>to</a:t>
            </a:r>
            <a:r>
              <a:rPr sz="2400" i="1" spc="-110" dirty="0">
                <a:latin typeface="Arial"/>
                <a:cs typeface="Arial"/>
              </a:rPr>
              <a:t> </a:t>
            </a:r>
            <a:r>
              <a:rPr sz="2400" i="1" spc="-140" dirty="0">
                <a:latin typeface="Arial"/>
                <a:cs typeface="Arial"/>
              </a:rPr>
              <a:t>any</a:t>
            </a:r>
            <a:r>
              <a:rPr sz="2400" i="1" spc="-120" dirty="0">
                <a:latin typeface="Arial"/>
                <a:cs typeface="Arial"/>
              </a:rPr>
              <a:t> </a:t>
            </a:r>
            <a:r>
              <a:rPr sz="2400" i="1" spc="-85" dirty="0">
                <a:latin typeface="Arial"/>
                <a:cs typeface="Arial"/>
              </a:rPr>
              <a:t>type</a:t>
            </a:r>
            <a:r>
              <a:rPr sz="2400" i="1" spc="-114" dirty="0">
                <a:latin typeface="Arial"/>
                <a:cs typeface="Arial"/>
              </a:rPr>
              <a:t> </a:t>
            </a:r>
            <a:r>
              <a:rPr sz="2400" i="1" dirty="0">
                <a:latin typeface="Arial"/>
                <a:cs typeface="Arial"/>
              </a:rPr>
              <a:t>of</a:t>
            </a:r>
            <a:r>
              <a:rPr sz="2400" i="1" spc="-110" dirty="0">
                <a:latin typeface="Arial"/>
                <a:cs typeface="Arial"/>
              </a:rPr>
              <a:t> event</a:t>
            </a:r>
            <a:r>
              <a:rPr sz="2400" i="1" spc="-120" dirty="0">
                <a:latin typeface="Arial"/>
                <a:cs typeface="Arial"/>
              </a:rPr>
              <a:t> </a:t>
            </a:r>
            <a:r>
              <a:rPr sz="2400" i="1" spc="-114" dirty="0">
                <a:latin typeface="Arial"/>
                <a:cs typeface="Arial"/>
              </a:rPr>
              <a:t>where</a:t>
            </a:r>
            <a:r>
              <a:rPr sz="2400" i="1" spc="-120" dirty="0">
                <a:latin typeface="Arial"/>
                <a:cs typeface="Arial"/>
              </a:rPr>
              <a:t> </a:t>
            </a:r>
            <a:r>
              <a:rPr sz="2400" i="1" spc="-65" dirty="0">
                <a:latin typeface="Arial"/>
                <a:cs typeface="Arial"/>
              </a:rPr>
              <a:t>health</a:t>
            </a:r>
            <a:r>
              <a:rPr sz="2400" i="1" spc="-114" dirty="0">
                <a:latin typeface="Arial"/>
                <a:cs typeface="Arial"/>
              </a:rPr>
              <a:t> </a:t>
            </a:r>
            <a:r>
              <a:rPr sz="2400" i="1" spc="-20" dirty="0">
                <a:latin typeface="Arial"/>
                <a:cs typeface="Arial"/>
              </a:rPr>
              <a:t>care </a:t>
            </a:r>
            <a:r>
              <a:rPr sz="2400" i="1" spc="-90" dirty="0">
                <a:latin typeface="Arial"/>
                <a:cs typeface="Arial"/>
              </a:rPr>
              <a:t>improvement</a:t>
            </a:r>
            <a:r>
              <a:rPr sz="2400" i="1" spc="-114" dirty="0">
                <a:latin typeface="Arial"/>
                <a:cs typeface="Arial"/>
              </a:rPr>
              <a:t> </a:t>
            </a:r>
            <a:r>
              <a:rPr sz="2400" i="1" spc="-140" dirty="0">
                <a:latin typeface="Arial"/>
                <a:cs typeface="Arial"/>
              </a:rPr>
              <a:t>is</a:t>
            </a:r>
            <a:r>
              <a:rPr sz="2400" i="1" spc="-100" dirty="0">
                <a:latin typeface="Arial"/>
                <a:cs typeface="Arial"/>
              </a:rPr>
              <a:t> </a:t>
            </a:r>
            <a:r>
              <a:rPr sz="2400" i="1" spc="-110" dirty="0">
                <a:latin typeface="Arial"/>
                <a:cs typeface="Arial"/>
              </a:rPr>
              <a:t>being</a:t>
            </a:r>
            <a:r>
              <a:rPr sz="2400" i="1" spc="-100" dirty="0">
                <a:latin typeface="Arial"/>
                <a:cs typeface="Arial"/>
              </a:rPr>
              <a:t> </a:t>
            </a:r>
            <a:r>
              <a:rPr sz="2400" i="1" spc="-175" dirty="0">
                <a:latin typeface="Arial"/>
                <a:cs typeface="Arial"/>
              </a:rPr>
              <a:t>discussed</a:t>
            </a:r>
            <a:r>
              <a:rPr sz="2400" i="1" spc="-100" dirty="0">
                <a:latin typeface="Arial"/>
                <a:cs typeface="Arial"/>
              </a:rPr>
              <a:t> </a:t>
            </a:r>
            <a:r>
              <a:rPr sz="2400" i="1" spc="-50" dirty="0">
                <a:latin typeface="Arial"/>
                <a:cs typeface="Arial"/>
              </a:rPr>
              <a:t>in</a:t>
            </a:r>
            <a:r>
              <a:rPr sz="2400" i="1" spc="-100" dirty="0">
                <a:latin typeface="Arial"/>
                <a:cs typeface="Arial"/>
              </a:rPr>
              <a:t> </a:t>
            </a:r>
            <a:r>
              <a:rPr sz="2400" i="1" spc="-65" dirty="0">
                <a:latin typeface="Arial"/>
                <a:cs typeface="Arial"/>
              </a:rPr>
              <a:t>the</a:t>
            </a:r>
            <a:r>
              <a:rPr sz="2400" i="1" spc="-100" dirty="0">
                <a:latin typeface="Arial"/>
                <a:cs typeface="Arial"/>
              </a:rPr>
              <a:t> </a:t>
            </a:r>
            <a:r>
              <a:rPr sz="2400" i="1" spc="-90" dirty="0">
                <a:latin typeface="Arial"/>
                <a:cs typeface="Arial"/>
              </a:rPr>
              <a:t>state</a:t>
            </a:r>
            <a:r>
              <a:rPr sz="2400" i="1" spc="-100" dirty="0">
                <a:latin typeface="Arial"/>
                <a:cs typeface="Arial"/>
              </a:rPr>
              <a:t> </a:t>
            </a:r>
            <a:r>
              <a:rPr sz="2400" i="1" spc="-55" dirty="0">
                <a:latin typeface="Arial"/>
                <a:cs typeface="Arial"/>
              </a:rPr>
              <a:t>or</a:t>
            </a:r>
            <a:r>
              <a:rPr sz="2400" i="1" spc="-95" dirty="0">
                <a:latin typeface="Arial"/>
                <a:cs typeface="Arial"/>
              </a:rPr>
              <a:t> </a:t>
            </a:r>
            <a:r>
              <a:rPr sz="2400" i="1" spc="-114" dirty="0">
                <a:latin typeface="Arial"/>
                <a:cs typeface="Arial"/>
              </a:rPr>
              <a:t>a</a:t>
            </a:r>
            <a:r>
              <a:rPr sz="2400" i="1" spc="-100" dirty="0">
                <a:latin typeface="Arial"/>
                <a:cs typeface="Arial"/>
              </a:rPr>
              <a:t> </a:t>
            </a:r>
            <a:r>
              <a:rPr sz="2400" i="1" spc="-10" dirty="0">
                <a:latin typeface="Arial"/>
                <a:cs typeface="Arial"/>
              </a:rPr>
              <a:t>national </a:t>
            </a:r>
            <a:r>
              <a:rPr sz="2400" i="1" spc="-110" dirty="0">
                <a:latin typeface="Arial"/>
                <a:cs typeface="Arial"/>
              </a:rPr>
              <a:t>event</a:t>
            </a:r>
            <a:r>
              <a:rPr sz="2400" i="1" spc="-130" dirty="0">
                <a:latin typeface="Arial"/>
                <a:cs typeface="Arial"/>
              </a:rPr>
              <a:t> </a:t>
            </a:r>
            <a:r>
              <a:rPr sz="2400" i="1" spc="-45" dirty="0">
                <a:latin typeface="Arial"/>
                <a:cs typeface="Arial"/>
              </a:rPr>
              <a:t>or</a:t>
            </a:r>
            <a:r>
              <a:rPr sz="2400" i="1" spc="-120" dirty="0">
                <a:latin typeface="Arial"/>
                <a:cs typeface="Arial"/>
              </a:rPr>
              <a:t> </a:t>
            </a:r>
            <a:r>
              <a:rPr sz="2400" i="1" spc="-105" dirty="0">
                <a:latin typeface="Arial"/>
                <a:cs typeface="Arial"/>
              </a:rPr>
              <a:t>whatever,</a:t>
            </a:r>
            <a:r>
              <a:rPr sz="2400" i="1" spc="-120" dirty="0">
                <a:latin typeface="Arial"/>
                <a:cs typeface="Arial"/>
              </a:rPr>
              <a:t> </a:t>
            </a:r>
            <a:r>
              <a:rPr sz="2400" i="1" spc="-45" dirty="0">
                <a:latin typeface="Arial"/>
                <a:cs typeface="Arial"/>
              </a:rPr>
              <a:t>or</a:t>
            </a:r>
            <a:r>
              <a:rPr sz="2400" i="1" spc="-120" dirty="0">
                <a:latin typeface="Arial"/>
                <a:cs typeface="Arial"/>
              </a:rPr>
              <a:t> </a:t>
            </a:r>
            <a:r>
              <a:rPr sz="2400" i="1" spc="-170" dirty="0">
                <a:latin typeface="Arial"/>
                <a:cs typeface="Arial"/>
              </a:rPr>
              <a:t>even</a:t>
            </a:r>
            <a:r>
              <a:rPr sz="2400" i="1" spc="-114" dirty="0">
                <a:latin typeface="Arial"/>
                <a:cs typeface="Arial"/>
              </a:rPr>
              <a:t> </a:t>
            </a:r>
            <a:r>
              <a:rPr sz="2400" i="1" spc="-175" dirty="0">
                <a:latin typeface="Arial"/>
                <a:cs typeface="Arial"/>
              </a:rPr>
              <a:t>some</a:t>
            </a:r>
            <a:r>
              <a:rPr sz="2400" i="1" spc="-125" dirty="0">
                <a:latin typeface="Arial"/>
                <a:cs typeface="Arial"/>
              </a:rPr>
              <a:t> </a:t>
            </a:r>
            <a:r>
              <a:rPr sz="2400" i="1" dirty="0">
                <a:latin typeface="Arial"/>
                <a:cs typeface="Arial"/>
              </a:rPr>
              <a:t>of</a:t>
            </a:r>
            <a:r>
              <a:rPr sz="2400" i="1" spc="-114" dirty="0">
                <a:latin typeface="Arial"/>
                <a:cs typeface="Arial"/>
              </a:rPr>
              <a:t> </a:t>
            </a:r>
            <a:r>
              <a:rPr sz="2400" i="1" spc="-70" dirty="0">
                <a:latin typeface="Arial"/>
                <a:cs typeface="Arial"/>
              </a:rPr>
              <a:t>our</a:t>
            </a:r>
            <a:r>
              <a:rPr sz="2400" i="1" spc="-120" dirty="0">
                <a:latin typeface="Arial"/>
                <a:cs typeface="Arial"/>
              </a:rPr>
              <a:t> </a:t>
            </a:r>
            <a:r>
              <a:rPr sz="2400" i="1" spc="-95" dirty="0">
                <a:latin typeface="Arial"/>
                <a:cs typeface="Arial"/>
              </a:rPr>
              <a:t>own</a:t>
            </a:r>
            <a:r>
              <a:rPr sz="2400" i="1" spc="-120" dirty="0">
                <a:latin typeface="Arial"/>
                <a:cs typeface="Arial"/>
              </a:rPr>
              <a:t> </a:t>
            </a:r>
            <a:r>
              <a:rPr sz="2400" i="1" spc="-10" dirty="0">
                <a:latin typeface="Arial"/>
                <a:cs typeface="Arial"/>
              </a:rPr>
              <a:t>internal </a:t>
            </a:r>
            <a:r>
              <a:rPr sz="2400" i="1" spc="-110" dirty="0">
                <a:latin typeface="Arial"/>
                <a:cs typeface="Arial"/>
              </a:rPr>
              <a:t>meetings, </a:t>
            </a:r>
            <a:r>
              <a:rPr sz="2400" i="1" spc="-114" dirty="0">
                <a:latin typeface="Arial"/>
                <a:cs typeface="Arial"/>
              </a:rPr>
              <a:t>and</a:t>
            </a:r>
            <a:r>
              <a:rPr sz="2400" i="1" spc="-105" dirty="0">
                <a:latin typeface="Arial"/>
                <a:cs typeface="Arial"/>
              </a:rPr>
              <a:t> </a:t>
            </a:r>
            <a:r>
              <a:rPr sz="2400" i="1" spc="-65" dirty="0">
                <a:latin typeface="Arial"/>
                <a:cs typeface="Arial"/>
              </a:rPr>
              <a:t>the</a:t>
            </a:r>
            <a:r>
              <a:rPr sz="2400" i="1" spc="-110" dirty="0">
                <a:latin typeface="Arial"/>
                <a:cs typeface="Arial"/>
              </a:rPr>
              <a:t> </a:t>
            </a:r>
            <a:r>
              <a:rPr sz="2400" i="1" spc="-140" dirty="0">
                <a:latin typeface="Arial"/>
                <a:cs typeface="Arial"/>
              </a:rPr>
              <a:t>phrase</a:t>
            </a:r>
            <a:r>
              <a:rPr sz="2400" i="1" spc="-105" dirty="0">
                <a:latin typeface="Arial"/>
                <a:cs typeface="Arial"/>
              </a:rPr>
              <a:t> </a:t>
            </a:r>
            <a:r>
              <a:rPr sz="2400" i="1" spc="-114" dirty="0">
                <a:latin typeface="Arial"/>
                <a:cs typeface="Arial"/>
              </a:rPr>
              <a:t>social</a:t>
            </a:r>
            <a:r>
              <a:rPr sz="2400" i="1" spc="-110" dirty="0">
                <a:latin typeface="Arial"/>
                <a:cs typeface="Arial"/>
              </a:rPr>
              <a:t> </a:t>
            </a:r>
            <a:r>
              <a:rPr sz="2400" i="1" spc="-85" dirty="0">
                <a:latin typeface="Arial"/>
                <a:cs typeface="Arial"/>
              </a:rPr>
              <a:t>determinants</a:t>
            </a:r>
            <a:r>
              <a:rPr sz="2400" i="1" spc="-105" dirty="0">
                <a:latin typeface="Arial"/>
                <a:cs typeface="Arial"/>
              </a:rPr>
              <a:t> </a:t>
            </a:r>
            <a:r>
              <a:rPr sz="2400" i="1" dirty="0">
                <a:latin typeface="Arial"/>
                <a:cs typeface="Arial"/>
              </a:rPr>
              <a:t>of</a:t>
            </a:r>
            <a:r>
              <a:rPr sz="2400" i="1" spc="-100" dirty="0">
                <a:latin typeface="Arial"/>
                <a:cs typeface="Arial"/>
              </a:rPr>
              <a:t> </a:t>
            </a:r>
            <a:r>
              <a:rPr sz="2400" i="1" spc="-10" dirty="0">
                <a:latin typeface="Arial"/>
                <a:cs typeface="Arial"/>
              </a:rPr>
              <a:t>health </a:t>
            </a:r>
            <a:r>
              <a:rPr sz="2400" i="1" spc="-190" dirty="0">
                <a:latin typeface="Arial"/>
                <a:cs typeface="Arial"/>
              </a:rPr>
              <a:t>comes</a:t>
            </a:r>
            <a:r>
              <a:rPr sz="2400" i="1" spc="-100" dirty="0">
                <a:latin typeface="Arial"/>
                <a:cs typeface="Arial"/>
              </a:rPr>
              <a:t> </a:t>
            </a:r>
            <a:r>
              <a:rPr sz="2400" i="1" spc="-160" dirty="0">
                <a:latin typeface="Arial"/>
                <a:cs typeface="Arial"/>
              </a:rPr>
              <a:t>up...Because</a:t>
            </a:r>
            <a:r>
              <a:rPr sz="2400" i="1" spc="-100" dirty="0">
                <a:latin typeface="Arial"/>
                <a:cs typeface="Arial"/>
              </a:rPr>
              <a:t> </a:t>
            </a:r>
            <a:r>
              <a:rPr sz="2400" i="1" spc="70" dirty="0">
                <a:latin typeface="Arial"/>
                <a:cs typeface="Arial"/>
              </a:rPr>
              <a:t>it</a:t>
            </a:r>
            <a:r>
              <a:rPr sz="2400" i="1" spc="-110" dirty="0">
                <a:latin typeface="Arial"/>
                <a:cs typeface="Arial"/>
              </a:rPr>
              <a:t> </a:t>
            </a:r>
            <a:r>
              <a:rPr sz="2400" i="1" spc="-145" dirty="0">
                <a:latin typeface="Arial"/>
                <a:cs typeface="Arial"/>
              </a:rPr>
              <a:t>is</a:t>
            </a:r>
            <a:r>
              <a:rPr sz="2400" i="1" spc="-105" dirty="0">
                <a:latin typeface="Arial"/>
                <a:cs typeface="Arial"/>
              </a:rPr>
              <a:t> clear</a:t>
            </a:r>
            <a:r>
              <a:rPr sz="2400" i="1" spc="-100" dirty="0">
                <a:latin typeface="Arial"/>
                <a:cs typeface="Arial"/>
              </a:rPr>
              <a:t> </a:t>
            </a:r>
            <a:r>
              <a:rPr sz="2400" i="1" dirty="0">
                <a:latin typeface="Arial"/>
                <a:cs typeface="Arial"/>
              </a:rPr>
              <a:t>that</a:t>
            </a:r>
            <a:r>
              <a:rPr sz="2400" i="1" spc="-110" dirty="0">
                <a:latin typeface="Arial"/>
                <a:cs typeface="Arial"/>
              </a:rPr>
              <a:t> </a:t>
            </a:r>
            <a:r>
              <a:rPr sz="2400" i="1" spc="70" dirty="0">
                <a:latin typeface="Arial"/>
                <a:cs typeface="Arial"/>
              </a:rPr>
              <a:t>it</a:t>
            </a:r>
            <a:r>
              <a:rPr sz="2400" i="1" spc="-110" dirty="0">
                <a:latin typeface="Arial"/>
                <a:cs typeface="Arial"/>
              </a:rPr>
              <a:t> </a:t>
            </a:r>
            <a:r>
              <a:rPr sz="2400" i="1" spc="-125" dirty="0">
                <a:latin typeface="Arial"/>
                <a:cs typeface="Arial"/>
              </a:rPr>
              <a:t>plays</a:t>
            </a:r>
            <a:r>
              <a:rPr sz="2400" i="1" spc="-105" dirty="0">
                <a:latin typeface="Arial"/>
                <a:cs typeface="Arial"/>
              </a:rPr>
              <a:t> </a:t>
            </a:r>
            <a:r>
              <a:rPr sz="2400" i="1" spc="-114" dirty="0">
                <a:latin typeface="Arial"/>
                <a:cs typeface="Arial"/>
              </a:rPr>
              <a:t>a</a:t>
            </a:r>
            <a:r>
              <a:rPr sz="2400" i="1" spc="-100" dirty="0">
                <a:latin typeface="Arial"/>
                <a:cs typeface="Arial"/>
              </a:rPr>
              <a:t> </a:t>
            </a:r>
            <a:r>
              <a:rPr sz="2400" i="1" spc="-75" dirty="0">
                <a:latin typeface="Arial"/>
                <a:cs typeface="Arial"/>
              </a:rPr>
              <a:t>big</a:t>
            </a:r>
            <a:r>
              <a:rPr sz="2400" i="1" spc="-105" dirty="0">
                <a:latin typeface="Arial"/>
                <a:cs typeface="Arial"/>
              </a:rPr>
              <a:t> </a:t>
            </a:r>
            <a:r>
              <a:rPr sz="2400" i="1" spc="-80" dirty="0">
                <a:latin typeface="Arial"/>
                <a:cs typeface="Arial"/>
              </a:rPr>
              <a:t>role</a:t>
            </a:r>
            <a:r>
              <a:rPr sz="2400" i="1" spc="-105" dirty="0">
                <a:latin typeface="Arial"/>
                <a:cs typeface="Arial"/>
              </a:rPr>
              <a:t> </a:t>
            </a:r>
            <a:r>
              <a:rPr sz="2400" i="1" spc="-25" dirty="0">
                <a:latin typeface="Arial"/>
                <a:cs typeface="Arial"/>
              </a:rPr>
              <a:t>in </a:t>
            </a:r>
            <a:r>
              <a:rPr sz="2400" i="1" spc="-114" dirty="0">
                <a:latin typeface="Arial"/>
                <a:cs typeface="Arial"/>
              </a:rPr>
              <a:t>people's</a:t>
            </a:r>
            <a:r>
              <a:rPr sz="2400" i="1" spc="-95" dirty="0">
                <a:latin typeface="Arial"/>
                <a:cs typeface="Arial"/>
              </a:rPr>
              <a:t> </a:t>
            </a:r>
            <a:r>
              <a:rPr sz="2400" i="1" spc="-60" dirty="0">
                <a:latin typeface="Arial"/>
                <a:cs typeface="Arial"/>
              </a:rPr>
              <a:t>health.”</a:t>
            </a:r>
            <a:r>
              <a:rPr sz="2400" i="1" spc="-100" dirty="0">
                <a:latin typeface="Arial"/>
                <a:cs typeface="Arial"/>
              </a:rPr>
              <a:t> </a:t>
            </a:r>
            <a:r>
              <a:rPr sz="1800" spc="-120" dirty="0">
                <a:latin typeface="Arial"/>
                <a:cs typeface="Arial"/>
              </a:rPr>
              <a:t>(Org</a:t>
            </a:r>
            <a:r>
              <a:rPr sz="1800" spc="-55" dirty="0">
                <a:latin typeface="Arial"/>
                <a:cs typeface="Arial"/>
              </a:rPr>
              <a:t> </a:t>
            </a:r>
            <a:r>
              <a:rPr sz="1800" spc="-25" dirty="0">
                <a:latin typeface="Arial"/>
                <a:cs typeface="Arial"/>
              </a:rPr>
              <a:t>7)</a:t>
            </a:r>
            <a:endParaRPr sz="1800" dirty="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1452880">
              <a:lnSpc>
                <a:spcPct val="100000"/>
              </a:lnSpc>
              <a:spcBef>
                <a:spcPts val="100"/>
              </a:spcBef>
            </a:pPr>
            <a:r>
              <a:rPr spc="-100" dirty="0"/>
              <a:t>Main</a:t>
            </a:r>
            <a:r>
              <a:rPr spc="-200" dirty="0"/>
              <a:t> </a:t>
            </a:r>
            <a:r>
              <a:rPr spc="-180" dirty="0"/>
              <a:t>Finding:</a:t>
            </a:r>
            <a:r>
              <a:rPr spc="-190" dirty="0"/>
              <a:t> </a:t>
            </a:r>
            <a:r>
              <a:rPr spc="-265" dirty="0"/>
              <a:t>Theme</a:t>
            </a:r>
            <a:r>
              <a:rPr spc="-200" dirty="0"/>
              <a:t> </a:t>
            </a:r>
            <a:r>
              <a:rPr spc="-50" dirty="0"/>
              <a:t>2</a:t>
            </a:r>
          </a:p>
        </p:txBody>
      </p:sp>
      <p:sp>
        <p:nvSpPr>
          <p:cNvPr id="3" name="object 3" descr="Perspectives on whether MA plans should directly address social needs and their methods for doing so, vary&#13;&#10;Address SDOH by referring to and supporting CBOs&#13;&#10;Address SDOH through formal benefit design&#13;&#10;"/>
          <p:cNvSpPr txBox="1"/>
          <p:nvPr/>
        </p:nvSpPr>
        <p:spPr>
          <a:xfrm>
            <a:off x="535940" y="1606803"/>
            <a:ext cx="7954009" cy="2651760"/>
          </a:xfrm>
          <a:prstGeom prst="rect">
            <a:avLst/>
          </a:prstGeom>
        </p:spPr>
        <p:txBody>
          <a:bodyPr vert="horz" wrap="square" lIns="0" tIns="13970" rIns="0" bIns="0" rtlCol="0">
            <a:spAutoFit/>
          </a:bodyPr>
          <a:lstStyle/>
          <a:p>
            <a:pPr marL="355600" marR="5080" indent="-342900">
              <a:lnSpc>
                <a:spcPct val="99600"/>
              </a:lnSpc>
              <a:spcBef>
                <a:spcPts val="110"/>
              </a:spcBef>
              <a:buClr>
                <a:srgbClr val="FF0000"/>
              </a:buClr>
              <a:buFont typeface="Wingdings"/>
              <a:buChar char=""/>
              <a:tabLst>
                <a:tab pos="355600" algn="l"/>
              </a:tabLst>
            </a:pPr>
            <a:r>
              <a:rPr sz="2800" spc="-170" dirty="0">
                <a:latin typeface="Arial"/>
                <a:cs typeface="Arial"/>
              </a:rPr>
              <a:t>Perspectives</a:t>
            </a:r>
            <a:r>
              <a:rPr sz="2800" spc="-105" dirty="0">
                <a:latin typeface="Arial"/>
                <a:cs typeface="Arial"/>
              </a:rPr>
              <a:t> on </a:t>
            </a:r>
            <a:r>
              <a:rPr sz="2800" spc="-60" dirty="0">
                <a:latin typeface="Arial"/>
                <a:cs typeface="Arial"/>
              </a:rPr>
              <a:t>whether</a:t>
            </a:r>
            <a:r>
              <a:rPr sz="2800" spc="-114" dirty="0">
                <a:latin typeface="Arial"/>
                <a:cs typeface="Arial"/>
              </a:rPr>
              <a:t> </a:t>
            </a:r>
            <a:r>
              <a:rPr sz="2800" spc="-110" dirty="0">
                <a:latin typeface="Arial"/>
                <a:cs typeface="Arial"/>
              </a:rPr>
              <a:t>MA</a:t>
            </a:r>
            <a:r>
              <a:rPr sz="2800" spc="-100" dirty="0">
                <a:latin typeface="Arial"/>
                <a:cs typeface="Arial"/>
              </a:rPr>
              <a:t> </a:t>
            </a:r>
            <a:r>
              <a:rPr sz="2800" spc="-155" dirty="0">
                <a:latin typeface="Arial"/>
                <a:cs typeface="Arial"/>
              </a:rPr>
              <a:t>plans</a:t>
            </a:r>
            <a:r>
              <a:rPr sz="2800" spc="-110" dirty="0">
                <a:latin typeface="Arial"/>
                <a:cs typeface="Arial"/>
              </a:rPr>
              <a:t> </a:t>
            </a:r>
            <a:r>
              <a:rPr sz="2800" spc="-120" dirty="0">
                <a:latin typeface="Arial"/>
                <a:cs typeface="Arial"/>
              </a:rPr>
              <a:t>should</a:t>
            </a:r>
            <a:r>
              <a:rPr sz="2800" spc="-110" dirty="0">
                <a:latin typeface="Arial"/>
                <a:cs typeface="Arial"/>
              </a:rPr>
              <a:t> </a:t>
            </a:r>
            <a:r>
              <a:rPr sz="2800" spc="-10" dirty="0">
                <a:latin typeface="Arial"/>
                <a:cs typeface="Arial"/>
              </a:rPr>
              <a:t>directly </a:t>
            </a:r>
            <a:r>
              <a:rPr sz="2800" spc="-175" dirty="0">
                <a:latin typeface="Arial"/>
                <a:cs typeface="Arial"/>
              </a:rPr>
              <a:t>address</a:t>
            </a:r>
            <a:r>
              <a:rPr sz="2800" spc="-130" dirty="0">
                <a:latin typeface="Arial"/>
                <a:cs typeface="Arial"/>
              </a:rPr>
              <a:t> </a:t>
            </a:r>
            <a:r>
              <a:rPr sz="2800" spc="-150" dirty="0">
                <a:latin typeface="Arial"/>
                <a:cs typeface="Arial"/>
              </a:rPr>
              <a:t>social</a:t>
            </a:r>
            <a:r>
              <a:rPr sz="2800" spc="-135" dirty="0">
                <a:latin typeface="Arial"/>
                <a:cs typeface="Arial"/>
              </a:rPr>
              <a:t> </a:t>
            </a:r>
            <a:r>
              <a:rPr sz="2800" spc="-180" dirty="0">
                <a:latin typeface="Arial"/>
                <a:cs typeface="Arial"/>
              </a:rPr>
              <a:t>needs</a:t>
            </a:r>
            <a:r>
              <a:rPr sz="2800" spc="-130" dirty="0">
                <a:latin typeface="Arial"/>
                <a:cs typeface="Arial"/>
              </a:rPr>
              <a:t> </a:t>
            </a:r>
            <a:r>
              <a:rPr sz="2800" spc="-150" dirty="0">
                <a:latin typeface="Arial"/>
                <a:cs typeface="Arial"/>
              </a:rPr>
              <a:t>and</a:t>
            </a:r>
            <a:r>
              <a:rPr sz="2800" spc="-125" dirty="0">
                <a:latin typeface="Arial"/>
                <a:cs typeface="Arial"/>
              </a:rPr>
              <a:t> </a:t>
            </a:r>
            <a:r>
              <a:rPr sz="2800" spc="-10" dirty="0">
                <a:latin typeface="Arial"/>
                <a:cs typeface="Arial"/>
              </a:rPr>
              <a:t>their</a:t>
            </a:r>
            <a:r>
              <a:rPr sz="2800" spc="-135" dirty="0">
                <a:latin typeface="Arial"/>
                <a:cs typeface="Arial"/>
              </a:rPr>
              <a:t> </a:t>
            </a:r>
            <a:r>
              <a:rPr sz="2800" spc="-105" dirty="0">
                <a:latin typeface="Arial"/>
                <a:cs typeface="Arial"/>
              </a:rPr>
              <a:t>methods</a:t>
            </a:r>
            <a:r>
              <a:rPr sz="2800" spc="-125" dirty="0">
                <a:latin typeface="Arial"/>
                <a:cs typeface="Arial"/>
              </a:rPr>
              <a:t> </a:t>
            </a:r>
            <a:r>
              <a:rPr sz="2800" dirty="0">
                <a:latin typeface="Arial"/>
                <a:cs typeface="Arial"/>
              </a:rPr>
              <a:t>for</a:t>
            </a:r>
            <a:r>
              <a:rPr sz="2800" spc="-135" dirty="0">
                <a:latin typeface="Arial"/>
                <a:cs typeface="Arial"/>
              </a:rPr>
              <a:t> </a:t>
            </a:r>
            <a:r>
              <a:rPr sz="2800" spc="-114" dirty="0">
                <a:latin typeface="Arial"/>
                <a:cs typeface="Arial"/>
              </a:rPr>
              <a:t>doing</a:t>
            </a:r>
            <a:r>
              <a:rPr sz="2800" spc="-130" dirty="0">
                <a:latin typeface="Arial"/>
                <a:cs typeface="Arial"/>
              </a:rPr>
              <a:t> </a:t>
            </a:r>
            <a:r>
              <a:rPr sz="2800" spc="-90" dirty="0">
                <a:latin typeface="Arial"/>
                <a:cs typeface="Arial"/>
              </a:rPr>
              <a:t>so, </a:t>
            </a:r>
            <a:r>
              <a:rPr sz="2800" spc="-20" dirty="0">
                <a:latin typeface="Arial"/>
                <a:cs typeface="Arial"/>
              </a:rPr>
              <a:t>vary</a:t>
            </a:r>
            <a:endParaRPr sz="2800" dirty="0">
              <a:latin typeface="Arial"/>
              <a:cs typeface="Arial"/>
            </a:endParaRPr>
          </a:p>
          <a:p>
            <a:pPr marL="754380" lvl="1" indent="-284480">
              <a:lnSpc>
                <a:spcPct val="100000"/>
              </a:lnSpc>
              <a:spcBef>
                <a:spcPts val="2445"/>
              </a:spcBef>
              <a:buChar char="–"/>
              <a:tabLst>
                <a:tab pos="754380" algn="l"/>
              </a:tabLst>
            </a:pPr>
            <a:r>
              <a:rPr sz="2400" spc="-155" dirty="0">
                <a:latin typeface="Arial"/>
                <a:cs typeface="Arial"/>
              </a:rPr>
              <a:t>Address</a:t>
            </a:r>
            <a:r>
              <a:rPr sz="2400" spc="-114" dirty="0">
                <a:latin typeface="Arial"/>
                <a:cs typeface="Arial"/>
              </a:rPr>
              <a:t> </a:t>
            </a:r>
            <a:r>
              <a:rPr sz="2400" spc="-330" dirty="0">
                <a:latin typeface="Arial"/>
                <a:cs typeface="Arial"/>
              </a:rPr>
              <a:t>SDOH</a:t>
            </a:r>
            <a:r>
              <a:rPr sz="2400" spc="-105" dirty="0">
                <a:latin typeface="Arial"/>
                <a:cs typeface="Arial"/>
              </a:rPr>
              <a:t> </a:t>
            </a:r>
            <a:r>
              <a:rPr sz="2400" spc="-114" dirty="0">
                <a:latin typeface="Arial"/>
                <a:cs typeface="Arial"/>
              </a:rPr>
              <a:t>by</a:t>
            </a:r>
            <a:r>
              <a:rPr sz="2400" spc="-105" dirty="0">
                <a:latin typeface="Arial"/>
                <a:cs typeface="Arial"/>
              </a:rPr>
              <a:t> </a:t>
            </a:r>
            <a:r>
              <a:rPr sz="2400" spc="-65" dirty="0">
                <a:latin typeface="Arial"/>
                <a:cs typeface="Arial"/>
              </a:rPr>
              <a:t>referring</a:t>
            </a:r>
            <a:r>
              <a:rPr sz="2400" spc="-110" dirty="0">
                <a:latin typeface="Arial"/>
                <a:cs typeface="Arial"/>
              </a:rPr>
              <a:t> </a:t>
            </a:r>
            <a:r>
              <a:rPr sz="2400" dirty="0">
                <a:latin typeface="Arial"/>
                <a:cs typeface="Arial"/>
              </a:rPr>
              <a:t>to</a:t>
            </a:r>
            <a:r>
              <a:rPr sz="2400" spc="-110" dirty="0">
                <a:latin typeface="Arial"/>
                <a:cs typeface="Arial"/>
              </a:rPr>
              <a:t> </a:t>
            </a:r>
            <a:r>
              <a:rPr sz="2400" spc="-125" dirty="0">
                <a:latin typeface="Arial"/>
                <a:cs typeface="Arial"/>
              </a:rPr>
              <a:t>and</a:t>
            </a:r>
            <a:r>
              <a:rPr sz="2400" spc="-110" dirty="0">
                <a:latin typeface="Arial"/>
                <a:cs typeface="Arial"/>
              </a:rPr>
              <a:t> </a:t>
            </a:r>
            <a:r>
              <a:rPr sz="2400" spc="-75" dirty="0">
                <a:latin typeface="Arial"/>
                <a:cs typeface="Arial"/>
              </a:rPr>
              <a:t>supporting</a:t>
            </a:r>
            <a:r>
              <a:rPr sz="2400" spc="-110" dirty="0">
                <a:latin typeface="Arial"/>
                <a:cs typeface="Arial"/>
              </a:rPr>
              <a:t> </a:t>
            </a:r>
            <a:r>
              <a:rPr sz="2400" spc="-355" dirty="0">
                <a:latin typeface="Arial"/>
                <a:cs typeface="Arial"/>
              </a:rPr>
              <a:t>CBOs</a:t>
            </a:r>
            <a:endParaRPr sz="2400" dirty="0">
              <a:latin typeface="Arial"/>
              <a:cs typeface="Arial"/>
            </a:endParaRPr>
          </a:p>
          <a:p>
            <a:pPr marL="754380" lvl="1" indent="-284480">
              <a:lnSpc>
                <a:spcPct val="100000"/>
              </a:lnSpc>
              <a:spcBef>
                <a:spcPts val="2420"/>
              </a:spcBef>
              <a:buChar char="–"/>
              <a:tabLst>
                <a:tab pos="754380" algn="l"/>
              </a:tabLst>
            </a:pPr>
            <a:r>
              <a:rPr sz="2400" spc="-155" dirty="0">
                <a:latin typeface="Arial"/>
                <a:cs typeface="Arial"/>
              </a:rPr>
              <a:t>Address</a:t>
            </a:r>
            <a:r>
              <a:rPr sz="2400" spc="-125" dirty="0">
                <a:latin typeface="Arial"/>
                <a:cs typeface="Arial"/>
              </a:rPr>
              <a:t> </a:t>
            </a:r>
            <a:r>
              <a:rPr sz="2400" spc="-330" dirty="0">
                <a:latin typeface="Arial"/>
                <a:cs typeface="Arial"/>
              </a:rPr>
              <a:t>SDOH</a:t>
            </a:r>
            <a:r>
              <a:rPr sz="2400" spc="-120" dirty="0">
                <a:latin typeface="Arial"/>
                <a:cs typeface="Arial"/>
              </a:rPr>
              <a:t> </a:t>
            </a:r>
            <a:r>
              <a:rPr sz="2400" spc="-60" dirty="0">
                <a:latin typeface="Arial"/>
                <a:cs typeface="Arial"/>
              </a:rPr>
              <a:t>through</a:t>
            </a:r>
            <a:r>
              <a:rPr sz="2400" spc="-114" dirty="0">
                <a:latin typeface="Arial"/>
                <a:cs typeface="Arial"/>
              </a:rPr>
              <a:t> </a:t>
            </a:r>
            <a:r>
              <a:rPr sz="2400" spc="-55" dirty="0">
                <a:latin typeface="Arial"/>
                <a:cs typeface="Arial"/>
              </a:rPr>
              <a:t>formal</a:t>
            </a:r>
            <a:r>
              <a:rPr sz="2400" spc="-120" dirty="0">
                <a:latin typeface="Arial"/>
                <a:cs typeface="Arial"/>
              </a:rPr>
              <a:t> </a:t>
            </a:r>
            <a:r>
              <a:rPr sz="2400" spc="-40" dirty="0">
                <a:latin typeface="Arial"/>
                <a:cs typeface="Arial"/>
              </a:rPr>
              <a:t>benefit</a:t>
            </a:r>
            <a:r>
              <a:rPr sz="2400" spc="-120" dirty="0">
                <a:latin typeface="Arial"/>
                <a:cs typeface="Arial"/>
              </a:rPr>
              <a:t> </a:t>
            </a:r>
            <a:r>
              <a:rPr sz="2400" spc="-10" dirty="0">
                <a:latin typeface="Arial"/>
                <a:cs typeface="Arial"/>
              </a:rPr>
              <a:t>design</a:t>
            </a:r>
            <a:endParaRPr sz="2400" dirty="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407128" y="258571"/>
            <a:ext cx="6329680" cy="1119505"/>
          </a:xfrm>
          <a:prstGeom prst="rect">
            <a:avLst/>
          </a:prstGeom>
        </p:spPr>
        <p:txBody>
          <a:bodyPr vert="horz" wrap="square" lIns="0" tIns="29844" rIns="0" bIns="0" rtlCol="0">
            <a:spAutoFit/>
          </a:bodyPr>
          <a:lstStyle/>
          <a:p>
            <a:pPr marL="1604645" marR="5080" indent="-1592580">
              <a:lnSpc>
                <a:spcPts val="4290"/>
              </a:lnSpc>
              <a:spcBef>
                <a:spcPts val="234"/>
              </a:spcBef>
            </a:pPr>
            <a:r>
              <a:rPr sz="3600" spc="-235" dirty="0"/>
              <a:t>Address</a:t>
            </a:r>
            <a:r>
              <a:rPr sz="3600" spc="-160" dirty="0"/>
              <a:t> </a:t>
            </a:r>
            <a:r>
              <a:rPr sz="3600" spc="-500" dirty="0"/>
              <a:t>SDOH</a:t>
            </a:r>
            <a:r>
              <a:rPr sz="3600" spc="-165" dirty="0"/>
              <a:t> </a:t>
            </a:r>
            <a:r>
              <a:rPr sz="3600" spc="-170" dirty="0"/>
              <a:t>by </a:t>
            </a:r>
            <a:r>
              <a:rPr sz="3600" spc="-175" dirty="0"/>
              <a:t>Referring</a:t>
            </a:r>
            <a:r>
              <a:rPr sz="3600" spc="-155" dirty="0"/>
              <a:t> </a:t>
            </a:r>
            <a:r>
              <a:rPr sz="3600" dirty="0"/>
              <a:t>to</a:t>
            </a:r>
            <a:r>
              <a:rPr sz="3600" spc="-160" dirty="0"/>
              <a:t> </a:t>
            </a:r>
            <a:r>
              <a:rPr sz="3600" spc="-85" dirty="0"/>
              <a:t>and </a:t>
            </a:r>
            <a:r>
              <a:rPr sz="3600" spc="-155" dirty="0"/>
              <a:t>Supporting</a:t>
            </a:r>
            <a:r>
              <a:rPr sz="3600" spc="-100" dirty="0"/>
              <a:t> </a:t>
            </a:r>
            <a:r>
              <a:rPr sz="3600" spc="-515" dirty="0"/>
              <a:t>CBOs</a:t>
            </a:r>
            <a:endParaRPr sz="3600"/>
          </a:p>
        </p:txBody>
      </p:sp>
      <p:sp>
        <p:nvSpPr>
          <p:cNvPr id="3" name="object 3" descr="Plan vs. community responsibility&#13;&#10;“That is the conundrum I think we’re in, in terms of what degree do we really want to innovate and get into lines of business that really are best served by providers or communities at large. It’s a fundamental question I think that we’re still working through.” (Org 12)&#13;&#10;"/>
          <p:cNvSpPr txBox="1"/>
          <p:nvPr/>
        </p:nvSpPr>
        <p:spPr>
          <a:xfrm>
            <a:off x="535940" y="1607820"/>
            <a:ext cx="8041640" cy="2732405"/>
          </a:xfrm>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z="3200" spc="-220" dirty="0">
                <a:latin typeface="Arial"/>
                <a:cs typeface="Arial"/>
              </a:rPr>
              <a:t>Plan</a:t>
            </a:r>
            <a:r>
              <a:rPr sz="3200" spc="-130" dirty="0">
                <a:latin typeface="Arial"/>
                <a:cs typeface="Arial"/>
              </a:rPr>
              <a:t> </a:t>
            </a:r>
            <a:r>
              <a:rPr sz="3200" spc="-210" dirty="0">
                <a:latin typeface="Arial"/>
                <a:cs typeface="Arial"/>
              </a:rPr>
              <a:t>vs.</a:t>
            </a:r>
            <a:r>
              <a:rPr sz="3200" spc="-140" dirty="0">
                <a:latin typeface="Arial"/>
                <a:cs typeface="Arial"/>
              </a:rPr>
              <a:t> </a:t>
            </a:r>
            <a:r>
              <a:rPr sz="3200" spc="-85" dirty="0">
                <a:latin typeface="Arial"/>
                <a:cs typeface="Arial"/>
              </a:rPr>
              <a:t>community</a:t>
            </a:r>
            <a:r>
              <a:rPr sz="3200" spc="-135" dirty="0">
                <a:latin typeface="Arial"/>
                <a:cs typeface="Arial"/>
              </a:rPr>
              <a:t> </a:t>
            </a:r>
            <a:r>
              <a:rPr sz="3200" spc="-10" dirty="0">
                <a:latin typeface="Arial"/>
                <a:cs typeface="Arial"/>
              </a:rPr>
              <a:t>responsibility</a:t>
            </a:r>
            <a:endParaRPr sz="3200" dirty="0">
              <a:latin typeface="Arial"/>
              <a:cs typeface="Arial"/>
            </a:endParaRPr>
          </a:p>
          <a:p>
            <a:pPr marL="469900" marR="5080">
              <a:lnSpc>
                <a:spcPct val="100200"/>
              </a:lnSpc>
              <a:spcBef>
                <a:spcPts val="1839"/>
              </a:spcBef>
            </a:pPr>
            <a:r>
              <a:rPr sz="2600" i="1" spc="-50" dirty="0">
                <a:latin typeface="Arial"/>
                <a:cs typeface="Arial"/>
              </a:rPr>
              <a:t>“That</a:t>
            </a:r>
            <a:r>
              <a:rPr sz="2600" i="1" spc="-114" dirty="0">
                <a:latin typeface="Arial"/>
                <a:cs typeface="Arial"/>
              </a:rPr>
              <a:t> </a:t>
            </a:r>
            <a:r>
              <a:rPr sz="2600" i="1" spc="-150" dirty="0">
                <a:latin typeface="Arial"/>
                <a:cs typeface="Arial"/>
              </a:rPr>
              <a:t>is</a:t>
            </a:r>
            <a:r>
              <a:rPr sz="2600" i="1" spc="-120" dirty="0">
                <a:latin typeface="Arial"/>
                <a:cs typeface="Arial"/>
              </a:rPr>
              <a:t> </a:t>
            </a:r>
            <a:r>
              <a:rPr sz="2600" i="1" spc="-75" dirty="0">
                <a:latin typeface="Arial"/>
                <a:cs typeface="Arial"/>
              </a:rPr>
              <a:t>the</a:t>
            </a:r>
            <a:r>
              <a:rPr sz="2600" i="1" spc="-114" dirty="0">
                <a:latin typeface="Arial"/>
                <a:cs typeface="Arial"/>
              </a:rPr>
              <a:t> </a:t>
            </a:r>
            <a:r>
              <a:rPr sz="2600" i="1" spc="-130" dirty="0">
                <a:latin typeface="Arial"/>
                <a:cs typeface="Arial"/>
              </a:rPr>
              <a:t>conundrum</a:t>
            </a:r>
            <a:r>
              <a:rPr sz="2600" i="1" spc="-110" dirty="0">
                <a:latin typeface="Arial"/>
                <a:cs typeface="Arial"/>
              </a:rPr>
              <a:t> </a:t>
            </a:r>
            <a:r>
              <a:rPr sz="2600" i="1" spc="-80" dirty="0">
                <a:latin typeface="Arial"/>
                <a:cs typeface="Arial"/>
              </a:rPr>
              <a:t>I</a:t>
            </a:r>
            <a:r>
              <a:rPr sz="2600" i="1" spc="-114" dirty="0">
                <a:latin typeface="Arial"/>
                <a:cs typeface="Arial"/>
              </a:rPr>
              <a:t> </a:t>
            </a:r>
            <a:r>
              <a:rPr sz="2600" i="1" spc="-40" dirty="0">
                <a:latin typeface="Arial"/>
                <a:cs typeface="Arial"/>
              </a:rPr>
              <a:t>think</a:t>
            </a:r>
            <a:r>
              <a:rPr sz="2600" i="1" spc="-110" dirty="0">
                <a:latin typeface="Arial"/>
                <a:cs typeface="Arial"/>
              </a:rPr>
              <a:t> we’re</a:t>
            </a:r>
            <a:r>
              <a:rPr sz="2600" i="1" spc="-114" dirty="0">
                <a:latin typeface="Arial"/>
                <a:cs typeface="Arial"/>
              </a:rPr>
              <a:t> </a:t>
            </a:r>
            <a:r>
              <a:rPr sz="2600" i="1" spc="-65" dirty="0">
                <a:latin typeface="Arial"/>
                <a:cs typeface="Arial"/>
              </a:rPr>
              <a:t>in,</a:t>
            </a:r>
            <a:r>
              <a:rPr sz="2600" i="1" spc="-114" dirty="0">
                <a:latin typeface="Arial"/>
                <a:cs typeface="Arial"/>
              </a:rPr>
              <a:t> </a:t>
            </a:r>
            <a:r>
              <a:rPr sz="2600" i="1" spc="-50" dirty="0">
                <a:latin typeface="Arial"/>
                <a:cs typeface="Arial"/>
              </a:rPr>
              <a:t>in</a:t>
            </a:r>
            <a:r>
              <a:rPr sz="2600" i="1" spc="-114" dirty="0">
                <a:latin typeface="Arial"/>
                <a:cs typeface="Arial"/>
              </a:rPr>
              <a:t> </a:t>
            </a:r>
            <a:r>
              <a:rPr sz="2600" i="1" spc="-105" dirty="0">
                <a:latin typeface="Arial"/>
                <a:cs typeface="Arial"/>
              </a:rPr>
              <a:t>terms</a:t>
            </a:r>
            <a:r>
              <a:rPr sz="2600" i="1" spc="-120" dirty="0">
                <a:latin typeface="Arial"/>
                <a:cs typeface="Arial"/>
              </a:rPr>
              <a:t> </a:t>
            </a:r>
            <a:r>
              <a:rPr sz="2600" i="1" spc="-20" dirty="0">
                <a:latin typeface="Arial"/>
                <a:cs typeface="Arial"/>
              </a:rPr>
              <a:t>of</a:t>
            </a:r>
            <a:r>
              <a:rPr sz="2600" i="1" spc="-120" dirty="0">
                <a:latin typeface="Arial"/>
                <a:cs typeface="Arial"/>
              </a:rPr>
              <a:t> </a:t>
            </a:r>
            <a:r>
              <a:rPr sz="2600" i="1" spc="-20" dirty="0">
                <a:latin typeface="Arial"/>
                <a:cs typeface="Arial"/>
              </a:rPr>
              <a:t>what </a:t>
            </a:r>
            <a:r>
              <a:rPr sz="2600" i="1" spc="-150" dirty="0">
                <a:latin typeface="Arial"/>
                <a:cs typeface="Arial"/>
              </a:rPr>
              <a:t>degree</a:t>
            </a:r>
            <a:r>
              <a:rPr sz="2600" i="1" spc="-135" dirty="0">
                <a:latin typeface="Arial"/>
                <a:cs typeface="Arial"/>
              </a:rPr>
              <a:t> </a:t>
            </a:r>
            <a:r>
              <a:rPr sz="2600" i="1" spc="-125" dirty="0">
                <a:latin typeface="Arial"/>
                <a:cs typeface="Arial"/>
              </a:rPr>
              <a:t>do we</a:t>
            </a:r>
            <a:r>
              <a:rPr sz="2600" i="1" spc="-130" dirty="0">
                <a:latin typeface="Arial"/>
                <a:cs typeface="Arial"/>
              </a:rPr>
              <a:t> </a:t>
            </a:r>
            <a:r>
              <a:rPr sz="2600" i="1" spc="-75" dirty="0">
                <a:latin typeface="Arial"/>
                <a:cs typeface="Arial"/>
              </a:rPr>
              <a:t>really</a:t>
            </a:r>
            <a:r>
              <a:rPr sz="2600" i="1" spc="-130" dirty="0">
                <a:latin typeface="Arial"/>
                <a:cs typeface="Arial"/>
              </a:rPr>
              <a:t> </a:t>
            </a:r>
            <a:r>
              <a:rPr sz="2600" i="1" spc="-30" dirty="0">
                <a:latin typeface="Arial"/>
                <a:cs typeface="Arial"/>
              </a:rPr>
              <a:t>want</a:t>
            </a:r>
            <a:r>
              <a:rPr sz="2600" i="1" spc="-125" dirty="0">
                <a:latin typeface="Arial"/>
                <a:cs typeface="Arial"/>
              </a:rPr>
              <a:t> </a:t>
            </a:r>
            <a:r>
              <a:rPr sz="2600" i="1" dirty="0">
                <a:latin typeface="Arial"/>
                <a:cs typeface="Arial"/>
              </a:rPr>
              <a:t>to</a:t>
            </a:r>
            <a:r>
              <a:rPr sz="2600" i="1" spc="-130" dirty="0">
                <a:latin typeface="Arial"/>
                <a:cs typeface="Arial"/>
              </a:rPr>
              <a:t> </a:t>
            </a:r>
            <a:r>
              <a:rPr sz="2600" i="1" spc="-90" dirty="0">
                <a:latin typeface="Arial"/>
                <a:cs typeface="Arial"/>
              </a:rPr>
              <a:t>innovate</a:t>
            </a:r>
            <a:r>
              <a:rPr sz="2600" i="1" spc="-130" dirty="0">
                <a:latin typeface="Arial"/>
                <a:cs typeface="Arial"/>
              </a:rPr>
              <a:t> </a:t>
            </a:r>
            <a:r>
              <a:rPr sz="2600" i="1" spc="-125" dirty="0">
                <a:latin typeface="Arial"/>
                <a:cs typeface="Arial"/>
              </a:rPr>
              <a:t>and</a:t>
            </a:r>
            <a:r>
              <a:rPr sz="2600" i="1" spc="-130" dirty="0">
                <a:latin typeface="Arial"/>
                <a:cs typeface="Arial"/>
              </a:rPr>
              <a:t> </a:t>
            </a:r>
            <a:r>
              <a:rPr sz="2600" i="1" spc="-80" dirty="0">
                <a:latin typeface="Arial"/>
                <a:cs typeface="Arial"/>
              </a:rPr>
              <a:t>get</a:t>
            </a:r>
            <a:r>
              <a:rPr sz="2600" i="1" spc="-125" dirty="0">
                <a:latin typeface="Arial"/>
                <a:cs typeface="Arial"/>
              </a:rPr>
              <a:t> </a:t>
            </a:r>
            <a:r>
              <a:rPr sz="2600" i="1" spc="-35" dirty="0">
                <a:latin typeface="Arial"/>
                <a:cs typeface="Arial"/>
              </a:rPr>
              <a:t>into</a:t>
            </a:r>
            <a:r>
              <a:rPr sz="2600" i="1" spc="-125" dirty="0">
                <a:latin typeface="Arial"/>
                <a:cs typeface="Arial"/>
              </a:rPr>
              <a:t> </a:t>
            </a:r>
            <a:r>
              <a:rPr sz="2600" i="1" spc="-10" dirty="0">
                <a:latin typeface="Arial"/>
                <a:cs typeface="Arial"/>
              </a:rPr>
              <a:t>lines </a:t>
            </a:r>
            <a:r>
              <a:rPr sz="2600" i="1" spc="-20" dirty="0">
                <a:latin typeface="Arial"/>
                <a:cs typeface="Arial"/>
              </a:rPr>
              <a:t>of</a:t>
            </a:r>
            <a:r>
              <a:rPr sz="2600" i="1" spc="-130" dirty="0">
                <a:latin typeface="Arial"/>
                <a:cs typeface="Arial"/>
              </a:rPr>
              <a:t> </a:t>
            </a:r>
            <a:r>
              <a:rPr sz="2600" i="1" spc="-190" dirty="0">
                <a:latin typeface="Arial"/>
                <a:cs typeface="Arial"/>
              </a:rPr>
              <a:t>business</a:t>
            </a:r>
            <a:r>
              <a:rPr sz="2600" i="1" spc="-120" dirty="0">
                <a:latin typeface="Arial"/>
                <a:cs typeface="Arial"/>
              </a:rPr>
              <a:t> </a:t>
            </a:r>
            <a:r>
              <a:rPr sz="2600" i="1" dirty="0">
                <a:latin typeface="Arial"/>
                <a:cs typeface="Arial"/>
              </a:rPr>
              <a:t>that</a:t>
            </a:r>
            <a:r>
              <a:rPr sz="2600" i="1" spc="-114" dirty="0">
                <a:latin typeface="Arial"/>
                <a:cs typeface="Arial"/>
              </a:rPr>
              <a:t> </a:t>
            </a:r>
            <a:r>
              <a:rPr sz="2600" i="1" spc="-75" dirty="0">
                <a:latin typeface="Arial"/>
                <a:cs typeface="Arial"/>
              </a:rPr>
              <a:t>really</a:t>
            </a:r>
            <a:r>
              <a:rPr sz="2600" i="1" spc="-120" dirty="0">
                <a:latin typeface="Arial"/>
                <a:cs typeface="Arial"/>
              </a:rPr>
              <a:t> </a:t>
            </a:r>
            <a:r>
              <a:rPr sz="2600" i="1" spc="-105" dirty="0">
                <a:latin typeface="Arial"/>
                <a:cs typeface="Arial"/>
              </a:rPr>
              <a:t>are</a:t>
            </a:r>
            <a:r>
              <a:rPr sz="2600" i="1" spc="-120" dirty="0">
                <a:latin typeface="Arial"/>
                <a:cs typeface="Arial"/>
              </a:rPr>
              <a:t> </a:t>
            </a:r>
            <a:r>
              <a:rPr sz="2600" i="1" spc="-140" dirty="0">
                <a:latin typeface="Arial"/>
                <a:cs typeface="Arial"/>
              </a:rPr>
              <a:t>best</a:t>
            </a:r>
            <a:r>
              <a:rPr sz="2600" i="1" spc="-120" dirty="0">
                <a:latin typeface="Arial"/>
                <a:cs typeface="Arial"/>
              </a:rPr>
              <a:t> </a:t>
            </a:r>
            <a:r>
              <a:rPr sz="2600" i="1" spc="-170" dirty="0">
                <a:latin typeface="Arial"/>
                <a:cs typeface="Arial"/>
              </a:rPr>
              <a:t>served</a:t>
            </a:r>
            <a:r>
              <a:rPr sz="2600" i="1" spc="-120" dirty="0">
                <a:latin typeface="Arial"/>
                <a:cs typeface="Arial"/>
              </a:rPr>
              <a:t> </a:t>
            </a:r>
            <a:r>
              <a:rPr sz="2600" i="1" spc="-145" dirty="0">
                <a:latin typeface="Arial"/>
                <a:cs typeface="Arial"/>
              </a:rPr>
              <a:t>by</a:t>
            </a:r>
            <a:r>
              <a:rPr sz="2600" i="1" spc="-120" dirty="0">
                <a:latin typeface="Arial"/>
                <a:cs typeface="Arial"/>
              </a:rPr>
              <a:t> </a:t>
            </a:r>
            <a:r>
              <a:rPr sz="2600" i="1" spc="-110" dirty="0">
                <a:latin typeface="Arial"/>
                <a:cs typeface="Arial"/>
              </a:rPr>
              <a:t>providers</a:t>
            </a:r>
            <a:r>
              <a:rPr sz="2600" i="1" spc="-120" dirty="0">
                <a:latin typeface="Arial"/>
                <a:cs typeface="Arial"/>
              </a:rPr>
              <a:t> </a:t>
            </a:r>
            <a:r>
              <a:rPr sz="2600" i="1" spc="-25" dirty="0">
                <a:latin typeface="Arial"/>
                <a:cs typeface="Arial"/>
              </a:rPr>
              <a:t>or </a:t>
            </a:r>
            <a:r>
              <a:rPr sz="2600" i="1" spc="-110" dirty="0">
                <a:latin typeface="Arial"/>
                <a:cs typeface="Arial"/>
              </a:rPr>
              <a:t>communities</a:t>
            </a:r>
            <a:r>
              <a:rPr sz="2600" i="1" spc="-114" dirty="0">
                <a:latin typeface="Arial"/>
                <a:cs typeface="Arial"/>
              </a:rPr>
              <a:t> </a:t>
            </a:r>
            <a:r>
              <a:rPr sz="2600" i="1" dirty="0">
                <a:latin typeface="Arial"/>
                <a:cs typeface="Arial"/>
              </a:rPr>
              <a:t>at</a:t>
            </a:r>
            <a:r>
              <a:rPr sz="2600" i="1" spc="-110" dirty="0">
                <a:latin typeface="Arial"/>
                <a:cs typeface="Arial"/>
              </a:rPr>
              <a:t> </a:t>
            </a:r>
            <a:r>
              <a:rPr sz="2600" i="1" spc="-85" dirty="0">
                <a:latin typeface="Arial"/>
                <a:cs typeface="Arial"/>
              </a:rPr>
              <a:t>large.</a:t>
            </a:r>
            <a:r>
              <a:rPr sz="2600" i="1" spc="-105" dirty="0">
                <a:latin typeface="Arial"/>
                <a:cs typeface="Arial"/>
              </a:rPr>
              <a:t> </a:t>
            </a:r>
            <a:r>
              <a:rPr sz="2600" i="1" spc="-65" dirty="0">
                <a:latin typeface="Arial"/>
                <a:cs typeface="Arial"/>
              </a:rPr>
              <a:t>It’s</a:t>
            </a:r>
            <a:r>
              <a:rPr sz="2600" i="1" spc="-114" dirty="0">
                <a:latin typeface="Arial"/>
                <a:cs typeface="Arial"/>
              </a:rPr>
              <a:t> </a:t>
            </a:r>
            <a:r>
              <a:rPr sz="2600" i="1" spc="-125" dirty="0">
                <a:latin typeface="Arial"/>
                <a:cs typeface="Arial"/>
              </a:rPr>
              <a:t>a</a:t>
            </a:r>
            <a:r>
              <a:rPr sz="2600" i="1" spc="-114" dirty="0">
                <a:latin typeface="Arial"/>
                <a:cs typeface="Arial"/>
              </a:rPr>
              <a:t> </a:t>
            </a:r>
            <a:r>
              <a:rPr sz="2600" i="1" spc="-90" dirty="0">
                <a:latin typeface="Arial"/>
                <a:cs typeface="Arial"/>
              </a:rPr>
              <a:t>fundamental</a:t>
            </a:r>
            <a:r>
              <a:rPr sz="2600" i="1" spc="-110" dirty="0">
                <a:latin typeface="Arial"/>
                <a:cs typeface="Arial"/>
              </a:rPr>
              <a:t> </a:t>
            </a:r>
            <a:r>
              <a:rPr sz="2600" i="1" spc="-105" dirty="0">
                <a:latin typeface="Arial"/>
                <a:cs typeface="Arial"/>
              </a:rPr>
              <a:t>question</a:t>
            </a:r>
            <a:r>
              <a:rPr sz="2600" i="1" spc="-114" dirty="0">
                <a:latin typeface="Arial"/>
                <a:cs typeface="Arial"/>
              </a:rPr>
              <a:t> </a:t>
            </a:r>
            <a:r>
              <a:rPr sz="2600" i="1" spc="-80" dirty="0">
                <a:latin typeface="Arial"/>
                <a:cs typeface="Arial"/>
              </a:rPr>
              <a:t>I</a:t>
            </a:r>
            <a:r>
              <a:rPr sz="2600" i="1" spc="-114" dirty="0">
                <a:latin typeface="Arial"/>
                <a:cs typeface="Arial"/>
              </a:rPr>
              <a:t> </a:t>
            </a:r>
            <a:r>
              <a:rPr sz="2600" i="1" spc="-10" dirty="0">
                <a:latin typeface="Arial"/>
                <a:cs typeface="Arial"/>
              </a:rPr>
              <a:t>think </a:t>
            </a:r>
            <a:r>
              <a:rPr sz="2600" i="1" dirty="0">
                <a:latin typeface="Arial"/>
                <a:cs typeface="Arial"/>
              </a:rPr>
              <a:t>that</a:t>
            </a:r>
            <a:r>
              <a:rPr sz="2600" i="1" spc="-100" dirty="0">
                <a:latin typeface="Arial"/>
                <a:cs typeface="Arial"/>
              </a:rPr>
              <a:t> </a:t>
            </a:r>
            <a:r>
              <a:rPr sz="2600" i="1" spc="-110" dirty="0">
                <a:latin typeface="Arial"/>
                <a:cs typeface="Arial"/>
              </a:rPr>
              <a:t>we’re</a:t>
            </a:r>
            <a:r>
              <a:rPr sz="2600" i="1" spc="-105" dirty="0">
                <a:latin typeface="Arial"/>
                <a:cs typeface="Arial"/>
              </a:rPr>
              <a:t> </a:t>
            </a:r>
            <a:r>
              <a:rPr sz="2600" i="1" spc="-25" dirty="0">
                <a:latin typeface="Arial"/>
                <a:cs typeface="Arial"/>
              </a:rPr>
              <a:t>still</a:t>
            </a:r>
            <a:r>
              <a:rPr sz="2600" i="1" spc="-100" dirty="0">
                <a:latin typeface="Arial"/>
                <a:cs typeface="Arial"/>
              </a:rPr>
              <a:t> </a:t>
            </a:r>
            <a:r>
              <a:rPr sz="2600" i="1" spc="-75" dirty="0">
                <a:latin typeface="Arial"/>
                <a:cs typeface="Arial"/>
              </a:rPr>
              <a:t>working</a:t>
            </a:r>
            <a:r>
              <a:rPr sz="2600" i="1" spc="-105" dirty="0">
                <a:latin typeface="Arial"/>
                <a:cs typeface="Arial"/>
              </a:rPr>
              <a:t> </a:t>
            </a:r>
            <a:r>
              <a:rPr sz="2600" i="1" spc="-55" dirty="0">
                <a:latin typeface="Arial"/>
                <a:cs typeface="Arial"/>
              </a:rPr>
              <a:t>through.”</a:t>
            </a:r>
            <a:r>
              <a:rPr sz="2600" i="1" spc="-100" dirty="0">
                <a:latin typeface="Arial"/>
                <a:cs typeface="Arial"/>
              </a:rPr>
              <a:t> </a:t>
            </a:r>
            <a:r>
              <a:rPr sz="1900" spc="-130" dirty="0">
                <a:latin typeface="Arial"/>
                <a:cs typeface="Arial"/>
              </a:rPr>
              <a:t>(Org</a:t>
            </a:r>
            <a:r>
              <a:rPr sz="1900" spc="-75" dirty="0">
                <a:latin typeface="Arial"/>
                <a:cs typeface="Arial"/>
              </a:rPr>
              <a:t> </a:t>
            </a:r>
            <a:r>
              <a:rPr sz="1900" spc="-25" dirty="0">
                <a:latin typeface="Arial"/>
                <a:cs typeface="Arial"/>
              </a:rPr>
              <a:t>12)</a:t>
            </a:r>
            <a:endParaRPr sz="1900" dirty="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407128" y="258571"/>
            <a:ext cx="6329680" cy="1119505"/>
          </a:xfrm>
          <a:prstGeom prst="rect">
            <a:avLst/>
          </a:prstGeom>
        </p:spPr>
        <p:txBody>
          <a:bodyPr vert="horz" wrap="square" lIns="0" tIns="29844" rIns="0" bIns="0" rtlCol="0">
            <a:spAutoFit/>
          </a:bodyPr>
          <a:lstStyle/>
          <a:p>
            <a:pPr marL="1604645" marR="5080" indent="-1592580">
              <a:lnSpc>
                <a:spcPts val="4290"/>
              </a:lnSpc>
              <a:spcBef>
                <a:spcPts val="234"/>
              </a:spcBef>
            </a:pPr>
            <a:r>
              <a:rPr sz="3600" spc="-235" dirty="0"/>
              <a:t>Address</a:t>
            </a:r>
            <a:r>
              <a:rPr sz="3600" spc="-160" dirty="0"/>
              <a:t> </a:t>
            </a:r>
            <a:r>
              <a:rPr sz="3600" spc="-500" dirty="0"/>
              <a:t>SDOH</a:t>
            </a:r>
            <a:r>
              <a:rPr sz="3600" spc="-165" dirty="0"/>
              <a:t> </a:t>
            </a:r>
            <a:r>
              <a:rPr sz="3600" spc="-170" dirty="0"/>
              <a:t>by </a:t>
            </a:r>
            <a:r>
              <a:rPr sz="3600" spc="-175" dirty="0"/>
              <a:t>Referring</a:t>
            </a:r>
            <a:r>
              <a:rPr sz="3600" spc="-155" dirty="0"/>
              <a:t> </a:t>
            </a:r>
            <a:r>
              <a:rPr sz="3600" dirty="0"/>
              <a:t>to</a:t>
            </a:r>
            <a:r>
              <a:rPr sz="3600" spc="-160" dirty="0"/>
              <a:t> </a:t>
            </a:r>
            <a:r>
              <a:rPr sz="3600" spc="-85" dirty="0"/>
              <a:t>and </a:t>
            </a:r>
            <a:r>
              <a:rPr sz="3600" spc="-155" dirty="0"/>
              <a:t>Supporting</a:t>
            </a:r>
            <a:r>
              <a:rPr sz="3600" spc="-100" dirty="0"/>
              <a:t> </a:t>
            </a:r>
            <a:r>
              <a:rPr sz="3600" spc="-515" dirty="0"/>
              <a:t>CBOs</a:t>
            </a:r>
            <a:endParaRPr sz="3600"/>
          </a:p>
        </p:txBody>
      </p:sp>
      <p:sp>
        <p:nvSpPr>
          <p:cNvPr id="3" name="object 3" descr="Leveraging community resources and referring&#13;&#10;“Increasingly we're looking at care management programs that leverage community resources. We have a program that is kind of an aggregator of those services that is made available to our care managers that they can then bring to bear when they are engaging our members and they find that they have needs that are kind of outside of our benefits.”&#13;&#10;(Org 2)&#13;&#10;"/>
          <p:cNvSpPr txBox="1">
            <a:spLocks noGrp="1"/>
          </p:cNvSpPr>
          <p:nvPr>
            <p:ph type="body" idx="1"/>
          </p:nvPr>
        </p:nvSpPr>
        <p:spPr>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z="3000" spc="-185" dirty="0"/>
              <a:t>Leveraging</a:t>
            </a:r>
            <a:r>
              <a:rPr sz="3000" spc="-160" dirty="0"/>
              <a:t> </a:t>
            </a:r>
            <a:r>
              <a:rPr sz="3000" spc="-85" dirty="0"/>
              <a:t>community</a:t>
            </a:r>
            <a:r>
              <a:rPr sz="3000" spc="-140" dirty="0"/>
              <a:t> </a:t>
            </a:r>
            <a:r>
              <a:rPr sz="3000" spc="-165" dirty="0"/>
              <a:t>resources</a:t>
            </a:r>
            <a:r>
              <a:rPr sz="3000" spc="-135" dirty="0"/>
              <a:t> </a:t>
            </a:r>
            <a:r>
              <a:rPr sz="3000" spc="-145" dirty="0"/>
              <a:t>and</a:t>
            </a:r>
            <a:r>
              <a:rPr sz="3000" spc="-140" dirty="0"/>
              <a:t> </a:t>
            </a:r>
            <a:r>
              <a:rPr sz="3000" spc="-10" dirty="0"/>
              <a:t>referring</a:t>
            </a:r>
            <a:endParaRPr sz="3000" dirty="0"/>
          </a:p>
          <a:p>
            <a:pPr marL="469900" marR="5080" indent="-635">
              <a:lnSpc>
                <a:spcPct val="100000"/>
              </a:lnSpc>
              <a:spcBef>
                <a:spcPts val="1800"/>
              </a:spcBef>
            </a:pPr>
            <a:r>
              <a:rPr sz="2400" i="1" spc="-85" dirty="0">
                <a:latin typeface="Arial"/>
                <a:cs typeface="Arial"/>
              </a:rPr>
              <a:t>“Increasingly</a:t>
            </a:r>
            <a:r>
              <a:rPr sz="2400" i="1" spc="-105" dirty="0">
                <a:latin typeface="Arial"/>
                <a:cs typeface="Arial"/>
              </a:rPr>
              <a:t> </a:t>
            </a:r>
            <a:r>
              <a:rPr sz="2400" i="1" spc="-70" dirty="0">
                <a:latin typeface="Arial"/>
                <a:cs typeface="Arial"/>
              </a:rPr>
              <a:t>we're</a:t>
            </a:r>
            <a:r>
              <a:rPr sz="2400" i="1" spc="-105" dirty="0">
                <a:latin typeface="Arial"/>
                <a:cs typeface="Arial"/>
              </a:rPr>
              <a:t> </a:t>
            </a:r>
            <a:r>
              <a:rPr sz="2400" i="1" spc="-75" dirty="0">
                <a:latin typeface="Arial"/>
                <a:cs typeface="Arial"/>
              </a:rPr>
              <a:t>looking</a:t>
            </a:r>
            <a:r>
              <a:rPr sz="2400" i="1" spc="-100" dirty="0">
                <a:latin typeface="Arial"/>
                <a:cs typeface="Arial"/>
              </a:rPr>
              <a:t> </a:t>
            </a:r>
            <a:r>
              <a:rPr sz="2400" i="1" dirty="0">
                <a:latin typeface="Arial"/>
                <a:cs typeface="Arial"/>
              </a:rPr>
              <a:t>at</a:t>
            </a:r>
            <a:r>
              <a:rPr sz="2400" i="1" spc="-110" dirty="0">
                <a:latin typeface="Arial"/>
                <a:cs typeface="Arial"/>
              </a:rPr>
              <a:t> </a:t>
            </a:r>
            <a:r>
              <a:rPr sz="2400" i="1" spc="-135" dirty="0">
                <a:latin typeface="Arial"/>
                <a:cs typeface="Arial"/>
              </a:rPr>
              <a:t>care</a:t>
            </a:r>
            <a:r>
              <a:rPr sz="2400" i="1" spc="-100" dirty="0">
                <a:latin typeface="Arial"/>
                <a:cs typeface="Arial"/>
              </a:rPr>
              <a:t> </a:t>
            </a:r>
            <a:r>
              <a:rPr sz="2400" i="1" spc="-110" dirty="0">
                <a:latin typeface="Arial"/>
                <a:cs typeface="Arial"/>
              </a:rPr>
              <a:t>management</a:t>
            </a:r>
            <a:r>
              <a:rPr sz="2400" i="1" spc="-105" dirty="0">
                <a:latin typeface="Arial"/>
                <a:cs typeface="Arial"/>
              </a:rPr>
              <a:t> </a:t>
            </a:r>
            <a:r>
              <a:rPr sz="2400" i="1" spc="-10" dirty="0">
                <a:latin typeface="Arial"/>
                <a:cs typeface="Arial"/>
              </a:rPr>
              <a:t>programs </a:t>
            </a:r>
            <a:r>
              <a:rPr sz="2400" i="1" dirty="0">
                <a:latin typeface="Arial"/>
                <a:cs typeface="Arial"/>
              </a:rPr>
              <a:t>that</a:t>
            </a:r>
            <a:r>
              <a:rPr sz="2400" i="1" spc="-110" dirty="0">
                <a:latin typeface="Arial"/>
                <a:cs typeface="Arial"/>
              </a:rPr>
              <a:t> </a:t>
            </a:r>
            <a:r>
              <a:rPr sz="2400" i="1" spc="-120" dirty="0">
                <a:latin typeface="Arial"/>
                <a:cs typeface="Arial"/>
              </a:rPr>
              <a:t>leverage</a:t>
            </a:r>
            <a:r>
              <a:rPr sz="2400" i="1" spc="-100" dirty="0">
                <a:latin typeface="Arial"/>
                <a:cs typeface="Arial"/>
              </a:rPr>
              <a:t> </a:t>
            </a:r>
            <a:r>
              <a:rPr sz="2400" i="1" spc="-90" dirty="0">
                <a:latin typeface="Arial"/>
                <a:cs typeface="Arial"/>
              </a:rPr>
              <a:t>community</a:t>
            </a:r>
            <a:r>
              <a:rPr sz="2400" i="1" spc="-100" dirty="0">
                <a:latin typeface="Arial"/>
                <a:cs typeface="Arial"/>
              </a:rPr>
              <a:t> </a:t>
            </a:r>
            <a:r>
              <a:rPr sz="2400" i="1" spc="-145" dirty="0">
                <a:latin typeface="Arial"/>
                <a:cs typeface="Arial"/>
              </a:rPr>
              <a:t>resources.</a:t>
            </a:r>
            <a:r>
              <a:rPr sz="2400" i="1" spc="-110" dirty="0">
                <a:latin typeface="Arial"/>
                <a:cs typeface="Arial"/>
              </a:rPr>
              <a:t> </a:t>
            </a:r>
            <a:r>
              <a:rPr sz="2400" i="1" spc="-225" dirty="0">
                <a:latin typeface="Arial"/>
                <a:cs typeface="Arial"/>
              </a:rPr>
              <a:t>We</a:t>
            </a:r>
            <a:r>
              <a:rPr sz="2400" i="1" spc="-95" dirty="0">
                <a:latin typeface="Arial"/>
                <a:cs typeface="Arial"/>
              </a:rPr>
              <a:t> </a:t>
            </a:r>
            <a:r>
              <a:rPr sz="2400" i="1" spc="-145" dirty="0">
                <a:latin typeface="Arial"/>
                <a:cs typeface="Arial"/>
              </a:rPr>
              <a:t>have</a:t>
            </a:r>
            <a:r>
              <a:rPr sz="2400" i="1" spc="-100" dirty="0">
                <a:latin typeface="Arial"/>
                <a:cs typeface="Arial"/>
              </a:rPr>
              <a:t> </a:t>
            </a:r>
            <a:r>
              <a:rPr sz="2400" i="1" spc="-114" dirty="0">
                <a:latin typeface="Arial"/>
                <a:cs typeface="Arial"/>
              </a:rPr>
              <a:t>a</a:t>
            </a:r>
            <a:r>
              <a:rPr sz="2400" i="1" spc="-105" dirty="0">
                <a:latin typeface="Arial"/>
                <a:cs typeface="Arial"/>
              </a:rPr>
              <a:t> </a:t>
            </a:r>
            <a:r>
              <a:rPr sz="2400" i="1" spc="-75" dirty="0">
                <a:latin typeface="Arial"/>
                <a:cs typeface="Arial"/>
              </a:rPr>
              <a:t>program</a:t>
            </a:r>
            <a:r>
              <a:rPr sz="2400" i="1" spc="-100" dirty="0">
                <a:latin typeface="Arial"/>
                <a:cs typeface="Arial"/>
              </a:rPr>
              <a:t> </a:t>
            </a:r>
            <a:r>
              <a:rPr sz="2400" i="1" spc="-20" dirty="0">
                <a:latin typeface="Arial"/>
                <a:cs typeface="Arial"/>
              </a:rPr>
              <a:t>that </a:t>
            </a:r>
            <a:r>
              <a:rPr sz="2400" i="1" spc="-140" dirty="0">
                <a:latin typeface="Arial"/>
                <a:cs typeface="Arial"/>
              </a:rPr>
              <a:t>is</a:t>
            </a:r>
            <a:r>
              <a:rPr sz="2400" i="1" spc="-110" dirty="0">
                <a:latin typeface="Arial"/>
                <a:cs typeface="Arial"/>
              </a:rPr>
              <a:t> </a:t>
            </a:r>
            <a:r>
              <a:rPr sz="2400" i="1" spc="-90" dirty="0">
                <a:latin typeface="Arial"/>
                <a:cs typeface="Arial"/>
              </a:rPr>
              <a:t>kind</a:t>
            </a:r>
            <a:r>
              <a:rPr sz="2400" i="1" spc="-105" dirty="0">
                <a:latin typeface="Arial"/>
                <a:cs typeface="Arial"/>
              </a:rPr>
              <a:t> </a:t>
            </a:r>
            <a:r>
              <a:rPr sz="2400" i="1" spc="-10" dirty="0">
                <a:latin typeface="Arial"/>
                <a:cs typeface="Arial"/>
              </a:rPr>
              <a:t>of</a:t>
            </a:r>
            <a:r>
              <a:rPr sz="2400" i="1" spc="-105" dirty="0">
                <a:latin typeface="Arial"/>
                <a:cs typeface="Arial"/>
              </a:rPr>
              <a:t> </a:t>
            </a:r>
            <a:r>
              <a:rPr sz="2400" i="1" spc="-114" dirty="0">
                <a:latin typeface="Arial"/>
                <a:cs typeface="Arial"/>
              </a:rPr>
              <a:t>an</a:t>
            </a:r>
            <a:r>
              <a:rPr sz="2400" i="1" spc="-105" dirty="0">
                <a:latin typeface="Arial"/>
                <a:cs typeface="Arial"/>
              </a:rPr>
              <a:t> </a:t>
            </a:r>
            <a:r>
              <a:rPr sz="2400" i="1" spc="-75" dirty="0">
                <a:latin typeface="Arial"/>
                <a:cs typeface="Arial"/>
              </a:rPr>
              <a:t>aggregator</a:t>
            </a:r>
            <a:r>
              <a:rPr sz="2400" i="1" spc="-110" dirty="0">
                <a:latin typeface="Arial"/>
                <a:cs typeface="Arial"/>
              </a:rPr>
              <a:t> </a:t>
            </a:r>
            <a:r>
              <a:rPr sz="2400" i="1" spc="-10" dirty="0">
                <a:latin typeface="Arial"/>
                <a:cs typeface="Arial"/>
              </a:rPr>
              <a:t>of</a:t>
            </a:r>
            <a:r>
              <a:rPr sz="2400" i="1" spc="-100" dirty="0">
                <a:latin typeface="Arial"/>
                <a:cs typeface="Arial"/>
              </a:rPr>
              <a:t> </a:t>
            </a:r>
            <a:r>
              <a:rPr sz="2400" i="1" spc="-120" dirty="0">
                <a:latin typeface="Arial"/>
                <a:cs typeface="Arial"/>
              </a:rPr>
              <a:t>those</a:t>
            </a:r>
            <a:r>
              <a:rPr sz="2400" i="1" spc="-105" dirty="0">
                <a:latin typeface="Arial"/>
                <a:cs typeface="Arial"/>
              </a:rPr>
              <a:t> </a:t>
            </a:r>
            <a:r>
              <a:rPr sz="2400" i="1" spc="-160" dirty="0">
                <a:latin typeface="Arial"/>
                <a:cs typeface="Arial"/>
              </a:rPr>
              <a:t>services</a:t>
            </a:r>
            <a:r>
              <a:rPr sz="2400" i="1" spc="-110" dirty="0">
                <a:latin typeface="Arial"/>
                <a:cs typeface="Arial"/>
              </a:rPr>
              <a:t> </a:t>
            </a:r>
            <a:r>
              <a:rPr sz="2400" i="1" dirty="0">
                <a:latin typeface="Arial"/>
                <a:cs typeface="Arial"/>
              </a:rPr>
              <a:t>that</a:t>
            </a:r>
            <a:r>
              <a:rPr sz="2400" i="1" spc="-110" dirty="0">
                <a:latin typeface="Arial"/>
                <a:cs typeface="Arial"/>
              </a:rPr>
              <a:t> </a:t>
            </a:r>
            <a:r>
              <a:rPr sz="2400" i="1" spc="-140" dirty="0">
                <a:latin typeface="Arial"/>
                <a:cs typeface="Arial"/>
              </a:rPr>
              <a:t>is</a:t>
            </a:r>
            <a:r>
              <a:rPr sz="2400" i="1" spc="-110" dirty="0">
                <a:latin typeface="Arial"/>
                <a:cs typeface="Arial"/>
              </a:rPr>
              <a:t> </a:t>
            </a:r>
            <a:r>
              <a:rPr sz="2400" i="1" spc="-20" dirty="0">
                <a:latin typeface="Arial"/>
                <a:cs typeface="Arial"/>
              </a:rPr>
              <a:t>made </a:t>
            </a:r>
            <a:r>
              <a:rPr sz="2400" i="1" spc="-90" dirty="0">
                <a:latin typeface="Arial"/>
                <a:cs typeface="Arial"/>
              </a:rPr>
              <a:t>available</a:t>
            </a:r>
            <a:r>
              <a:rPr sz="2400" i="1" spc="-110" dirty="0">
                <a:latin typeface="Arial"/>
                <a:cs typeface="Arial"/>
              </a:rPr>
              <a:t> </a:t>
            </a:r>
            <a:r>
              <a:rPr sz="2400" i="1" dirty="0">
                <a:latin typeface="Arial"/>
                <a:cs typeface="Arial"/>
              </a:rPr>
              <a:t>to</a:t>
            </a:r>
            <a:r>
              <a:rPr sz="2400" i="1" spc="-95" dirty="0">
                <a:latin typeface="Arial"/>
                <a:cs typeface="Arial"/>
              </a:rPr>
              <a:t> </a:t>
            </a:r>
            <a:r>
              <a:rPr sz="2400" i="1" spc="-70" dirty="0">
                <a:latin typeface="Arial"/>
                <a:cs typeface="Arial"/>
              </a:rPr>
              <a:t>our</a:t>
            </a:r>
            <a:r>
              <a:rPr sz="2400" i="1" spc="-110" dirty="0">
                <a:latin typeface="Arial"/>
                <a:cs typeface="Arial"/>
              </a:rPr>
              <a:t> </a:t>
            </a:r>
            <a:r>
              <a:rPr sz="2400" i="1" spc="-135" dirty="0">
                <a:latin typeface="Arial"/>
                <a:cs typeface="Arial"/>
              </a:rPr>
              <a:t>care</a:t>
            </a:r>
            <a:r>
              <a:rPr sz="2400" i="1" spc="-105" dirty="0">
                <a:latin typeface="Arial"/>
                <a:cs typeface="Arial"/>
              </a:rPr>
              <a:t> </a:t>
            </a:r>
            <a:r>
              <a:rPr sz="2400" i="1" spc="-125" dirty="0">
                <a:latin typeface="Arial"/>
                <a:cs typeface="Arial"/>
              </a:rPr>
              <a:t>managers</a:t>
            </a:r>
            <a:r>
              <a:rPr sz="2400" i="1" spc="-110" dirty="0">
                <a:latin typeface="Arial"/>
                <a:cs typeface="Arial"/>
              </a:rPr>
              <a:t> </a:t>
            </a:r>
            <a:r>
              <a:rPr sz="2400" i="1" dirty="0">
                <a:latin typeface="Arial"/>
                <a:cs typeface="Arial"/>
              </a:rPr>
              <a:t>that</a:t>
            </a:r>
            <a:r>
              <a:rPr sz="2400" i="1" spc="-114" dirty="0">
                <a:latin typeface="Arial"/>
                <a:cs typeface="Arial"/>
              </a:rPr>
              <a:t> </a:t>
            </a:r>
            <a:r>
              <a:rPr sz="2400" i="1" spc="-85" dirty="0">
                <a:latin typeface="Arial"/>
                <a:cs typeface="Arial"/>
              </a:rPr>
              <a:t>they</a:t>
            </a:r>
            <a:r>
              <a:rPr sz="2400" i="1" spc="-110" dirty="0">
                <a:latin typeface="Arial"/>
                <a:cs typeface="Arial"/>
              </a:rPr>
              <a:t> </a:t>
            </a:r>
            <a:r>
              <a:rPr sz="2400" i="1" spc="-150" dirty="0">
                <a:latin typeface="Arial"/>
                <a:cs typeface="Arial"/>
              </a:rPr>
              <a:t>can</a:t>
            </a:r>
            <a:r>
              <a:rPr sz="2400" i="1" spc="-110" dirty="0">
                <a:latin typeface="Arial"/>
                <a:cs typeface="Arial"/>
              </a:rPr>
              <a:t> </a:t>
            </a:r>
            <a:r>
              <a:rPr sz="2400" i="1" spc="-75" dirty="0">
                <a:latin typeface="Arial"/>
                <a:cs typeface="Arial"/>
              </a:rPr>
              <a:t>then</a:t>
            </a:r>
            <a:r>
              <a:rPr sz="2400" i="1" spc="-105" dirty="0">
                <a:latin typeface="Arial"/>
                <a:cs typeface="Arial"/>
              </a:rPr>
              <a:t> </a:t>
            </a:r>
            <a:r>
              <a:rPr sz="2400" i="1" spc="-60" dirty="0">
                <a:latin typeface="Arial"/>
                <a:cs typeface="Arial"/>
              </a:rPr>
              <a:t>bring</a:t>
            </a:r>
            <a:r>
              <a:rPr sz="2400" i="1" spc="-105" dirty="0">
                <a:latin typeface="Arial"/>
                <a:cs typeface="Arial"/>
              </a:rPr>
              <a:t> </a:t>
            </a:r>
            <a:r>
              <a:rPr sz="2400" i="1" spc="-25" dirty="0">
                <a:latin typeface="Arial"/>
                <a:cs typeface="Arial"/>
              </a:rPr>
              <a:t>to </a:t>
            </a:r>
            <a:r>
              <a:rPr sz="2400" i="1" spc="-105" dirty="0">
                <a:latin typeface="Arial"/>
                <a:cs typeface="Arial"/>
              </a:rPr>
              <a:t>bear</a:t>
            </a:r>
            <a:r>
              <a:rPr sz="2400" i="1" spc="-110" dirty="0">
                <a:latin typeface="Arial"/>
                <a:cs typeface="Arial"/>
              </a:rPr>
              <a:t> </a:t>
            </a:r>
            <a:r>
              <a:rPr sz="2400" i="1" spc="-120" dirty="0">
                <a:latin typeface="Arial"/>
                <a:cs typeface="Arial"/>
              </a:rPr>
              <a:t>when</a:t>
            </a:r>
            <a:r>
              <a:rPr sz="2400" i="1" spc="-105" dirty="0">
                <a:latin typeface="Arial"/>
                <a:cs typeface="Arial"/>
              </a:rPr>
              <a:t> </a:t>
            </a:r>
            <a:r>
              <a:rPr sz="2400" i="1" spc="-90" dirty="0">
                <a:latin typeface="Arial"/>
                <a:cs typeface="Arial"/>
              </a:rPr>
              <a:t>they</a:t>
            </a:r>
            <a:r>
              <a:rPr sz="2400" i="1" spc="-110" dirty="0">
                <a:latin typeface="Arial"/>
                <a:cs typeface="Arial"/>
              </a:rPr>
              <a:t> </a:t>
            </a:r>
            <a:r>
              <a:rPr sz="2400" i="1" spc="-105" dirty="0">
                <a:latin typeface="Arial"/>
                <a:cs typeface="Arial"/>
              </a:rPr>
              <a:t>are </a:t>
            </a:r>
            <a:r>
              <a:rPr sz="2400" i="1" spc="-110" dirty="0">
                <a:latin typeface="Arial"/>
                <a:cs typeface="Arial"/>
              </a:rPr>
              <a:t>engaging </a:t>
            </a:r>
            <a:r>
              <a:rPr sz="2400" i="1" spc="-70" dirty="0">
                <a:latin typeface="Arial"/>
                <a:cs typeface="Arial"/>
              </a:rPr>
              <a:t>our</a:t>
            </a:r>
            <a:r>
              <a:rPr sz="2400" i="1" spc="-100" dirty="0">
                <a:latin typeface="Arial"/>
                <a:cs typeface="Arial"/>
              </a:rPr>
              <a:t> </a:t>
            </a:r>
            <a:r>
              <a:rPr sz="2400" i="1" spc="-140" dirty="0">
                <a:latin typeface="Arial"/>
                <a:cs typeface="Arial"/>
              </a:rPr>
              <a:t>members</a:t>
            </a:r>
            <a:r>
              <a:rPr sz="2400" i="1" spc="-110" dirty="0">
                <a:latin typeface="Arial"/>
                <a:cs typeface="Arial"/>
              </a:rPr>
              <a:t> </a:t>
            </a:r>
            <a:r>
              <a:rPr sz="2400" i="1" spc="-114" dirty="0">
                <a:latin typeface="Arial"/>
                <a:cs typeface="Arial"/>
              </a:rPr>
              <a:t>and</a:t>
            </a:r>
            <a:r>
              <a:rPr sz="2400" i="1" spc="-105" dirty="0">
                <a:latin typeface="Arial"/>
                <a:cs typeface="Arial"/>
              </a:rPr>
              <a:t> </a:t>
            </a:r>
            <a:r>
              <a:rPr sz="2400" i="1" spc="-85" dirty="0">
                <a:latin typeface="Arial"/>
                <a:cs typeface="Arial"/>
              </a:rPr>
              <a:t>they</a:t>
            </a:r>
            <a:r>
              <a:rPr sz="2400" i="1" spc="-114" dirty="0">
                <a:latin typeface="Arial"/>
                <a:cs typeface="Arial"/>
              </a:rPr>
              <a:t> </a:t>
            </a:r>
            <a:r>
              <a:rPr sz="2400" i="1" spc="-20" dirty="0">
                <a:latin typeface="Arial"/>
                <a:cs typeface="Arial"/>
              </a:rPr>
              <a:t>find</a:t>
            </a:r>
            <a:r>
              <a:rPr sz="2400" i="1" spc="600" dirty="0">
                <a:latin typeface="Arial"/>
                <a:cs typeface="Arial"/>
              </a:rPr>
              <a:t> </a:t>
            </a:r>
            <a:r>
              <a:rPr sz="2400" i="1" dirty="0">
                <a:latin typeface="Arial"/>
                <a:cs typeface="Arial"/>
              </a:rPr>
              <a:t>that</a:t>
            </a:r>
            <a:r>
              <a:rPr sz="2400" i="1" spc="-120" dirty="0">
                <a:latin typeface="Arial"/>
                <a:cs typeface="Arial"/>
              </a:rPr>
              <a:t> </a:t>
            </a:r>
            <a:r>
              <a:rPr sz="2400" i="1" spc="-90" dirty="0">
                <a:latin typeface="Arial"/>
                <a:cs typeface="Arial"/>
              </a:rPr>
              <a:t>they</a:t>
            </a:r>
            <a:r>
              <a:rPr sz="2400" i="1" spc="-114" dirty="0">
                <a:latin typeface="Arial"/>
                <a:cs typeface="Arial"/>
              </a:rPr>
              <a:t> </a:t>
            </a:r>
            <a:r>
              <a:rPr sz="2400" i="1" spc="-145" dirty="0">
                <a:latin typeface="Arial"/>
                <a:cs typeface="Arial"/>
              </a:rPr>
              <a:t>have</a:t>
            </a:r>
            <a:r>
              <a:rPr sz="2400" i="1" spc="-110" dirty="0">
                <a:latin typeface="Arial"/>
                <a:cs typeface="Arial"/>
              </a:rPr>
              <a:t> </a:t>
            </a:r>
            <a:r>
              <a:rPr sz="2400" i="1" spc="-180" dirty="0">
                <a:latin typeface="Arial"/>
                <a:cs typeface="Arial"/>
              </a:rPr>
              <a:t>needs</a:t>
            </a:r>
            <a:r>
              <a:rPr sz="2400" i="1" spc="-110" dirty="0">
                <a:latin typeface="Arial"/>
                <a:cs typeface="Arial"/>
              </a:rPr>
              <a:t> </a:t>
            </a:r>
            <a:r>
              <a:rPr sz="2400" i="1" dirty="0">
                <a:latin typeface="Arial"/>
                <a:cs typeface="Arial"/>
              </a:rPr>
              <a:t>that</a:t>
            </a:r>
            <a:r>
              <a:rPr sz="2400" i="1" spc="-120" dirty="0">
                <a:latin typeface="Arial"/>
                <a:cs typeface="Arial"/>
              </a:rPr>
              <a:t> </a:t>
            </a:r>
            <a:r>
              <a:rPr sz="2400" i="1" spc="-105" dirty="0">
                <a:latin typeface="Arial"/>
                <a:cs typeface="Arial"/>
              </a:rPr>
              <a:t>are</a:t>
            </a:r>
            <a:r>
              <a:rPr sz="2400" i="1" spc="-110" dirty="0">
                <a:latin typeface="Arial"/>
                <a:cs typeface="Arial"/>
              </a:rPr>
              <a:t> </a:t>
            </a:r>
            <a:r>
              <a:rPr sz="2400" i="1" spc="-90" dirty="0">
                <a:latin typeface="Arial"/>
                <a:cs typeface="Arial"/>
              </a:rPr>
              <a:t>kind</a:t>
            </a:r>
            <a:r>
              <a:rPr sz="2400" i="1" spc="-110" dirty="0">
                <a:latin typeface="Arial"/>
                <a:cs typeface="Arial"/>
              </a:rPr>
              <a:t> </a:t>
            </a:r>
            <a:r>
              <a:rPr sz="2400" i="1" dirty="0">
                <a:latin typeface="Arial"/>
                <a:cs typeface="Arial"/>
              </a:rPr>
              <a:t>of</a:t>
            </a:r>
            <a:r>
              <a:rPr sz="2400" i="1" spc="-110" dirty="0">
                <a:latin typeface="Arial"/>
                <a:cs typeface="Arial"/>
              </a:rPr>
              <a:t> </a:t>
            </a:r>
            <a:r>
              <a:rPr sz="2400" i="1" spc="-95" dirty="0">
                <a:latin typeface="Arial"/>
                <a:cs typeface="Arial"/>
              </a:rPr>
              <a:t>outside</a:t>
            </a:r>
            <a:r>
              <a:rPr sz="2400" i="1" spc="-110" dirty="0">
                <a:latin typeface="Arial"/>
                <a:cs typeface="Arial"/>
              </a:rPr>
              <a:t> </a:t>
            </a:r>
            <a:r>
              <a:rPr sz="2400" i="1" dirty="0">
                <a:latin typeface="Arial"/>
                <a:cs typeface="Arial"/>
              </a:rPr>
              <a:t>of</a:t>
            </a:r>
            <a:r>
              <a:rPr sz="2400" i="1" spc="-105" dirty="0">
                <a:latin typeface="Arial"/>
                <a:cs typeface="Arial"/>
              </a:rPr>
              <a:t> </a:t>
            </a:r>
            <a:r>
              <a:rPr sz="2400" i="1" spc="-70" dirty="0">
                <a:latin typeface="Arial"/>
                <a:cs typeface="Arial"/>
              </a:rPr>
              <a:t>our</a:t>
            </a:r>
            <a:r>
              <a:rPr sz="2400" i="1" spc="-110" dirty="0">
                <a:latin typeface="Arial"/>
                <a:cs typeface="Arial"/>
              </a:rPr>
              <a:t> </a:t>
            </a:r>
            <a:r>
              <a:rPr sz="2400" i="1" spc="-40" dirty="0">
                <a:latin typeface="Arial"/>
                <a:cs typeface="Arial"/>
              </a:rPr>
              <a:t>benefits.”</a:t>
            </a:r>
            <a:endParaRPr sz="2400" dirty="0">
              <a:latin typeface="Arial"/>
              <a:cs typeface="Arial"/>
            </a:endParaRPr>
          </a:p>
          <a:p>
            <a:pPr marL="469900">
              <a:lnSpc>
                <a:spcPct val="100000"/>
              </a:lnSpc>
              <a:spcBef>
                <a:spcPts val="20"/>
              </a:spcBef>
            </a:pPr>
            <a:r>
              <a:rPr sz="1900" spc="-130" dirty="0"/>
              <a:t>(Org</a:t>
            </a:r>
            <a:r>
              <a:rPr sz="1900" spc="-65" dirty="0"/>
              <a:t> </a:t>
            </a:r>
            <a:r>
              <a:rPr sz="1900" spc="-25" dirty="0"/>
              <a:t>2)</a:t>
            </a:r>
            <a:endParaRPr sz="1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407128" y="258571"/>
            <a:ext cx="6329680" cy="1119505"/>
          </a:xfrm>
          <a:prstGeom prst="rect">
            <a:avLst/>
          </a:prstGeom>
        </p:spPr>
        <p:txBody>
          <a:bodyPr vert="horz" wrap="square" lIns="0" tIns="29844" rIns="0" bIns="0" rtlCol="0">
            <a:spAutoFit/>
          </a:bodyPr>
          <a:lstStyle/>
          <a:p>
            <a:pPr marL="1604645" marR="5080" indent="-1592580">
              <a:lnSpc>
                <a:spcPts val="4290"/>
              </a:lnSpc>
              <a:spcBef>
                <a:spcPts val="234"/>
              </a:spcBef>
            </a:pPr>
            <a:r>
              <a:rPr sz="3600" spc="-235" dirty="0"/>
              <a:t>Address</a:t>
            </a:r>
            <a:r>
              <a:rPr sz="3600" spc="-160" dirty="0"/>
              <a:t> </a:t>
            </a:r>
            <a:r>
              <a:rPr sz="3600" spc="-500" dirty="0"/>
              <a:t>SDOH</a:t>
            </a:r>
            <a:r>
              <a:rPr sz="3600" spc="-165" dirty="0"/>
              <a:t> </a:t>
            </a:r>
            <a:r>
              <a:rPr sz="3600" spc="-170" dirty="0"/>
              <a:t>by </a:t>
            </a:r>
            <a:r>
              <a:rPr sz="3600" spc="-175" dirty="0"/>
              <a:t>Referring</a:t>
            </a:r>
            <a:r>
              <a:rPr sz="3600" spc="-155" dirty="0"/>
              <a:t> </a:t>
            </a:r>
            <a:r>
              <a:rPr sz="3600" dirty="0"/>
              <a:t>to</a:t>
            </a:r>
            <a:r>
              <a:rPr sz="3600" spc="-160" dirty="0"/>
              <a:t> </a:t>
            </a:r>
            <a:r>
              <a:rPr sz="3600" spc="-85" dirty="0"/>
              <a:t>and </a:t>
            </a:r>
            <a:r>
              <a:rPr sz="3600" spc="-155" dirty="0"/>
              <a:t>Supporting</a:t>
            </a:r>
            <a:r>
              <a:rPr sz="3600" spc="-100" dirty="0"/>
              <a:t> </a:t>
            </a:r>
            <a:r>
              <a:rPr sz="3600" spc="-515" dirty="0"/>
              <a:t>CBOs</a:t>
            </a:r>
            <a:endParaRPr sz="3600"/>
          </a:p>
        </p:txBody>
      </p:sp>
      <p:sp>
        <p:nvSpPr>
          <p:cNvPr id="3" name="object 3" descr="Investing in CBOs&#13;&#10;“These community agencies have often really important long-term relationships with our members. That's really something we want to enable and empower them to continue to do without necessarily having to rely on their health plan to do so… we're investing close to a quarter of a million dollars in addressing social needs through community grants...Our communities are best positioned to be able to address their own needs.&#13;&#10;They're closest to it” (Org 12)&#13;&#10;"/>
          <p:cNvSpPr txBox="1"/>
          <p:nvPr/>
        </p:nvSpPr>
        <p:spPr>
          <a:xfrm>
            <a:off x="535940" y="1608835"/>
            <a:ext cx="7959090" cy="4307840"/>
          </a:xfrm>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z="3000" spc="-130" dirty="0">
                <a:latin typeface="Arial"/>
                <a:cs typeface="Arial"/>
              </a:rPr>
              <a:t>Investing</a:t>
            </a:r>
            <a:r>
              <a:rPr sz="3000" spc="-165" dirty="0">
                <a:latin typeface="Arial"/>
                <a:cs typeface="Arial"/>
              </a:rPr>
              <a:t> </a:t>
            </a:r>
            <a:r>
              <a:rPr sz="3000" spc="-30" dirty="0">
                <a:latin typeface="Arial"/>
                <a:cs typeface="Arial"/>
              </a:rPr>
              <a:t>in</a:t>
            </a:r>
            <a:r>
              <a:rPr sz="3000" spc="-165" dirty="0">
                <a:latin typeface="Arial"/>
                <a:cs typeface="Arial"/>
              </a:rPr>
              <a:t> </a:t>
            </a:r>
            <a:r>
              <a:rPr sz="3000" spc="-434" dirty="0">
                <a:latin typeface="Arial"/>
                <a:cs typeface="Arial"/>
              </a:rPr>
              <a:t>CBOs</a:t>
            </a:r>
            <a:endParaRPr sz="3000" dirty="0">
              <a:latin typeface="Arial"/>
              <a:cs typeface="Arial"/>
            </a:endParaRPr>
          </a:p>
          <a:p>
            <a:pPr marL="469900" marR="5080">
              <a:lnSpc>
                <a:spcPct val="99800"/>
              </a:lnSpc>
              <a:spcBef>
                <a:spcPts val="1895"/>
              </a:spcBef>
            </a:pPr>
            <a:r>
              <a:rPr sz="2600" i="1" spc="-155" dirty="0">
                <a:latin typeface="Arial"/>
                <a:cs typeface="Arial"/>
              </a:rPr>
              <a:t>“These</a:t>
            </a:r>
            <a:r>
              <a:rPr sz="2600" i="1" spc="-110" dirty="0">
                <a:latin typeface="Arial"/>
                <a:cs typeface="Arial"/>
              </a:rPr>
              <a:t> </a:t>
            </a:r>
            <a:r>
              <a:rPr sz="2600" i="1" spc="-90" dirty="0">
                <a:latin typeface="Arial"/>
                <a:cs typeface="Arial"/>
              </a:rPr>
              <a:t>community</a:t>
            </a:r>
            <a:r>
              <a:rPr sz="2600" i="1" spc="-110" dirty="0">
                <a:latin typeface="Arial"/>
                <a:cs typeface="Arial"/>
              </a:rPr>
              <a:t> </a:t>
            </a:r>
            <a:r>
              <a:rPr sz="2600" i="1" spc="-165" dirty="0">
                <a:latin typeface="Arial"/>
                <a:cs typeface="Arial"/>
              </a:rPr>
              <a:t>agencies</a:t>
            </a:r>
            <a:r>
              <a:rPr sz="2600" i="1" spc="-105" dirty="0">
                <a:latin typeface="Arial"/>
                <a:cs typeface="Arial"/>
              </a:rPr>
              <a:t> </a:t>
            </a:r>
            <a:r>
              <a:rPr sz="2600" i="1" spc="-155" dirty="0">
                <a:latin typeface="Arial"/>
                <a:cs typeface="Arial"/>
              </a:rPr>
              <a:t>have</a:t>
            </a:r>
            <a:r>
              <a:rPr sz="2600" i="1" spc="-110" dirty="0">
                <a:latin typeface="Arial"/>
                <a:cs typeface="Arial"/>
              </a:rPr>
              <a:t> </a:t>
            </a:r>
            <a:r>
              <a:rPr sz="2600" i="1" spc="-65" dirty="0">
                <a:latin typeface="Arial"/>
                <a:cs typeface="Arial"/>
              </a:rPr>
              <a:t>often</a:t>
            </a:r>
            <a:r>
              <a:rPr sz="2600" i="1" spc="-110" dirty="0">
                <a:latin typeface="Arial"/>
                <a:cs typeface="Arial"/>
              </a:rPr>
              <a:t> </a:t>
            </a:r>
            <a:r>
              <a:rPr sz="2600" i="1" spc="-75" dirty="0">
                <a:latin typeface="Arial"/>
                <a:cs typeface="Arial"/>
              </a:rPr>
              <a:t>really</a:t>
            </a:r>
            <a:r>
              <a:rPr sz="2600" i="1" spc="-105" dirty="0">
                <a:latin typeface="Arial"/>
                <a:cs typeface="Arial"/>
              </a:rPr>
              <a:t> </a:t>
            </a:r>
            <a:r>
              <a:rPr sz="2600" i="1" spc="-10" dirty="0">
                <a:latin typeface="Arial"/>
                <a:cs typeface="Arial"/>
              </a:rPr>
              <a:t>important </a:t>
            </a:r>
            <a:r>
              <a:rPr sz="2600" i="1" spc="-85" dirty="0">
                <a:latin typeface="Arial"/>
                <a:cs typeface="Arial"/>
              </a:rPr>
              <a:t>long-</a:t>
            </a:r>
            <a:r>
              <a:rPr sz="2600" i="1" spc="-50" dirty="0">
                <a:latin typeface="Arial"/>
                <a:cs typeface="Arial"/>
              </a:rPr>
              <a:t>term</a:t>
            </a:r>
            <a:r>
              <a:rPr sz="2600" i="1" spc="-85" dirty="0">
                <a:latin typeface="Arial"/>
                <a:cs typeface="Arial"/>
              </a:rPr>
              <a:t> </a:t>
            </a:r>
            <a:r>
              <a:rPr sz="2600" i="1" spc="-100" dirty="0">
                <a:latin typeface="Arial"/>
                <a:cs typeface="Arial"/>
              </a:rPr>
              <a:t>relationships</a:t>
            </a:r>
            <a:r>
              <a:rPr sz="2600" i="1" spc="-95" dirty="0">
                <a:latin typeface="Arial"/>
                <a:cs typeface="Arial"/>
              </a:rPr>
              <a:t> </a:t>
            </a:r>
            <a:r>
              <a:rPr sz="2600" i="1" dirty="0">
                <a:latin typeface="Arial"/>
                <a:cs typeface="Arial"/>
              </a:rPr>
              <a:t>with</a:t>
            </a:r>
            <a:r>
              <a:rPr sz="2600" i="1" spc="-95" dirty="0">
                <a:latin typeface="Arial"/>
                <a:cs typeface="Arial"/>
              </a:rPr>
              <a:t> </a:t>
            </a:r>
            <a:r>
              <a:rPr sz="2600" i="1" spc="-75" dirty="0">
                <a:latin typeface="Arial"/>
                <a:cs typeface="Arial"/>
              </a:rPr>
              <a:t>our</a:t>
            </a:r>
            <a:r>
              <a:rPr sz="2600" i="1" spc="-95" dirty="0">
                <a:latin typeface="Arial"/>
                <a:cs typeface="Arial"/>
              </a:rPr>
              <a:t> </a:t>
            </a:r>
            <a:r>
              <a:rPr sz="2600" i="1" spc="-150" dirty="0">
                <a:latin typeface="Arial"/>
                <a:cs typeface="Arial"/>
              </a:rPr>
              <a:t>members.</a:t>
            </a:r>
            <a:r>
              <a:rPr sz="2600" i="1" spc="-85" dirty="0">
                <a:latin typeface="Arial"/>
                <a:cs typeface="Arial"/>
              </a:rPr>
              <a:t> </a:t>
            </a:r>
            <a:r>
              <a:rPr sz="2600" i="1" spc="-120" dirty="0">
                <a:latin typeface="Arial"/>
                <a:cs typeface="Arial"/>
              </a:rPr>
              <a:t>That's</a:t>
            </a:r>
            <a:r>
              <a:rPr sz="2600" i="1" spc="-95" dirty="0">
                <a:latin typeface="Arial"/>
                <a:cs typeface="Arial"/>
              </a:rPr>
              <a:t> </a:t>
            </a:r>
            <a:r>
              <a:rPr sz="2600" i="1" spc="-10" dirty="0">
                <a:latin typeface="Arial"/>
                <a:cs typeface="Arial"/>
              </a:rPr>
              <a:t>really </a:t>
            </a:r>
            <a:r>
              <a:rPr sz="2600" i="1" spc="-110" dirty="0">
                <a:latin typeface="Arial"/>
                <a:cs typeface="Arial"/>
              </a:rPr>
              <a:t>something</a:t>
            </a:r>
            <a:r>
              <a:rPr sz="2600" i="1" spc="-130" dirty="0">
                <a:latin typeface="Arial"/>
                <a:cs typeface="Arial"/>
              </a:rPr>
              <a:t> </a:t>
            </a:r>
            <a:r>
              <a:rPr sz="2600" i="1" spc="-125" dirty="0">
                <a:latin typeface="Arial"/>
                <a:cs typeface="Arial"/>
              </a:rPr>
              <a:t>we</a:t>
            </a:r>
            <a:r>
              <a:rPr sz="2600" i="1" spc="-130" dirty="0">
                <a:latin typeface="Arial"/>
                <a:cs typeface="Arial"/>
              </a:rPr>
              <a:t> </a:t>
            </a:r>
            <a:r>
              <a:rPr sz="2600" i="1" spc="-30" dirty="0">
                <a:latin typeface="Arial"/>
                <a:cs typeface="Arial"/>
              </a:rPr>
              <a:t>want</a:t>
            </a:r>
            <a:r>
              <a:rPr sz="2600" i="1" spc="-120" dirty="0">
                <a:latin typeface="Arial"/>
                <a:cs typeface="Arial"/>
              </a:rPr>
              <a:t> </a:t>
            </a:r>
            <a:r>
              <a:rPr sz="2600" i="1" dirty="0">
                <a:latin typeface="Arial"/>
                <a:cs typeface="Arial"/>
              </a:rPr>
              <a:t>to</a:t>
            </a:r>
            <a:r>
              <a:rPr sz="2600" i="1" spc="-125" dirty="0">
                <a:latin typeface="Arial"/>
                <a:cs typeface="Arial"/>
              </a:rPr>
              <a:t> </a:t>
            </a:r>
            <a:r>
              <a:rPr sz="2600" i="1" spc="-135" dirty="0">
                <a:latin typeface="Arial"/>
                <a:cs typeface="Arial"/>
              </a:rPr>
              <a:t>enable</a:t>
            </a:r>
            <a:r>
              <a:rPr sz="2600" i="1" spc="-125" dirty="0">
                <a:latin typeface="Arial"/>
                <a:cs typeface="Arial"/>
              </a:rPr>
              <a:t> and</a:t>
            </a:r>
            <a:r>
              <a:rPr sz="2600" i="1" spc="-130" dirty="0">
                <a:latin typeface="Arial"/>
                <a:cs typeface="Arial"/>
              </a:rPr>
              <a:t> </a:t>
            </a:r>
            <a:r>
              <a:rPr sz="2600" i="1" spc="-114" dirty="0">
                <a:latin typeface="Arial"/>
                <a:cs typeface="Arial"/>
              </a:rPr>
              <a:t>empower</a:t>
            </a:r>
            <a:r>
              <a:rPr sz="2600" i="1" spc="-125" dirty="0">
                <a:latin typeface="Arial"/>
                <a:cs typeface="Arial"/>
              </a:rPr>
              <a:t> </a:t>
            </a:r>
            <a:r>
              <a:rPr sz="2600" i="1" spc="-85" dirty="0">
                <a:latin typeface="Arial"/>
                <a:cs typeface="Arial"/>
              </a:rPr>
              <a:t>them</a:t>
            </a:r>
            <a:r>
              <a:rPr sz="2600" i="1" spc="-120" dirty="0">
                <a:latin typeface="Arial"/>
                <a:cs typeface="Arial"/>
              </a:rPr>
              <a:t> </a:t>
            </a:r>
            <a:r>
              <a:rPr sz="2600" i="1" spc="-25" dirty="0">
                <a:latin typeface="Arial"/>
                <a:cs typeface="Arial"/>
              </a:rPr>
              <a:t>to </a:t>
            </a:r>
            <a:r>
              <a:rPr sz="2600" i="1" spc="-100" dirty="0">
                <a:latin typeface="Arial"/>
                <a:cs typeface="Arial"/>
              </a:rPr>
              <a:t>continue</a:t>
            </a:r>
            <a:r>
              <a:rPr sz="2600" i="1" spc="-130" dirty="0">
                <a:latin typeface="Arial"/>
                <a:cs typeface="Arial"/>
              </a:rPr>
              <a:t> </a:t>
            </a:r>
            <a:r>
              <a:rPr sz="2600" i="1" dirty="0">
                <a:latin typeface="Arial"/>
                <a:cs typeface="Arial"/>
              </a:rPr>
              <a:t>to</a:t>
            </a:r>
            <a:r>
              <a:rPr sz="2600" i="1" spc="-120" dirty="0">
                <a:latin typeface="Arial"/>
                <a:cs typeface="Arial"/>
              </a:rPr>
              <a:t> </a:t>
            </a:r>
            <a:r>
              <a:rPr sz="2600" i="1" spc="-125" dirty="0">
                <a:latin typeface="Arial"/>
                <a:cs typeface="Arial"/>
              </a:rPr>
              <a:t>do</a:t>
            </a:r>
            <a:r>
              <a:rPr sz="2600" i="1" spc="-120" dirty="0">
                <a:latin typeface="Arial"/>
                <a:cs typeface="Arial"/>
              </a:rPr>
              <a:t> </a:t>
            </a:r>
            <a:r>
              <a:rPr sz="2600" i="1" spc="-10" dirty="0">
                <a:latin typeface="Arial"/>
                <a:cs typeface="Arial"/>
              </a:rPr>
              <a:t>without</a:t>
            </a:r>
            <a:r>
              <a:rPr sz="2600" i="1" spc="-120" dirty="0">
                <a:latin typeface="Arial"/>
                <a:cs typeface="Arial"/>
              </a:rPr>
              <a:t> </a:t>
            </a:r>
            <a:r>
              <a:rPr sz="2600" i="1" spc="-150" dirty="0">
                <a:latin typeface="Arial"/>
                <a:cs typeface="Arial"/>
              </a:rPr>
              <a:t>necessarily</a:t>
            </a:r>
            <a:r>
              <a:rPr sz="2600" i="1" spc="-130" dirty="0">
                <a:latin typeface="Arial"/>
                <a:cs typeface="Arial"/>
              </a:rPr>
              <a:t> </a:t>
            </a:r>
            <a:r>
              <a:rPr sz="2600" i="1" spc="-100" dirty="0">
                <a:latin typeface="Arial"/>
                <a:cs typeface="Arial"/>
              </a:rPr>
              <a:t>having</a:t>
            </a:r>
            <a:r>
              <a:rPr sz="2600" i="1" spc="-125" dirty="0">
                <a:latin typeface="Arial"/>
                <a:cs typeface="Arial"/>
              </a:rPr>
              <a:t> </a:t>
            </a:r>
            <a:r>
              <a:rPr sz="2600" i="1" dirty="0">
                <a:latin typeface="Arial"/>
                <a:cs typeface="Arial"/>
              </a:rPr>
              <a:t>to</a:t>
            </a:r>
            <a:r>
              <a:rPr sz="2600" i="1" spc="-120" dirty="0">
                <a:latin typeface="Arial"/>
                <a:cs typeface="Arial"/>
              </a:rPr>
              <a:t> </a:t>
            </a:r>
            <a:r>
              <a:rPr sz="2600" i="1" spc="-90" dirty="0">
                <a:latin typeface="Arial"/>
                <a:cs typeface="Arial"/>
              </a:rPr>
              <a:t>rely</a:t>
            </a:r>
            <a:r>
              <a:rPr sz="2600" i="1" spc="-125" dirty="0">
                <a:latin typeface="Arial"/>
                <a:cs typeface="Arial"/>
              </a:rPr>
              <a:t> </a:t>
            </a:r>
            <a:r>
              <a:rPr sz="2600" i="1" spc="-25" dirty="0">
                <a:latin typeface="Arial"/>
                <a:cs typeface="Arial"/>
              </a:rPr>
              <a:t>on </a:t>
            </a:r>
            <a:r>
              <a:rPr sz="2600" i="1" spc="-40" dirty="0">
                <a:latin typeface="Arial"/>
                <a:cs typeface="Arial"/>
              </a:rPr>
              <a:t>their</a:t>
            </a:r>
            <a:r>
              <a:rPr sz="2600" i="1" spc="-120" dirty="0">
                <a:latin typeface="Arial"/>
                <a:cs typeface="Arial"/>
              </a:rPr>
              <a:t> </a:t>
            </a:r>
            <a:r>
              <a:rPr sz="2600" i="1" spc="-80" dirty="0">
                <a:latin typeface="Arial"/>
                <a:cs typeface="Arial"/>
              </a:rPr>
              <a:t>health</a:t>
            </a:r>
            <a:r>
              <a:rPr sz="2600" i="1" spc="-120" dirty="0">
                <a:latin typeface="Arial"/>
                <a:cs typeface="Arial"/>
              </a:rPr>
              <a:t> </a:t>
            </a:r>
            <a:r>
              <a:rPr sz="2600" i="1" spc="-95" dirty="0">
                <a:latin typeface="Arial"/>
                <a:cs typeface="Arial"/>
              </a:rPr>
              <a:t>plan</a:t>
            </a:r>
            <a:r>
              <a:rPr sz="2600" i="1" spc="-114" dirty="0">
                <a:latin typeface="Arial"/>
                <a:cs typeface="Arial"/>
              </a:rPr>
              <a:t> </a:t>
            </a:r>
            <a:r>
              <a:rPr sz="2600" i="1" dirty="0">
                <a:latin typeface="Arial"/>
                <a:cs typeface="Arial"/>
              </a:rPr>
              <a:t>to</a:t>
            </a:r>
            <a:r>
              <a:rPr sz="2600" i="1" spc="-114" dirty="0">
                <a:latin typeface="Arial"/>
                <a:cs typeface="Arial"/>
              </a:rPr>
              <a:t> </a:t>
            </a:r>
            <a:r>
              <a:rPr sz="2600" i="1" spc="-125" dirty="0">
                <a:latin typeface="Arial"/>
                <a:cs typeface="Arial"/>
              </a:rPr>
              <a:t>do</a:t>
            </a:r>
            <a:r>
              <a:rPr sz="2600" i="1" spc="-114" dirty="0">
                <a:latin typeface="Arial"/>
                <a:cs typeface="Arial"/>
              </a:rPr>
              <a:t> </a:t>
            </a:r>
            <a:r>
              <a:rPr sz="2600" i="1" spc="-420" dirty="0">
                <a:latin typeface="Arial"/>
                <a:cs typeface="Arial"/>
              </a:rPr>
              <a:t>so…</a:t>
            </a:r>
            <a:r>
              <a:rPr sz="2600" i="1" spc="-105" dirty="0">
                <a:latin typeface="Arial"/>
                <a:cs typeface="Arial"/>
              </a:rPr>
              <a:t> </a:t>
            </a:r>
            <a:r>
              <a:rPr sz="2600" i="1" spc="-75" dirty="0">
                <a:latin typeface="Arial"/>
                <a:cs typeface="Arial"/>
              </a:rPr>
              <a:t>we're</a:t>
            </a:r>
            <a:r>
              <a:rPr sz="2600" i="1" spc="-120" dirty="0">
                <a:latin typeface="Arial"/>
                <a:cs typeface="Arial"/>
              </a:rPr>
              <a:t> </a:t>
            </a:r>
            <a:r>
              <a:rPr sz="2600" i="1" spc="-105" dirty="0">
                <a:latin typeface="Arial"/>
                <a:cs typeface="Arial"/>
              </a:rPr>
              <a:t>investing</a:t>
            </a:r>
            <a:r>
              <a:rPr sz="2600" i="1" spc="-114" dirty="0">
                <a:latin typeface="Arial"/>
                <a:cs typeface="Arial"/>
              </a:rPr>
              <a:t> </a:t>
            </a:r>
            <a:r>
              <a:rPr sz="2600" i="1" spc="-175" dirty="0">
                <a:latin typeface="Arial"/>
                <a:cs typeface="Arial"/>
              </a:rPr>
              <a:t>close</a:t>
            </a:r>
            <a:r>
              <a:rPr sz="2600" i="1" spc="-120" dirty="0">
                <a:latin typeface="Arial"/>
                <a:cs typeface="Arial"/>
              </a:rPr>
              <a:t> </a:t>
            </a:r>
            <a:r>
              <a:rPr sz="2600" i="1" dirty="0">
                <a:latin typeface="Arial"/>
                <a:cs typeface="Arial"/>
              </a:rPr>
              <a:t>to</a:t>
            </a:r>
            <a:r>
              <a:rPr sz="2600" i="1" spc="-114" dirty="0">
                <a:latin typeface="Arial"/>
                <a:cs typeface="Arial"/>
              </a:rPr>
              <a:t> </a:t>
            </a:r>
            <a:r>
              <a:rPr sz="2600" i="1" spc="-50" dirty="0">
                <a:latin typeface="Arial"/>
                <a:cs typeface="Arial"/>
              </a:rPr>
              <a:t>a </a:t>
            </a:r>
            <a:r>
              <a:rPr sz="2600" i="1" spc="-60" dirty="0">
                <a:latin typeface="Arial"/>
                <a:cs typeface="Arial"/>
              </a:rPr>
              <a:t>quarter</a:t>
            </a:r>
            <a:r>
              <a:rPr sz="2600" i="1" spc="-114" dirty="0">
                <a:latin typeface="Arial"/>
                <a:cs typeface="Arial"/>
              </a:rPr>
              <a:t> </a:t>
            </a:r>
            <a:r>
              <a:rPr sz="2600" i="1" spc="-20" dirty="0">
                <a:latin typeface="Arial"/>
                <a:cs typeface="Arial"/>
              </a:rPr>
              <a:t>of</a:t>
            </a:r>
            <a:r>
              <a:rPr sz="2600" i="1" spc="-120" dirty="0">
                <a:latin typeface="Arial"/>
                <a:cs typeface="Arial"/>
              </a:rPr>
              <a:t> </a:t>
            </a:r>
            <a:r>
              <a:rPr sz="2600" i="1" spc="-125" dirty="0">
                <a:latin typeface="Arial"/>
                <a:cs typeface="Arial"/>
              </a:rPr>
              <a:t>a</a:t>
            </a:r>
            <a:r>
              <a:rPr sz="2600" i="1" spc="-114" dirty="0">
                <a:latin typeface="Arial"/>
                <a:cs typeface="Arial"/>
              </a:rPr>
              <a:t> </a:t>
            </a:r>
            <a:r>
              <a:rPr sz="2600" i="1" spc="-40" dirty="0">
                <a:latin typeface="Arial"/>
                <a:cs typeface="Arial"/>
              </a:rPr>
              <a:t>million</a:t>
            </a:r>
            <a:r>
              <a:rPr sz="2600" i="1" spc="-114" dirty="0">
                <a:latin typeface="Arial"/>
                <a:cs typeface="Arial"/>
              </a:rPr>
              <a:t> </a:t>
            </a:r>
            <a:r>
              <a:rPr sz="2600" i="1" spc="-95" dirty="0">
                <a:latin typeface="Arial"/>
                <a:cs typeface="Arial"/>
              </a:rPr>
              <a:t>dollars</a:t>
            </a:r>
            <a:r>
              <a:rPr sz="2600" i="1" spc="-114" dirty="0">
                <a:latin typeface="Arial"/>
                <a:cs typeface="Arial"/>
              </a:rPr>
              <a:t> </a:t>
            </a:r>
            <a:r>
              <a:rPr sz="2600" i="1" spc="-50" dirty="0">
                <a:latin typeface="Arial"/>
                <a:cs typeface="Arial"/>
              </a:rPr>
              <a:t>in</a:t>
            </a:r>
            <a:r>
              <a:rPr sz="2600" i="1" spc="-114" dirty="0">
                <a:latin typeface="Arial"/>
                <a:cs typeface="Arial"/>
              </a:rPr>
              <a:t> </a:t>
            </a:r>
            <a:r>
              <a:rPr sz="2600" i="1" spc="-140" dirty="0">
                <a:latin typeface="Arial"/>
                <a:cs typeface="Arial"/>
              </a:rPr>
              <a:t>addressing</a:t>
            </a:r>
            <a:r>
              <a:rPr sz="2600" i="1" spc="-114" dirty="0">
                <a:latin typeface="Arial"/>
                <a:cs typeface="Arial"/>
              </a:rPr>
              <a:t> </a:t>
            </a:r>
            <a:r>
              <a:rPr sz="2600" i="1" spc="-130" dirty="0">
                <a:latin typeface="Arial"/>
                <a:cs typeface="Arial"/>
              </a:rPr>
              <a:t>social</a:t>
            </a:r>
            <a:r>
              <a:rPr sz="2600" i="1" spc="-110" dirty="0">
                <a:latin typeface="Arial"/>
                <a:cs typeface="Arial"/>
              </a:rPr>
              <a:t> </a:t>
            </a:r>
            <a:r>
              <a:rPr sz="2600" i="1" spc="-10" dirty="0">
                <a:latin typeface="Arial"/>
                <a:cs typeface="Arial"/>
              </a:rPr>
              <a:t>needs </a:t>
            </a:r>
            <a:r>
              <a:rPr sz="2600" i="1" spc="-65" dirty="0">
                <a:latin typeface="Arial"/>
                <a:cs typeface="Arial"/>
              </a:rPr>
              <a:t>through</a:t>
            </a:r>
            <a:r>
              <a:rPr sz="2600" i="1" spc="-120" dirty="0">
                <a:latin typeface="Arial"/>
                <a:cs typeface="Arial"/>
              </a:rPr>
              <a:t> </a:t>
            </a:r>
            <a:r>
              <a:rPr sz="2600" i="1" spc="-90" dirty="0">
                <a:latin typeface="Arial"/>
                <a:cs typeface="Arial"/>
              </a:rPr>
              <a:t>community</a:t>
            </a:r>
            <a:r>
              <a:rPr sz="2600" i="1" spc="-110" dirty="0">
                <a:latin typeface="Arial"/>
                <a:cs typeface="Arial"/>
              </a:rPr>
              <a:t> </a:t>
            </a:r>
            <a:r>
              <a:rPr sz="2600" i="1" spc="-100" dirty="0">
                <a:latin typeface="Arial"/>
                <a:cs typeface="Arial"/>
              </a:rPr>
              <a:t>grants...Our</a:t>
            </a:r>
            <a:r>
              <a:rPr sz="2600" i="1" spc="-110" dirty="0">
                <a:latin typeface="Arial"/>
                <a:cs typeface="Arial"/>
              </a:rPr>
              <a:t> communities </a:t>
            </a:r>
            <a:r>
              <a:rPr sz="2600" i="1" spc="-105" dirty="0">
                <a:latin typeface="Arial"/>
                <a:cs typeface="Arial"/>
              </a:rPr>
              <a:t>are</a:t>
            </a:r>
            <a:r>
              <a:rPr sz="2600" i="1" spc="-110" dirty="0">
                <a:latin typeface="Arial"/>
                <a:cs typeface="Arial"/>
              </a:rPr>
              <a:t> </a:t>
            </a:r>
            <a:r>
              <a:rPr sz="2600" i="1" spc="-20" dirty="0">
                <a:latin typeface="Arial"/>
                <a:cs typeface="Arial"/>
              </a:rPr>
              <a:t>best </a:t>
            </a:r>
            <a:r>
              <a:rPr sz="2600" i="1" spc="-100" dirty="0">
                <a:latin typeface="Arial"/>
                <a:cs typeface="Arial"/>
              </a:rPr>
              <a:t>positioned</a:t>
            </a:r>
            <a:r>
              <a:rPr sz="2600" i="1" spc="-125" dirty="0">
                <a:latin typeface="Arial"/>
                <a:cs typeface="Arial"/>
              </a:rPr>
              <a:t> </a:t>
            </a:r>
            <a:r>
              <a:rPr sz="2600" i="1" dirty="0">
                <a:latin typeface="Arial"/>
                <a:cs typeface="Arial"/>
              </a:rPr>
              <a:t>to</a:t>
            </a:r>
            <a:r>
              <a:rPr sz="2600" i="1" spc="-114" dirty="0">
                <a:latin typeface="Arial"/>
                <a:cs typeface="Arial"/>
              </a:rPr>
              <a:t> </a:t>
            </a:r>
            <a:r>
              <a:rPr sz="2600" i="1" spc="-180" dirty="0">
                <a:latin typeface="Arial"/>
                <a:cs typeface="Arial"/>
              </a:rPr>
              <a:t>be</a:t>
            </a:r>
            <a:r>
              <a:rPr sz="2600" i="1" spc="-120" dirty="0">
                <a:latin typeface="Arial"/>
                <a:cs typeface="Arial"/>
              </a:rPr>
              <a:t> </a:t>
            </a:r>
            <a:r>
              <a:rPr sz="2600" i="1" spc="-114" dirty="0">
                <a:latin typeface="Arial"/>
                <a:cs typeface="Arial"/>
              </a:rPr>
              <a:t>able</a:t>
            </a:r>
            <a:r>
              <a:rPr sz="2600" i="1" spc="-120" dirty="0">
                <a:latin typeface="Arial"/>
                <a:cs typeface="Arial"/>
              </a:rPr>
              <a:t> </a:t>
            </a:r>
            <a:r>
              <a:rPr sz="2600" i="1" dirty="0">
                <a:latin typeface="Arial"/>
                <a:cs typeface="Arial"/>
              </a:rPr>
              <a:t>to</a:t>
            </a:r>
            <a:r>
              <a:rPr sz="2600" i="1" spc="-114" dirty="0">
                <a:latin typeface="Arial"/>
                <a:cs typeface="Arial"/>
              </a:rPr>
              <a:t> </a:t>
            </a:r>
            <a:r>
              <a:rPr sz="2600" i="1" spc="-165" dirty="0">
                <a:latin typeface="Arial"/>
                <a:cs typeface="Arial"/>
              </a:rPr>
              <a:t>address</a:t>
            </a:r>
            <a:r>
              <a:rPr sz="2600" i="1" spc="-120" dirty="0">
                <a:latin typeface="Arial"/>
                <a:cs typeface="Arial"/>
              </a:rPr>
              <a:t> </a:t>
            </a:r>
            <a:r>
              <a:rPr sz="2600" i="1" spc="-40" dirty="0">
                <a:latin typeface="Arial"/>
                <a:cs typeface="Arial"/>
              </a:rPr>
              <a:t>their</a:t>
            </a:r>
            <a:r>
              <a:rPr sz="2600" i="1" spc="-120" dirty="0">
                <a:latin typeface="Arial"/>
                <a:cs typeface="Arial"/>
              </a:rPr>
              <a:t> </a:t>
            </a:r>
            <a:r>
              <a:rPr sz="2600" i="1" spc="-95" dirty="0">
                <a:latin typeface="Arial"/>
                <a:cs typeface="Arial"/>
              </a:rPr>
              <a:t>own</a:t>
            </a:r>
            <a:r>
              <a:rPr sz="2600" i="1" spc="-120" dirty="0">
                <a:latin typeface="Arial"/>
                <a:cs typeface="Arial"/>
              </a:rPr>
              <a:t> </a:t>
            </a:r>
            <a:r>
              <a:rPr sz="2600" i="1" spc="-10" dirty="0">
                <a:latin typeface="Arial"/>
                <a:cs typeface="Arial"/>
              </a:rPr>
              <a:t>needs.</a:t>
            </a:r>
            <a:endParaRPr sz="2600" dirty="0">
              <a:latin typeface="Arial"/>
              <a:cs typeface="Arial"/>
            </a:endParaRPr>
          </a:p>
          <a:p>
            <a:pPr marL="469900">
              <a:lnSpc>
                <a:spcPct val="100000"/>
              </a:lnSpc>
              <a:spcBef>
                <a:spcPts val="190"/>
              </a:spcBef>
            </a:pPr>
            <a:r>
              <a:rPr sz="2600" i="1" spc="-145" dirty="0">
                <a:latin typeface="Arial"/>
                <a:cs typeface="Arial"/>
              </a:rPr>
              <a:t>They're</a:t>
            </a:r>
            <a:r>
              <a:rPr sz="2600" i="1" spc="-120" dirty="0">
                <a:latin typeface="Arial"/>
                <a:cs typeface="Arial"/>
              </a:rPr>
              <a:t> </a:t>
            </a:r>
            <a:r>
              <a:rPr sz="2600" i="1" spc="-150" dirty="0">
                <a:latin typeface="Arial"/>
                <a:cs typeface="Arial"/>
              </a:rPr>
              <a:t>closest</a:t>
            </a:r>
            <a:r>
              <a:rPr sz="2600" i="1" spc="-114" dirty="0">
                <a:latin typeface="Arial"/>
                <a:cs typeface="Arial"/>
              </a:rPr>
              <a:t> </a:t>
            </a:r>
            <a:r>
              <a:rPr sz="2600" i="1" dirty="0">
                <a:latin typeface="Arial"/>
                <a:cs typeface="Arial"/>
              </a:rPr>
              <a:t>to</a:t>
            </a:r>
            <a:r>
              <a:rPr sz="2600" i="1" spc="-114" dirty="0">
                <a:latin typeface="Arial"/>
                <a:cs typeface="Arial"/>
              </a:rPr>
              <a:t> </a:t>
            </a:r>
            <a:r>
              <a:rPr sz="2600" i="1" spc="155" dirty="0">
                <a:latin typeface="Arial"/>
                <a:cs typeface="Arial"/>
              </a:rPr>
              <a:t>it”</a:t>
            </a:r>
            <a:r>
              <a:rPr sz="2600" i="1" spc="-65" dirty="0">
                <a:latin typeface="Arial"/>
                <a:cs typeface="Arial"/>
              </a:rPr>
              <a:t> </a:t>
            </a:r>
            <a:r>
              <a:rPr sz="1900" spc="-130" dirty="0">
                <a:latin typeface="Arial"/>
                <a:cs typeface="Arial"/>
              </a:rPr>
              <a:t>(Org</a:t>
            </a:r>
            <a:r>
              <a:rPr sz="1900" spc="-85" dirty="0">
                <a:latin typeface="Arial"/>
                <a:cs typeface="Arial"/>
              </a:rPr>
              <a:t> </a:t>
            </a:r>
            <a:r>
              <a:rPr sz="1900" spc="-25" dirty="0">
                <a:latin typeface="Arial"/>
                <a:cs typeface="Arial"/>
              </a:rPr>
              <a:t>12)</a:t>
            </a:r>
            <a:endParaRPr sz="1900" dirty="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521967" y="258571"/>
            <a:ext cx="6098540" cy="1119505"/>
          </a:xfrm>
          <a:prstGeom prst="rect">
            <a:avLst/>
          </a:prstGeom>
        </p:spPr>
        <p:txBody>
          <a:bodyPr vert="horz" wrap="square" lIns="0" tIns="29844" rIns="0" bIns="0" rtlCol="0">
            <a:spAutoFit/>
          </a:bodyPr>
          <a:lstStyle/>
          <a:p>
            <a:pPr marL="1706245" marR="5080" indent="-1694180">
              <a:lnSpc>
                <a:spcPts val="4290"/>
              </a:lnSpc>
              <a:spcBef>
                <a:spcPts val="234"/>
              </a:spcBef>
            </a:pPr>
            <a:r>
              <a:rPr sz="3600" spc="-215" dirty="0"/>
              <a:t>Addressing</a:t>
            </a:r>
            <a:r>
              <a:rPr sz="3600" spc="-135" dirty="0"/>
              <a:t> </a:t>
            </a:r>
            <a:r>
              <a:rPr sz="3600" spc="-245" dirty="0"/>
              <a:t>Social</a:t>
            </a:r>
            <a:r>
              <a:rPr sz="3600" spc="-130" dirty="0"/>
              <a:t> </a:t>
            </a:r>
            <a:r>
              <a:rPr sz="3600" spc="-254" dirty="0"/>
              <a:t>Needs</a:t>
            </a:r>
            <a:r>
              <a:rPr sz="3600" spc="-130" dirty="0"/>
              <a:t> </a:t>
            </a:r>
            <a:r>
              <a:rPr sz="3600" spc="-55" dirty="0"/>
              <a:t>through </a:t>
            </a:r>
            <a:r>
              <a:rPr sz="3600" spc="-114" dirty="0"/>
              <a:t>Benefit</a:t>
            </a:r>
            <a:r>
              <a:rPr sz="3600" spc="-135" dirty="0"/>
              <a:t> </a:t>
            </a:r>
            <a:r>
              <a:rPr sz="3600" spc="-75" dirty="0"/>
              <a:t>Design</a:t>
            </a:r>
            <a:endParaRPr sz="3600"/>
          </a:p>
        </p:txBody>
      </p:sp>
      <p:sp>
        <p:nvSpPr>
          <p:cNvPr id="3" name="object 3" descr="Target subgroups of members&#13;&#10;“One challenge that the MA organizations have had for years has been that even if we have identified specific populations that have the need for specific programs, the requirement has always been that we provide them regardless of the need to everybody evenly…. In future years, we’ll have the ability to develop programs and benefits that are more targeted than maybe has been the case in the past.” (Org 1)&#13;&#10;"/>
          <p:cNvSpPr txBox="1">
            <a:spLocks noGrp="1"/>
          </p:cNvSpPr>
          <p:nvPr>
            <p:ph type="body" idx="1"/>
          </p:nvPr>
        </p:nvSpPr>
        <p:spPr>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pc="-190" dirty="0"/>
              <a:t>Target</a:t>
            </a:r>
            <a:r>
              <a:rPr spc="-140" dirty="0"/>
              <a:t> </a:t>
            </a:r>
            <a:r>
              <a:rPr spc="-155" dirty="0"/>
              <a:t>subgroups</a:t>
            </a:r>
            <a:r>
              <a:rPr spc="-130" dirty="0"/>
              <a:t> </a:t>
            </a:r>
            <a:r>
              <a:rPr dirty="0"/>
              <a:t>of</a:t>
            </a:r>
            <a:r>
              <a:rPr spc="-145" dirty="0"/>
              <a:t> </a:t>
            </a:r>
            <a:r>
              <a:rPr spc="-10" dirty="0"/>
              <a:t>members</a:t>
            </a:r>
          </a:p>
          <a:p>
            <a:pPr marL="469265" marR="5080">
              <a:lnSpc>
                <a:spcPct val="100099"/>
              </a:lnSpc>
              <a:spcBef>
                <a:spcPts val="1835"/>
              </a:spcBef>
            </a:pPr>
            <a:r>
              <a:rPr sz="2400" i="1" spc="-110" dirty="0">
                <a:latin typeface="Arial"/>
                <a:cs typeface="Arial"/>
              </a:rPr>
              <a:t>“One</a:t>
            </a:r>
            <a:r>
              <a:rPr sz="2400" i="1" spc="-105" dirty="0">
                <a:latin typeface="Arial"/>
                <a:cs typeface="Arial"/>
              </a:rPr>
              <a:t> </a:t>
            </a:r>
            <a:r>
              <a:rPr sz="2400" i="1" spc="-114" dirty="0">
                <a:latin typeface="Arial"/>
                <a:cs typeface="Arial"/>
              </a:rPr>
              <a:t>challenge</a:t>
            </a:r>
            <a:r>
              <a:rPr sz="2400" i="1" spc="-105" dirty="0">
                <a:latin typeface="Arial"/>
                <a:cs typeface="Arial"/>
              </a:rPr>
              <a:t> </a:t>
            </a:r>
            <a:r>
              <a:rPr sz="2400" i="1" dirty="0">
                <a:latin typeface="Arial"/>
                <a:cs typeface="Arial"/>
              </a:rPr>
              <a:t>that</a:t>
            </a:r>
            <a:r>
              <a:rPr sz="2400" i="1" spc="-114" dirty="0">
                <a:latin typeface="Arial"/>
                <a:cs typeface="Arial"/>
              </a:rPr>
              <a:t> </a:t>
            </a:r>
            <a:r>
              <a:rPr sz="2400" i="1" spc="-65" dirty="0">
                <a:latin typeface="Arial"/>
                <a:cs typeface="Arial"/>
              </a:rPr>
              <a:t>the</a:t>
            </a:r>
            <a:r>
              <a:rPr sz="2400" i="1" spc="-100" dirty="0">
                <a:latin typeface="Arial"/>
                <a:cs typeface="Arial"/>
              </a:rPr>
              <a:t> MA</a:t>
            </a:r>
            <a:r>
              <a:rPr sz="2400" i="1" spc="-110" dirty="0">
                <a:latin typeface="Arial"/>
                <a:cs typeface="Arial"/>
              </a:rPr>
              <a:t> </a:t>
            </a:r>
            <a:r>
              <a:rPr sz="2400" i="1" spc="-95" dirty="0">
                <a:latin typeface="Arial"/>
                <a:cs typeface="Arial"/>
              </a:rPr>
              <a:t>organizations</a:t>
            </a:r>
            <a:r>
              <a:rPr sz="2400" i="1" spc="-100" dirty="0">
                <a:latin typeface="Arial"/>
                <a:cs typeface="Arial"/>
              </a:rPr>
              <a:t> </a:t>
            </a:r>
            <a:r>
              <a:rPr sz="2400" i="1" spc="-145" dirty="0">
                <a:latin typeface="Arial"/>
                <a:cs typeface="Arial"/>
              </a:rPr>
              <a:t>have</a:t>
            </a:r>
            <a:r>
              <a:rPr sz="2400" i="1" spc="-100" dirty="0">
                <a:latin typeface="Arial"/>
                <a:cs typeface="Arial"/>
              </a:rPr>
              <a:t> </a:t>
            </a:r>
            <a:r>
              <a:rPr sz="2400" i="1" spc="-114" dirty="0">
                <a:latin typeface="Arial"/>
                <a:cs typeface="Arial"/>
              </a:rPr>
              <a:t>had</a:t>
            </a:r>
            <a:r>
              <a:rPr sz="2400" i="1" spc="-100" dirty="0">
                <a:latin typeface="Arial"/>
                <a:cs typeface="Arial"/>
              </a:rPr>
              <a:t> </a:t>
            </a:r>
            <a:r>
              <a:rPr sz="2400" i="1" spc="-10" dirty="0">
                <a:latin typeface="Arial"/>
                <a:cs typeface="Arial"/>
              </a:rPr>
              <a:t>for</a:t>
            </a:r>
            <a:r>
              <a:rPr sz="2400" i="1" spc="-105" dirty="0">
                <a:latin typeface="Arial"/>
                <a:cs typeface="Arial"/>
              </a:rPr>
              <a:t> </a:t>
            </a:r>
            <a:r>
              <a:rPr sz="2400" i="1" spc="-30" dirty="0">
                <a:latin typeface="Arial"/>
                <a:cs typeface="Arial"/>
              </a:rPr>
              <a:t>years </a:t>
            </a:r>
            <a:r>
              <a:rPr sz="2400" i="1" spc="-175" dirty="0">
                <a:latin typeface="Arial"/>
                <a:cs typeface="Arial"/>
              </a:rPr>
              <a:t>has</a:t>
            </a:r>
            <a:r>
              <a:rPr sz="2400" i="1" spc="-90" dirty="0">
                <a:latin typeface="Arial"/>
                <a:cs typeface="Arial"/>
              </a:rPr>
              <a:t> </a:t>
            </a:r>
            <a:r>
              <a:rPr sz="2400" i="1" spc="-170" dirty="0">
                <a:latin typeface="Arial"/>
                <a:cs typeface="Arial"/>
              </a:rPr>
              <a:t>been</a:t>
            </a:r>
            <a:r>
              <a:rPr sz="2400" i="1" spc="-90" dirty="0">
                <a:latin typeface="Arial"/>
                <a:cs typeface="Arial"/>
              </a:rPr>
              <a:t> </a:t>
            </a:r>
            <a:r>
              <a:rPr sz="2400" i="1" dirty="0">
                <a:latin typeface="Arial"/>
                <a:cs typeface="Arial"/>
              </a:rPr>
              <a:t>that</a:t>
            </a:r>
            <a:r>
              <a:rPr sz="2400" i="1" spc="-95" dirty="0">
                <a:latin typeface="Arial"/>
                <a:cs typeface="Arial"/>
              </a:rPr>
              <a:t> </a:t>
            </a:r>
            <a:r>
              <a:rPr sz="2400" i="1" spc="-170" dirty="0">
                <a:latin typeface="Arial"/>
                <a:cs typeface="Arial"/>
              </a:rPr>
              <a:t>even</a:t>
            </a:r>
            <a:r>
              <a:rPr sz="2400" i="1" spc="-90" dirty="0">
                <a:latin typeface="Arial"/>
                <a:cs typeface="Arial"/>
              </a:rPr>
              <a:t> </a:t>
            </a:r>
            <a:r>
              <a:rPr sz="2400" i="1" dirty="0">
                <a:latin typeface="Arial"/>
                <a:cs typeface="Arial"/>
              </a:rPr>
              <a:t>if</a:t>
            </a:r>
            <a:r>
              <a:rPr sz="2400" i="1" spc="-85" dirty="0">
                <a:latin typeface="Arial"/>
                <a:cs typeface="Arial"/>
              </a:rPr>
              <a:t> </a:t>
            </a:r>
            <a:r>
              <a:rPr sz="2400" i="1" spc="-130" dirty="0">
                <a:latin typeface="Arial"/>
                <a:cs typeface="Arial"/>
              </a:rPr>
              <a:t>we</a:t>
            </a:r>
            <a:r>
              <a:rPr sz="2400" i="1" spc="-90" dirty="0">
                <a:latin typeface="Arial"/>
                <a:cs typeface="Arial"/>
              </a:rPr>
              <a:t> </a:t>
            </a:r>
            <a:r>
              <a:rPr sz="2400" i="1" spc="-150" dirty="0">
                <a:latin typeface="Arial"/>
                <a:cs typeface="Arial"/>
              </a:rPr>
              <a:t>have</a:t>
            </a:r>
            <a:r>
              <a:rPr sz="2400" i="1" spc="-90" dirty="0">
                <a:latin typeface="Arial"/>
                <a:cs typeface="Arial"/>
              </a:rPr>
              <a:t> </a:t>
            </a:r>
            <a:r>
              <a:rPr sz="2400" i="1" spc="-55" dirty="0">
                <a:latin typeface="Arial"/>
                <a:cs typeface="Arial"/>
              </a:rPr>
              <a:t>identified</a:t>
            </a:r>
            <a:r>
              <a:rPr sz="2400" i="1" spc="-90" dirty="0">
                <a:latin typeface="Arial"/>
                <a:cs typeface="Arial"/>
              </a:rPr>
              <a:t> </a:t>
            </a:r>
            <a:r>
              <a:rPr sz="2400" i="1" spc="-120" dirty="0">
                <a:latin typeface="Arial"/>
                <a:cs typeface="Arial"/>
              </a:rPr>
              <a:t>specific</a:t>
            </a:r>
            <a:r>
              <a:rPr sz="2400" i="1" spc="-85" dirty="0">
                <a:latin typeface="Arial"/>
                <a:cs typeface="Arial"/>
              </a:rPr>
              <a:t> </a:t>
            </a:r>
            <a:r>
              <a:rPr sz="2400" i="1" spc="-10" dirty="0">
                <a:latin typeface="Arial"/>
                <a:cs typeface="Arial"/>
              </a:rPr>
              <a:t>populations </a:t>
            </a:r>
            <a:r>
              <a:rPr sz="2400" i="1" dirty="0">
                <a:latin typeface="Arial"/>
                <a:cs typeface="Arial"/>
              </a:rPr>
              <a:t>that</a:t>
            </a:r>
            <a:r>
              <a:rPr sz="2400" i="1" spc="-110" dirty="0">
                <a:latin typeface="Arial"/>
                <a:cs typeface="Arial"/>
              </a:rPr>
              <a:t> </a:t>
            </a:r>
            <a:r>
              <a:rPr sz="2400" i="1" spc="-145" dirty="0">
                <a:latin typeface="Arial"/>
                <a:cs typeface="Arial"/>
              </a:rPr>
              <a:t>have</a:t>
            </a:r>
            <a:r>
              <a:rPr sz="2400" i="1" spc="-105" dirty="0">
                <a:latin typeface="Arial"/>
                <a:cs typeface="Arial"/>
              </a:rPr>
              <a:t> </a:t>
            </a:r>
            <a:r>
              <a:rPr sz="2400" i="1" spc="-65" dirty="0">
                <a:latin typeface="Arial"/>
                <a:cs typeface="Arial"/>
              </a:rPr>
              <a:t>the</a:t>
            </a:r>
            <a:r>
              <a:rPr sz="2400" i="1" spc="-105" dirty="0">
                <a:latin typeface="Arial"/>
                <a:cs typeface="Arial"/>
              </a:rPr>
              <a:t> </a:t>
            </a:r>
            <a:r>
              <a:rPr sz="2400" i="1" spc="-160" dirty="0">
                <a:latin typeface="Arial"/>
                <a:cs typeface="Arial"/>
              </a:rPr>
              <a:t>need</a:t>
            </a:r>
            <a:r>
              <a:rPr sz="2400" i="1" spc="-95" dirty="0">
                <a:latin typeface="Arial"/>
                <a:cs typeface="Arial"/>
              </a:rPr>
              <a:t> </a:t>
            </a:r>
            <a:r>
              <a:rPr sz="2400" i="1" spc="-10" dirty="0">
                <a:latin typeface="Arial"/>
                <a:cs typeface="Arial"/>
              </a:rPr>
              <a:t>for</a:t>
            </a:r>
            <a:r>
              <a:rPr sz="2400" i="1" spc="-105" dirty="0">
                <a:latin typeface="Arial"/>
                <a:cs typeface="Arial"/>
              </a:rPr>
              <a:t> </a:t>
            </a:r>
            <a:r>
              <a:rPr sz="2400" i="1" spc="-114" dirty="0">
                <a:latin typeface="Arial"/>
                <a:cs typeface="Arial"/>
              </a:rPr>
              <a:t>specific</a:t>
            </a:r>
            <a:r>
              <a:rPr sz="2400" i="1" spc="-105" dirty="0">
                <a:latin typeface="Arial"/>
                <a:cs typeface="Arial"/>
              </a:rPr>
              <a:t> </a:t>
            </a:r>
            <a:r>
              <a:rPr sz="2400" i="1" spc="-100" dirty="0">
                <a:latin typeface="Arial"/>
                <a:cs typeface="Arial"/>
              </a:rPr>
              <a:t>programs,</a:t>
            </a:r>
            <a:r>
              <a:rPr sz="2400" i="1" spc="-105" dirty="0">
                <a:latin typeface="Arial"/>
                <a:cs typeface="Arial"/>
              </a:rPr>
              <a:t> </a:t>
            </a:r>
            <a:r>
              <a:rPr sz="2400" i="1" spc="-65" dirty="0">
                <a:latin typeface="Arial"/>
                <a:cs typeface="Arial"/>
              </a:rPr>
              <a:t>the</a:t>
            </a:r>
            <a:r>
              <a:rPr sz="2400" i="1" spc="-100" dirty="0">
                <a:latin typeface="Arial"/>
                <a:cs typeface="Arial"/>
              </a:rPr>
              <a:t> </a:t>
            </a:r>
            <a:r>
              <a:rPr sz="2400" i="1" spc="-10" dirty="0">
                <a:latin typeface="Arial"/>
                <a:cs typeface="Arial"/>
              </a:rPr>
              <a:t>requirement </a:t>
            </a:r>
            <a:r>
              <a:rPr sz="2400" i="1" spc="-175" dirty="0">
                <a:latin typeface="Arial"/>
                <a:cs typeface="Arial"/>
              </a:rPr>
              <a:t>has</a:t>
            </a:r>
            <a:r>
              <a:rPr sz="2400" i="1" spc="-105" dirty="0">
                <a:latin typeface="Arial"/>
                <a:cs typeface="Arial"/>
              </a:rPr>
              <a:t> </a:t>
            </a:r>
            <a:r>
              <a:rPr sz="2400" i="1" spc="-120" dirty="0">
                <a:latin typeface="Arial"/>
                <a:cs typeface="Arial"/>
              </a:rPr>
              <a:t>always</a:t>
            </a:r>
            <a:r>
              <a:rPr sz="2400" i="1" spc="-100" dirty="0">
                <a:latin typeface="Arial"/>
                <a:cs typeface="Arial"/>
              </a:rPr>
              <a:t> </a:t>
            </a:r>
            <a:r>
              <a:rPr sz="2400" i="1" spc="-170" dirty="0">
                <a:latin typeface="Arial"/>
                <a:cs typeface="Arial"/>
              </a:rPr>
              <a:t>been</a:t>
            </a:r>
            <a:r>
              <a:rPr sz="2400" i="1" spc="-100" dirty="0">
                <a:latin typeface="Arial"/>
                <a:cs typeface="Arial"/>
              </a:rPr>
              <a:t> </a:t>
            </a:r>
            <a:r>
              <a:rPr sz="2400" i="1" dirty="0">
                <a:latin typeface="Arial"/>
                <a:cs typeface="Arial"/>
              </a:rPr>
              <a:t>that</a:t>
            </a:r>
            <a:r>
              <a:rPr sz="2400" i="1" spc="-100" dirty="0">
                <a:latin typeface="Arial"/>
                <a:cs typeface="Arial"/>
              </a:rPr>
              <a:t> </a:t>
            </a:r>
            <a:r>
              <a:rPr sz="2400" i="1" spc="-130" dirty="0">
                <a:latin typeface="Arial"/>
                <a:cs typeface="Arial"/>
              </a:rPr>
              <a:t>we</a:t>
            </a:r>
            <a:r>
              <a:rPr sz="2400" i="1" spc="-105" dirty="0">
                <a:latin typeface="Arial"/>
                <a:cs typeface="Arial"/>
              </a:rPr>
              <a:t> </a:t>
            </a:r>
            <a:r>
              <a:rPr sz="2400" i="1" spc="-95" dirty="0">
                <a:latin typeface="Arial"/>
                <a:cs typeface="Arial"/>
              </a:rPr>
              <a:t>provide</a:t>
            </a:r>
            <a:r>
              <a:rPr sz="2400" i="1" spc="-100" dirty="0">
                <a:latin typeface="Arial"/>
                <a:cs typeface="Arial"/>
              </a:rPr>
              <a:t> </a:t>
            </a:r>
            <a:r>
              <a:rPr sz="2400" i="1" spc="-80" dirty="0">
                <a:latin typeface="Arial"/>
                <a:cs typeface="Arial"/>
              </a:rPr>
              <a:t>them</a:t>
            </a:r>
            <a:r>
              <a:rPr sz="2400" i="1" spc="-100" dirty="0">
                <a:latin typeface="Arial"/>
                <a:cs typeface="Arial"/>
              </a:rPr>
              <a:t> </a:t>
            </a:r>
            <a:r>
              <a:rPr sz="2400" i="1" spc="-125" dirty="0">
                <a:latin typeface="Arial"/>
                <a:cs typeface="Arial"/>
              </a:rPr>
              <a:t>regardless</a:t>
            </a:r>
            <a:r>
              <a:rPr sz="2400" i="1" spc="-100" dirty="0">
                <a:latin typeface="Arial"/>
                <a:cs typeface="Arial"/>
              </a:rPr>
              <a:t> </a:t>
            </a:r>
            <a:r>
              <a:rPr sz="2400" i="1" dirty="0">
                <a:latin typeface="Arial"/>
                <a:cs typeface="Arial"/>
              </a:rPr>
              <a:t>of</a:t>
            </a:r>
            <a:r>
              <a:rPr sz="2400" i="1" spc="-100" dirty="0">
                <a:latin typeface="Arial"/>
                <a:cs typeface="Arial"/>
              </a:rPr>
              <a:t> </a:t>
            </a:r>
            <a:r>
              <a:rPr sz="2400" i="1" spc="-70" dirty="0">
                <a:latin typeface="Arial"/>
                <a:cs typeface="Arial"/>
              </a:rPr>
              <a:t>the</a:t>
            </a:r>
            <a:r>
              <a:rPr sz="2400" i="1" spc="-100" dirty="0">
                <a:latin typeface="Arial"/>
                <a:cs typeface="Arial"/>
              </a:rPr>
              <a:t> </a:t>
            </a:r>
            <a:r>
              <a:rPr sz="2400" i="1" spc="-45" dirty="0">
                <a:latin typeface="Arial"/>
                <a:cs typeface="Arial"/>
              </a:rPr>
              <a:t>need </a:t>
            </a:r>
            <a:r>
              <a:rPr sz="2400" i="1" dirty="0">
                <a:latin typeface="Arial"/>
                <a:cs typeface="Arial"/>
              </a:rPr>
              <a:t>to</a:t>
            </a:r>
            <a:r>
              <a:rPr sz="2400" i="1" spc="-110" dirty="0">
                <a:latin typeface="Arial"/>
                <a:cs typeface="Arial"/>
              </a:rPr>
              <a:t> </a:t>
            </a:r>
            <a:r>
              <a:rPr sz="2400" i="1" spc="-125" dirty="0">
                <a:latin typeface="Arial"/>
                <a:cs typeface="Arial"/>
              </a:rPr>
              <a:t>everybody</a:t>
            </a:r>
            <a:r>
              <a:rPr sz="2400" i="1" spc="-110" dirty="0">
                <a:latin typeface="Arial"/>
                <a:cs typeface="Arial"/>
              </a:rPr>
              <a:t> </a:t>
            </a:r>
            <a:r>
              <a:rPr sz="2400" i="1" spc="-204" dirty="0">
                <a:latin typeface="Arial"/>
                <a:cs typeface="Arial"/>
              </a:rPr>
              <a:t>evenly….</a:t>
            </a:r>
            <a:r>
              <a:rPr sz="2400" i="1" spc="-120" dirty="0">
                <a:latin typeface="Arial"/>
                <a:cs typeface="Arial"/>
              </a:rPr>
              <a:t> </a:t>
            </a:r>
            <a:r>
              <a:rPr sz="2400" i="1" spc="-95" dirty="0">
                <a:latin typeface="Arial"/>
                <a:cs typeface="Arial"/>
              </a:rPr>
              <a:t>In</a:t>
            </a:r>
            <a:r>
              <a:rPr sz="2400" i="1" spc="-105" dirty="0">
                <a:latin typeface="Arial"/>
                <a:cs typeface="Arial"/>
              </a:rPr>
              <a:t> </a:t>
            </a:r>
            <a:r>
              <a:rPr sz="2400" i="1" spc="-35" dirty="0">
                <a:latin typeface="Arial"/>
                <a:cs typeface="Arial"/>
              </a:rPr>
              <a:t>future</a:t>
            </a:r>
            <a:r>
              <a:rPr sz="2400" i="1" spc="-110" dirty="0">
                <a:latin typeface="Arial"/>
                <a:cs typeface="Arial"/>
              </a:rPr>
              <a:t> </a:t>
            </a:r>
            <a:r>
              <a:rPr sz="2400" i="1" spc="-130" dirty="0">
                <a:latin typeface="Arial"/>
                <a:cs typeface="Arial"/>
              </a:rPr>
              <a:t>years,</a:t>
            </a:r>
            <a:r>
              <a:rPr sz="2400" i="1" spc="-110" dirty="0">
                <a:latin typeface="Arial"/>
                <a:cs typeface="Arial"/>
              </a:rPr>
              <a:t> </a:t>
            </a:r>
            <a:r>
              <a:rPr sz="2400" i="1" spc="-35" dirty="0">
                <a:latin typeface="Arial"/>
                <a:cs typeface="Arial"/>
              </a:rPr>
              <a:t>we’ll</a:t>
            </a:r>
            <a:r>
              <a:rPr sz="2400" i="1" spc="-110" dirty="0">
                <a:latin typeface="Arial"/>
                <a:cs typeface="Arial"/>
              </a:rPr>
              <a:t> </a:t>
            </a:r>
            <a:r>
              <a:rPr sz="2400" i="1" spc="-145" dirty="0">
                <a:latin typeface="Arial"/>
                <a:cs typeface="Arial"/>
              </a:rPr>
              <a:t>have</a:t>
            </a:r>
            <a:r>
              <a:rPr sz="2400" i="1" spc="-110" dirty="0">
                <a:latin typeface="Arial"/>
                <a:cs typeface="Arial"/>
              </a:rPr>
              <a:t> </a:t>
            </a:r>
            <a:r>
              <a:rPr sz="2400" i="1" spc="-65" dirty="0">
                <a:latin typeface="Arial"/>
                <a:cs typeface="Arial"/>
              </a:rPr>
              <a:t>the</a:t>
            </a:r>
            <a:r>
              <a:rPr sz="2400" i="1" spc="-114" dirty="0">
                <a:latin typeface="Arial"/>
                <a:cs typeface="Arial"/>
              </a:rPr>
              <a:t> </a:t>
            </a:r>
            <a:r>
              <a:rPr sz="2400" i="1" spc="-10" dirty="0">
                <a:latin typeface="Arial"/>
                <a:cs typeface="Arial"/>
              </a:rPr>
              <a:t>ability</a:t>
            </a:r>
            <a:r>
              <a:rPr sz="2400" i="1" spc="600" dirty="0">
                <a:latin typeface="Arial"/>
                <a:cs typeface="Arial"/>
              </a:rPr>
              <a:t> </a:t>
            </a:r>
            <a:r>
              <a:rPr sz="2400" i="1" dirty="0">
                <a:latin typeface="Arial"/>
                <a:cs typeface="Arial"/>
              </a:rPr>
              <a:t>to</a:t>
            </a:r>
            <a:r>
              <a:rPr sz="2400" i="1" spc="-105" dirty="0">
                <a:latin typeface="Arial"/>
                <a:cs typeface="Arial"/>
              </a:rPr>
              <a:t> </a:t>
            </a:r>
            <a:r>
              <a:rPr sz="2400" i="1" spc="-125" dirty="0">
                <a:latin typeface="Arial"/>
                <a:cs typeface="Arial"/>
              </a:rPr>
              <a:t>develop</a:t>
            </a:r>
            <a:r>
              <a:rPr sz="2400" i="1" spc="-105" dirty="0">
                <a:latin typeface="Arial"/>
                <a:cs typeface="Arial"/>
              </a:rPr>
              <a:t> </a:t>
            </a:r>
            <a:r>
              <a:rPr sz="2400" i="1" spc="-100" dirty="0">
                <a:latin typeface="Arial"/>
                <a:cs typeface="Arial"/>
              </a:rPr>
              <a:t>programs </a:t>
            </a:r>
            <a:r>
              <a:rPr sz="2400" i="1" spc="-114" dirty="0">
                <a:latin typeface="Arial"/>
                <a:cs typeface="Arial"/>
              </a:rPr>
              <a:t>and</a:t>
            </a:r>
            <a:r>
              <a:rPr sz="2400" i="1" spc="-100" dirty="0">
                <a:latin typeface="Arial"/>
                <a:cs typeface="Arial"/>
              </a:rPr>
              <a:t> </a:t>
            </a:r>
            <a:r>
              <a:rPr sz="2400" i="1" spc="-90" dirty="0">
                <a:latin typeface="Arial"/>
                <a:cs typeface="Arial"/>
              </a:rPr>
              <a:t>benefits</a:t>
            </a:r>
            <a:r>
              <a:rPr sz="2400" i="1" spc="-100" dirty="0">
                <a:latin typeface="Arial"/>
                <a:cs typeface="Arial"/>
              </a:rPr>
              <a:t> </a:t>
            </a:r>
            <a:r>
              <a:rPr sz="2400" i="1" dirty="0">
                <a:latin typeface="Arial"/>
                <a:cs typeface="Arial"/>
              </a:rPr>
              <a:t>that</a:t>
            </a:r>
            <a:r>
              <a:rPr sz="2400" i="1" spc="-110" dirty="0">
                <a:latin typeface="Arial"/>
                <a:cs typeface="Arial"/>
              </a:rPr>
              <a:t> </a:t>
            </a:r>
            <a:r>
              <a:rPr sz="2400" i="1" spc="-105" dirty="0">
                <a:latin typeface="Arial"/>
                <a:cs typeface="Arial"/>
              </a:rPr>
              <a:t>are </a:t>
            </a:r>
            <a:r>
              <a:rPr sz="2400" i="1" spc="-110" dirty="0">
                <a:latin typeface="Arial"/>
                <a:cs typeface="Arial"/>
              </a:rPr>
              <a:t>more</a:t>
            </a:r>
            <a:r>
              <a:rPr sz="2400" i="1" spc="-105" dirty="0">
                <a:latin typeface="Arial"/>
                <a:cs typeface="Arial"/>
              </a:rPr>
              <a:t> </a:t>
            </a:r>
            <a:r>
              <a:rPr sz="2400" i="1" spc="-10" dirty="0">
                <a:latin typeface="Arial"/>
                <a:cs typeface="Arial"/>
              </a:rPr>
              <a:t>targeted </a:t>
            </a:r>
            <a:r>
              <a:rPr sz="2400" i="1" spc="-50" dirty="0">
                <a:latin typeface="Arial"/>
                <a:cs typeface="Arial"/>
              </a:rPr>
              <a:t>than</a:t>
            </a:r>
            <a:r>
              <a:rPr sz="2400" i="1" spc="-110" dirty="0">
                <a:latin typeface="Arial"/>
                <a:cs typeface="Arial"/>
              </a:rPr>
              <a:t> </a:t>
            </a:r>
            <a:r>
              <a:rPr sz="2400" i="1" spc="-135" dirty="0">
                <a:latin typeface="Arial"/>
                <a:cs typeface="Arial"/>
              </a:rPr>
              <a:t>maybe</a:t>
            </a:r>
            <a:r>
              <a:rPr sz="2400" i="1" spc="-105" dirty="0">
                <a:latin typeface="Arial"/>
                <a:cs typeface="Arial"/>
              </a:rPr>
              <a:t> </a:t>
            </a:r>
            <a:r>
              <a:rPr sz="2400" i="1" spc="-170" dirty="0">
                <a:latin typeface="Arial"/>
                <a:cs typeface="Arial"/>
              </a:rPr>
              <a:t>has</a:t>
            </a:r>
            <a:r>
              <a:rPr sz="2400" i="1" spc="-110" dirty="0">
                <a:latin typeface="Arial"/>
                <a:cs typeface="Arial"/>
              </a:rPr>
              <a:t> </a:t>
            </a:r>
            <a:r>
              <a:rPr sz="2400" i="1" spc="-160" dirty="0">
                <a:latin typeface="Arial"/>
                <a:cs typeface="Arial"/>
              </a:rPr>
              <a:t>been</a:t>
            </a:r>
            <a:r>
              <a:rPr sz="2400" i="1" spc="-110" dirty="0">
                <a:latin typeface="Arial"/>
                <a:cs typeface="Arial"/>
              </a:rPr>
              <a:t> </a:t>
            </a:r>
            <a:r>
              <a:rPr sz="2400" i="1" spc="-70" dirty="0">
                <a:latin typeface="Arial"/>
                <a:cs typeface="Arial"/>
              </a:rPr>
              <a:t>the</a:t>
            </a:r>
            <a:r>
              <a:rPr sz="2400" i="1" spc="-105" dirty="0">
                <a:latin typeface="Arial"/>
                <a:cs typeface="Arial"/>
              </a:rPr>
              <a:t> </a:t>
            </a:r>
            <a:r>
              <a:rPr sz="2400" i="1" spc="-210" dirty="0">
                <a:latin typeface="Arial"/>
                <a:cs typeface="Arial"/>
              </a:rPr>
              <a:t>case</a:t>
            </a:r>
            <a:r>
              <a:rPr sz="2400" i="1" spc="-105" dirty="0">
                <a:latin typeface="Arial"/>
                <a:cs typeface="Arial"/>
              </a:rPr>
              <a:t> </a:t>
            </a:r>
            <a:r>
              <a:rPr sz="2400" i="1" spc="-55" dirty="0">
                <a:latin typeface="Arial"/>
                <a:cs typeface="Arial"/>
              </a:rPr>
              <a:t>in</a:t>
            </a:r>
            <a:r>
              <a:rPr sz="2400" i="1" spc="-110" dirty="0">
                <a:latin typeface="Arial"/>
                <a:cs typeface="Arial"/>
              </a:rPr>
              <a:t> </a:t>
            </a:r>
            <a:r>
              <a:rPr sz="2400" i="1" spc="-70" dirty="0">
                <a:latin typeface="Arial"/>
                <a:cs typeface="Arial"/>
              </a:rPr>
              <a:t>the</a:t>
            </a:r>
            <a:r>
              <a:rPr sz="2400" i="1" spc="-105" dirty="0">
                <a:latin typeface="Arial"/>
                <a:cs typeface="Arial"/>
              </a:rPr>
              <a:t> </a:t>
            </a:r>
            <a:r>
              <a:rPr sz="2400" i="1" spc="-75" dirty="0">
                <a:latin typeface="Arial"/>
                <a:cs typeface="Arial"/>
              </a:rPr>
              <a:t>past.”</a:t>
            </a:r>
            <a:r>
              <a:rPr sz="2400" i="1" spc="-105" dirty="0">
                <a:latin typeface="Arial"/>
                <a:cs typeface="Arial"/>
              </a:rPr>
              <a:t> </a:t>
            </a:r>
            <a:r>
              <a:rPr sz="1800" spc="-120" dirty="0"/>
              <a:t>(Org</a:t>
            </a:r>
            <a:r>
              <a:rPr sz="1800" spc="-70" dirty="0"/>
              <a:t> </a:t>
            </a:r>
            <a:r>
              <a:rPr sz="1800" spc="-25" dirty="0"/>
              <a:t>1)</a:t>
            </a:r>
            <a:endParaRPr sz="1800" dirty="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521967" y="258571"/>
            <a:ext cx="6098540" cy="1119505"/>
          </a:xfrm>
          <a:prstGeom prst="rect">
            <a:avLst/>
          </a:prstGeom>
        </p:spPr>
        <p:txBody>
          <a:bodyPr vert="horz" wrap="square" lIns="0" tIns="29844" rIns="0" bIns="0" rtlCol="0">
            <a:spAutoFit/>
          </a:bodyPr>
          <a:lstStyle/>
          <a:p>
            <a:pPr marL="1706245" marR="5080" indent="-1694180">
              <a:lnSpc>
                <a:spcPts val="4290"/>
              </a:lnSpc>
              <a:spcBef>
                <a:spcPts val="234"/>
              </a:spcBef>
            </a:pPr>
            <a:r>
              <a:rPr sz="3600" spc="-215" dirty="0"/>
              <a:t>Addressing</a:t>
            </a:r>
            <a:r>
              <a:rPr sz="3600" spc="-135" dirty="0"/>
              <a:t> </a:t>
            </a:r>
            <a:r>
              <a:rPr sz="3600" spc="-245" dirty="0"/>
              <a:t>Social</a:t>
            </a:r>
            <a:r>
              <a:rPr sz="3600" spc="-130" dirty="0"/>
              <a:t> </a:t>
            </a:r>
            <a:r>
              <a:rPr sz="3600" spc="-254" dirty="0"/>
              <a:t>Needs</a:t>
            </a:r>
            <a:r>
              <a:rPr sz="3600" spc="-130" dirty="0"/>
              <a:t> </a:t>
            </a:r>
            <a:r>
              <a:rPr sz="3600" spc="-55" dirty="0"/>
              <a:t>through </a:t>
            </a:r>
            <a:r>
              <a:rPr sz="3600" spc="-114" dirty="0"/>
              <a:t>Benefit</a:t>
            </a:r>
            <a:r>
              <a:rPr sz="3600" spc="-135" dirty="0"/>
              <a:t> </a:t>
            </a:r>
            <a:r>
              <a:rPr sz="3600" spc="-75" dirty="0"/>
              <a:t>Design</a:t>
            </a:r>
            <a:endParaRPr sz="3600"/>
          </a:p>
        </p:txBody>
      </p:sp>
      <p:sp>
        <p:nvSpPr>
          <p:cNvPr id="3" name="object 3" descr="Meets needs and allows plans to be more competitive&#13;&#10;“I’m looking to grow my membership. We’re a for-profit company, so the other thing that I’m looking at is what are going to be the things that are [going to] resonate out in marketplace that people want to see and want to have.” (Org 14)&#13;&#10;"/>
          <p:cNvSpPr txBox="1"/>
          <p:nvPr/>
        </p:nvSpPr>
        <p:spPr>
          <a:xfrm>
            <a:off x="535940" y="1606803"/>
            <a:ext cx="7884795" cy="2853055"/>
          </a:xfrm>
          <a:prstGeom prst="rect">
            <a:avLst/>
          </a:prstGeom>
        </p:spPr>
        <p:txBody>
          <a:bodyPr vert="horz" wrap="square" lIns="0" tIns="6350" rIns="0" bIns="0" rtlCol="0">
            <a:spAutoFit/>
          </a:bodyPr>
          <a:lstStyle/>
          <a:p>
            <a:pPr marL="355600" marR="1517650" indent="-342900">
              <a:lnSpc>
                <a:spcPct val="101400"/>
              </a:lnSpc>
              <a:spcBef>
                <a:spcPts val="50"/>
              </a:spcBef>
              <a:buClr>
                <a:srgbClr val="FF0000"/>
              </a:buClr>
              <a:buFont typeface="Wingdings"/>
              <a:buChar char=""/>
              <a:tabLst>
                <a:tab pos="355600" algn="l"/>
              </a:tabLst>
            </a:pPr>
            <a:r>
              <a:rPr sz="2800" spc="-100" dirty="0">
                <a:latin typeface="Arial"/>
                <a:cs typeface="Arial"/>
              </a:rPr>
              <a:t>Meets</a:t>
            </a:r>
            <a:r>
              <a:rPr sz="2800" spc="-105" dirty="0">
                <a:latin typeface="Arial"/>
                <a:cs typeface="Arial"/>
              </a:rPr>
              <a:t> </a:t>
            </a:r>
            <a:r>
              <a:rPr sz="2800" spc="-185" dirty="0">
                <a:latin typeface="Arial"/>
                <a:cs typeface="Arial"/>
              </a:rPr>
              <a:t>needs</a:t>
            </a:r>
            <a:r>
              <a:rPr sz="2800" spc="-100" dirty="0">
                <a:latin typeface="Arial"/>
                <a:cs typeface="Arial"/>
              </a:rPr>
              <a:t> </a:t>
            </a:r>
            <a:r>
              <a:rPr sz="2800" spc="-150" dirty="0">
                <a:latin typeface="Arial"/>
                <a:cs typeface="Arial"/>
              </a:rPr>
              <a:t>and</a:t>
            </a:r>
            <a:r>
              <a:rPr sz="2800" spc="-105" dirty="0">
                <a:latin typeface="Arial"/>
                <a:cs typeface="Arial"/>
              </a:rPr>
              <a:t> </a:t>
            </a:r>
            <a:r>
              <a:rPr sz="2800" spc="-125" dirty="0">
                <a:latin typeface="Arial"/>
                <a:cs typeface="Arial"/>
              </a:rPr>
              <a:t>allows</a:t>
            </a:r>
            <a:r>
              <a:rPr sz="2800" spc="-100" dirty="0">
                <a:latin typeface="Arial"/>
                <a:cs typeface="Arial"/>
              </a:rPr>
              <a:t> </a:t>
            </a:r>
            <a:r>
              <a:rPr sz="2800" spc="-155" dirty="0">
                <a:latin typeface="Arial"/>
                <a:cs typeface="Arial"/>
              </a:rPr>
              <a:t>plans</a:t>
            </a:r>
            <a:r>
              <a:rPr sz="2800" spc="-100" dirty="0">
                <a:latin typeface="Arial"/>
                <a:cs typeface="Arial"/>
              </a:rPr>
              <a:t> </a:t>
            </a:r>
            <a:r>
              <a:rPr sz="2800" dirty="0">
                <a:latin typeface="Arial"/>
                <a:cs typeface="Arial"/>
              </a:rPr>
              <a:t>to</a:t>
            </a:r>
            <a:r>
              <a:rPr sz="2800" spc="-110" dirty="0">
                <a:latin typeface="Arial"/>
                <a:cs typeface="Arial"/>
              </a:rPr>
              <a:t> </a:t>
            </a:r>
            <a:r>
              <a:rPr sz="2800" spc="-145" dirty="0">
                <a:latin typeface="Arial"/>
                <a:cs typeface="Arial"/>
              </a:rPr>
              <a:t>be</a:t>
            </a:r>
            <a:r>
              <a:rPr sz="2800" spc="-114" dirty="0">
                <a:latin typeface="Arial"/>
                <a:cs typeface="Arial"/>
              </a:rPr>
              <a:t> </a:t>
            </a:r>
            <a:r>
              <a:rPr sz="2800" spc="-35" dirty="0">
                <a:latin typeface="Arial"/>
                <a:cs typeface="Arial"/>
              </a:rPr>
              <a:t>more </a:t>
            </a:r>
            <a:r>
              <a:rPr sz="2800" spc="-10" dirty="0">
                <a:latin typeface="Arial"/>
                <a:cs typeface="Arial"/>
              </a:rPr>
              <a:t>competitive</a:t>
            </a:r>
            <a:endParaRPr sz="2800" dirty="0">
              <a:latin typeface="Arial"/>
              <a:cs typeface="Arial"/>
            </a:endParaRPr>
          </a:p>
          <a:p>
            <a:pPr marL="469265" marR="5080">
              <a:lnSpc>
                <a:spcPct val="100600"/>
              </a:lnSpc>
              <a:spcBef>
                <a:spcPts val="1730"/>
              </a:spcBef>
            </a:pPr>
            <a:r>
              <a:rPr sz="2400" i="1" spc="-10" dirty="0">
                <a:latin typeface="Arial"/>
                <a:cs typeface="Arial"/>
              </a:rPr>
              <a:t>“I’m</a:t>
            </a:r>
            <a:r>
              <a:rPr sz="2400" i="1" spc="-114" dirty="0">
                <a:latin typeface="Arial"/>
                <a:cs typeface="Arial"/>
              </a:rPr>
              <a:t> </a:t>
            </a:r>
            <a:r>
              <a:rPr sz="2400" i="1" spc="-75" dirty="0">
                <a:latin typeface="Arial"/>
                <a:cs typeface="Arial"/>
              </a:rPr>
              <a:t>looking</a:t>
            </a:r>
            <a:r>
              <a:rPr sz="2400" i="1" spc="-114" dirty="0">
                <a:latin typeface="Arial"/>
                <a:cs typeface="Arial"/>
              </a:rPr>
              <a:t> </a:t>
            </a:r>
            <a:r>
              <a:rPr sz="2400" i="1" dirty="0">
                <a:latin typeface="Arial"/>
                <a:cs typeface="Arial"/>
              </a:rPr>
              <a:t>to</a:t>
            </a:r>
            <a:r>
              <a:rPr sz="2400" i="1" spc="-110" dirty="0">
                <a:latin typeface="Arial"/>
                <a:cs typeface="Arial"/>
              </a:rPr>
              <a:t> </a:t>
            </a:r>
            <a:r>
              <a:rPr sz="2400" i="1" spc="-70" dirty="0">
                <a:latin typeface="Arial"/>
                <a:cs typeface="Arial"/>
              </a:rPr>
              <a:t>grow</a:t>
            </a:r>
            <a:r>
              <a:rPr sz="2400" i="1" spc="-120" dirty="0">
                <a:latin typeface="Arial"/>
                <a:cs typeface="Arial"/>
              </a:rPr>
              <a:t> </a:t>
            </a:r>
            <a:r>
              <a:rPr sz="2400" i="1" spc="-155" dirty="0">
                <a:latin typeface="Arial"/>
                <a:cs typeface="Arial"/>
              </a:rPr>
              <a:t>my</a:t>
            </a:r>
            <a:r>
              <a:rPr sz="2400" i="1" spc="-110" dirty="0">
                <a:latin typeface="Arial"/>
                <a:cs typeface="Arial"/>
              </a:rPr>
              <a:t> </a:t>
            </a:r>
            <a:r>
              <a:rPr sz="2400" i="1" spc="-120" dirty="0">
                <a:latin typeface="Arial"/>
                <a:cs typeface="Arial"/>
              </a:rPr>
              <a:t>membership.</a:t>
            </a:r>
            <a:r>
              <a:rPr sz="2400" i="1" spc="-125" dirty="0">
                <a:latin typeface="Arial"/>
                <a:cs typeface="Arial"/>
              </a:rPr>
              <a:t> </a:t>
            </a:r>
            <a:r>
              <a:rPr sz="2400" i="1" spc="-140" dirty="0">
                <a:latin typeface="Arial"/>
                <a:cs typeface="Arial"/>
              </a:rPr>
              <a:t>We’re</a:t>
            </a:r>
            <a:r>
              <a:rPr sz="2400" i="1" spc="-114" dirty="0">
                <a:latin typeface="Arial"/>
                <a:cs typeface="Arial"/>
              </a:rPr>
              <a:t> a </a:t>
            </a:r>
            <a:r>
              <a:rPr sz="2400" i="1" spc="-50" dirty="0">
                <a:latin typeface="Arial"/>
                <a:cs typeface="Arial"/>
              </a:rPr>
              <a:t>for-</a:t>
            </a:r>
            <a:r>
              <a:rPr sz="2400" i="1" spc="-10" dirty="0">
                <a:latin typeface="Arial"/>
                <a:cs typeface="Arial"/>
              </a:rPr>
              <a:t>profit </a:t>
            </a:r>
            <a:r>
              <a:rPr sz="2400" i="1" spc="-145" dirty="0">
                <a:latin typeface="Arial"/>
                <a:cs typeface="Arial"/>
              </a:rPr>
              <a:t>company,</a:t>
            </a:r>
            <a:r>
              <a:rPr sz="2400" i="1" spc="-105" dirty="0">
                <a:latin typeface="Arial"/>
                <a:cs typeface="Arial"/>
              </a:rPr>
              <a:t> </a:t>
            </a:r>
            <a:r>
              <a:rPr sz="2400" i="1" spc="-200" dirty="0">
                <a:latin typeface="Arial"/>
                <a:cs typeface="Arial"/>
              </a:rPr>
              <a:t>so</a:t>
            </a:r>
            <a:r>
              <a:rPr sz="2400" i="1" spc="-95" dirty="0">
                <a:latin typeface="Arial"/>
                <a:cs typeface="Arial"/>
              </a:rPr>
              <a:t> </a:t>
            </a:r>
            <a:r>
              <a:rPr sz="2400" i="1" spc="-65" dirty="0">
                <a:latin typeface="Arial"/>
                <a:cs typeface="Arial"/>
              </a:rPr>
              <a:t>the</a:t>
            </a:r>
            <a:r>
              <a:rPr sz="2400" i="1" spc="-105" dirty="0">
                <a:latin typeface="Arial"/>
                <a:cs typeface="Arial"/>
              </a:rPr>
              <a:t> </a:t>
            </a:r>
            <a:r>
              <a:rPr sz="2400" i="1" spc="-60" dirty="0">
                <a:latin typeface="Arial"/>
                <a:cs typeface="Arial"/>
              </a:rPr>
              <a:t>other</a:t>
            </a:r>
            <a:r>
              <a:rPr sz="2400" i="1" spc="-100" dirty="0">
                <a:latin typeface="Arial"/>
                <a:cs typeface="Arial"/>
              </a:rPr>
              <a:t> </a:t>
            </a:r>
            <a:r>
              <a:rPr sz="2400" i="1" spc="-45" dirty="0">
                <a:latin typeface="Arial"/>
                <a:cs typeface="Arial"/>
              </a:rPr>
              <a:t>thing</a:t>
            </a:r>
            <a:r>
              <a:rPr sz="2400" i="1" spc="-100" dirty="0">
                <a:latin typeface="Arial"/>
                <a:cs typeface="Arial"/>
              </a:rPr>
              <a:t> </a:t>
            </a:r>
            <a:r>
              <a:rPr sz="2400" i="1" dirty="0">
                <a:latin typeface="Arial"/>
                <a:cs typeface="Arial"/>
              </a:rPr>
              <a:t>that</a:t>
            </a:r>
            <a:r>
              <a:rPr sz="2400" i="1" spc="-110" dirty="0">
                <a:latin typeface="Arial"/>
                <a:cs typeface="Arial"/>
              </a:rPr>
              <a:t> </a:t>
            </a:r>
            <a:r>
              <a:rPr sz="2400" i="1" spc="-95" dirty="0">
                <a:latin typeface="Arial"/>
                <a:cs typeface="Arial"/>
              </a:rPr>
              <a:t>I’m</a:t>
            </a:r>
            <a:r>
              <a:rPr sz="2400" i="1" spc="-100" dirty="0">
                <a:latin typeface="Arial"/>
                <a:cs typeface="Arial"/>
              </a:rPr>
              <a:t> </a:t>
            </a:r>
            <a:r>
              <a:rPr sz="2400" i="1" spc="-80" dirty="0">
                <a:latin typeface="Arial"/>
                <a:cs typeface="Arial"/>
              </a:rPr>
              <a:t>looking</a:t>
            </a:r>
            <a:r>
              <a:rPr sz="2400" i="1" spc="-100" dirty="0">
                <a:latin typeface="Arial"/>
                <a:cs typeface="Arial"/>
              </a:rPr>
              <a:t> </a:t>
            </a:r>
            <a:r>
              <a:rPr sz="2400" i="1" dirty="0">
                <a:latin typeface="Arial"/>
                <a:cs typeface="Arial"/>
              </a:rPr>
              <a:t>at</a:t>
            </a:r>
            <a:r>
              <a:rPr sz="2400" i="1" spc="-110" dirty="0">
                <a:latin typeface="Arial"/>
                <a:cs typeface="Arial"/>
              </a:rPr>
              <a:t> </a:t>
            </a:r>
            <a:r>
              <a:rPr sz="2400" i="1" spc="-140" dirty="0">
                <a:latin typeface="Arial"/>
                <a:cs typeface="Arial"/>
              </a:rPr>
              <a:t>is</a:t>
            </a:r>
            <a:r>
              <a:rPr sz="2400" i="1" spc="-100" dirty="0">
                <a:latin typeface="Arial"/>
                <a:cs typeface="Arial"/>
              </a:rPr>
              <a:t> </a:t>
            </a:r>
            <a:r>
              <a:rPr sz="2400" i="1" spc="-30" dirty="0">
                <a:latin typeface="Arial"/>
                <a:cs typeface="Arial"/>
              </a:rPr>
              <a:t>what</a:t>
            </a:r>
            <a:r>
              <a:rPr sz="2400" i="1" spc="-110" dirty="0">
                <a:latin typeface="Arial"/>
                <a:cs typeface="Arial"/>
              </a:rPr>
              <a:t> </a:t>
            </a:r>
            <a:r>
              <a:rPr sz="2400" i="1" spc="-25" dirty="0">
                <a:latin typeface="Arial"/>
                <a:cs typeface="Arial"/>
              </a:rPr>
              <a:t>are </a:t>
            </a:r>
            <a:r>
              <a:rPr sz="2400" i="1" spc="-85" dirty="0">
                <a:latin typeface="Arial"/>
                <a:cs typeface="Arial"/>
              </a:rPr>
              <a:t>going</a:t>
            </a:r>
            <a:r>
              <a:rPr sz="2400" i="1" spc="-105" dirty="0">
                <a:latin typeface="Arial"/>
                <a:cs typeface="Arial"/>
              </a:rPr>
              <a:t> </a:t>
            </a:r>
            <a:r>
              <a:rPr sz="2400" i="1" dirty="0">
                <a:latin typeface="Arial"/>
                <a:cs typeface="Arial"/>
              </a:rPr>
              <a:t>to</a:t>
            </a:r>
            <a:r>
              <a:rPr sz="2400" i="1" spc="-100" dirty="0">
                <a:latin typeface="Arial"/>
                <a:cs typeface="Arial"/>
              </a:rPr>
              <a:t> </a:t>
            </a:r>
            <a:r>
              <a:rPr sz="2400" i="1" spc="-170" dirty="0">
                <a:latin typeface="Arial"/>
                <a:cs typeface="Arial"/>
              </a:rPr>
              <a:t>be</a:t>
            </a:r>
            <a:r>
              <a:rPr sz="2400" i="1" spc="-105" dirty="0">
                <a:latin typeface="Arial"/>
                <a:cs typeface="Arial"/>
              </a:rPr>
              <a:t> </a:t>
            </a:r>
            <a:r>
              <a:rPr sz="2400" i="1" spc="-70" dirty="0">
                <a:latin typeface="Arial"/>
                <a:cs typeface="Arial"/>
              </a:rPr>
              <a:t>the</a:t>
            </a:r>
            <a:r>
              <a:rPr sz="2400" i="1" spc="-100" dirty="0">
                <a:latin typeface="Arial"/>
                <a:cs typeface="Arial"/>
              </a:rPr>
              <a:t> </a:t>
            </a:r>
            <a:r>
              <a:rPr sz="2400" i="1" spc="-80" dirty="0">
                <a:latin typeface="Arial"/>
                <a:cs typeface="Arial"/>
              </a:rPr>
              <a:t>things</a:t>
            </a:r>
            <a:r>
              <a:rPr sz="2400" i="1" spc="-105" dirty="0">
                <a:latin typeface="Arial"/>
                <a:cs typeface="Arial"/>
              </a:rPr>
              <a:t> </a:t>
            </a:r>
            <a:r>
              <a:rPr sz="2400" i="1" dirty="0">
                <a:latin typeface="Arial"/>
                <a:cs typeface="Arial"/>
              </a:rPr>
              <a:t>that</a:t>
            </a:r>
            <a:r>
              <a:rPr sz="2400" i="1" spc="-110" dirty="0">
                <a:latin typeface="Arial"/>
                <a:cs typeface="Arial"/>
              </a:rPr>
              <a:t> </a:t>
            </a:r>
            <a:r>
              <a:rPr sz="2400" i="1" spc="-105" dirty="0">
                <a:latin typeface="Arial"/>
                <a:cs typeface="Arial"/>
              </a:rPr>
              <a:t>are </a:t>
            </a:r>
            <a:r>
              <a:rPr sz="2400" i="1" spc="-60" dirty="0">
                <a:latin typeface="Arial"/>
                <a:cs typeface="Arial"/>
              </a:rPr>
              <a:t>[going</a:t>
            </a:r>
            <a:r>
              <a:rPr sz="2400" i="1" spc="-100" dirty="0">
                <a:latin typeface="Arial"/>
                <a:cs typeface="Arial"/>
              </a:rPr>
              <a:t> </a:t>
            </a:r>
            <a:r>
              <a:rPr sz="2400" i="1" dirty="0">
                <a:latin typeface="Arial"/>
                <a:cs typeface="Arial"/>
              </a:rPr>
              <a:t>to]</a:t>
            </a:r>
            <a:r>
              <a:rPr sz="2400" i="1" spc="-100" dirty="0">
                <a:latin typeface="Arial"/>
                <a:cs typeface="Arial"/>
              </a:rPr>
              <a:t> </a:t>
            </a:r>
            <a:r>
              <a:rPr sz="2400" i="1" spc="-110" dirty="0">
                <a:latin typeface="Arial"/>
                <a:cs typeface="Arial"/>
              </a:rPr>
              <a:t>resonate</a:t>
            </a:r>
            <a:r>
              <a:rPr sz="2400" i="1" spc="-105" dirty="0">
                <a:latin typeface="Arial"/>
                <a:cs typeface="Arial"/>
              </a:rPr>
              <a:t> </a:t>
            </a:r>
            <a:r>
              <a:rPr sz="2400" i="1" spc="-35" dirty="0">
                <a:latin typeface="Arial"/>
                <a:cs typeface="Arial"/>
              </a:rPr>
              <a:t>out</a:t>
            </a:r>
            <a:r>
              <a:rPr sz="2400" i="1" spc="-105" dirty="0">
                <a:latin typeface="Arial"/>
                <a:cs typeface="Arial"/>
              </a:rPr>
              <a:t> </a:t>
            </a:r>
            <a:r>
              <a:rPr sz="2400" i="1" spc="-25" dirty="0">
                <a:latin typeface="Arial"/>
                <a:cs typeface="Arial"/>
              </a:rPr>
              <a:t>in </a:t>
            </a:r>
            <a:r>
              <a:rPr sz="2400" i="1" spc="-105" dirty="0">
                <a:latin typeface="Arial"/>
                <a:cs typeface="Arial"/>
              </a:rPr>
              <a:t>marketplace</a:t>
            </a:r>
            <a:r>
              <a:rPr sz="2400" i="1" spc="-114" dirty="0">
                <a:latin typeface="Arial"/>
                <a:cs typeface="Arial"/>
              </a:rPr>
              <a:t> </a:t>
            </a:r>
            <a:r>
              <a:rPr sz="2400" i="1" dirty="0">
                <a:latin typeface="Arial"/>
                <a:cs typeface="Arial"/>
              </a:rPr>
              <a:t>that</a:t>
            </a:r>
            <a:r>
              <a:rPr sz="2400" i="1" spc="-120" dirty="0">
                <a:latin typeface="Arial"/>
                <a:cs typeface="Arial"/>
              </a:rPr>
              <a:t> people</a:t>
            </a:r>
            <a:r>
              <a:rPr sz="2400" i="1" spc="-110" dirty="0">
                <a:latin typeface="Arial"/>
                <a:cs typeface="Arial"/>
              </a:rPr>
              <a:t> </a:t>
            </a:r>
            <a:r>
              <a:rPr sz="2400" i="1" spc="-35" dirty="0">
                <a:latin typeface="Arial"/>
                <a:cs typeface="Arial"/>
              </a:rPr>
              <a:t>want</a:t>
            </a:r>
            <a:r>
              <a:rPr sz="2400" i="1" spc="-120" dirty="0">
                <a:latin typeface="Arial"/>
                <a:cs typeface="Arial"/>
              </a:rPr>
              <a:t> </a:t>
            </a:r>
            <a:r>
              <a:rPr sz="2400" i="1" dirty="0">
                <a:latin typeface="Arial"/>
                <a:cs typeface="Arial"/>
              </a:rPr>
              <a:t>to</a:t>
            </a:r>
            <a:r>
              <a:rPr sz="2400" i="1" spc="-105" dirty="0">
                <a:latin typeface="Arial"/>
                <a:cs typeface="Arial"/>
              </a:rPr>
              <a:t> </a:t>
            </a:r>
            <a:r>
              <a:rPr sz="2400" i="1" spc="-229" dirty="0">
                <a:latin typeface="Arial"/>
                <a:cs typeface="Arial"/>
              </a:rPr>
              <a:t>see</a:t>
            </a:r>
            <a:r>
              <a:rPr sz="2400" i="1" spc="-110" dirty="0">
                <a:latin typeface="Arial"/>
                <a:cs typeface="Arial"/>
              </a:rPr>
              <a:t> </a:t>
            </a:r>
            <a:r>
              <a:rPr sz="2400" i="1" spc="-114" dirty="0">
                <a:latin typeface="Arial"/>
                <a:cs typeface="Arial"/>
              </a:rPr>
              <a:t>and </a:t>
            </a:r>
            <a:r>
              <a:rPr sz="2400" i="1" spc="-35" dirty="0">
                <a:latin typeface="Arial"/>
                <a:cs typeface="Arial"/>
              </a:rPr>
              <a:t>want</a:t>
            </a:r>
            <a:r>
              <a:rPr sz="2400" i="1" spc="-114" dirty="0">
                <a:latin typeface="Arial"/>
                <a:cs typeface="Arial"/>
              </a:rPr>
              <a:t> </a:t>
            </a:r>
            <a:r>
              <a:rPr sz="2400" i="1" dirty="0">
                <a:latin typeface="Arial"/>
                <a:cs typeface="Arial"/>
              </a:rPr>
              <a:t>to</a:t>
            </a:r>
            <a:r>
              <a:rPr sz="2400" i="1" spc="-110" dirty="0">
                <a:latin typeface="Arial"/>
                <a:cs typeface="Arial"/>
              </a:rPr>
              <a:t> </a:t>
            </a:r>
            <a:r>
              <a:rPr sz="2400" i="1" spc="-100" dirty="0">
                <a:latin typeface="Arial"/>
                <a:cs typeface="Arial"/>
              </a:rPr>
              <a:t>have.”</a:t>
            </a:r>
            <a:r>
              <a:rPr sz="2400" i="1" spc="-125" dirty="0">
                <a:latin typeface="Arial"/>
                <a:cs typeface="Arial"/>
              </a:rPr>
              <a:t> </a:t>
            </a:r>
            <a:r>
              <a:rPr sz="1800" spc="-25" dirty="0">
                <a:latin typeface="Arial"/>
                <a:cs typeface="Arial"/>
              </a:rPr>
              <a:t>(Org 14)</a:t>
            </a:r>
            <a:endParaRPr sz="1800" dirty="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521967" y="258571"/>
            <a:ext cx="6098540" cy="1119505"/>
          </a:xfrm>
          <a:prstGeom prst="rect">
            <a:avLst/>
          </a:prstGeom>
        </p:spPr>
        <p:txBody>
          <a:bodyPr vert="horz" wrap="square" lIns="0" tIns="29844" rIns="0" bIns="0" rtlCol="0">
            <a:spAutoFit/>
          </a:bodyPr>
          <a:lstStyle/>
          <a:p>
            <a:pPr marL="1706245" marR="5080" indent="-1694180">
              <a:lnSpc>
                <a:spcPts val="4290"/>
              </a:lnSpc>
              <a:spcBef>
                <a:spcPts val="234"/>
              </a:spcBef>
            </a:pPr>
            <a:r>
              <a:rPr sz="3600" spc="-215" dirty="0"/>
              <a:t>Addressing</a:t>
            </a:r>
            <a:r>
              <a:rPr sz="3600" spc="-135" dirty="0"/>
              <a:t> </a:t>
            </a:r>
            <a:r>
              <a:rPr sz="3600" spc="-245" dirty="0"/>
              <a:t>Social</a:t>
            </a:r>
            <a:r>
              <a:rPr sz="3600" spc="-130" dirty="0"/>
              <a:t> </a:t>
            </a:r>
            <a:r>
              <a:rPr sz="3600" spc="-254" dirty="0"/>
              <a:t>Needs</a:t>
            </a:r>
            <a:r>
              <a:rPr sz="3600" spc="-130" dirty="0"/>
              <a:t> </a:t>
            </a:r>
            <a:r>
              <a:rPr sz="3600" spc="-55" dirty="0"/>
              <a:t>through </a:t>
            </a:r>
            <a:r>
              <a:rPr sz="3600" spc="-114" dirty="0"/>
              <a:t>Benefit</a:t>
            </a:r>
            <a:r>
              <a:rPr sz="3600" spc="-135" dirty="0"/>
              <a:t> </a:t>
            </a:r>
            <a:r>
              <a:rPr sz="3600" spc="-75" dirty="0"/>
              <a:t>Design</a:t>
            </a:r>
            <a:endParaRPr sz="3600"/>
          </a:p>
        </p:txBody>
      </p:sp>
      <p:sp>
        <p:nvSpPr>
          <p:cNvPr id="3" name="object 3" descr="Partnering with CBOs to meet members’ social needs&#13;&#10;– Qualities in CBO partners&#13;&#10;"/>
          <p:cNvSpPr txBox="1"/>
          <p:nvPr/>
        </p:nvSpPr>
        <p:spPr>
          <a:xfrm>
            <a:off x="535940" y="1607820"/>
            <a:ext cx="8054340" cy="1518285"/>
          </a:xfrm>
          <a:prstGeom prst="rect">
            <a:avLst/>
          </a:prstGeom>
        </p:spPr>
        <p:txBody>
          <a:bodyPr vert="horz" wrap="square" lIns="0" tIns="33655" rIns="0" bIns="0" rtlCol="0">
            <a:spAutoFit/>
          </a:bodyPr>
          <a:lstStyle/>
          <a:p>
            <a:pPr marL="354965" marR="5080" indent="-342900">
              <a:lnSpc>
                <a:spcPts val="3790"/>
              </a:lnSpc>
              <a:spcBef>
                <a:spcPts val="265"/>
              </a:spcBef>
              <a:buClr>
                <a:srgbClr val="FF0000"/>
              </a:buClr>
              <a:buFont typeface="Wingdings"/>
              <a:buChar char=""/>
              <a:tabLst>
                <a:tab pos="354965" algn="l"/>
              </a:tabLst>
            </a:pPr>
            <a:r>
              <a:rPr sz="3200" spc="-130" dirty="0">
                <a:latin typeface="Arial"/>
                <a:cs typeface="Arial"/>
              </a:rPr>
              <a:t>Partnering</a:t>
            </a:r>
            <a:r>
              <a:rPr sz="3200" spc="-120" dirty="0">
                <a:latin typeface="Arial"/>
                <a:cs typeface="Arial"/>
              </a:rPr>
              <a:t> </a:t>
            </a:r>
            <a:r>
              <a:rPr sz="3200" dirty="0">
                <a:latin typeface="Arial"/>
                <a:cs typeface="Arial"/>
              </a:rPr>
              <a:t>with</a:t>
            </a:r>
            <a:r>
              <a:rPr sz="3200" spc="-120" dirty="0">
                <a:latin typeface="Arial"/>
                <a:cs typeface="Arial"/>
              </a:rPr>
              <a:t> </a:t>
            </a:r>
            <a:r>
              <a:rPr sz="3200" spc="-440" dirty="0">
                <a:latin typeface="Arial"/>
                <a:cs typeface="Arial"/>
              </a:rPr>
              <a:t>CBOs</a:t>
            </a:r>
            <a:r>
              <a:rPr sz="3200" spc="-125" dirty="0">
                <a:latin typeface="Arial"/>
                <a:cs typeface="Arial"/>
              </a:rPr>
              <a:t> </a:t>
            </a:r>
            <a:r>
              <a:rPr sz="3200" dirty="0">
                <a:latin typeface="Arial"/>
                <a:cs typeface="Arial"/>
              </a:rPr>
              <a:t>to</a:t>
            </a:r>
            <a:r>
              <a:rPr sz="3200" spc="-125" dirty="0">
                <a:latin typeface="Arial"/>
                <a:cs typeface="Arial"/>
              </a:rPr>
              <a:t> </a:t>
            </a:r>
            <a:r>
              <a:rPr sz="3200" spc="-95" dirty="0">
                <a:latin typeface="Arial"/>
                <a:cs typeface="Arial"/>
              </a:rPr>
              <a:t>meet</a:t>
            </a:r>
            <a:r>
              <a:rPr sz="3200" spc="-125" dirty="0">
                <a:latin typeface="Arial"/>
                <a:cs typeface="Arial"/>
              </a:rPr>
              <a:t> members’ </a:t>
            </a:r>
            <a:r>
              <a:rPr sz="3200" spc="-105" dirty="0">
                <a:latin typeface="Arial"/>
                <a:cs typeface="Arial"/>
              </a:rPr>
              <a:t>social </a:t>
            </a:r>
            <a:r>
              <a:rPr sz="3200" spc="-10" dirty="0">
                <a:latin typeface="Arial"/>
                <a:cs typeface="Arial"/>
              </a:rPr>
              <a:t>needs</a:t>
            </a:r>
            <a:endParaRPr sz="3200" dirty="0">
              <a:latin typeface="Arial"/>
              <a:cs typeface="Arial"/>
            </a:endParaRPr>
          </a:p>
          <a:p>
            <a:pPr marL="469900">
              <a:lnSpc>
                <a:spcPct val="100000"/>
              </a:lnSpc>
              <a:spcBef>
                <a:spcPts val="645"/>
              </a:spcBef>
            </a:pPr>
            <a:r>
              <a:rPr sz="2800" dirty="0">
                <a:latin typeface="Arial"/>
                <a:cs typeface="Arial"/>
              </a:rPr>
              <a:t>–</a:t>
            </a:r>
            <a:r>
              <a:rPr sz="2800" spc="-80" dirty="0">
                <a:latin typeface="Arial"/>
                <a:cs typeface="Arial"/>
              </a:rPr>
              <a:t> </a:t>
            </a:r>
            <a:r>
              <a:rPr sz="2800" spc="-114" dirty="0">
                <a:latin typeface="Arial"/>
                <a:cs typeface="Arial"/>
              </a:rPr>
              <a:t>Qualities</a:t>
            </a:r>
            <a:r>
              <a:rPr sz="2800" spc="-120" dirty="0">
                <a:latin typeface="Arial"/>
                <a:cs typeface="Arial"/>
              </a:rPr>
              <a:t> </a:t>
            </a:r>
            <a:r>
              <a:rPr sz="2800" spc="-35" dirty="0">
                <a:latin typeface="Arial"/>
                <a:cs typeface="Arial"/>
              </a:rPr>
              <a:t>in</a:t>
            </a:r>
            <a:r>
              <a:rPr sz="2800" spc="-125" dirty="0">
                <a:latin typeface="Arial"/>
                <a:cs typeface="Arial"/>
              </a:rPr>
              <a:t> </a:t>
            </a:r>
            <a:r>
              <a:rPr sz="2800" spc="-415" dirty="0">
                <a:latin typeface="Arial"/>
                <a:cs typeface="Arial"/>
              </a:rPr>
              <a:t>CBO</a:t>
            </a:r>
            <a:r>
              <a:rPr sz="2800" spc="-130" dirty="0">
                <a:latin typeface="Arial"/>
                <a:cs typeface="Arial"/>
              </a:rPr>
              <a:t> </a:t>
            </a:r>
            <a:r>
              <a:rPr sz="2800" spc="-10" dirty="0">
                <a:latin typeface="Arial"/>
                <a:cs typeface="Arial"/>
              </a:rPr>
              <a:t>partners</a:t>
            </a:r>
            <a:endParaRPr sz="2800"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81000" y="1447800"/>
            <a:ext cx="2133600" cy="0"/>
          </a:xfrm>
          <a:custGeom>
            <a:avLst/>
            <a:gdLst/>
            <a:ahLst/>
            <a:cxnLst/>
            <a:rect l="l" t="t" r="r" b="b"/>
            <a:pathLst>
              <a:path w="2133600">
                <a:moveTo>
                  <a:pt x="0" y="0"/>
                </a:moveTo>
                <a:lnTo>
                  <a:pt x="2133600" y="0"/>
                </a:lnTo>
              </a:path>
            </a:pathLst>
          </a:custGeom>
          <a:ln w="76162">
            <a:solidFill>
              <a:srgbClr val="E5053A"/>
            </a:solidFill>
          </a:ln>
        </p:spPr>
        <p:txBody>
          <a:bodyPr wrap="square" lIns="0" tIns="0" rIns="0" bIns="0" rtlCol="0"/>
          <a:lstStyle/>
          <a:p>
            <a:endParaRPr/>
          </a:p>
        </p:txBody>
      </p:sp>
      <p:pic>
        <p:nvPicPr>
          <p:cNvPr id="3" name="object 3"/>
          <p:cNvPicPr/>
          <p:nvPr/>
        </p:nvPicPr>
        <p:blipFill>
          <a:blip r:embed="rId2" cstate="print"/>
          <a:stretch>
            <a:fillRect/>
          </a:stretch>
        </p:blipFill>
        <p:spPr>
          <a:xfrm>
            <a:off x="8005571" y="5978829"/>
            <a:ext cx="1062227" cy="802969"/>
          </a:xfrm>
          <a:prstGeom prst="rect">
            <a:avLst/>
          </a:prstGeom>
        </p:spPr>
      </p:pic>
      <p:grpSp>
        <p:nvGrpSpPr>
          <p:cNvPr id="4" name="object 4">
            <a:extLst>
              <a:ext uri="{C183D7F6-B498-43B3-948B-1728B52AA6E4}">
                <adec:decorative xmlns:adec="http://schemas.microsoft.com/office/drawing/2017/decorative" val="1"/>
              </a:ext>
            </a:extLst>
          </p:cNvPr>
          <p:cNvGrpSpPr/>
          <p:nvPr/>
        </p:nvGrpSpPr>
        <p:grpSpPr>
          <a:xfrm>
            <a:off x="0" y="0"/>
            <a:ext cx="9144000" cy="1981200"/>
            <a:chOff x="0" y="0"/>
            <a:chExt cx="9144000" cy="1981200"/>
          </a:xfrm>
        </p:grpSpPr>
        <p:sp>
          <p:nvSpPr>
            <p:cNvPr id="5" name="object 5"/>
            <p:cNvSpPr/>
            <p:nvPr/>
          </p:nvSpPr>
          <p:spPr>
            <a:xfrm>
              <a:off x="0" y="0"/>
              <a:ext cx="2514600" cy="1981200"/>
            </a:xfrm>
            <a:custGeom>
              <a:avLst/>
              <a:gdLst/>
              <a:ahLst/>
              <a:cxnLst/>
              <a:rect l="l" t="t" r="r" b="b"/>
              <a:pathLst>
                <a:path w="2514600" h="1981200">
                  <a:moveTo>
                    <a:pt x="2514600" y="0"/>
                  </a:moveTo>
                  <a:lnTo>
                    <a:pt x="0" y="0"/>
                  </a:lnTo>
                  <a:lnTo>
                    <a:pt x="0" y="1981200"/>
                  </a:lnTo>
                  <a:lnTo>
                    <a:pt x="2514600" y="1981200"/>
                  </a:lnTo>
                  <a:lnTo>
                    <a:pt x="2514600" y="0"/>
                  </a:lnTo>
                  <a:close/>
                </a:path>
              </a:pathLst>
            </a:custGeom>
            <a:solidFill>
              <a:srgbClr val="E5053A"/>
            </a:solidFill>
          </p:spPr>
          <p:txBody>
            <a:bodyPr wrap="square" lIns="0" tIns="0" rIns="0" bIns="0" rtlCol="0"/>
            <a:lstStyle/>
            <a:p>
              <a:endParaRPr/>
            </a:p>
          </p:txBody>
        </p:sp>
        <p:sp>
          <p:nvSpPr>
            <p:cNvPr id="6" name="object 6"/>
            <p:cNvSpPr/>
            <p:nvPr/>
          </p:nvSpPr>
          <p:spPr>
            <a:xfrm>
              <a:off x="2514600" y="0"/>
              <a:ext cx="6629400" cy="1981200"/>
            </a:xfrm>
            <a:custGeom>
              <a:avLst/>
              <a:gdLst/>
              <a:ahLst/>
              <a:cxnLst/>
              <a:rect l="l" t="t" r="r" b="b"/>
              <a:pathLst>
                <a:path w="6629400" h="1981200">
                  <a:moveTo>
                    <a:pt x="6629400" y="0"/>
                  </a:moveTo>
                  <a:lnTo>
                    <a:pt x="0" y="0"/>
                  </a:lnTo>
                  <a:lnTo>
                    <a:pt x="0" y="1981200"/>
                  </a:lnTo>
                  <a:lnTo>
                    <a:pt x="6629400" y="1981200"/>
                  </a:lnTo>
                  <a:lnTo>
                    <a:pt x="6629400" y="0"/>
                  </a:lnTo>
                  <a:close/>
                </a:path>
              </a:pathLst>
            </a:custGeom>
            <a:solidFill>
              <a:srgbClr val="D9D9D9"/>
            </a:solidFill>
          </p:spPr>
          <p:txBody>
            <a:bodyPr wrap="square" lIns="0" tIns="0" rIns="0" bIns="0" rtlCol="0"/>
            <a:lstStyle/>
            <a:p>
              <a:endParaRPr/>
            </a:p>
          </p:txBody>
        </p:sp>
        <p:pic>
          <p:nvPicPr>
            <p:cNvPr id="7" name="object 7"/>
            <p:cNvPicPr/>
            <p:nvPr/>
          </p:nvPicPr>
          <p:blipFill>
            <a:blip r:embed="rId3" cstate="print"/>
            <a:stretch>
              <a:fillRect/>
            </a:stretch>
          </p:blipFill>
          <p:spPr>
            <a:xfrm>
              <a:off x="190392" y="187064"/>
              <a:ext cx="2171807" cy="1641735"/>
            </a:xfrm>
            <a:prstGeom prst="rect">
              <a:avLst/>
            </a:prstGeom>
          </p:spPr>
        </p:pic>
      </p:grpSp>
      <p:sp>
        <p:nvSpPr>
          <p:cNvPr id="8" name="object 8" descr="Medicare Advantage Plans’ Adoption of New Supplemental Benefits in 2019 and 2020&#13;&#10;"/>
          <p:cNvSpPr txBox="1"/>
          <p:nvPr/>
        </p:nvSpPr>
        <p:spPr>
          <a:xfrm>
            <a:off x="788225" y="2476500"/>
            <a:ext cx="7566659" cy="995044"/>
          </a:xfrm>
          <a:prstGeom prst="rect">
            <a:avLst/>
          </a:prstGeom>
        </p:spPr>
        <p:txBody>
          <a:bodyPr vert="horz" wrap="square" lIns="0" tIns="31750" rIns="0" bIns="0" rtlCol="0">
            <a:spAutoFit/>
          </a:bodyPr>
          <a:lstStyle/>
          <a:p>
            <a:pPr marL="391795" marR="5080" indent="-379730">
              <a:lnSpc>
                <a:spcPts val="3790"/>
              </a:lnSpc>
              <a:spcBef>
                <a:spcPts val="250"/>
              </a:spcBef>
            </a:pPr>
            <a:r>
              <a:rPr sz="3200" b="1" spc="-180" dirty="0">
                <a:latin typeface="Arial"/>
                <a:cs typeface="Arial"/>
              </a:rPr>
              <a:t>Medicare</a:t>
            </a:r>
            <a:r>
              <a:rPr sz="3200" b="1" spc="-150" dirty="0">
                <a:latin typeface="Arial"/>
                <a:cs typeface="Arial"/>
              </a:rPr>
              <a:t> </a:t>
            </a:r>
            <a:r>
              <a:rPr sz="3200" b="1" spc="-260" dirty="0">
                <a:latin typeface="Arial"/>
                <a:cs typeface="Arial"/>
              </a:rPr>
              <a:t>Advantage</a:t>
            </a:r>
            <a:r>
              <a:rPr sz="3200" b="1" spc="-155" dirty="0">
                <a:latin typeface="Arial"/>
                <a:cs typeface="Arial"/>
              </a:rPr>
              <a:t> </a:t>
            </a:r>
            <a:r>
              <a:rPr sz="3200" b="1" spc="-270" dirty="0">
                <a:latin typeface="Arial"/>
                <a:cs typeface="Arial"/>
              </a:rPr>
              <a:t>Plans’</a:t>
            </a:r>
            <a:r>
              <a:rPr sz="3200" b="1" spc="-155" dirty="0">
                <a:latin typeface="Arial"/>
                <a:cs typeface="Arial"/>
              </a:rPr>
              <a:t> </a:t>
            </a:r>
            <a:r>
              <a:rPr sz="3200" b="1" spc="-210" dirty="0">
                <a:latin typeface="Arial"/>
                <a:cs typeface="Arial"/>
              </a:rPr>
              <a:t>Adoption</a:t>
            </a:r>
            <a:r>
              <a:rPr sz="3200" b="1" spc="-160" dirty="0">
                <a:latin typeface="Arial"/>
                <a:cs typeface="Arial"/>
              </a:rPr>
              <a:t> </a:t>
            </a:r>
            <a:r>
              <a:rPr sz="3200" b="1" spc="-150" dirty="0">
                <a:latin typeface="Arial"/>
                <a:cs typeface="Arial"/>
              </a:rPr>
              <a:t>of </a:t>
            </a:r>
            <a:r>
              <a:rPr sz="3200" b="1" spc="-50" dirty="0">
                <a:latin typeface="Arial"/>
                <a:cs typeface="Arial"/>
              </a:rPr>
              <a:t>New </a:t>
            </a:r>
            <a:r>
              <a:rPr sz="3200" b="1" spc="-220" dirty="0">
                <a:latin typeface="Arial"/>
                <a:cs typeface="Arial"/>
              </a:rPr>
              <a:t>Supplemental</a:t>
            </a:r>
            <a:r>
              <a:rPr sz="3200" b="1" spc="-150" dirty="0">
                <a:latin typeface="Arial"/>
                <a:cs typeface="Arial"/>
              </a:rPr>
              <a:t> </a:t>
            </a:r>
            <a:r>
              <a:rPr sz="3200" b="1" spc="-225" dirty="0">
                <a:latin typeface="Arial"/>
                <a:cs typeface="Arial"/>
              </a:rPr>
              <a:t>Benefits</a:t>
            </a:r>
            <a:r>
              <a:rPr sz="3200" b="1" spc="-145" dirty="0">
                <a:latin typeface="Arial"/>
                <a:cs typeface="Arial"/>
              </a:rPr>
              <a:t> </a:t>
            </a:r>
            <a:r>
              <a:rPr sz="3200" b="1" spc="-180" dirty="0">
                <a:latin typeface="Arial"/>
                <a:cs typeface="Arial"/>
              </a:rPr>
              <a:t>in</a:t>
            </a:r>
            <a:r>
              <a:rPr sz="3200" b="1" spc="-155" dirty="0">
                <a:latin typeface="Arial"/>
                <a:cs typeface="Arial"/>
              </a:rPr>
              <a:t> </a:t>
            </a:r>
            <a:r>
              <a:rPr sz="3200" b="1" spc="-165" dirty="0">
                <a:latin typeface="Arial"/>
                <a:cs typeface="Arial"/>
              </a:rPr>
              <a:t>2019</a:t>
            </a:r>
            <a:r>
              <a:rPr sz="3200" b="1" spc="-145" dirty="0">
                <a:latin typeface="Arial"/>
                <a:cs typeface="Arial"/>
              </a:rPr>
              <a:t> </a:t>
            </a:r>
            <a:r>
              <a:rPr sz="3200" b="1" spc="-240" dirty="0">
                <a:latin typeface="Arial"/>
                <a:cs typeface="Arial"/>
              </a:rPr>
              <a:t>and</a:t>
            </a:r>
            <a:r>
              <a:rPr sz="3200" b="1" spc="-155" dirty="0">
                <a:latin typeface="Arial"/>
                <a:cs typeface="Arial"/>
              </a:rPr>
              <a:t> </a:t>
            </a:r>
            <a:r>
              <a:rPr sz="3200" b="1" spc="-20" dirty="0">
                <a:latin typeface="Arial"/>
                <a:cs typeface="Arial"/>
              </a:rPr>
              <a:t>2020</a:t>
            </a:r>
            <a:endParaRPr sz="3200" dirty="0">
              <a:latin typeface="Arial"/>
              <a:cs typeface="Arial"/>
            </a:endParaRPr>
          </a:p>
        </p:txBody>
      </p:sp>
      <p:sp>
        <p:nvSpPr>
          <p:cNvPr id="9" name="object 9" descr="David J. Meyers, MPH&#13;&#10;"/>
          <p:cNvSpPr txBox="1"/>
          <p:nvPr/>
        </p:nvSpPr>
        <p:spPr>
          <a:xfrm>
            <a:off x="3222402" y="4897628"/>
            <a:ext cx="2699385" cy="391160"/>
          </a:xfrm>
          <a:prstGeom prst="rect">
            <a:avLst/>
          </a:prstGeom>
        </p:spPr>
        <p:txBody>
          <a:bodyPr vert="horz" wrap="square" lIns="0" tIns="12700" rIns="0" bIns="0" rtlCol="0">
            <a:spAutoFit/>
          </a:bodyPr>
          <a:lstStyle/>
          <a:p>
            <a:pPr marL="12700">
              <a:lnSpc>
                <a:spcPct val="100000"/>
              </a:lnSpc>
              <a:spcBef>
                <a:spcPts val="100"/>
              </a:spcBef>
            </a:pPr>
            <a:r>
              <a:rPr sz="2400" spc="-150" dirty="0">
                <a:latin typeface="Arial"/>
                <a:cs typeface="Arial"/>
              </a:rPr>
              <a:t>David</a:t>
            </a:r>
            <a:r>
              <a:rPr sz="2400" spc="-114" dirty="0">
                <a:latin typeface="Arial"/>
                <a:cs typeface="Arial"/>
              </a:rPr>
              <a:t> </a:t>
            </a:r>
            <a:r>
              <a:rPr sz="2400" spc="-265" dirty="0">
                <a:latin typeface="Arial"/>
                <a:cs typeface="Arial"/>
              </a:rPr>
              <a:t>J.</a:t>
            </a:r>
            <a:r>
              <a:rPr sz="2400" spc="-120" dirty="0">
                <a:latin typeface="Arial"/>
                <a:cs typeface="Arial"/>
              </a:rPr>
              <a:t> </a:t>
            </a:r>
            <a:r>
              <a:rPr sz="2400" spc="-110" dirty="0">
                <a:latin typeface="Arial"/>
                <a:cs typeface="Arial"/>
              </a:rPr>
              <a:t>Meyers, </a:t>
            </a:r>
            <a:r>
              <a:rPr sz="2400" spc="-135" dirty="0">
                <a:latin typeface="Arial"/>
                <a:cs typeface="Arial"/>
              </a:rPr>
              <a:t>MPH</a:t>
            </a:r>
            <a:endParaRPr sz="2400" dirty="0">
              <a:latin typeface="Arial"/>
              <a:cs typeface="Arial"/>
            </a:endParaRPr>
          </a:p>
        </p:txBody>
      </p:sp>
      <p:sp>
        <p:nvSpPr>
          <p:cNvPr id="10" name="object 10" descr="$PPTXTitle"/>
          <p:cNvSpPr txBox="1">
            <a:spLocks noGrp="1"/>
          </p:cNvSpPr>
          <p:nvPr>
            <p:ph type="title"/>
          </p:nvPr>
        </p:nvSpPr>
        <p:spPr>
          <a:xfrm>
            <a:off x="3173031" y="136652"/>
            <a:ext cx="5618480" cy="1494790"/>
          </a:xfrm>
          <a:prstGeom prst="rect">
            <a:avLst/>
          </a:prstGeom>
        </p:spPr>
        <p:txBody>
          <a:bodyPr vert="horz" wrap="square" lIns="0" tIns="10795" rIns="0" bIns="0" rtlCol="0">
            <a:spAutoFit/>
          </a:bodyPr>
          <a:lstStyle/>
          <a:p>
            <a:pPr marL="12700" marR="5080" indent="1843405">
              <a:lnSpc>
                <a:spcPct val="100400"/>
              </a:lnSpc>
              <a:spcBef>
                <a:spcPts val="85"/>
              </a:spcBef>
            </a:pPr>
            <a:r>
              <a:rPr sz="2400" spc="-215" dirty="0"/>
              <a:t>SIREN</a:t>
            </a:r>
            <a:r>
              <a:rPr sz="2400" spc="-295" dirty="0"/>
              <a:t> </a:t>
            </a:r>
            <a:r>
              <a:rPr sz="2400" spc="-10" dirty="0"/>
              <a:t>Webinar </a:t>
            </a:r>
            <a:r>
              <a:rPr sz="2400" spc="-80" dirty="0"/>
              <a:t>Understanding</a:t>
            </a:r>
            <a:r>
              <a:rPr sz="2400" spc="-225" dirty="0"/>
              <a:t> </a:t>
            </a:r>
            <a:r>
              <a:rPr sz="2400" spc="-50" dirty="0"/>
              <a:t>Opportunities</a:t>
            </a:r>
            <a:r>
              <a:rPr sz="2400" spc="-114" dirty="0"/>
              <a:t> </a:t>
            </a:r>
            <a:r>
              <a:rPr sz="2400" spc="-110" dirty="0"/>
              <a:t>and</a:t>
            </a:r>
            <a:r>
              <a:rPr sz="2400" spc="-114" dirty="0"/>
              <a:t> </a:t>
            </a:r>
            <a:r>
              <a:rPr sz="2400" spc="-100" dirty="0"/>
              <a:t>Barriers</a:t>
            </a:r>
            <a:r>
              <a:rPr sz="2400" spc="-114" dirty="0"/>
              <a:t> </a:t>
            </a:r>
            <a:r>
              <a:rPr sz="2400" spc="-25" dirty="0"/>
              <a:t>to </a:t>
            </a:r>
            <a:r>
              <a:rPr sz="2400" spc="-100" dirty="0"/>
              <a:t>Launching</a:t>
            </a:r>
            <a:r>
              <a:rPr sz="2400" spc="-204" dirty="0"/>
              <a:t> </a:t>
            </a:r>
            <a:r>
              <a:rPr sz="2400" spc="-120" dirty="0"/>
              <a:t>Social</a:t>
            </a:r>
            <a:r>
              <a:rPr sz="2400" spc="-240" dirty="0"/>
              <a:t> </a:t>
            </a:r>
            <a:r>
              <a:rPr sz="2400" spc="-175" dirty="0"/>
              <a:t>Care</a:t>
            </a:r>
            <a:r>
              <a:rPr sz="2400" spc="-135" dirty="0"/>
              <a:t> </a:t>
            </a:r>
            <a:r>
              <a:rPr sz="2400" spc="-45" dirty="0"/>
              <a:t>Initiatives</a:t>
            </a:r>
            <a:r>
              <a:rPr sz="2400" spc="-130" dirty="0"/>
              <a:t> </a:t>
            </a:r>
            <a:r>
              <a:rPr sz="2400" spc="-35" dirty="0"/>
              <a:t>in</a:t>
            </a:r>
            <a:r>
              <a:rPr sz="2400" spc="-150" dirty="0"/>
              <a:t> </a:t>
            </a:r>
            <a:r>
              <a:rPr sz="2400" spc="-35" dirty="0"/>
              <a:t>Medicare</a:t>
            </a:r>
            <a:endParaRPr sz="2400"/>
          </a:p>
          <a:p>
            <a:pPr marL="1750060">
              <a:lnSpc>
                <a:spcPct val="100000"/>
              </a:lnSpc>
              <a:spcBef>
                <a:spcPts val="25"/>
              </a:spcBef>
            </a:pPr>
            <a:r>
              <a:rPr sz="2400" spc="-90" dirty="0"/>
              <a:t>Advantage</a:t>
            </a:r>
            <a:r>
              <a:rPr sz="2400" spc="-114" dirty="0"/>
              <a:t> </a:t>
            </a:r>
            <a:r>
              <a:rPr sz="2400" spc="-20" dirty="0"/>
              <a:t>Plans</a:t>
            </a:r>
            <a:endParaRPr sz="24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1238250">
              <a:lnSpc>
                <a:spcPct val="100000"/>
              </a:lnSpc>
              <a:spcBef>
                <a:spcPts val="100"/>
              </a:spcBef>
            </a:pPr>
            <a:r>
              <a:rPr spc="-155" dirty="0"/>
              <a:t>Qualities</a:t>
            </a:r>
            <a:r>
              <a:rPr spc="-195" dirty="0"/>
              <a:t> </a:t>
            </a:r>
            <a:r>
              <a:rPr spc="-55" dirty="0"/>
              <a:t>in</a:t>
            </a:r>
            <a:r>
              <a:rPr spc="-190" dirty="0"/>
              <a:t> </a:t>
            </a:r>
            <a:r>
              <a:rPr spc="-590" dirty="0"/>
              <a:t>CBO</a:t>
            </a:r>
            <a:r>
              <a:rPr spc="-185" dirty="0"/>
              <a:t> </a:t>
            </a:r>
            <a:r>
              <a:rPr spc="-170" dirty="0"/>
              <a:t>Partners</a:t>
            </a:r>
          </a:p>
        </p:txBody>
      </p:sp>
      <p:sp>
        <p:nvSpPr>
          <p:cNvPr id="3" name="object 3" descr="Evidence of success&#13;&#10;“The more evidence they have that their solution creates the outcomes to solve the problem that we have the better... It's proof points we're interested in… Quality of life, clinical outcomes, and more of the business financial result. So if they have that trifecta that's great. If they have one or two of them then that's okay and we kind of make a case by case decision... we want to know that there are health outcomes, and we want to know if there are business or financial outcomes.” (Org 6)&#13;&#10;"/>
          <p:cNvSpPr txBox="1"/>
          <p:nvPr/>
        </p:nvSpPr>
        <p:spPr>
          <a:xfrm>
            <a:off x="535940" y="1346877"/>
            <a:ext cx="7863205" cy="3496945"/>
          </a:xfrm>
          <a:prstGeom prst="rect">
            <a:avLst/>
          </a:prstGeom>
        </p:spPr>
        <p:txBody>
          <a:bodyPr vert="horz" wrap="square" lIns="0" tIns="196215" rIns="0" bIns="0" rtlCol="0">
            <a:spAutoFit/>
          </a:bodyPr>
          <a:lstStyle/>
          <a:p>
            <a:pPr marL="354965" indent="-342265">
              <a:lnSpc>
                <a:spcPct val="100000"/>
              </a:lnSpc>
              <a:spcBef>
                <a:spcPts val="1545"/>
              </a:spcBef>
              <a:buClr>
                <a:srgbClr val="FF0000"/>
              </a:buClr>
              <a:buFont typeface="Wingdings"/>
              <a:buChar char=""/>
              <a:tabLst>
                <a:tab pos="354965" algn="l"/>
              </a:tabLst>
            </a:pPr>
            <a:r>
              <a:rPr sz="2800" spc="-185" dirty="0">
                <a:latin typeface="Arial"/>
                <a:cs typeface="Arial"/>
              </a:rPr>
              <a:t>Evidence</a:t>
            </a:r>
            <a:r>
              <a:rPr sz="2800" spc="-150" dirty="0">
                <a:latin typeface="Arial"/>
                <a:cs typeface="Arial"/>
              </a:rPr>
              <a:t> </a:t>
            </a:r>
            <a:r>
              <a:rPr sz="2800" dirty="0">
                <a:latin typeface="Arial"/>
                <a:cs typeface="Arial"/>
              </a:rPr>
              <a:t>of</a:t>
            </a:r>
            <a:r>
              <a:rPr sz="2800" spc="-165" dirty="0">
                <a:latin typeface="Arial"/>
                <a:cs typeface="Arial"/>
              </a:rPr>
              <a:t> </a:t>
            </a:r>
            <a:r>
              <a:rPr sz="2800" spc="-95" dirty="0">
                <a:latin typeface="Arial"/>
                <a:cs typeface="Arial"/>
              </a:rPr>
              <a:t>success</a:t>
            </a:r>
            <a:endParaRPr sz="2800" dirty="0">
              <a:latin typeface="Arial"/>
              <a:cs typeface="Arial"/>
            </a:endParaRPr>
          </a:p>
          <a:p>
            <a:pPr marL="469265" marR="5080">
              <a:lnSpc>
                <a:spcPct val="79900"/>
              </a:lnSpc>
              <a:spcBef>
                <a:spcPts val="1820"/>
              </a:spcBef>
            </a:pPr>
            <a:r>
              <a:rPr sz="2400" i="1" spc="-80" dirty="0">
                <a:latin typeface="Arial"/>
                <a:cs typeface="Arial"/>
              </a:rPr>
              <a:t>“The</a:t>
            </a:r>
            <a:r>
              <a:rPr sz="2400" i="1" spc="-100" dirty="0">
                <a:latin typeface="Arial"/>
                <a:cs typeface="Arial"/>
              </a:rPr>
              <a:t> </a:t>
            </a:r>
            <a:r>
              <a:rPr sz="2400" i="1" spc="-110" dirty="0">
                <a:latin typeface="Arial"/>
                <a:cs typeface="Arial"/>
              </a:rPr>
              <a:t>more</a:t>
            </a:r>
            <a:r>
              <a:rPr sz="2400" i="1" spc="-100" dirty="0">
                <a:latin typeface="Arial"/>
                <a:cs typeface="Arial"/>
              </a:rPr>
              <a:t> </a:t>
            </a:r>
            <a:r>
              <a:rPr sz="2400" i="1" spc="-150" dirty="0">
                <a:latin typeface="Arial"/>
                <a:cs typeface="Arial"/>
              </a:rPr>
              <a:t>evidence</a:t>
            </a:r>
            <a:r>
              <a:rPr sz="2400" i="1" spc="-100" dirty="0">
                <a:latin typeface="Arial"/>
                <a:cs typeface="Arial"/>
              </a:rPr>
              <a:t> </a:t>
            </a:r>
            <a:r>
              <a:rPr sz="2400" i="1" spc="-90" dirty="0">
                <a:latin typeface="Arial"/>
                <a:cs typeface="Arial"/>
              </a:rPr>
              <a:t>they</a:t>
            </a:r>
            <a:r>
              <a:rPr sz="2400" i="1" spc="-100" dirty="0">
                <a:latin typeface="Arial"/>
                <a:cs typeface="Arial"/>
              </a:rPr>
              <a:t> </a:t>
            </a:r>
            <a:r>
              <a:rPr sz="2400" i="1" spc="-145" dirty="0">
                <a:latin typeface="Arial"/>
                <a:cs typeface="Arial"/>
              </a:rPr>
              <a:t>have</a:t>
            </a:r>
            <a:r>
              <a:rPr sz="2400" i="1" spc="-100" dirty="0">
                <a:latin typeface="Arial"/>
                <a:cs typeface="Arial"/>
              </a:rPr>
              <a:t> </a:t>
            </a:r>
            <a:r>
              <a:rPr sz="2400" i="1" dirty="0">
                <a:latin typeface="Arial"/>
                <a:cs typeface="Arial"/>
              </a:rPr>
              <a:t>that</a:t>
            </a:r>
            <a:r>
              <a:rPr sz="2400" i="1" spc="-105" dirty="0">
                <a:latin typeface="Arial"/>
                <a:cs typeface="Arial"/>
              </a:rPr>
              <a:t> </a:t>
            </a:r>
            <a:r>
              <a:rPr sz="2400" i="1" spc="-30" dirty="0">
                <a:latin typeface="Arial"/>
                <a:cs typeface="Arial"/>
              </a:rPr>
              <a:t>their</a:t>
            </a:r>
            <a:r>
              <a:rPr sz="2400" i="1" spc="-95" dirty="0">
                <a:latin typeface="Arial"/>
                <a:cs typeface="Arial"/>
              </a:rPr>
              <a:t> </a:t>
            </a:r>
            <a:r>
              <a:rPr sz="2400" i="1" spc="-70" dirty="0">
                <a:latin typeface="Arial"/>
                <a:cs typeface="Arial"/>
              </a:rPr>
              <a:t>solution</a:t>
            </a:r>
            <a:r>
              <a:rPr sz="2400" i="1" spc="-100" dirty="0">
                <a:latin typeface="Arial"/>
                <a:cs typeface="Arial"/>
              </a:rPr>
              <a:t> </a:t>
            </a:r>
            <a:r>
              <a:rPr sz="2400" i="1" spc="-10" dirty="0">
                <a:latin typeface="Arial"/>
                <a:cs typeface="Arial"/>
              </a:rPr>
              <a:t>creates </a:t>
            </a:r>
            <a:r>
              <a:rPr sz="2400" i="1" spc="-70" dirty="0">
                <a:latin typeface="Arial"/>
                <a:cs typeface="Arial"/>
              </a:rPr>
              <a:t>the</a:t>
            </a:r>
            <a:r>
              <a:rPr sz="2400" i="1" spc="-105" dirty="0">
                <a:latin typeface="Arial"/>
                <a:cs typeface="Arial"/>
              </a:rPr>
              <a:t> </a:t>
            </a:r>
            <a:r>
              <a:rPr sz="2400" i="1" spc="-130" dirty="0">
                <a:latin typeface="Arial"/>
                <a:cs typeface="Arial"/>
              </a:rPr>
              <a:t>outcomes</a:t>
            </a:r>
            <a:r>
              <a:rPr sz="2400" i="1" spc="-114" dirty="0">
                <a:latin typeface="Arial"/>
                <a:cs typeface="Arial"/>
              </a:rPr>
              <a:t> </a:t>
            </a:r>
            <a:r>
              <a:rPr sz="2400" i="1" dirty="0">
                <a:latin typeface="Arial"/>
                <a:cs typeface="Arial"/>
              </a:rPr>
              <a:t>to</a:t>
            </a:r>
            <a:r>
              <a:rPr sz="2400" i="1" spc="-105" dirty="0">
                <a:latin typeface="Arial"/>
                <a:cs typeface="Arial"/>
              </a:rPr>
              <a:t> </a:t>
            </a:r>
            <a:r>
              <a:rPr sz="2400" i="1" spc="-140" dirty="0">
                <a:latin typeface="Arial"/>
                <a:cs typeface="Arial"/>
              </a:rPr>
              <a:t>solve</a:t>
            </a:r>
            <a:r>
              <a:rPr sz="2400" i="1" spc="-105" dirty="0">
                <a:latin typeface="Arial"/>
                <a:cs typeface="Arial"/>
              </a:rPr>
              <a:t> </a:t>
            </a:r>
            <a:r>
              <a:rPr sz="2400" i="1" spc="-70" dirty="0">
                <a:latin typeface="Arial"/>
                <a:cs typeface="Arial"/>
              </a:rPr>
              <a:t>the</a:t>
            </a:r>
            <a:r>
              <a:rPr sz="2400" i="1" spc="-105" dirty="0">
                <a:latin typeface="Arial"/>
                <a:cs typeface="Arial"/>
              </a:rPr>
              <a:t> </a:t>
            </a:r>
            <a:r>
              <a:rPr sz="2400" i="1" spc="-90" dirty="0">
                <a:latin typeface="Arial"/>
                <a:cs typeface="Arial"/>
              </a:rPr>
              <a:t>problem</a:t>
            </a:r>
            <a:r>
              <a:rPr sz="2400" i="1" spc="-110" dirty="0">
                <a:latin typeface="Arial"/>
                <a:cs typeface="Arial"/>
              </a:rPr>
              <a:t> </a:t>
            </a:r>
            <a:r>
              <a:rPr sz="2400" i="1" dirty="0">
                <a:latin typeface="Arial"/>
                <a:cs typeface="Arial"/>
              </a:rPr>
              <a:t>that</a:t>
            </a:r>
            <a:r>
              <a:rPr sz="2400" i="1" spc="-114" dirty="0">
                <a:latin typeface="Arial"/>
                <a:cs typeface="Arial"/>
              </a:rPr>
              <a:t> </a:t>
            </a:r>
            <a:r>
              <a:rPr sz="2400" i="1" spc="-120" dirty="0">
                <a:latin typeface="Arial"/>
                <a:cs typeface="Arial"/>
              </a:rPr>
              <a:t>we</a:t>
            </a:r>
            <a:r>
              <a:rPr sz="2400" i="1" spc="-105" dirty="0">
                <a:latin typeface="Arial"/>
                <a:cs typeface="Arial"/>
              </a:rPr>
              <a:t> </a:t>
            </a:r>
            <a:r>
              <a:rPr sz="2400" i="1" spc="-145" dirty="0">
                <a:latin typeface="Arial"/>
                <a:cs typeface="Arial"/>
              </a:rPr>
              <a:t>have</a:t>
            </a:r>
            <a:r>
              <a:rPr sz="2400" i="1" spc="-105" dirty="0">
                <a:latin typeface="Arial"/>
                <a:cs typeface="Arial"/>
              </a:rPr>
              <a:t> </a:t>
            </a:r>
            <a:r>
              <a:rPr sz="2400" i="1" spc="-25" dirty="0">
                <a:latin typeface="Arial"/>
                <a:cs typeface="Arial"/>
              </a:rPr>
              <a:t>the </a:t>
            </a:r>
            <a:r>
              <a:rPr sz="2400" i="1" spc="-80" dirty="0">
                <a:latin typeface="Arial"/>
                <a:cs typeface="Arial"/>
              </a:rPr>
              <a:t>better...</a:t>
            </a:r>
            <a:r>
              <a:rPr sz="2400" i="1" spc="-120" dirty="0">
                <a:latin typeface="Arial"/>
                <a:cs typeface="Arial"/>
              </a:rPr>
              <a:t> </a:t>
            </a:r>
            <a:r>
              <a:rPr sz="2400" i="1" spc="-45" dirty="0">
                <a:latin typeface="Arial"/>
                <a:cs typeface="Arial"/>
              </a:rPr>
              <a:t>It's</a:t>
            </a:r>
            <a:r>
              <a:rPr sz="2400" i="1" spc="-100" dirty="0">
                <a:latin typeface="Arial"/>
                <a:cs typeface="Arial"/>
              </a:rPr>
              <a:t> </a:t>
            </a:r>
            <a:r>
              <a:rPr sz="2400" i="1" spc="-55" dirty="0">
                <a:latin typeface="Arial"/>
                <a:cs typeface="Arial"/>
              </a:rPr>
              <a:t>proof</a:t>
            </a:r>
            <a:r>
              <a:rPr sz="2400" i="1" spc="-105" dirty="0">
                <a:latin typeface="Arial"/>
                <a:cs typeface="Arial"/>
              </a:rPr>
              <a:t> </a:t>
            </a:r>
            <a:r>
              <a:rPr sz="2400" i="1" spc="-80" dirty="0">
                <a:latin typeface="Arial"/>
                <a:cs typeface="Arial"/>
              </a:rPr>
              <a:t>points</a:t>
            </a:r>
            <a:r>
              <a:rPr sz="2400" i="1" spc="-110" dirty="0">
                <a:latin typeface="Arial"/>
                <a:cs typeface="Arial"/>
              </a:rPr>
              <a:t> </a:t>
            </a:r>
            <a:r>
              <a:rPr sz="2400" i="1" spc="-75" dirty="0">
                <a:latin typeface="Arial"/>
                <a:cs typeface="Arial"/>
              </a:rPr>
              <a:t>we're</a:t>
            </a:r>
            <a:r>
              <a:rPr sz="2400" i="1" spc="-110" dirty="0">
                <a:latin typeface="Arial"/>
                <a:cs typeface="Arial"/>
              </a:rPr>
              <a:t> </a:t>
            </a:r>
            <a:r>
              <a:rPr sz="2400" i="1" spc="-95" dirty="0">
                <a:latin typeface="Arial"/>
                <a:cs typeface="Arial"/>
              </a:rPr>
              <a:t>interested</a:t>
            </a:r>
            <a:r>
              <a:rPr sz="2400" i="1" spc="-110" dirty="0">
                <a:latin typeface="Arial"/>
                <a:cs typeface="Arial"/>
              </a:rPr>
              <a:t> </a:t>
            </a:r>
            <a:r>
              <a:rPr sz="2400" i="1" spc="-290" dirty="0">
                <a:latin typeface="Arial"/>
                <a:cs typeface="Arial"/>
              </a:rPr>
              <a:t>in…</a:t>
            </a:r>
            <a:r>
              <a:rPr sz="2400" i="1" spc="-120" dirty="0">
                <a:latin typeface="Arial"/>
                <a:cs typeface="Arial"/>
              </a:rPr>
              <a:t> </a:t>
            </a:r>
            <a:r>
              <a:rPr sz="2400" i="1" spc="-70" dirty="0">
                <a:latin typeface="Arial"/>
                <a:cs typeface="Arial"/>
              </a:rPr>
              <a:t>Quality</a:t>
            </a:r>
            <a:r>
              <a:rPr sz="2400" i="1" spc="-110" dirty="0">
                <a:latin typeface="Arial"/>
                <a:cs typeface="Arial"/>
              </a:rPr>
              <a:t> </a:t>
            </a:r>
            <a:r>
              <a:rPr sz="2400" i="1" dirty="0">
                <a:latin typeface="Arial"/>
                <a:cs typeface="Arial"/>
              </a:rPr>
              <a:t>of</a:t>
            </a:r>
            <a:r>
              <a:rPr sz="2400" i="1" spc="-105" dirty="0">
                <a:latin typeface="Arial"/>
                <a:cs typeface="Arial"/>
              </a:rPr>
              <a:t> </a:t>
            </a:r>
            <a:r>
              <a:rPr sz="2400" i="1" spc="-10" dirty="0">
                <a:latin typeface="Arial"/>
                <a:cs typeface="Arial"/>
              </a:rPr>
              <a:t>life, </a:t>
            </a:r>
            <a:r>
              <a:rPr sz="2400" i="1" spc="-80" dirty="0">
                <a:latin typeface="Arial"/>
                <a:cs typeface="Arial"/>
              </a:rPr>
              <a:t>clinical</a:t>
            </a:r>
            <a:r>
              <a:rPr sz="2400" i="1" spc="-114" dirty="0">
                <a:latin typeface="Arial"/>
                <a:cs typeface="Arial"/>
              </a:rPr>
              <a:t> </a:t>
            </a:r>
            <a:r>
              <a:rPr sz="2400" i="1" spc="-125" dirty="0">
                <a:latin typeface="Arial"/>
                <a:cs typeface="Arial"/>
              </a:rPr>
              <a:t>outcomes,</a:t>
            </a:r>
            <a:r>
              <a:rPr sz="2400" i="1" spc="-110" dirty="0">
                <a:latin typeface="Arial"/>
                <a:cs typeface="Arial"/>
              </a:rPr>
              <a:t> </a:t>
            </a:r>
            <a:r>
              <a:rPr sz="2400" i="1" spc="-114" dirty="0">
                <a:latin typeface="Arial"/>
                <a:cs typeface="Arial"/>
              </a:rPr>
              <a:t>and</a:t>
            </a:r>
            <a:r>
              <a:rPr sz="2400" i="1" spc="-105" dirty="0">
                <a:latin typeface="Arial"/>
                <a:cs typeface="Arial"/>
              </a:rPr>
              <a:t> </a:t>
            </a:r>
            <a:r>
              <a:rPr sz="2400" i="1" spc="-110" dirty="0">
                <a:latin typeface="Arial"/>
                <a:cs typeface="Arial"/>
              </a:rPr>
              <a:t>more</a:t>
            </a:r>
            <a:r>
              <a:rPr sz="2400" i="1" spc="-105" dirty="0">
                <a:latin typeface="Arial"/>
                <a:cs typeface="Arial"/>
              </a:rPr>
              <a:t> </a:t>
            </a:r>
            <a:r>
              <a:rPr sz="2400" i="1" dirty="0">
                <a:latin typeface="Arial"/>
                <a:cs typeface="Arial"/>
              </a:rPr>
              <a:t>of</a:t>
            </a:r>
            <a:r>
              <a:rPr sz="2400" i="1" spc="-105" dirty="0">
                <a:latin typeface="Arial"/>
                <a:cs typeface="Arial"/>
              </a:rPr>
              <a:t> </a:t>
            </a:r>
            <a:r>
              <a:rPr sz="2400" i="1" spc="-65" dirty="0">
                <a:latin typeface="Arial"/>
                <a:cs typeface="Arial"/>
              </a:rPr>
              <a:t>the</a:t>
            </a:r>
            <a:r>
              <a:rPr sz="2400" i="1" spc="-110" dirty="0">
                <a:latin typeface="Arial"/>
                <a:cs typeface="Arial"/>
              </a:rPr>
              <a:t> </a:t>
            </a:r>
            <a:r>
              <a:rPr sz="2400" i="1" spc="-170" dirty="0">
                <a:latin typeface="Arial"/>
                <a:cs typeface="Arial"/>
              </a:rPr>
              <a:t>business</a:t>
            </a:r>
            <a:r>
              <a:rPr sz="2400" i="1" spc="-105" dirty="0">
                <a:latin typeface="Arial"/>
                <a:cs typeface="Arial"/>
              </a:rPr>
              <a:t> </a:t>
            </a:r>
            <a:r>
              <a:rPr sz="2400" i="1" spc="-65" dirty="0">
                <a:latin typeface="Arial"/>
                <a:cs typeface="Arial"/>
              </a:rPr>
              <a:t>financial</a:t>
            </a:r>
            <a:r>
              <a:rPr sz="2400" i="1" spc="-114" dirty="0">
                <a:latin typeface="Arial"/>
                <a:cs typeface="Arial"/>
              </a:rPr>
              <a:t> </a:t>
            </a:r>
            <a:r>
              <a:rPr sz="2400" i="1" spc="-10" dirty="0">
                <a:latin typeface="Arial"/>
                <a:cs typeface="Arial"/>
              </a:rPr>
              <a:t>result. </a:t>
            </a:r>
            <a:r>
              <a:rPr sz="2400" i="1" spc="-325" dirty="0">
                <a:latin typeface="Arial"/>
                <a:cs typeface="Arial"/>
              </a:rPr>
              <a:t>So</a:t>
            </a:r>
            <a:r>
              <a:rPr sz="2400" i="1" spc="-95" dirty="0">
                <a:latin typeface="Arial"/>
                <a:cs typeface="Arial"/>
              </a:rPr>
              <a:t> </a:t>
            </a:r>
            <a:r>
              <a:rPr sz="2400" i="1" dirty="0">
                <a:latin typeface="Arial"/>
                <a:cs typeface="Arial"/>
              </a:rPr>
              <a:t>if</a:t>
            </a:r>
            <a:r>
              <a:rPr sz="2400" i="1" spc="-100" dirty="0">
                <a:latin typeface="Arial"/>
                <a:cs typeface="Arial"/>
              </a:rPr>
              <a:t> </a:t>
            </a:r>
            <a:r>
              <a:rPr sz="2400" i="1" spc="-90" dirty="0">
                <a:latin typeface="Arial"/>
                <a:cs typeface="Arial"/>
              </a:rPr>
              <a:t>they</a:t>
            </a:r>
            <a:r>
              <a:rPr sz="2400" i="1" spc="-95" dirty="0">
                <a:latin typeface="Arial"/>
                <a:cs typeface="Arial"/>
              </a:rPr>
              <a:t> </a:t>
            </a:r>
            <a:r>
              <a:rPr sz="2400" i="1" spc="-145" dirty="0">
                <a:latin typeface="Arial"/>
                <a:cs typeface="Arial"/>
              </a:rPr>
              <a:t>have</a:t>
            </a:r>
            <a:r>
              <a:rPr sz="2400" i="1" spc="-100" dirty="0">
                <a:latin typeface="Arial"/>
                <a:cs typeface="Arial"/>
              </a:rPr>
              <a:t> </a:t>
            </a:r>
            <a:r>
              <a:rPr sz="2400" i="1" dirty="0">
                <a:latin typeface="Arial"/>
                <a:cs typeface="Arial"/>
              </a:rPr>
              <a:t>that</a:t>
            </a:r>
            <a:r>
              <a:rPr sz="2400" i="1" spc="-105" dirty="0">
                <a:latin typeface="Arial"/>
                <a:cs typeface="Arial"/>
              </a:rPr>
              <a:t> </a:t>
            </a:r>
            <a:r>
              <a:rPr sz="2400" i="1" spc="-30" dirty="0">
                <a:latin typeface="Arial"/>
                <a:cs typeface="Arial"/>
              </a:rPr>
              <a:t>trifecta</a:t>
            </a:r>
            <a:r>
              <a:rPr sz="2400" i="1" spc="-95" dirty="0">
                <a:latin typeface="Arial"/>
                <a:cs typeface="Arial"/>
              </a:rPr>
              <a:t> </a:t>
            </a:r>
            <a:r>
              <a:rPr sz="2400" i="1" spc="-30" dirty="0">
                <a:latin typeface="Arial"/>
                <a:cs typeface="Arial"/>
              </a:rPr>
              <a:t>that's</a:t>
            </a:r>
            <a:r>
              <a:rPr sz="2400" i="1" spc="-90" dirty="0">
                <a:latin typeface="Arial"/>
                <a:cs typeface="Arial"/>
              </a:rPr>
              <a:t> </a:t>
            </a:r>
            <a:r>
              <a:rPr sz="2400" i="1" spc="-55" dirty="0">
                <a:latin typeface="Arial"/>
                <a:cs typeface="Arial"/>
              </a:rPr>
              <a:t>great.</a:t>
            </a:r>
            <a:r>
              <a:rPr sz="2400" i="1" spc="-105" dirty="0">
                <a:latin typeface="Arial"/>
                <a:cs typeface="Arial"/>
              </a:rPr>
              <a:t> </a:t>
            </a:r>
            <a:r>
              <a:rPr sz="2400" i="1" dirty="0">
                <a:latin typeface="Arial"/>
                <a:cs typeface="Arial"/>
              </a:rPr>
              <a:t>If</a:t>
            </a:r>
            <a:r>
              <a:rPr sz="2400" i="1" spc="-100" dirty="0">
                <a:latin typeface="Arial"/>
                <a:cs typeface="Arial"/>
              </a:rPr>
              <a:t> </a:t>
            </a:r>
            <a:r>
              <a:rPr sz="2400" i="1" spc="-90" dirty="0">
                <a:latin typeface="Arial"/>
                <a:cs typeface="Arial"/>
              </a:rPr>
              <a:t>they</a:t>
            </a:r>
            <a:r>
              <a:rPr sz="2400" i="1" spc="-95" dirty="0">
                <a:latin typeface="Arial"/>
                <a:cs typeface="Arial"/>
              </a:rPr>
              <a:t> </a:t>
            </a:r>
            <a:r>
              <a:rPr sz="2400" i="1" spc="-145" dirty="0">
                <a:latin typeface="Arial"/>
                <a:cs typeface="Arial"/>
              </a:rPr>
              <a:t>have</a:t>
            </a:r>
            <a:r>
              <a:rPr sz="2400" i="1" spc="-100" dirty="0">
                <a:latin typeface="Arial"/>
                <a:cs typeface="Arial"/>
              </a:rPr>
              <a:t> </a:t>
            </a:r>
            <a:r>
              <a:rPr sz="2400" i="1" spc="-145" dirty="0">
                <a:latin typeface="Arial"/>
                <a:cs typeface="Arial"/>
              </a:rPr>
              <a:t>one</a:t>
            </a:r>
            <a:r>
              <a:rPr sz="2400" i="1" spc="-100" dirty="0">
                <a:latin typeface="Arial"/>
                <a:cs typeface="Arial"/>
              </a:rPr>
              <a:t> </a:t>
            </a:r>
            <a:r>
              <a:rPr sz="2400" i="1" spc="-25" dirty="0">
                <a:latin typeface="Arial"/>
                <a:cs typeface="Arial"/>
              </a:rPr>
              <a:t>or </a:t>
            </a:r>
            <a:r>
              <a:rPr sz="2400" i="1" dirty="0">
                <a:latin typeface="Arial"/>
                <a:cs typeface="Arial"/>
              </a:rPr>
              <a:t>two</a:t>
            </a:r>
            <a:r>
              <a:rPr sz="2400" i="1" spc="-114" dirty="0">
                <a:latin typeface="Arial"/>
                <a:cs typeface="Arial"/>
              </a:rPr>
              <a:t> </a:t>
            </a:r>
            <a:r>
              <a:rPr sz="2400" i="1" dirty="0">
                <a:latin typeface="Arial"/>
                <a:cs typeface="Arial"/>
              </a:rPr>
              <a:t>of</a:t>
            </a:r>
            <a:r>
              <a:rPr sz="2400" i="1" spc="-114" dirty="0">
                <a:latin typeface="Arial"/>
                <a:cs typeface="Arial"/>
              </a:rPr>
              <a:t> </a:t>
            </a:r>
            <a:r>
              <a:rPr sz="2400" i="1" spc="-85" dirty="0">
                <a:latin typeface="Arial"/>
                <a:cs typeface="Arial"/>
              </a:rPr>
              <a:t>them</a:t>
            </a:r>
            <a:r>
              <a:rPr sz="2400" i="1" spc="-114" dirty="0">
                <a:latin typeface="Arial"/>
                <a:cs typeface="Arial"/>
              </a:rPr>
              <a:t> </a:t>
            </a:r>
            <a:r>
              <a:rPr sz="2400" i="1" spc="-80" dirty="0">
                <a:latin typeface="Arial"/>
                <a:cs typeface="Arial"/>
              </a:rPr>
              <a:t>then</a:t>
            </a:r>
            <a:r>
              <a:rPr sz="2400" i="1" spc="-120" dirty="0">
                <a:latin typeface="Arial"/>
                <a:cs typeface="Arial"/>
              </a:rPr>
              <a:t> </a:t>
            </a:r>
            <a:r>
              <a:rPr sz="2400" i="1" spc="-30" dirty="0">
                <a:latin typeface="Arial"/>
                <a:cs typeface="Arial"/>
              </a:rPr>
              <a:t>that's</a:t>
            </a:r>
            <a:r>
              <a:rPr sz="2400" i="1" spc="-114" dirty="0">
                <a:latin typeface="Arial"/>
                <a:cs typeface="Arial"/>
              </a:rPr>
              <a:t> </a:t>
            </a:r>
            <a:r>
              <a:rPr sz="2400" i="1" spc="-145" dirty="0">
                <a:latin typeface="Arial"/>
                <a:cs typeface="Arial"/>
              </a:rPr>
              <a:t>okay</a:t>
            </a:r>
            <a:r>
              <a:rPr sz="2400" i="1" spc="-120" dirty="0">
                <a:latin typeface="Arial"/>
                <a:cs typeface="Arial"/>
              </a:rPr>
              <a:t> </a:t>
            </a:r>
            <a:r>
              <a:rPr sz="2400" i="1" spc="-114" dirty="0">
                <a:latin typeface="Arial"/>
                <a:cs typeface="Arial"/>
              </a:rPr>
              <a:t>and</a:t>
            </a:r>
            <a:r>
              <a:rPr sz="2400" i="1" spc="-120" dirty="0">
                <a:latin typeface="Arial"/>
                <a:cs typeface="Arial"/>
              </a:rPr>
              <a:t> we</a:t>
            </a:r>
            <a:r>
              <a:rPr sz="2400" i="1" spc="-110" dirty="0">
                <a:latin typeface="Arial"/>
                <a:cs typeface="Arial"/>
              </a:rPr>
              <a:t> </a:t>
            </a:r>
            <a:r>
              <a:rPr sz="2400" i="1" spc="-90" dirty="0">
                <a:latin typeface="Arial"/>
                <a:cs typeface="Arial"/>
              </a:rPr>
              <a:t>kind</a:t>
            </a:r>
            <a:r>
              <a:rPr sz="2400" i="1" spc="-120" dirty="0">
                <a:latin typeface="Arial"/>
                <a:cs typeface="Arial"/>
              </a:rPr>
              <a:t> </a:t>
            </a:r>
            <a:r>
              <a:rPr sz="2400" i="1" dirty="0">
                <a:latin typeface="Arial"/>
                <a:cs typeface="Arial"/>
              </a:rPr>
              <a:t>of</a:t>
            </a:r>
            <a:r>
              <a:rPr sz="2400" i="1" spc="-110" dirty="0">
                <a:latin typeface="Arial"/>
                <a:cs typeface="Arial"/>
              </a:rPr>
              <a:t> </a:t>
            </a:r>
            <a:r>
              <a:rPr sz="2400" i="1" spc="-165" dirty="0">
                <a:latin typeface="Arial"/>
                <a:cs typeface="Arial"/>
              </a:rPr>
              <a:t>make</a:t>
            </a:r>
            <a:r>
              <a:rPr sz="2400" i="1" spc="-114" dirty="0">
                <a:latin typeface="Arial"/>
                <a:cs typeface="Arial"/>
              </a:rPr>
              <a:t> a</a:t>
            </a:r>
            <a:r>
              <a:rPr sz="2400" i="1" spc="-120" dirty="0">
                <a:latin typeface="Arial"/>
                <a:cs typeface="Arial"/>
              </a:rPr>
              <a:t> </a:t>
            </a:r>
            <a:r>
              <a:rPr sz="2400" i="1" spc="-210" dirty="0">
                <a:latin typeface="Arial"/>
                <a:cs typeface="Arial"/>
              </a:rPr>
              <a:t>case</a:t>
            </a:r>
            <a:r>
              <a:rPr sz="2400" i="1" spc="-110" dirty="0">
                <a:latin typeface="Arial"/>
                <a:cs typeface="Arial"/>
              </a:rPr>
              <a:t> </a:t>
            </a:r>
            <a:r>
              <a:rPr sz="2400" i="1" spc="-25" dirty="0">
                <a:latin typeface="Arial"/>
                <a:cs typeface="Arial"/>
              </a:rPr>
              <a:t>by </a:t>
            </a:r>
            <a:r>
              <a:rPr sz="2400" i="1" spc="-215" dirty="0">
                <a:latin typeface="Arial"/>
                <a:cs typeface="Arial"/>
              </a:rPr>
              <a:t>case</a:t>
            </a:r>
            <a:r>
              <a:rPr sz="2400" i="1" spc="-100" dirty="0">
                <a:latin typeface="Arial"/>
                <a:cs typeface="Arial"/>
              </a:rPr>
              <a:t> </a:t>
            </a:r>
            <a:r>
              <a:rPr sz="2400" i="1" spc="-110" dirty="0">
                <a:latin typeface="Arial"/>
                <a:cs typeface="Arial"/>
              </a:rPr>
              <a:t>decision...</a:t>
            </a:r>
            <a:r>
              <a:rPr sz="2400" i="1" spc="-105" dirty="0">
                <a:latin typeface="Arial"/>
                <a:cs typeface="Arial"/>
              </a:rPr>
              <a:t> </a:t>
            </a:r>
            <a:r>
              <a:rPr sz="2400" i="1" spc="-130" dirty="0">
                <a:latin typeface="Arial"/>
                <a:cs typeface="Arial"/>
              </a:rPr>
              <a:t>we</a:t>
            </a:r>
            <a:r>
              <a:rPr sz="2400" i="1" spc="-100" dirty="0">
                <a:latin typeface="Arial"/>
                <a:cs typeface="Arial"/>
              </a:rPr>
              <a:t> </a:t>
            </a:r>
            <a:r>
              <a:rPr sz="2400" i="1" spc="-35" dirty="0">
                <a:latin typeface="Arial"/>
                <a:cs typeface="Arial"/>
              </a:rPr>
              <a:t>want</a:t>
            </a:r>
            <a:r>
              <a:rPr sz="2400" i="1" spc="-105" dirty="0">
                <a:latin typeface="Arial"/>
                <a:cs typeface="Arial"/>
              </a:rPr>
              <a:t> </a:t>
            </a:r>
            <a:r>
              <a:rPr sz="2400" i="1" dirty="0">
                <a:latin typeface="Arial"/>
                <a:cs typeface="Arial"/>
              </a:rPr>
              <a:t>to</a:t>
            </a:r>
            <a:r>
              <a:rPr sz="2400" i="1" spc="-95" dirty="0">
                <a:latin typeface="Arial"/>
                <a:cs typeface="Arial"/>
              </a:rPr>
              <a:t> </a:t>
            </a:r>
            <a:r>
              <a:rPr sz="2400" i="1" spc="-105" dirty="0">
                <a:latin typeface="Arial"/>
                <a:cs typeface="Arial"/>
              </a:rPr>
              <a:t>know</a:t>
            </a:r>
            <a:r>
              <a:rPr sz="2400" i="1" spc="-110" dirty="0">
                <a:latin typeface="Arial"/>
                <a:cs typeface="Arial"/>
              </a:rPr>
              <a:t> </a:t>
            </a:r>
            <a:r>
              <a:rPr sz="2400" i="1" dirty="0">
                <a:latin typeface="Arial"/>
                <a:cs typeface="Arial"/>
              </a:rPr>
              <a:t>that</a:t>
            </a:r>
            <a:r>
              <a:rPr sz="2400" i="1" spc="-105" dirty="0">
                <a:latin typeface="Arial"/>
                <a:cs typeface="Arial"/>
              </a:rPr>
              <a:t> </a:t>
            </a:r>
            <a:r>
              <a:rPr sz="2400" i="1" spc="-80" dirty="0">
                <a:latin typeface="Arial"/>
                <a:cs typeface="Arial"/>
              </a:rPr>
              <a:t>there</a:t>
            </a:r>
            <a:r>
              <a:rPr sz="2400" i="1" spc="-100" dirty="0">
                <a:latin typeface="Arial"/>
                <a:cs typeface="Arial"/>
              </a:rPr>
              <a:t> </a:t>
            </a:r>
            <a:r>
              <a:rPr sz="2400" i="1" spc="-105" dirty="0">
                <a:latin typeface="Arial"/>
                <a:cs typeface="Arial"/>
              </a:rPr>
              <a:t>are</a:t>
            </a:r>
            <a:r>
              <a:rPr sz="2400" i="1" spc="-95" dirty="0">
                <a:latin typeface="Arial"/>
                <a:cs typeface="Arial"/>
              </a:rPr>
              <a:t> </a:t>
            </a:r>
            <a:r>
              <a:rPr sz="2400" i="1" spc="-10" dirty="0">
                <a:latin typeface="Arial"/>
                <a:cs typeface="Arial"/>
              </a:rPr>
              <a:t>health </a:t>
            </a:r>
            <a:r>
              <a:rPr sz="2400" i="1" spc="-125" dirty="0">
                <a:latin typeface="Arial"/>
                <a:cs typeface="Arial"/>
              </a:rPr>
              <a:t>outcomes,</a:t>
            </a:r>
            <a:r>
              <a:rPr sz="2400" i="1" spc="-105" dirty="0">
                <a:latin typeface="Arial"/>
                <a:cs typeface="Arial"/>
              </a:rPr>
              <a:t> </a:t>
            </a:r>
            <a:r>
              <a:rPr sz="2400" i="1" spc="-114" dirty="0">
                <a:latin typeface="Arial"/>
                <a:cs typeface="Arial"/>
              </a:rPr>
              <a:t>and</a:t>
            </a:r>
            <a:r>
              <a:rPr sz="2400" i="1" spc="-100" dirty="0">
                <a:latin typeface="Arial"/>
                <a:cs typeface="Arial"/>
              </a:rPr>
              <a:t> </a:t>
            </a:r>
            <a:r>
              <a:rPr sz="2400" i="1" spc="-130" dirty="0">
                <a:latin typeface="Arial"/>
                <a:cs typeface="Arial"/>
              </a:rPr>
              <a:t>we</a:t>
            </a:r>
            <a:r>
              <a:rPr sz="2400" i="1" spc="-100" dirty="0">
                <a:latin typeface="Arial"/>
                <a:cs typeface="Arial"/>
              </a:rPr>
              <a:t> </a:t>
            </a:r>
            <a:r>
              <a:rPr sz="2400" i="1" spc="-35" dirty="0">
                <a:latin typeface="Arial"/>
                <a:cs typeface="Arial"/>
              </a:rPr>
              <a:t>want</a:t>
            </a:r>
            <a:r>
              <a:rPr sz="2400" i="1" spc="-110" dirty="0">
                <a:latin typeface="Arial"/>
                <a:cs typeface="Arial"/>
              </a:rPr>
              <a:t> </a:t>
            </a:r>
            <a:r>
              <a:rPr sz="2400" i="1" dirty="0">
                <a:latin typeface="Arial"/>
                <a:cs typeface="Arial"/>
              </a:rPr>
              <a:t>to</a:t>
            </a:r>
            <a:r>
              <a:rPr sz="2400" i="1" spc="-95" dirty="0">
                <a:latin typeface="Arial"/>
                <a:cs typeface="Arial"/>
              </a:rPr>
              <a:t> </a:t>
            </a:r>
            <a:r>
              <a:rPr sz="2400" i="1" spc="-105" dirty="0">
                <a:latin typeface="Arial"/>
                <a:cs typeface="Arial"/>
              </a:rPr>
              <a:t>know</a:t>
            </a:r>
            <a:r>
              <a:rPr sz="2400" i="1" spc="-110" dirty="0">
                <a:latin typeface="Arial"/>
                <a:cs typeface="Arial"/>
              </a:rPr>
              <a:t> </a:t>
            </a:r>
            <a:r>
              <a:rPr sz="2400" i="1" dirty="0">
                <a:latin typeface="Arial"/>
                <a:cs typeface="Arial"/>
              </a:rPr>
              <a:t>if</a:t>
            </a:r>
            <a:r>
              <a:rPr sz="2400" i="1" spc="-105" dirty="0">
                <a:latin typeface="Arial"/>
                <a:cs typeface="Arial"/>
              </a:rPr>
              <a:t> </a:t>
            </a:r>
            <a:r>
              <a:rPr sz="2400" i="1" spc="-80" dirty="0">
                <a:latin typeface="Arial"/>
                <a:cs typeface="Arial"/>
              </a:rPr>
              <a:t>there</a:t>
            </a:r>
            <a:r>
              <a:rPr sz="2400" i="1" spc="-105" dirty="0">
                <a:latin typeface="Arial"/>
                <a:cs typeface="Arial"/>
              </a:rPr>
              <a:t> are</a:t>
            </a:r>
            <a:r>
              <a:rPr sz="2400" i="1" spc="-100" dirty="0">
                <a:latin typeface="Arial"/>
                <a:cs typeface="Arial"/>
              </a:rPr>
              <a:t> </a:t>
            </a:r>
            <a:r>
              <a:rPr sz="2400" i="1" spc="-170" dirty="0">
                <a:latin typeface="Arial"/>
                <a:cs typeface="Arial"/>
              </a:rPr>
              <a:t>business</a:t>
            </a:r>
            <a:r>
              <a:rPr sz="2400" i="1" spc="-105" dirty="0">
                <a:latin typeface="Arial"/>
                <a:cs typeface="Arial"/>
              </a:rPr>
              <a:t> </a:t>
            </a:r>
            <a:r>
              <a:rPr sz="2400" i="1" spc="-25" dirty="0">
                <a:latin typeface="Arial"/>
                <a:cs typeface="Arial"/>
              </a:rPr>
              <a:t>or </a:t>
            </a:r>
            <a:r>
              <a:rPr sz="2400" i="1" spc="-65" dirty="0">
                <a:latin typeface="Arial"/>
                <a:cs typeface="Arial"/>
              </a:rPr>
              <a:t>financial</a:t>
            </a:r>
            <a:r>
              <a:rPr sz="2400" i="1" spc="-100" dirty="0">
                <a:latin typeface="Arial"/>
                <a:cs typeface="Arial"/>
              </a:rPr>
              <a:t> </a:t>
            </a:r>
            <a:r>
              <a:rPr sz="2400" i="1" spc="-110" dirty="0">
                <a:latin typeface="Arial"/>
                <a:cs typeface="Arial"/>
              </a:rPr>
              <a:t>outcomes.”</a:t>
            </a:r>
            <a:r>
              <a:rPr sz="2400" i="1" spc="-100" dirty="0">
                <a:latin typeface="Arial"/>
                <a:cs typeface="Arial"/>
              </a:rPr>
              <a:t> </a:t>
            </a:r>
            <a:r>
              <a:rPr sz="1800" spc="-120" dirty="0">
                <a:latin typeface="Arial"/>
                <a:cs typeface="Arial"/>
              </a:rPr>
              <a:t>(Org</a:t>
            </a:r>
            <a:r>
              <a:rPr sz="1800" spc="-60" dirty="0">
                <a:latin typeface="Arial"/>
                <a:cs typeface="Arial"/>
              </a:rPr>
              <a:t> </a:t>
            </a:r>
            <a:r>
              <a:rPr sz="1800" spc="-35" dirty="0">
                <a:latin typeface="Arial"/>
                <a:cs typeface="Arial"/>
              </a:rPr>
              <a:t>6)</a:t>
            </a:r>
            <a:endParaRPr sz="1800" dirty="0">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1238250">
              <a:lnSpc>
                <a:spcPct val="100000"/>
              </a:lnSpc>
              <a:spcBef>
                <a:spcPts val="100"/>
              </a:spcBef>
            </a:pPr>
            <a:r>
              <a:rPr spc="-155" dirty="0"/>
              <a:t>Qualities</a:t>
            </a:r>
            <a:r>
              <a:rPr spc="-195" dirty="0"/>
              <a:t> </a:t>
            </a:r>
            <a:r>
              <a:rPr spc="-55" dirty="0"/>
              <a:t>in</a:t>
            </a:r>
            <a:r>
              <a:rPr spc="-190" dirty="0"/>
              <a:t> </a:t>
            </a:r>
            <a:r>
              <a:rPr spc="-590" dirty="0"/>
              <a:t>CBO</a:t>
            </a:r>
            <a:r>
              <a:rPr spc="-185" dirty="0"/>
              <a:t> </a:t>
            </a:r>
            <a:r>
              <a:rPr spc="-170" dirty="0"/>
              <a:t>Partners</a:t>
            </a:r>
          </a:p>
        </p:txBody>
      </p:sp>
      <p:sp>
        <p:nvSpPr>
          <p:cNvPr id="3" name="object 3" descr="Ability to scale services&#13;&#10;“With [CBOs] there's such variability in their ability to execute at a high level. They might be really, really good at doing meals in a very confined geography for a very specific population, but they're not really able to take that to a higher level. So if they haven't really demonstrated their ability to do that, we would be hesitant to put all our marbles in that box.” (Org 4)&#13;&#10;"/>
          <p:cNvSpPr txBox="1"/>
          <p:nvPr/>
        </p:nvSpPr>
        <p:spPr>
          <a:xfrm>
            <a:off x="535940" y="1606803"/>
            <a:ext cx="8062595" cy="3249295"/>
          </a:xfrm>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z="2800" spc="-45" dirty="0">
                <a:latin typeface="Arial"/>
                <a:cs typeface="Arial"/>
              </a:rPr>
              <a:t>Ability</a:t>
            </a:r>
            <a:r>
              <a:rPr sz="2800" spc="-125" dirty="0">
                <a:latin typeface="Arial"/>
                <a:cs typeface="Arial"/>
              </a:rPr>
              <a:t> </a:t>
            </a:r>
            <a:r>
              <a:rPr sz="2800" dirty="0">
                <a:latin typeface="Arial"/>
                <a:cs typeface="Arial"/>
              </a:rPr>
              <a:t>to</a:t>
            </a:r>
            <a:r>
              <a:rPr sz="2800" spc="-120" dirty="0">
                <a:latin typeface="Arial"/>
                <a:cs typeface="Arial"/>
              </a:rPr>
              <a:t> </a:t>
            </a:r>
            <a:r>
              <a:rPr sz="2800" spc="-200" dirty="0">
                <a:latin typeface="Arial"/>
                <a:cs typeface="Arial"/>
              </a:rPr>
              <a:t>scale</a:t>
            </a:r>
            <a:r>
              <a:rPr sz="2800" spc="-120" dirty="0">
                <a:latin typeface="Arial"/>
                <a:cs typeface="Arial"/>
              </a:rPr>
              <a:t> </a:t>
            </a:r>
            <a:r>
              <a:rPr sz="2800" spc="-35" dirty="0">
                <a:latin typeface="Arial"/>
                <a:cs typeface="Arial"/>
              </a:rPr>
              <a:t>services</a:t>
            </a:r>
            <a:endParaRPr sz="2800" dirty="0">
              <a:latin typeface="Arial"/>
              <a:cs typeface="Arial"/>
            </a:endParaRPr>
          </a:p>
          <a:p>
            <a:pPr marL="469900" marR="5080" indent="-635">
              <a:lnSpc>
                <a:spcPct val="100099"/>
              </a:lnSpc>
              <a:spcBef>
                <a:spcPts val="1835"/>
              </a:spcBef>
            </a:pPr>
            <a:r>
              <a:rPr sz="2400" i="1" dirty="0">
                <a:latin typeface="Arial"/>
                <a:cs typeface="Arial"/>
              </a:rPr>
              <a:t>“With</a:t>
            </a:r>
            <a:r>
              <a:rPr sz="2400" i="1" spc="-105" dirty="0">
                <a:latin typeface="Arial"/>
                <a:cs typeface="Arial"/>
              </a:rPr>
              <a:t> </a:t>
            </a:r>
            <a:r>
              <a:rPr sz="2400" i="1" spc="-204" dirty="0">
                <a:latin typeface="Arial"/>
                <a:cs typeface="Arial"/>
              </a:rPr>
              <a:t>[CBOs]</a:t>
            </a:r>
            <a:r>
              <a:rPr sz="2400" i="1" spc="-105" dirty="0">
                <a:latin typeface="Arial"/>
                <a:cs typeface="Arial"/>
              </a:rPr>
              <a:t> </a:t>
            </a:r>
            <a:r>
              <a:rPr sz="2400" i="1" spc="-85" dirty="0">
                <a:latin typeface="Arial"/>
                <a:cs typeface="Arial"/>
              </a:rPr>
              <a:t>there's</a:t>
            </a:r>
            <a:r>
              <a:rPr sz="2400" i="1" spc="-100" dirty="0">
                <a:latin typeface="Arial"/>
                <a:cs typeface="Arial"/>
              </a:rPr>
              <a:t> </a:t>
            </a:r>
            <a:r>
              <a:rPr sz="2400" i="1" spc="-180" dirty="0">
                <a:latin typeface="Arial"/>
                <a:cs typeface="Arial"/>
              </a:rPr>
              <a:t>such</a:t>
            </a:r>
            <a:r>
              <a:rPr sz="2400" i="1" spc="-105" dirty="0">
                <a:latin typeface="Arial"/>
                <a:cs typeface="Arial"/>
              </a:rPr>
              <a:t> </a:t>
            </a:r>
            <a:r>
              <a:rPr sz="2400" i="1" spc="-40" dirty="0">
                <a:latin typeface="Arial"/>
                <a:cs typeface="Arial"/>
              </a:rPr>
              <a:t>variability</a:t>
            </a:r>
            <a:r>
              <a:rPr sz="2400" i="1" spc="-100" dirty="0">
                <a:latin typeface="Arial"/>
                <a:cs typeface="Arial"/>
              </a:rPr>
              <a:t> </a:t>
            </a:r>
            <a:r>
              <a:rPr sz="2400" i="1" spc="-55" dirty="0">
                <a:latin typeface="Arial"/>
                <a:cs typeface="Arial"/>
              </a:rPr>
              <a:t>in</a:t>
            </a:r>
            <a:r>
              <a:rPr sz="2400" i="1" spc="-105" dirty="0">
                <a:latin typeface="Arial"/>
                <a:cs typeface="Arial"/>
              </a:rPr>
              <a:t> </a:t>
            </a:r>
            <a:r>
              <a:rPr sz="2400" i="1" spc="-30" dirty="0">
                <a:latin typeface="Arial"/>
                <a:cs typeface="Arial"/>
              </a:rPr>
              <a:t>their</a:t>
            </a:r>
            <a:r>
              <a:rPr sz="2400" i="1" spc="-100" dirty="0">
                <a:latin typeface="Arial"/>
                <a:cs typeface="Arial"/>
              </a:rPr>
              <a:t> </a:t>
            </a:r>
            <a:r>
              <a:rPr sz="2400" i="1" spc="-30" dirty="0">
                <a:latin typeface="Arial"/>
                <a:cs typeface="Arial"/>
              </a:rPr>
              <a:t>ability</a:t>
            </a:r>
            <a:r>
              <a:rPr sz="2400" i="1" spc="-105" dirty="0">
                <a:latin typeface="Arial"/>
                <a:cs typeface="Arial"/>
              </a:rPr>
              <a:t> </a:t>
            </a:r>
            <a:r>
              <a:rPr sz="2400" i="1" dirty="0">
                <a:latin typeface="Arial"/>
                <a:cs typeface="Arial"/>
              </a:rPr>
              <a:t>to</a:t>
            </a:r>
            <a:r>
              <a:rPr sz="2400" i="1" spc="-100" dirty="0">
                <a:latin typeface="Arial"/>
                <a:cs typeface="Arial"/>
              </a:rPr>
              <a:t> </a:t>
            </a:r>
            <a:r>
              <a:rPr sz="2400" i="1" spc="-95" dirty="0">
                <a:latin typeface="Arial"/>
                <a:cs typeface="Arial"/>
              </a:rPr>
              <a:t>execute </a:t>
            </a:r>
            <a:r>
              <a:rPr sz="2400" i="1" dirty="0">
                <a:latin typeface="Arial"/>
                <a:cs typeface="Arial"/>
              </a:rPr>
              <a:t>at</a:t>
            </a:r>
            <a:r>
              <a:rPr sz="2400" i="1" spc="-125" dirty="0">
                <a:latin typeface="Arial"/>
                <a:cs typeface="Arial"/>
              </a:rPr>
              <a:t> </a:t>
            </a:r>
            <a:r>
              <a:rPr sz="2400" i="1" spc="-114" dirty="0">
                <a:latin typeface="Arial"/>
                <a:cs typeface="Arial"/>
              </a:rPr>
              <a:t>a</a:t>
            </a:r>
            <a:r>
              <a:rPr sz="2400" i="1" spc="-110" dirty="0">
                <a:latin typeface="Arial"/>
                <a:cs typeface="Arial"/>
              </a:rPr>
              <a:t> </a:t>
            </a:r>
            <a:r>
              <a:rPr sz="2400" i="1" spc="-85" dirty="0">
                <a:latin typeface="Arial"/>
                <a:cs typeface="Arial"/>
              </a:rPr>
              <a:t>high</a:t>
            </a:r>
            <a:r>
              <a:rPr sz="2400" i="1" spc="-114" dirty="0">
                <a:latin typeface="Arial"/>
                <a:cs typeface="Arial"/>
              </a:rPr>
              <a:t> </a:t>
            </a:r>
            <a:r>
              <a:rPr sz="2400" i="1" spc="-100" dirty="0">
                <a:latin typeface="Arial"/>
                <a:cs typeface="Arial"/>
              </a:rPr>
              <a:t>level.</a:t>
            </a:r>
            <a:r>
              <a:rPr sz="2400" i="1" spc="-125" dirty="0">
                <a:latin typeface="Arial"/>
                <a:cs typeface="Arial"/>
              </a:rPr>
              <a:t> </a:t>
            </a:r>
            <a:r>
              <a:rPr sz="2400" i="1" spc="-190" dirty="0">
                <a:latin typeface="Arial"/>
                <a:cs typeface="Arial"/>
              </a:rPr>
              <a:t>They</a:t>
            </a:r>
            <a:r>
              <a:rPr sz="2400" i="1" spc="-114" dirty="0">
                <a:latin typeface="Arial"/>
                <a:cs typeface="Arial"/>
              </a:rPr>
              <a:t> </a:t>
            </a:r>
            <a:r>
              <a:rPr sz="2400" i="1" spc="-45" dirty="0">
                <a:latin typeface="Arial"/>
                <a:cs typeface="Arial"/>
              </a:rPr>
              <a:t>might</a:t>
            </a:r>
            <a:r>
              <a:rPr sz="2400" i="1" spc="-120" dirty="0">
                <a:latin typeface="Arial"/>
                <a:cs typeface="Arial"/>
              </a:rPr>
              <a:t> </a:t>
            </a:r>
            <a:r>
              <a:rPr sz="2400" i="1" spc="-160" dirty="0">
                <a:latin typeface="Arial"/>
                <a:cs typeface="Arial"/>
              </a:rPr>
              <a:t>be</a:t>
            </a:r>
            <a:r>
              <a:rPr sz="2400" i="1" spc="-110" dirty="0">
                <a:latin typeface="Arial"/>
                <a:cs typeface="Arial"/>
              </a:rPr>
              <a:t> </a:t>
            </a:r>
            <a:r>
              <a:rPr sz="2400" i="1" spc="-90" dirty="0">
                <a:latin typeface="Arial"/>
                <a:cs typeface="Arial"/>
              </a:rPr>
              <a:t>really,</a:t>
            </a:r>
            <a:r>
              <a:rPr sz="2400" i="1" spc="-114" dirty="0">
                <a:latin typeface="Arial"/>
                <a:cs typeface="Arial"/>
              </a:rPr>
              <a:t> </a:t>
            </a:r>
            <a:r>
              <a:rPr sz="2400" i="1" spc="-70" dirty="0">
                <a:latin typeface="Arial"/>
                <a:cs typeface="Arial"/>
              </a:rPr>
              <a:t>really</a:t>
            </a:r>
            <a:r>
              <a:rPr sz="2400" i="1" spc="-114" dirty="0">
                <a:latin typeface="Arial"/>
                <a:cs typeface="Arial"/>
              </a:rPr>
              <a:t> </a:t>
            </a:r>
            <a:r>
              <a:rPr sz="2400" i="1" spc="-105" dirty="0">
                <a:latin typeface="Arial"/>
                <a:cs typeface="Arial"/>
              </a:rPr>
              <a:t>good</a:t>
            </a:r>
            <a:r>
              <a:rPr sz="2400" i="1" spc="-114" dirty="0">
                <a:latin typeface="Arial"/>
                <a:cs typeface="Arial"/>
              </a:rPr>
              <a:t> </a:t>
            </a:r>
            <a:r>
              <a:rPr sz="2400" i="1" dirty="0">
                <a:latin typeface="Arial"/>
                <a:cs typeface="Arial"/>
              </a:rPr>
              <a:t>at</a:t>
            </a:r>
            <a:r>
              <a:rPr sz="2400" i="1" spc="-120" dirty="0">
                <a:latin typeface="Arial"/>
                <a:cs typeface="Arial"/>
              </a:rPr>
              <a:t> </a:t>
            </a:r>
            <a:r>
              <a:rPr sz="2400" i="1" spc="-10" dirty="0">
                <a:latin typeface="Arial"/>
                <a:cs typeface="Arial"/>
              </a:rPr>
              <a:t>doing </a:t>
            </a:r>
            <a:r>
              <a:rPr sz="2400" i="1" spc="-135" dirty="0">
                <a:latin typeface="Arial"/>
                <a:cs typeface="Arial"/>
              </a:rPr>
              <a:t>meals</a:t>
            </a:r>
            <a:r>
              <a:rPr sz="2400" i="1" spc="-114" dirty="0">
                <a:latin typeface="Arial"/>
                <a:cs typeface="Arial"/>
              </a:rPr>
              <a:t> </a:t>
            </a:r>
            <a:r>
              <a:rPr sz="2400" i="1" spc="-50" dirty="0">
                <a:latin typeface="Arial"/>
                <a:cs typeface="Arial"/>
              </a:rPr>
              <a:t>in</a:t>
            </a:r>
            <a:r>
              <a:rPr sz="2400" i="1" spc="-110" dirty="0">
                <a:latin typeface="Arial"/>
                <a:cs typeface="Arial"/>
              </a:rPr>
              <a:t> </a:t>
            </a:r>
            <a:r>
              <a:rPr sz="2400" i="1" spc="-114" dirty="0">
                <a:latin typeface="Arial"/>
                <a:cs typeface="Arial"/>
              </a:rPr>
              <a:t>a</a:t>
            </a:r>
            <a:r>
              <a:rPr sz="2400" i="1" spc="-110" dirty="0">
                <a:latin typeface="Arial"/>
                <a:cs typeface="Arial"/>
              </a:rPr>
              <a:t> </a:t>
            </a:r>
            <a:r>
              <a:rPr sz="2400" i="1" spc="-114" dirty="0">
                <a:latin typeface="Arial"/>
                <a:cs typeface="Arial"/>
              </a:rPr>
              <a:t>very</a:t>
            </a:r>
            <a:r>
              <a:rPr sz="2400" i="1" spc="-110" dirty="0">
                <a:latin typeface="Arial"/>
                <a:cs typeface="Arial"/>
              </a:rPr>
              <a:t> </a:t>
            </a:r>
            <a:r>
              <a:rPr sz="2400" i="1" spc="-100" dirty="0">
                <a:latin typeface="Arial"/>
                <a:cs typeface="Arial"/>
              </a:rPr>
              <a:t>confined</a:t>
            </a:r>
            <a:r>
              <a:rPr sz="2400" i="1" spc="-110" dirty="0">
                <a:latin typeface="Arial"/>
                <a:cs typeface="Arial"/>
              </a:rPr>
              <a:t> </a:t>
            </a:r>
            <a:r>
              <a:rPr sz="2400" i="1" spc="-114" dirty="0">
                <a:latin typeface="Arial"/>
                <a:cs typeface="Arial"/>
              </a:rPr>
              <a:t>geography </a:t>
            </a:r>
            <a:r>
              <a:rPr sz="2400" i="1" spc="-10" dirty="0">
                <a:latin typeface="Arial"/>
                <a:cs typeface="Arial"/>
              </a:rPr>
              <a:t>for</a:t>
            </a:r>
            <a:r>
              <a:rPr sz="2400" i="1" spc="-110" dirty="0">
                <a:latin typeface="Arial"/>
                <a:cs typeface="Arial"/>
              </a:rPr>
              <a:t> </a:t>
            </a:r>
            <a:r>
              <a:rPr sz="2400" i="1" spc="-114" dirty="0">
                <a:latin typeface="Arial"/>
                <a:cs typeface="Arial"/>
              </a:rPr>
              <a:t>a</a:t>
            </a:r>
            <a:r>
              <a:rPr sz="2400" i="1" spc="-110" dirty="0">
                <a:latin typeface="Arial"/>
                <a:cs typeface="Arial"/>
              </a:rPr>
              <a:t> </a:t>
            </a:r>
            <a:r>
              <a:rPr sz="2400" i="1" spc="-114" dirty="0">
                <a:latin typeface="Arial"/>
                <a:cs typeface="Arial"/>
              </a:rPr>
              <a:t>very</a:t>
            </a:r>
            <a:r>
              <a:rPr sz="2400" i="1" spc="-110" dirty="0">
                <a:latin typeface="Arial"/>
                <a:cs typeface="Arial"/>
              </a:rPr>
              <a:t> </a:t>
            </a:r>
            <a:r>
              <a:rPr sz="2400" i="1" spc="-10" dirty="0">
                <a:latin typeface="Arial"/>
                <a:cs typeface="Arial"/>
              </a:rPr>
              <a:t>specific </a:t>
            </a:r>
            <a:r>
              <a:rPr sz="2400" i="1" spc="-65" dirty="0">
                <a:latin typeface="Arial"/>
                <a:cs typeface="Arial"/>
              </a:rPr>
              <a:t>population,</a:t>
            </a:r>
            <a:r>
              <a:rPr sz="2400" i="1" spc="-114" dirty="0">
                <a:latin typeface="Arial"/>
                <a:cs typeface="Arial"/>
              </a:rPr>
              <a:t> </a:t>
            </a:r>
            <a:r>
              <a:rPr sz="2400" i="1" spc="-30" dirty="0">
                <a:latin typeface="Arial"/>
                <a:cs typeface="Arial"/>
              </a:rPr>
              <a:t>but</a:t>
            </a:r>
            <a:r>
              <a:rPr sz="2400" i="1" spc="-114" dirty="0">
                <a:latin typeface="Arial"/>
                <a:cs typeface="Arial"/>
              </a:rPr>
              <a:t> </a:t>
            </a:r>
            <a:r>
              <a:rPr sz="2400" i="1" spc="-65" dirty="0">
                <a:latin typeface="Arial"/>
                <a:cs typeface="Arial"/>
              </a:rPr>
              <a:t>they're</a:t>
            </a:r>
            <a:r>
              <a:rPr sz="2400" i="1" spc="-110" dirty="0">
                <a:latin typeface="Arial"/>
                <a:cs typeface="Arial"/>
              </a:rPr>
              <a:t> </a:t>
            </a:r>
            <a:r>
              <a:rPr sz="2400" i="1" spc="-20" dirty="0">
                <a:latin typeface="Arial"/>
                <a:cs typeface="Arial"/>
              </a:rPr>
              <a:t>not</a:t>
            </a:r>
            <a:r>
              <a:rPr sz="2400" i="1" spc="-120" dirty="0">
                <a:latin typeface="Arial"/>
                <a:cs typeface="Arial"/>
              </a:rPr>
              <a:t> </a:t>
            </a:r>
            <a:r>
              <a:rPr sz="2400" i="1" spc="-70" dirty="0">
                <a:latin typeface="Arial"/>
                <a:cs typeface="Arial"/>
              </a:rPr>
              <a:t>really</a:t>
            </a:r>
            <a:r>
              <a:rPr sz="2400" i="1" spc="-110" dirty="0">
                <a:latin typeface="Arial"/>
                <a:cs typeface="Arial"/>
              </a:rPr>
              <a:t> able </a:t>
            </a:r>
            <a:r>
              <a:rPr sz="2400" i="1" dirty="0">
                <a:latin typeface="Arial"/>
                <a:cs typeface="Arial"/>
              </a:rPr>
              <a:t>to</a:t>
            </a:r>
            <a:r>
              <a:rPr sz="2400" i="1" spc="-105" dirty="0">
                <a:latin typeface="Arial"/>
                <a:cs typeface="Arial"/>
              </a:rPr>
              <a:t> </a:t>
            </a:r>
            <a:r>
              <a:rPr sz="2400" i="1" spc="-110" dirty="0">
                <a:latin typeface="Arial"/>
                <a:cs typeface="Arial"/>
              </a:rPr>
              <a:t>take</a:t>
            </a:r>
            <a:r>
              <a:rPr sz="2400" i="1" spc="-114" dirty="0">
                <a:latin typeface="Arial"/>
                <a:cs typeface="Arial"/>
              </a:rPr>
              <a:t> </a:t>
            </a:r>
            <a:r>
              <a:rPr sz="2400" i="1" dirty="0">
                <a:latin typeface="Arial"/>
                <a:cs typeface="Arial"/>
              </a:rPr>
              <a:t>that</a:t>
            </a:r>
            <a:r>
              <a:rPr sz="2400" i="1" spc="-114" dirty="0">
                <a:latin typeface="Arial"/>
                <a:cs typeface="Arial"/>
              </a:rPr>
              <a:t> </a:t>
            </a:r>
            <a:r>
              <a:rPr sz="2400" i="1" dirty="0">
                <a:latin typeface="Arial"/>
                <a:cs typeface="Arial"/>
              </a:rPr>
              <a:t>to</a:t>
            </a:r>
            <a:r>
              <a:rPr sz="2400" i="1" spc="-105" dirty="0">
                <a:latin typeface="Arial"/>
                <a:cs typeface="Arial"/>
              </a:rPr>
              <a:t> </a:t>
            </a:r>
            <a:r>
              <a:rPr sz="2400" i="1" spc="-114" dirty="0">
                <a:latin typeface="Arial"/>
                <a:cs typeface="Arial"/>
              </a:rPr>
              <a:t>a</a:t>
            </a:r>
            <a:r>
              <a:rPr sz="2400" i="1" spc="-105" dirty="0">
                <a:latin typeface="Arial"/>
                <a:cs typeface="Arial"/>
              </a:rPr>
              <a:t> </a:t>
            </a:r>
            <a:r>
              <a:rPr sz="2400" i="1" spc="-30" dirty="0">
                <a:latin typeface="Arial"/>
                <a:cs typeface="Arial"/>
              </a:rPr>
              <a:t>higher </a:t>
            </a:r>
            <a:r>
              <a:rPr sz="2400" i="1" spc="-100" dirty="0">
                <a:latin typeface="Arial"/>
                <a:cs typeface="Arial"/>
              </a:rPr>
              <a:t>level.</a:t>
            </a:r>
            <a:r>
              <a:rPr sz="2400" i="1" spc="-120" dirty="0">
                <a:latin typeface="Arial"/>
                <a:cs typeface="Arial"/>
              </a:rPr>
              <a:t> </a:t>
            </a:r>
            <a:r>
              <a:rPr sz="2400" i="1" spc="-320" dirty="0">
                <a:latin typeface="Arial"/>
                <a:cs typeface="Arial"/>
              </a:rPr>
              <a:t>So</a:t>
            </a:r>
            <a:r>
              <a:rPr sz="2400" i="1" spc="-105" dirty="0">
                <a:latin typeface="Arial"/>
                <a:cs typeface="Arial"/>
              </a:rPr>
              <a:t> </a:t>
            </a:r>
            <a:r>
              <a:rPr sz="2400" i="1" dirty="0">
                <a:latin typeface="Arial"/>
                <a:cs typeface="Arial"/>
              </a:rPr>
              <a:t>if</a:t>
            </a:r>
            <a:r>
              <a:rPr sz="2400" i="1" spc="-100" dirty="0">
                <a:latin typeface="Arial"/>
                <a:cs typeface="Arial"/>
              </a:rPr>
              <a:t> </a:t>
            </a:r>
            <a:r>
              <a:rPr sz="2400" i="1" spc="-90" dirty="0">
                <a:latin typeface="Arial"/>
                <a:cs typeface="Arial"/>
              </a:rPr>
              <a:t>they</a:t>
            </a:r>
            <a:r>
              <a:rPr sz="2400" i="1" spc="-110" dirty="0">
                <a:latin typeface="Arial"/>
                <a:cs typeface="Arial"/>
              </a:rPr>
              <a:t> </a:t>
            </a:r>
            <a:r>
              <a:rPr sz="2400" i="1" spc="-70" dirty="0">
                <a:latin typeface="Arial"/>
                <a:cs typeface="Arial"/>
              </a:rPr>
              <a:t>haven't</a:t>
            </a:r>
            <a:r>
              <a:rPr sz="2400" i="1" spc="-110" dirty="0">
                <a:latin typeface="Arial"/>
                <a:cs typeface="Arial"/>
              </a:rPr>
              <a:t> </a:t>
            </a:r>
            <a:r>
              <a:rPr sz="2400" i="1" spc="-70" dirty="0">
                <a:latin typeface="Arial"/>
                <a:cs typeface="Arial"/>
              </a:rPr>
              <a:t>really</a:t>
            </a:r>
            <a:r>
              <a:rPr sz="2400" i="1" spc="-110" dirty="0">
                <a:latin typeface="Arial"/>
                <a:cs typeface="Arial"/>
              </a:rPr>
              <a:t> </a:t>
            </a:r>
            <a:r>
              <a:rPr sz="2400" i="1" spc="-95" dirty="0">
                <a:latin typeface="Arial"/>
                <a:cs typeface="Arial"/>
              </a:rPr>
              <a:t>demonstrated</a:t>
            </a:r>
            <a:r>
              <a:rPr sz="2400" i="1" spc="-100" dirty="0">
                <a:latin typeface="Arial"/>
                <a:cs typeface="Arial"/>
              </a:rPr>
              <a:t> </a:t>
            </a:r>
            <a:r>
              <a:rPr sz="2400" i="1" spc="-30" dirty="0">
                <a:latin typeface="Arial"/>
                <a:cs typeface="Arial"/>
              </a:rPr>
              <a:t>their</a:t>
            </a:r>
            <a:r>
              <a:rPr sz="2400" i="1" spc="-110" dirty="0">
                <a:latin typeface="Arial"/>
                <a:cs typeface="Arial"/>
              </a:rPr>
              <a:t> </a:t>
            </a:r>
            <a:r>
              <a:rPr sz="2400" i="1" spc="-30" dirty="0">
                <a:latin typeface="Arial"/>
                <a:cs typeface="Arial"/>
              </a:rPr>
              <a:t>ability</a:t>
            </a:r>
            <a:r>
              <a:rPr sz="2400" i="1" spc="-110" dirty="0">
                <a:latin typeface="Arial"/>
                <a:cs typeface="Arial"/>
              </a:rPr>
              <a:t> </a:t>
            </a:r>
            <a:r>
              <a:rPr sz="2400" i="1" dirty="0">
                <a:latin typeface="Arial"/>
                <a:cs typeface="Arial"/>
              </a:rPr>
              <a:t>to</a:t>
            </a:r>
            <a:r>
              <a:rPr sz="2400" i="1" spc="-100" dirty="0">
                <a:latin typeface="Arial"/>
                <a:cs typeface="Arial"/>
              </a:rPr>
              <a:t> </a:t>
            </a:r>
            <a:r>
              <a:rPr sz="2400" i="1" spc="-25" dirty="0">
                <a:latin typeface="Arial"/>
                <a:cs typeface="Arial"/>
              </a:rPr>
              <a:t>do </a:t>
            </a:r>
            <a:r>
              <a:rPr sz="2400" i="1" dirty="0">
                <a:latin typeface="Arial"/>
                <a:cs typeface="Arial"/>
              </a:rPr>
              <a:t>that,</a:t>
            </a:r>
            <a:r>
              <a:rPr sz="2400" i="1" spc="-120" dirty="0">
                <a:latin typeface="Arial"/>
                <a:cs typeface="Arial"/>
              </a:rPr>
              <a:t> </a:t>
            </a:r>
            <a:r>
              <a:rPr sz="2400" i="1" spc="-130" dirty="0">
                <a:latin typeface="Arial"/>
                <a:cs typeface="Arial"/>
              </a:rPr>
              <a:t>we</a:t>
            </a:r>
            <a:r>
              <a:rPr sz="2400" i="1" spc="-120" dirty="0">
                <a:latin typeface="Arial"/>
                <a:cs typeface="Arial"/>
              </a:rPr>
              <a:t> </a:t>
            </a:r>
            <a:r>
              <a:rPr sz="2400" i="1" spc="-70" dirty="0">
                <a:latin typeface="Arial"/>
                <a:cs typeface="Arial"/>
              </a:rPr>
              <a:t>would</a:t>
            </a:r>
            <a:r>
              <a:rPr sz="2400" i="1" spc="-120" dirty="0">
                <a:latin typeface="Arial"/>
                <a:cs typeface="Arial"/>
              </a:rPr>
              <a:t> </a:t>
            </a:r>
            <a:r>
              <a:rPr sz="2400" i="1" spc="-160" dirty="0">
                <a:latin typeface="Arial"/>
                <a:cs typeface="Arial"/>
              </a:rPr>
              <a:t>be</a:t>
            </a:r>
            <a:r>
              <a:rPr sz="2400" i="1" spc="-114" dirty="0">
                <a:latin typeface="Arial"/>
                <a:cs typeface="Arial"/>
              </a:rPr>
              <a:t> </a:t>
            </a:r>
            <a:r>
              <a:rPr sz="2400" i="1" spc="-75" dirty="0">
                <a:latin typeface="Arial"/>
                <a:cs typeface="Arial"/>
              </a:rPr>
              <a:t>hesitant</a:t>
            </a:r>
            <a:r>
              <a:rPr sz="2400" i="1" spc="-120" dirty="0">
                <a:latin typeface="Arial"/>
                <a:cs typeface="Arial"/>
              </a:rPr>
              <a:t> </a:t>
            </a:r>
            <a:r>
              <a:rPr sz="2400" i="1" dirty="0">
                <a:latin typeface="Arial"/>
                <a:cs typeface="Arial"/>
              </a:rPr>
              <a:t>to</a:t>
            </a:r>
            <a:r>
              <a:rPr sz="2400" i="1" spc="-114" dirty="0">
                <a:latin typeface="Arial"/>
                <a:cs typeface="Arial"/>
              </a:rPr>
              <a:t> </a:t>
            </a:r>
            <a:r>
              <a:rPr sz="2400" i="1" spc="-30" dirty="0">
                <a:latin typeface="Arial"/>
                <a:cs typeface="Arial"/>
              </a:rPr>
              <a:t>put</a:t>
            </a:r>
            <a:r>
              <a:rPr sz="2400" i="1" spc="-125" dirty="0">
                <a:latin typeface="Arial"/>
                <a:cs typeface="Arial"/>
              </a:rPr>
              <a:t> </a:t>
            </a:r>
            <a:r>
              <a:rPr sz="2400" i="1" spc="-35" dirty="0">
                <a:latin typeface="Arial"/>
                <a:cs typeface="Arial"/>
              </a:rPr>
              <a:t>all</a:t>
            </a:r>
            <a:r>
              <a:rPr sz="2400" i="1" spc="-120" dirty="0">
                <a:latin typeface="Arial"/>
                <a:cs typeface="Arial"/>
              </a:rPr>
              <a:t> </a:t>
            </a:r>
            <a:r>
              <a:rPr sz="2400" i="1" spc="-70" dirty="0">
                <a:latin typeface="Arial"/>
                <a:cs typeface="Arial"/>
              </a:rPr>
              <a:t>our</a:t>
            </a:r>
            <a:r>
              <a:rPr sz="2400" i="1" spc="-120" dirty="0">
                <a:latin typeface="Arial"/>
                <a:cs typeface="Arial"/>
              </a:rPr>
              <a:t> </a:t>
            </a:r>
            <a:r>
              <a:rPr sz="2400" i="1" spc="-114" dirty="0">
                <a:latin typeface="Arial"/>
                <a:cs typeface="Arial"/>
              </a:rPr>
              <a:t>marbles </a:t>
            </a:r>
            <a:r>
              <a:rPr sz="2400" i="1" spc="-55" dirty="0">
                <a:latin typeface="Arial"/>
                <a:cs typeface="Arial"/>
              </a:rPr>
              <a:t>in</a:t>
            </a:r>
            <a:r>
              <a:rPr sz="2400" i="1" spc="-120" dirty="0">
                <a:latin typeface="Arial"/>
                <a:cs typeface="Arial"/>
              </a:rPr>
              <a:t> </a:t>
            </a:r>
            <a:r>
              <a:rPr sz="2400" i="1" spc="-20" dirty="0">
                <a:latin typeface="Arial"/>
                <a:cs typeface="Arial"/>
              </a:rPr>
              <a:t>that</a:t>
            </a:r>
            <a:r>
              <a:rPr sz="2400" i="1" spc="600" dirty="0">
                <a:latin typeface="Arial"/>
                <a:cs typeface="Arial"/>
              </a:rPr>
              <a:t> </a:t>
            </a:r>
            <a:r>
              <a:rPr sz="2400" i="1" spc="-100" dirty="0">
                <a:latin typeface="Arial"/>
                <a:cs typeface="Arial"/>
              </a:rPr>
              <a:t>box.”</a:t>
            </a:r>
            <a:r>
              <a:rPr sz="2400" i="1" spc="-120" dirty="0">
                <a:latin typeface="Arial"/>
                <a:cs typeface="Arial"/>
              </a:rPr>
              <a:t> </a:t>
            </a:r>
            <a:r>
              <a:rPr sz="1800" spc="-120" dirty="0">
                <a:latin typeface="Arial"/>
                <a:cs typeface="Arial"/>
              </a:rPr>
              <a:t>(Org</a:t>
            </a:r>
            <a:r>
              <a:rPr sz="1800" spc="-60" dirty="0">
                <a:latin typeface="Arial"/>
                <a:cs typeface="Arial"/>
              </a:rPr>
              <a:t> </a:t>
            </a:r>
            <a:r>
              <a:rPr sz="1800" spc="-25" dirty="0">
                <a:latin typeface="Arial"/>
                <a:cs typeface="Arial"/>
              </a:rPr>
              <a:t>4)</a:t>
            </a:r>
            <a:endParaRPr sz="1800" dirty="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1238250">
              <a:lnSpc>
                <a:spcPct val="100000"/>
              </a:lnSpc>
              <a:spcBef>
                <a:spcPts val="100"/>
              </a:spcBef>
            </a:pPr>
            <a:r>
              <a:rPr spc="-155" dirty="0"/>
              <a:t>Qualities</a:t>
            </a:r>
            <a:r>
              <a:rPr spc="-195" dirty="0"/>
              <a:t> </a:t>
            </a:r>
            <a:r>
              <a:rPr spc="-55" dirty="0"/>
              <a:t>in</a:t>
            </a:r>
            <a:r>
              <a:rPr spc="-190" dirty="0"/>
              <a:t> </a:t>
            </a:r>
            <a:r>
              <a:rPr spc="-590" dirty="0"/>
              <a:t>CBO</a:t>
            </a:r>
            <a:r>
              <a:rPr spc="-185" dirty="0"/>
              <a:t> </a:t>
            </a:r>
            <a:r>
              <a:rPr spc="-170" dirty="0"/>
              <a:t>Partners</a:t>
            </a:r>
          </a:p>
        </p:txBody>
      </p:sp>
      <p:sp>
        <p:nvSpPr>
          <p:cNvPr id="3" name="object 3" descr="Understanding MA compliance and regulatory issues&#13;&#10;“Recognizing that we're regulated by CMS. So anytime any vendor would be coming to us and wanting to have the opportunity to interact with our members in some capacity, they would have to have sort of like a baseline knowledge of CMS compliance requirements.” (Org 2)&#13;&#10;"/>
          <p:cNvSpPr txBox="1"/>
          <p:nvPr/>
        </p:nvSpPr>
        <p:spPr>
          <a:xfrm>
            <a:off x="535940" y="1606803"/>
            <a:ext cx="7959725" cy="2512060"/>
          </a:xfrm>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z="2800" spc="-125" dirty="0">
                <a:latin typeface="Arial"/>
                <a:cs typeface="Arial"/>
              </a:rPr>
              <a:t>Understanding</a:t>
            </a:r>
            <a:r>
              <a:rPr sz="2800" spc="-130" dirty="0">
                <a:latin typeface="Arial"/>
                <a:cs typeface="Arial"/>
              </a:rPr>
              <a:t> </a:t>
            </a:r>
            <a:r>
              <a:rPr sz="2800" spc="-110" dirty="0">
                <a:latin typeface="Arial"/>
                <a:cs typeface="Arial"/>
              </a:rPr>
              <a:t>MA </a:t>
            </a:r>
            <a:r>
              <a:rPr sz="2800" spc="-130" dirty="0">
                <a:latin typeface="Arial"/>
                <a:cs typeface="Arial"/>
              </a:rPr>
              <a:t>compliance</a:t>
            </a:r>
            <a:r>
              <a:rPr sz="2800" spc="-114" dirty="0">
                <a:latin typeface="Arial"/>
                <a:cs typeface="Arial"/>
              </a:rPr>
              <a:t> </a:t>
            </a:r>
            <a:r>
              <a:rPr sz="2800" spc="-150" dirty="0">
                <a:latin typeface="Arial"/>
                <a:cs typeface="Arial"/>
              </a:rPr>
              <a:t>and</a:t>
            </a:r>
            <a:r>
              <a:rPr sz="2800" spc="-105" dirty="0">
                <a:latin typeface="Arial"/>
                <a:cs typeface="Arial"/>
              </a:rPr>
              <a:t> </a:t>
            </a:r>
            <a:r>
              <a:rPr sz="2800" spc="-90" dirty="0">
                <a:latin typeface="Arial"/>
                <a:cs typeface="Arial"/>
              </a:rPr>
              <a:t>regulatory</a:t>
            </a:r>
            <a:r>
              <a:rPr sz="2800" spc="-114" dirty="0">
                <a:latin typeface="Arial"/>
                <a:cs typeface="Arial"/>
              </a:rPr>
              <a:t> </a:t>
            </a:r>
            <a:r>
              <a:rPr sz="2800" spc="-135" dirty="0">
                <a:latin typeface="Arial"/>
                <a:cs typeface="Arial"/>
              </a:rPr>
              <a:t>issues</a:t>
            </a:r>
            <a:endParaRPr sz="2800" dirty="0">
              <a:latin typeface="Arial"/>
              <a:cs typeface="Arial"/>
            </a:endParaRPr>
          </a:p>
          <a:p>
            <a:pPr marL="469900" marR="61594" indent="-635">
              <a:lnSpc>
                <a:spcPct val="99800"/>
              </a:lnSpc>
              <a:spcBef>
                <a:spcPts val="1845"/>
              </a:spcBef>
            </a:pPr>
            <a:r>
              <a:rPr sz="2400" i="1" spc="-130" dirty="0">
                <a:latin typeface="Arial"/>
                <a:cs typeface="Arial"/>
              </a:rPr>
              <a:t>“Recognizing</a:t>
            </a:r>
            <a:r>
              <a:rPr sz="2400" i="1" spc="-105" dirty="0">
                <a:latin typeface="Arial"/>
                <a:cs typeface="Arial"/>
              </a:rPr>
              <a:t> </a:t>
            </a:r>
            <a:r>
              <a:rPr sz="2400" i="1" dirty="0">
                <a:latin typeface="Arial"/>
                <a:cs typeface="Arial"/>
              </a:rPr>
              <a:t>that</a:t>
            </a:r>
            <a:r>
              <a:rPr sz="2400" i="1" spc="-105" dirty="0">
                <a:latin typeface="Arial"/>
                <a:cs typeface="Arial"/>
              </a:rPr>
              <a:t> </a:t>
            </a:r>
            <a:r>
              <a:rPr sz="2400" i="1" spc="-75" dirty="0">
                <a:latin typeface="Arial"/>
                <a:cs typeface="Arial"/>
              </a:rPr>
              <a:t>we're</a:t>
            </a:r>
            <a:r>
              <a:rPr sz="2400" i="1" spc="-100" dirty="0">
                <a:latin typeface="Arial"/>
                <a:cs typeface="Arial"/>
              </a:rPr>
              <a:t> </a:t>
            </a:r>
            <a:r>
              <a:rPr sz="2400" i="1" spc="-80" dirty="0">
                <a:latin typeface="Arial"/>
                <a:cs typeface="Arial"/>
              </a:rPr>
              <a:t>regulated</a:t>
            </a:r>
            <a:r>
              <a:rPr sz="2400" i="1" spc="-100" dirty="0">
                <a:latin typeface="Arial"/>
                <a:cs typeface="Arial"/>
              </a:rPr>
              <a:t> </a:t>
            </a:r>
            <a:r>
              <a:rPr sz="2400" i="1" spc="-130" dirty="0">
                <a:latin typeface="Arial"/>
                <a:cs typeface="Arial"/>
              </a:rPr>
              <a:t>by</a:t>
            </a:r>
            <a:r>
              <a:rPr sz="2400" i="1" spc="-105" dirty="0">
                <a:latin typeface="Arial"/>
                <a:cs typeface="Arial"/>
              </a:rPr>
              <a:t> </a:t>
            </a:r>
            <a:r>
              <a:rPr sz="2400" i="1" spc="-265" dirty="0">
                <a:latin typeface="Arial"/>
                <a:cs typeface="Arial"/>
              </a:rPr>
              <a:t>CMS.</a:t>
            </a:r>
            <a:r>
              <a:rPr sz="2400" i="1" spc="-110" dirty="0">
                <a:latin typeface="Arial"/>
                <a:cs typeface="Arial"/>
              </a:rPr>
              <a:t> </a:t>
            </a:r>
            <a:r>
              <a:rPr sz="2400" i="1" spc="-320" dirty="0">
                <a:latin typeface="Arial"/>
                <a:cs typeface="Arial"/>
              </a:rPr>
              <a:t>So</a:t>
            </a:r>
            <a:r>
              <a:rPr sz="2400" i="1" spc="-100" dirty="0">
                <a:latin typeface="Arial"/>
                <a:cs typeface="Arial"/>
              </a:rPr>
              <a:t> </a:t>
            </a:r>
            <a:r>
              <a:rPr sz="2400" i="1" spc="-80" dirty="0">
                <a:latin typeface="Arial"/>
                <a:cs typeface="Arial"/>
              </a:rPr>
              <a:t>anytime</a:t>
            </a:r>
            <a:r>
              <a:rPr sz="2400" i="1" spc="-95" dirty="0">
                <a:latin typeface="Arial"/>
                <a:cs typeface="Arial"/>
              </a:rPr>
              <a:t> </a:t>
            </a:r>
            <a:r>
              <a:rPr sz="2400" i="1" spc="-25" dirty="0">
                <a:latin typeface="Arial"/>
                <a:cs typeface="Arial"/>
              </a:rPr>
              <a:t>any </a:t>
            </a:r>
            <a:r>
              <a:rPr sz="2400" i="1" spc="-105" dirty="0">
                <a:latin typeface="Arial"/>
                <a:cs typeface="Arial"/>
              </a:rPr>
              <a:t>vendor</a:t>
            </a:r>
            <a:r>
              <a:rPr sz="2400" i="1" spc="-125" dirty="0">
                <a:latin typeface="Arial"/>
                <a:cs typeface="Arial"/>
              </a:rPr>
              <a:t> </a:t>
            </a:r>
            <a:r>
              <a:rPr sz="2400" i="1" spc="-70" dirty="0">
                <a:latin typeface="Arial"/>
                <a:cs typeface="Arial"/>
              </a:rPr>
              <a:t>would</a:t>
            </a:r>
            <a:r>
              <a:rPr sz="2400" i="1" spc="-125" dirty="0">
                <a:latin typeface="Arial"/>
                <a:cs typeface="Arial"/>
              </a:rPr>
              <a:t> </a:t>
            </a:r>
            <a:r>
              <a:rPr sz="2400" i="1" spc="-165" dirty="0">
                <a:latin typeface="Arial"/>
                <a:cs typeface="Arial"/>
              </a:rPr>
              <a:t>be</a:t>
            </a:r>
            <a:r>
              <a:rPr sz="2400" i="1" spc="-120" dirty="0">
                <a:latin typeface="Arial"/>
                <a:cs typeface="Arial"/>
              </a:rPr>
              <a:t> </a:t>
            </a:r>
            <a:r>
              <a:rPr sz="2400" i="1" spc="-110" dirty="0">
                <a:latin typeface="Arial"/>
                <a:cs typeface="Arial"/>
              </a:rPr>
              <a:t>coming</a:t>
            </a:r>
            <a:r>
              <a:rPr sz="2400" i="1" spc="-125" dirty="0">
                <a:latin typeface="Arial"/>
                <a:cs typeface="Arial"/>
              </a:rPr>
              <a:t> </a:t>
            </a:r>
            <a:r>
              <a:rPr sz="2400" i="1" dirty="0">
                <a:latin typeface="Arial"/>
                <a:cs typeface="Arial"/>
              </a:rPr>
              <a:t>to</a:t>
            </a:r>
            <a:r>
              <a:rPr sz="2400" i="1" spc="-120" dirty="0">
                <a:latin typeface="Arial"/>
                <a:cs typeface="Arial"/>
              </a:rPr>
              <a:t> </a:t>
            </a:r>
            <a:r>
              <a:rPr sz="2400" i="1" spc="-200" dirty="0">
                <a:latin typeface="Arial"/>
                <a:cs typeface="Arial"/>
              </a:rPr>
              <a:t>us</a:t>
            </a:r>
            <a:r>
              <a:rPr sz="2400" i="1" spc="-120" dirty="0">
                <a:latin typeface="Arial"/>
                <a:cs typeface="Arial"/>
              </a:rPr>
              <a:t> </a:t>
            </a:r>
            <a:r>
              <a:rPr sz="2400" i="1" spc="-114" dirty="0">
                <a:latin typeface="Arial"/>
                <a:cs typeface="Arial"/>
              </a:rPr>
              <a:t>and</a:t>
            </a:r>
            <a:r>
              <a:rPr sz="2400" i="1" spc="-125" dirty="0">
                <a:latin typeface="Arial"/>
                <a:cs typeface="Arial"/>
              </a:rPr>
              <a:t> </a:t>
            </a:r>
            <a:r>
              <a:rPr sz="2400" i="1" spc="-50" dirty="0">
                <a:latin typeface="Arial"/>
                <a:cs typeface="Arial"/>
              </a:rPr>
              <a:t>wanting</a:t>
            </a:r>
            <a:r>
              <a:rPr sz="2400" i="1" spc="-120" dirty="0">
                <a:latin typeface="Arial"/>
                <a:cs typeface="Arial"/>
              </a:rPr>
              <a:t> </a:t>
            </a:r>
            <a:r>
              <a:rPr sz="2400" i="1" dirty="0">
                <a:latin typeface="Arial"/>
                <a:cs typeface="Arial"/>
              </a:rPr>
              <a:t>to</a:t>
            </a:r>
            <a:r>
              <a:rPr sz="2400" i="1" spc="-120" dirty="0">
                <a:latin typeface="Arial"/>
                <a:cs typeface="Arial"/>
              </a:rPr>
              <a:t> </a:t>
            </a:r>
            <a:r>
              <a:rPr sz="2400" i="1" spc="-140" dirty="0">
                <a:latin typeface="Arial"/>
                <a:cs typeface="Arial"/>
              </a:rPr>
              <a:t>have</a:t>
            </a:r>
            <a:r>
              <a:rPr sz="2400" i="1" spc="-125" dirty="0">
                <a:latin typeface="Arial"/>
                <a:cs typeface="Arial"/>
              </a:rPr>
              <a:t> </a:t>
            </a:r>
            <a:r>
              <a:rPr sz="2400" i="1" spc="-25" dirty="0">
                <a:latin typeface="Arial"/>
                <a:cs typeface="Arial"/>
              </a:rPr>
              <a:t>the </a:t>
            </a:r>
            <a:r>
              <a:rPr sz="2400" i="1" spc="-45" dirty="0">
                <a:latin typeface="Arial"/>
                <a:cs typeface="Arial"/>
              </a:rPr>
              <a:t>opportunity</a:t>
            </a:r>
            <a:r>
              <a:rPr sz="2400" i="1" spc="-125" dirty="0">
                <a:latin typeface="Arial"/>
                <a:cs typeface="Arial"/>
              </a:rPr>
              <a:t> </a:t>
            </a:r>
            <a:r>
              <a:rPr sz="2400" i="1" dirty="0">
                <a:latin typeface="Arial"/>
                <a:cs typeface="Arial"/>
              </a:rPr>
              <a:t>to</a:t>
            </a:r>
            <a:r>
              <a:rPr sz="2400" i="1" spc="-114" dirty="0">
                <a:latin typeface="Arial"/>
                <a:cs typeface="Arial"/>
              </a:rPr>
              <a:t> </a:t>
            </a:r>
            <a:r>
              <a:rPr sz="2400" i="1" spc="-50" dirty="0">
                <a:latin typeface="Arial"/>
                <a:cs typeface="Arial"/>
              </a:rPr>
              <a:t>interact</a:t>
            </a:r>
            <a:r>
              <a:rPr sz="2400" i="1" spc="-125" dirty="0">
                <a:latin typeface="Arial"/>
                <a:cs typeface="Arial"/>
              </a:rPr>
              <a:t> </a:t>
            </a:r>
            <a:r>
              <a:rPr sz="2400" i="1" dirty="0">
                <a:latin typeface="Arial"/>
                <a:cs typeface="Arial"/>
              </a:rPr>
              <a:t>with</a:t>
            </a:r>
            <a:r>
              <a:rPr sz="2400" i="1" spc="-120" dirty="0">
                <a:latin typeface="Arial"/>
                <a:cs typeface="Arial"/>
              </a:rPr>
              <a:t> </a:t>
            </a:r>
            <a:r>
              <a:rPr sz="2400" i="1" spc="-70" dirty="0">
                <a:latin typeface="Arial"/>
                <a:cs typeface="Arial"/>
              </a:rPr>
              <a:t>our</a:t>
            </a:r>
            <a:r>
              <a:rPr sz="2400" i="1" spc="-120" dirty="0">
                <a:latin typeface="Arial"/>
                <a:cs typeface="Arial"/>
              </a:rPr>
              <a:t> </a:t>
            </a:r>
            <a:r>
              <a:rPr sz="2400" i="1" spc="-145" dirty="0">
                <a:latin typeface="Arial"/>
                <a:cs typeface="Arial"/>
              </a:rPr>
              <a:t>members</a:t>
            </a:r>
            <a:r>
              <a:rPr sz="2400" i="1" spc="-120" dirty="0">
                <a:latin typeface="Arial"/>
                <a:cs typeface="Arial"/>
              </a:rPr>
              <a:t> </a:t>
            </a:r>
            <a:r>
              <a:rPr sz="2400" i="1" spc="-55" dirty="0">
                <a:latin typeface="Arial"/>
                <a:cs typeface="Arial"/>
              </a:rPr>
              <a:t>in</a:t>
            </a:r>
            <a:r>
              <a:rPr sz="2400" i="1" spc="-120" dirty="0">
                <a:latin typeface="Arial"/>
                <a:cs typeface="Arial"/>
              </a:rPr>
              <a:t> </a:t>
            </a:r>
            <a:r>
              <a:rPr sz="2400" i="1" spc="-175" dirty="0">
                <a:latin typeface="Arial"/>
                <a:cs typeface="Arial"/>
              </a:rPr>
              <a:t>some</a:t>
            </a:r>
            <a:r>
              <a:rPr sz="2400" i="1" spc="-125" dirty="0">
                <a:latin typeface="Arial"/>
                <a:cs typeface="Arial"/>
              </a:rPr>
              <a:t> </a:t>
            </a:r>
            <a:r>
              <a:rPr sz="2400" i="1" spc="-10" dirty="0">
                <a:latin typeface="Arial"/>
                <a:cs typeface="Arial"/>
              </a:rPr>
              <a:t>capacity, </a:t>
            </a:r>
            <a:r>
              <a:rPr sz="2400" i="1" spc="-90" dirty="0">
                <a:latin typeface="Arial"/>
                <a:cs typeface="Arial"/>
              </a:rPr>
              <a:t>they</a:t>
            </a:r>
            <a:r>
              <a:rPr sz="2400" i="1" spc="-114" dirty="0">
                <a:latin typeface="Arial"/>
                <a:cs typeface="Arial"/>
              </a:rPr>
              <a:t> </a:t>
            </a:r>
            <a:r>
              <a:rPr sz="2400" i="1" spc="-75" dirty="0">
                <a:latin typeface="Arial"/>
                <a:cs typeface="Arial"/>
              </a:rPr>
              <a:t>would</a:t>
            </a:r>
            <a:r>
              <a:rPr sz="2400" i="1" spc="-110" dirty="0">
                <a:latin typeface="Arial"/>
                <a:cs typeface="Arial"/>
              </a:rPr>
              <a:t> </a:t>
            </a:r>
            <a:r>
              <a:rPr sz="2400" i="1" spc="-145" dirty="0">
                <a:latin typeface="Arial"/>
                <a:cs typeface="Arial"/>
              </a:rPr>
              <a:t>have</a:t>
            </a:r>
            <a:r>
              <a:rPr sz="2400" i="1" spc="-110" dirty="0">
                <a:latin typeface="Arial"/>
                <a:cs typeface="Arial"/>
              </a:rPr>
              <a:t> </a:t>
            </a:r>
            <a:r>
              <a:rPr sz="2400" i="1" dirty="0">
                <a:latin typeface="Arial"/>
                <a:cs typeface="Arial"/>
              </a:rPr>
              <a:t>to</a:t>
            </a:r>
            <a:r>
              <a:rPr sz="2400" i="1" spc="-105" dirty="0">
                <a:latin typeface="Arial"/>
                <a:cs typeface="Arial"/>
              </a:rPr>
              <a:t> </a:t>
            </a:r>
            <a:r>
              <a:rPr sz="2400" i="1" spc="-145" dirty="0">
                <a:latin typeface="Arial"/>
                <a:cs typeface="Arial"/>
              </a:rPr>
              <a:t>have</a:t>
            </a:r>
            <a:r>
              <a:rPr sz="2400" i="1" spc="-110" dirty="0">
                <a:latin typeface="Arial"/>
                <a:cs typeface="Arial"/>
              </a:rPr>
              <a:t> </a:t>
            </a:r>
            <a:r>
              <a:rPr sz="2400" i="1" spc="-65" dirty="0">
                <a:latin typeface="Arial"/>
                <a:cs typeface="Arial"/>
              </a:rPr>
              <a:t>sort</a:t>
            </a:r>
            <a:r>
              <a:rPr sz="2400" i="1" spc="-114" dirty="0">
                <a:latin typeface="Arial"/>
                <a:cs typeface="Arial"/>
              </a:rPr>
              <a:t> </a:t>
            </a:r>
            <a:r>
              <a:rPr sz="2400" i="1" dirty="0">
                <a:latin typeface="Arial"/>
                <a:cs typeface="Arial"/>
              </a:rPr>
              <a:t>of</a:t>
            </a:r>
            <a:r>
              <a:rPr sz="2400" i="1" spc="-110" dirty="0">
                <a:latin typeface="Arial"/>
                <a:cs typeface="Arial"/>
              </a:rPr>
              <a:t> </a:t>
            </a:r>
            <a:r>
              <a:rPr sz="2400" i="1" spc="-105" dirty="0">
                <a:latin typeface="Arial"/>
                <a:cs typeface="Arial"/>
              </a:rPr>
              <a:t>like </a:t>
            </a:r>
            <a:r>
              <a:rPr sz="2400" i="1" spc="-114" dirty="0">
                <a:latin typeface="Arial"/>
                <a:cs typeface="Arial"/>
              </a:rPr>
              <a:t>a </a:t>
            </a:r>
            <a:r>
              <a:rPr sz="2400" i="1" spc="-125" dirty="0">
                <a:latin typeface="Arial"/>
                <a:cs typeface="Arial"/>
              </a:rPr>
              <a:t>baseline</a:t>
            </a:r>
            <a:r>
              <a:rPr sz="2400" i="1" spc="-105" dirty="0">
                <a:latin typeface="Arial"/>
                <a:cs typeface="Arial"/>
              </a:rPr>
              <a:t> </a:t>
            </a:r>
            <a:r>
              <a:rPr sz="2400" i="1" spc="-114" dirty="0">
                <a:latin typeface="Arial"/>
                <a:cs typeface="Arial"/>
              </a:rPr>
              <a:t>knowledge</a:t>
            </a:r>
            <a:r>
              <a:rPr sz="2400" i="1" spc="-110" dirty="0">
                <a:latin typeface="Arial"/>
                <a:cs typeface="Arial"/>
              </a:rPr>
              <a:t> </a:t>
            </a:r>
            <a:r>
              <a:rPr sz="2400" i="1" spc="-25" dirty="0">
                <a:latin typeface="Arial"/>
                <a:cs typeface="Arial"/>
              </a:rPr>
              <a:t>of </a:t>
            </a:r>
            <a:r>
              <a:rPr sz="2400" i="1" spc="-325" dirty="0">
                <a:latin typeface="Arial"/>
                <a:cs typeface="Arial"/>
              </a:rPr>
              <a:t>CMS</a:t>
            </a:r>
            <a:r>
              <a:rPr sz="2400" i="1" spc="-90" dirty="0">
                <a:latin typeface="Arial"/>
                <a:cs typeface="Arial"/>
              </a:rPr>
              <a:t> </a:t>
            </a:r>
            <a:r>
              <a:rPr sz="2400" i="1" spc="-120" dirty="0">
                <a:latin typeface="Arial"/>
                <a:cs typeface="Arial"/>
              </a:rPr>
              <a:t>compliance</a:t>
            </a:r>
            <a:r>
              <a:rPr sz="2400" i="1" spc="-85" dirty="0">
                <a:latin typeface="Arial"/>
                <a:cs typeface="Arial"/>
              </a:rPr>
              <a:t> </a:t>
            </a:r>
            <a:r>
              <a:rPr sz="2400" i="1" spc="-95" dirty="0">
                <a:latin typeface="Arial"/>
                <a:cs typeface="Arial"/>
              </a:rPr>
              <a:t>requirements.”</a:t>
            </a:r>
            <a:r>
              <a:rPr sz="2400" i="1" spc="-90" dirty="0">
                <a:latin typeface="Arial"/>
                <a:cs typeface="Arial"/>
              </a:rPr>
              <a:t> </a:t>
            </a:r>
            <a:r>
              <a:rPr sz="1800" spc="-120" dirty="0">
                <a:latin typeface="Arial"/>
                <a:cs typeface="Arial"/>
              </a:rPr>
              <a:t>(Org</a:t>
            </a:r>
            <a:r>
              <a:rPr sz="1800" spc="-50" dirty="0">
                <a:latin typeface="Arial"/>
                <a:cs typeface="Arial"/>
              </a:rPr>
              <a:t> </a:t>
            </a:r>
            <a:r>
              <a:rPr sz="1800" spc="-25" dirty="0">
                <a:latin typeface="Arial"/>
                <a:cs typeface="Arial"/>
              </a:rPr>
              <a:t>2)</a:t>
            </a:r>
            <a:endParaRPr sz="1800" dirty="0">
              <a:latin typeface="Arial"/>
              <a:cs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2690495">
              <a:lnSpc>
                <a:spcPct val="100000"/>
              </a:lnSpc>
              <a:spcBef>
                <a:spcPts val="100"/>
              </a:spcBef>
            </a:pPr>
            <a:r>
              <a:rPr spc="-204" dirty="0"/>
              <a:t>Conclusion</a:t>
            </a:r>
          </a:p>
        </p:txBody>
      </p:sp>
      <p:sp>
        <p:nvSpPr>
          <p:cNvPr id="3" name="object 3" descr="MA plan participants indicate that social needs are important and should be addressed&#13;&#10;Plans approaches are distinctly different: some are interested in creating new, supplemental benefits while others prefer to support CBOs to address members’ needs&#13;&#10;Participants discussed factors that make CBOs appealing partners in offering these benefits&#13;&#10;Changes in MA plans’ benefit packages in response to CHRONIC will likely be modest&#13;&#10;"/>
          <p:cNvSpPr txBox="1"/>
          <p:nvPr/>
        </p:nvSpPr>
        <p:spPr>
          <a:xfrm>
            <a:off x="535940" y="1532635"/>
            <a:ext cx="7668895" cy="4457700"/>
          </a:xfrm>
          <a:prstGeom prst="rect">
            <a:avLst/>
          </a:prstGeom>
        </p:spPr>
        <p:txBody>
          <a:bodyPr vert="horz" wrap="square" lIns="0" tIns="116205" rIns="0" bIns="0" rtlCol="0">
            <a:spAutoFit/>
          </a:bodyPr>
          <a:lstStyle/>
          <a:p>
            <a:pPr marL="354965" marR="90805" indent="-342900">
              <a:lnSpc>
                <a:spcPct val="77300"/>
              </a:lnSpc>
              <a:spcBef>
                <a:spcPts val="915"/>
              </a:spcBef>
              <a:buClr>
                <a:srgbClr val="FF0000"/>
              </a:buClr>
              <a:buFont typeface="Wingdings"/>
              <a:buChar char=""/>
              <a:tabLst>
                <a:tab pos="354965" algn="l"/>
              </a:tabLst>
            </a:pPr>
            <a:r>
              <a:rPr sz="3000" spc="-125" dirty="0">
                <a:latin typeface="Arial"/>
                <a:cs typeface="Arial"/>
              </a:rPr>
              <a:t>MA</a:t>
            </a:r>
            <a:r>
              <a:rPr sz="3000" spc="-140" dirty="0">
                <a:latin typeface="Arial"/>
                <a:cs typeface="Arial"/>
              </a:rPr>
              <a:t> </a:t>
            </a:r>
            <a:r>
              <a:rPr sz="3000" spc="-110" dirty="0">
                <a:latin typeface="Arial"/>
                <a:cs typeface="Arial"/>
              </a:rPr>
              <a:t>plan</a:t>
            </a:r>
            <a:r>
              <a:rPr sz="3000" spc="-135" dirty="0">
                <a:latin typeface="Arial"/>
                <a:cs typeface="Arial"/>
              </a:rPr>
              <a:t> </a:t>
            </a:r>
            <a:r>
              <a:rPr sz="3000" spc="-85" dirty="0">
                <a:latin typeface="Arial"/>
                <a:cs typeface="Arial"/>
              </a:rPr>
              <a:t>participants</a:t>
            </a:r>
            <a:r>
              <a:rPr sz="3000" spc="-135" dirty="0">
                <a:latin typeface="Arial"/>
                <a:cs typeface="Arial"/>
              </a:rPr>
              <a:t> </a:t>
            </a:r>
            <a:r>
              <a:rPr sz="3000" spc="-95" dirty="0">
                <a:latin typeface="Arial"/>
                <a:cs typeface="Arial"/>
              </a:rPr>
              <a:t>indicate</a:t>
            </a:r>
            <a:r>
              <a:rPr sz="3000" spc="-150" dirty="0">
                <a:latin typeface="Arial"/>
                <a:cs typeface="Arial"/>
              </a:rPr>
              <a:t> </a:t>
            </a:r>
            <a:r>
              <a:rPr sz="3000" spc="-10" dirty="0">
                <a:latin typeface="Arial"/>
                <a:cs typeface="Arial"/>
              </a:rPr>
              <a:t>that</a:t>
            </a:r>
            <a:r>
              <a:rPr sz="3000" spc="-145" dirty="0">
                <a:latin typeface="Arial"/>
                <a:cs typeface="Arial"/>
              </a:rPr>
              <a:t> </a:t>
            </a:r>
            <a:r>
              <a:rPr sz="3000" spc="-150" dirty="0">
                <a:latin typeface="Arial"/>
                <a:cs typeface="Arial"/>
              </a:rPr>
              <a:t>social</a:t>
            </a:r>
            <a:r>
              <a:rPr sz="3000" spc="-135" dirty="0">
                <a:latin typeface="Arial"/>
                <a:cs typeface="Arial"/>
              </a:rPr>
              <a:t> </a:t>
            </a:r>
            <a:r>
              <a:rPr sz="3000" spc="-125" dirty="0">
                <a:latin typeface="Arial"/>
                <a:cs typeface="Arial"/>
              </a:rPr>
              <a:t>needs </a:t>
            </a:r>
            <a:r>
              <a:rPr sz="3000" spc="-145" dirty="0">
                <a:latin typeface="Arial"/>
                <a:cs typeface="Arial"/>
              </a:rPr>
              <a:t>are</a:t>
            </a:r>
            <a:r>
              <a:rPr sz="3000" spc="-140" dirty="0">
                <a:latin typeface="Arial"/>
                <a:cs typeface="Arial"/>
              </a:rPr>
              <a:t> </a:t>
            </a:r>
            <a:r>
              <a:rPr sz="3000" spc="-40" dirty="0">
                <a:latin typeface="Arial"/>
                <a:cs typeface="Arial"/>
              </a:rPr>
              <a:t>important</a:t>
            </a:r>
            <a:r>
              <a:rPr sz="3000" spc="-140" dirty="0">
                <a:latin typeface="Arial"/>
                <a:cs typeface="Arial"/>
              </a:rPr>
              <a:t> </a:t>
            </a:r>
            <a:r>
              <a:rPr sz="3000" spc="-145" dirty="0">
                <a:latin typeface="Arial"/>
                <a:cs typeface="Arial"/>
              </a:rPr>
              <a:t>and</a:t>
            </a:r>
            <a:r>
              <a:rPr sz="3000" spc="-135" dirty="0">
                <a:latin typeface="Arial"/>
                <a:cs typeface="Arial"/>
              </a:rPr>
              <a:t> </a:t>
            </a:r>
            <a:r>
              <a:rPr sz="3000" spc="-125" dirty="0">
                <a:latin typeface="Arial"/>
                <a:cs typeface="Arial"/>
              </a:rPr>
              <a:t>should</a:t>
            </a:r>
            <a:r>
              <a:rPr sz="3000" spc="-135" dirty="0">
                <a:latin typeface="Arial"/>
                <a:cs typeface="Arial"/>
              </a:rPr>
              <a:t> </a:t>
            </a:r>
            <a:r>
              <a:rPr sz="3000" spc="-140" dirty="0">
                <a:latin typeface="Arial"/>
                <a:cs typeface="Arial"/>
              </a:rPr>
              <a:t>be </a:t>
            </a:r>
            <a:r>
              <a:rPr sz="3000" spc="-50" dirty="0">
                <a:latin typeface="Arial"/>
                <a:cs typeface="Arial"/>
              </a:rPr>
              <a:t>addressed</a:t>
            </a:r>
            <a:endParaRPr sz="3000" dirty="0">
              <a:latin typeface="Arial"/>
              <a:cs typeface="Arial"/>
            </a:endParaRPr>
          </a:p>
          <a:p>
            <a:pPr marL="355600" marR="5080" indent="-343535">
              <a:lnSpc>
                <a:spcPts val="2900"/>
              </a:lnSpc>
              <a:spcBef>
                <a:spcPts val="1785"/>
              </a:spcBef>
              <a:buClr>
                <a:srgbClr val="FF0000"/>
              </a:buClr>
              <a:buFont typeface="Wingdings"/>
              <a:buChar char=""/>
              <a:tabLst>
                <a:tab pos="355600" algn="l"/>
              </a:tabLst>
            </a:pPr>
            <a:r>
              <a:rPr sz="3000" spc="-235" dirty="0">
                <a:latin typeface="Arial"/>
                <a:cs typeface="Arial"/>
              </a:rPr>
              <a:t>Plans</a:t>
            </a:r>
            <a:r>
              <a:rPr sz="3000" spc="-125" dirty="0">
                <a:latin typeface="Arial"/>
                <a:cs typeface="Arial"/>
              </a:rPr>
              <a:t> </a:t>
            </a:r>
            <a:r>
              <a:rPr sz="3000" spc="-160" dirty="0">
                <a:latin typeface="Arial"/>
                <a:cs typeface="Arial"/>
              </a:rPr>
              <a:t>approaches</a:t>
            </a:r>
            <a:r>
              <a:rPr sz="3000" spc="-130" dirty="0">
                <a:latin typeface="Arial"/>
                <a:cs typeface="Arial"/>
              </a:rPr>
              <a:t> </a:t>
            </a:r>
            <a:r>
              <a:rPr sz="3000" spc="-145" dirty="0">
                <a:latin typeface="Arial"/>
                <a:cs typeface="Arial"/>
              </a:rPr>
              <a:t>are</a:t>
            </a:r>
            <a:r>
              <a:rPr sz="3000" spc="-130" dirty="0">
                <a:latin typeface="Arial"/>
                <a:cs typeface="Arial"/>
              </a:rPr>
              <a:t> </a:t>
            </a:r>
            <a:r>
              <a:rPr sz="3000" spc="-65" dirty="0">
                <a:latin typeface="Arial"/>
                <a:cs typeface="Arial"/>
              </a:rPr>
              <a:t>distinctly</a:t>
            </a:r>
            <a:r>
              <a:rPr sz="3000" spc="-125" dirty="0">
                <a:latin typeface="Arial"/>
                <a:cs typeface="Arial"/>
              </a:rPr>
              <a:t> </a:t>
            </a:r>
            <a:r>
              <a:rPr sz="3000" spc="-50" dirty="0">
                <a:latin typeface="Arial"/>
                <a:cs typeface="Arial"/>
              </a:rPr>
              <a:t>different:</a:t>
            </a:r>
            <a:r>
              <a:rPr sz="3000" spc="-130" dirty="0">
                <a:latin typeface="Arial"/>
                <a:cs typeface="Arial"/>
              </a:rPr>
              <a:t> </a:t>
            </a:r>
            <a:r>
              <a:rPr sz="3000" spc="-20" dirty="0">
                <a:latin typeface="Arial"/>
                <a:cs typeface="Arial"/>
              </a:rPr>
              <a:t>some </a:t>
            </a:r>
            <a:r>
              <a:rPr sz="3000" spc="-145" dirty="0">
                <a:latin typeface="Arial"/>
                <a:cs typeface="Arial"/>
              </a:rPr>
              <a:t>are</a:t>
            </a:r>
            <a:r>
              <a:rPr sz="3000" spc="-150" dirty="0">
                <a:latin typeface="Arial"/>
                <a:cs typeface="Arial"/>
              </a:rPr>
              <a:t> </a:t>
            </a:r>
            <a:r>
              <a:rPr sz="3000" spc="-95" dirty="0">
                <a:latin typeface="Arial"/>
                <a:cs typeface="Arial"/>
              </a:rPr>
              <a:t>interested</a:t>
            </a:r>
            <a:r>
              <a:rPr sz="3000" spc="-145" dirty="0">
                <a:latin typeface="Arial"/>
                <a:cs typeface="Arial"/>
              </a:rPr>
              <a:t> </a:t>
            </a:r>
            <a:r>
              <a:rPr sz="3000" spc="-30" dirty="0">
                <a:latin typeface="Arial"/>
                <a:cs typeface="Arial"/>
              </a:rPr>
              <a:t>in</a:t>
            </a:r>
            <a:r>
              <a:rPr sz="3000" spc="-140" dirty="0">
                <a:latin typeface="Arial"/>
                <a:cs typeface="Arial"/>
              </a:rPr>
              <a:t> </a:t>
            </a:r>
            <a:r>
              <a:rPr sz="3000" spc="-110" dirty="0">
                <a:latin typeface="Arial"/>
                <a:cs typeface="Arial"/>
              </a:rPr>
              <a:t>creating</a:t>
            </a:r>
            <a:r>
              <a:rPr sz="3000" spc="-150" dirty="0">
                <a:latin typeface="Arial"/>
                <a:cs typeface="Arial"/>
              </a:rPr>
              <a:t> </a:t>
            </a:r>
            <a:r>
              <a:rPr sz="3000" spc="-170" dirty="0">
                <a:latin typeface="Arial"/>
                <a:cs typeface="Arial"/>
              </a:rPr>
              <a:t>new,</a:t>
            </a:r>
            <a:r>
              <a:rPr sz="3000" spc="-140" dirty="0">
                <a:latin typeface="Arial"/>
                <a:cs typeface="Arial"/>
              </a:rPr>
              <a:t> </a:t>
            </a:r>
            <a:r>
              <a:rPr sz="3000" spc="-10" dirty="0">
                <a:latin typeface="Arial"/>
                <a:cs typeface="Arial"/>
              </a:rPr>
              <a:t>supplemental </a:t>
            </a:r>
            <a:r>
              <a:rPr sz="3000" spc="-85" dirty="0">
                <a:latin typeface="Arial"/>
                <a:cs typeface="Arial"/>
              </a:rPr>
              <a:t>benefits</a:t>
            </a:r>
            <a:r>
              <a:rPr sz="3000" spc="-150" dirty="0">
                <a:latin typeface="Arial"/>
                <a:cs typeface="Arial"/>
              </a:rPr>
              <a:t> </a:t>
            </a:r>
            <a:r>
              <a:rPr sz="3000" spc="-50" dirty="0">
                <a:latin typeface="Arial"/>
                <a:cs typeface="Arial"/>
              </a:rPr>
              <a:t>while</a:t>
            </a:r>
            <a:r>
              <a:rPr sz="3000" spc="-155" dirty="0">
                <a:latin typeface="Arial"/>
                <a:cs typeface="Arial"/>
              </a:rPr>
              <a:t> </a:t>
            </a:r>
            <a:r>
              <a:rPr sz="3000" spc="-90" dirty="0">
                <a:latin typeface="Arial"/>
                <a:cs typeface="Arial"/>
              </a:rPr>
              <a:t>others</a:t>
            </a:r>
            <a:r>
              <a:rPr sz="3000" spc="-140" dirty="0">
                <a:latin typeface="Arial"/>
                <a:cs typeface="Arial"/>
              </a:rPr>
              <a:t> </a:t>
            </a:r>
            <a:r>
              <a:rPr sz="3000" spc="-85" dirty="0">
                <a:latin typeface="Arial"/>
                <a:cs typeface="Arial"/>
              </a:rPr>
              <a:t>prefer</a:t>
            </a:r>
            <a:r>
              <a:rPr sz="3000" spc="-140" dirty="0">
                <a:latin typeface="Arial"/>
                <a:cs typeface="Arial"/>
              </a:rPr>
              <a:t> </a:t>
            </a:r>
            <a:r>
              <a:rPr sz="3000" dirty="0">
                <a:latin typeface="Arial"/>
                <a:cs typeface="Arial"/>
              </a:rPr>
              <a:t>to</a:t>
            </a:r>
            <a:r>
              <a:rPr sz="3000" spc="-135" dirty="0">
                <a:latin typeface="Arial"/>
                <a:cs typeface="Arial"/>
              </a:rPr>
              <a:t> </a:t>
            </a:r>
            <a:r>
              <a:rPr sz="3000" spc="-80" dirty="0">
                <a:latin typeface="Arial"/>
                <a:cs typeface="Arial"/>
              </a:rPr>
              <a:t>support</a:t>
            </a:r>
            <a:r>
              <a:rPr sz="3000" spc="-150" dirty="0">
                <a:latin typeface="Arial"/>
                <a:cs typeface="Arial"/>
              </a:rPr>
              <a:t> </a:t>
            </a:r>
            <a:r>
              <a:rPr sz="3000" spc="-415" dirty="0">
                <a:latin typeface="Arial"/>
                <a:cs typeface="Arial"/>
              </a:rPr>
              <a:t>CBOs</a:t>
            </a:r>
            <a:r>
              <a:rPr sz="3000" spc="-140" dirty="0">
                <a:latin typeface="Arial"/>
                <a:cs typeface="Arial"/>
              </a:rPr>
              <a:t> </a:t>
            </a:r>
            <a:r>
              <a:rPr sz="3000" spc="-25" dirty="0">
                <a:latin typeface="Arial"/>
                <a:cs typeface="Arial"/>
              </a:rPr>
              <a:t>to </a:t>
            </a:r>
            <a:r>
              <a:rPr sz="3000" spc="-180" dirty="0">
                <a:latin typeface="Arial"/>
                <a:cs typeface="Arial"/>
              </a:rPr>
              <a:t>address</a:t>
            </a:r>
            <a:r>
              <a:rPr sz="3000" spc="-155" dirty="0">
                <a:latin typeface="Arial"/>
                <a:cs typeface="Arial"/>
              </a:rPr>
              <a:t> </a:t>
            </a:r>
            <a:r>
              <a:rPr sz="3000" spc="-125" dirty="0">
                <a:latin typeface="Arial"/>
                <a:cs typeface="Arial"/>
              </a:rPr>
              <a:t>members’</a:t>
            </a:r>
            <a:r>
              <a:rPr sz="3000" spc="-145" dirty="0">
                <a:latin typeface="Arial"/>
                <a:cs typeface="Arial"/>
              </a:rPr>
              <a:t> </a:t>
            </a:r>
            <a:r>
              <a:rPr sz="3000" spc="-10" dirty="0">
                <a:latin typeface="Arial"/>
                <a:cs typeface="Arial"/>
              </a:rPr>
              <a:t>needs</a:t>
            </a:r>
            <a:endParaRPr sz="3000" dirty="0">
              <a:latin typeface="Arial"/>
              <a:cs typeface="Arial"/>
            </a:endParaRPr>
          </a:p>
          <a:p>
            <a:pPr marL="355600" marR="235585" indent="-342900">
              <a:lnSpc>
                <a:spcPts val="2900"/>
              </a:lnSpc>
              <a:spcBef>
                <a:spcPts val="1695"/>
              </a:spcBef>
              <a:buClr>
                <a:srgbClr val="FF0000"/>
              </a:buClr>
              <a:buFont typeface="Wingdings"/>
              <a:buChar char=""/>
              <a:tabLst>
                <a:tab pos="355600" algn="l"/>
              </a:tabLst>
            </a:pPr>
            <a:r>
              <a:rPr sz="3000" spc="-120" dirty="0">
                <a:latin typeface="Arial"/>
                <a:cs typeface="Arial"/>
              </a:rPr>
              <a:t>Participants</a:t>
            </a:r>
            <a:r>
              <a:rPr sz="3000" spc="-150" dirty="0">
                <a:latin typeface="Arial"/>
                <a:cs typeface="Arial"/>
              </a:rPr>
              <a:t> </a:t>
            </a:r>
            <a:r>
              <a:rPr sz="3000" spc="-195" dirty="0">
                <a:latin typeface="Arial"/>
                <a:cs typeface="Arial"/>
              </a:rPr>
              <a:t>discussed</a:t>
            </a:r>
            <a:r>
              <a:rPr sz="3000" spc="-145" dirty="0">
                <a:latin typeface="Arial"/>
                <a:cs typeface="Arial"/>
              </a:rPr>
              <a:t> </a:t>
            </a:r>
            <a:r>
              <a:rPr sz="3000" spc="-110" dirty="0">
                <a:latin typeface="Arial"/>
                <a:cs typeface="Arial"/>
              </a:rPr>
              <a:t>factors</a:t>
            </a:r>
            <a:r>
              <a:rPr sz="3000" spc="-145" dirty="0">
                <a:latin typeface="Arial"/>
                <a:cs typeface="Arial"/>
              </a:rPr>
              <a:t> </a:t>
            </a:r>
            <a:r>
              <a:rPr sz="3000" spc="-10" dirty="0">
                <a:latin typeface="Arial"/>
                <a:cs typeface="Arial"/>
              </a:rPr>
              <a:t>that</a:t>
            </a:r>
            <a:r>
              <a:rPr sz="3000" spc="-155" dirty="0">
                <a:latin typeface="Arial"/>
                <a:cs typeface="Arial"/>
              </a:rPr>
              <a:t> </a:t>
            </a:r>
            <a:r>
              <a:rPr sz="3000" spc="-204" dirty="0">
                <a:latin typeface="Arial"/>
                <a:cs typeface="Arial"/>
              </a:rPr>
              <a:t>make</a:t>
            </a:r>
            <a:r>
              <a:rPr sz="3000" spc="-155" dirty="0">
                <a:latin typeface="Arial"/>
                <a:cs typeface="Arial"/>
              </a:rPr>
              <a:t> </a:t>
            </a:r>
            <a:r>
              <a:rPr sz="3000" spc="-434" dirty="0">
                <a:latin typeface="Arial"/>
                <a:cs typeface="Arial"/>
              </a:rPr>
              <a:t>CBOs </a:t>
            </a:r>
            <a:r>
              <a:rPr sz="3000" spc="-135" dirty="0">
                <a:latin typeface="Arial"/>
                <a:cs typeface="Arial"/>
              </a:rPr>
              <a:t>appealing</a:t>
            </a:r>
            <a:r>
              <a:rPr sz="3000" spc="-165" dirty="0">
                <a:latin typeface="Arial"/>
                <a:cs typeface="Arial"/>
              </a:rPr>
              <a:t> </a:t>
            </a:r>
            <a:r>
              <a:rPr sz="3000" spc="-100" dirty="0">
                <a:latin typeface="Arial"/>
                <a:cs typeface="Arial"/>
              </a:rPr>
              <a:t>partners</a:t>
            </a:r>
            <a:r>
              <a:rPr sz="3000" spc="-145" dirty="0">
                <a:latin typeface="Arial"/>
                <a:cs typeface="Arial"/>
              </a:rPr>
              <a:t> </a:t>
            </a:r>
            <a:r>
              <a:rPr sz="3000" spc="-30" dirty="0">
                <a:latin typeface="Arial"/>
                <a:cs typeface="Arial"/>
              </a:rPr>
              <a:t>in</a:t>
            </a:r>
            <a:r>
              <a:rPr sz="3000" spc="-140" dirty="0">
                <a:latin typeface="Arial"/>
                <a:cs typeface="Arial"/>
              </a:rPr>
              <a:t> </a:t>
            </a:r>
            <a:r>
              <a:rPr sz="3000" spc="-65" dirty="0">
                <a:latin typeface="Arial"/>
                <a:cs typeface="Arial"/>
              </a:rPr>
              <a:t>offering</a:t>
            </a:r>
            <a:r>
              <a:rPr sz="3000" spc="-145" dirty="0">
                <a:latin typeface="Arial"/>
                <a:cs typeface="Arial"/>
              </a:rPr>
              <a:t> </a:t>
            </a:r>
            <a:r>
              <a:rPr sz="3000" spc="-135" dirty="0">
                <a:latin typeface="Arial"/>
                <a:cs typeface="Arial"/>
              </a:rPr>
              <a:t>these</a:t>
            </a:r>
            <a:r>
              <a:rPr sz="3000" spc="-145" dirty="0">
                <a:latin typeface="Arial"/>
                <a:cs typeface="Arial"/>
              </a:rPr>
              <a:t> </a:t>
            </a:r>
            <a:r>
              <a:rPr sz="3000" spc="-10" dirty="0">
                <a:latin typeface="Arial"/>
                <a:cs typeface="Arial"/>
              </a:rPr>
              <a:t>benefits</a:t>
            </a:r>
            <a:endParaRPr sz="3000" dirty="0">
              <a:latin typeface="Arial"/>
              <a:cs typeface="Arial"/>
            </a:endParaRPr>
          </a:p>
          <a:p>
            <a:pPr marL="355600" marR="741045" indent="-343535">
              <a:lnSpc>
                <a:spcPts val="2900"/>
              </a:lnSpc>
              <a:spcBef>
                <a:spcPts val="1810"/>
              </a:spcBef>
              <a:buClr>
                <a:srgbClr val="FF0000"/>
              </a:buClr>
              <a:buFont typeface="Wingdings"/>
              <a:buChar char=""/>
              <a:tabLst>
                <a:tab pos="355600" algn="l"/>
              </a:tabLst>
            </a:pPr>
            <a:r>
              <a:rPr sz="3000" spc="-254" dirty="0">
                <a:latin typeface="Arial"/>
                <a:cs typeface="Arial"/>
              </a:rPr>
              <a:t>Changes</a:t>
            </a:r>
            <a:r>
              <a:rPr sz="3000" spc="-150" dirty="0">
                <a:latin typeface="Arial"/>
                <a:cs typeface="Arial"/>
              </a:rPr>
              <a:t> </a:t>
            </a:r>
            <a:r>
              <a:rPr sz="3000" spc="-30" dirty="0">
                <a:latin typeface="Arial"/>
                <a:cs typeface="Arial"/>
              </a:rPr>
              <a:t>in</a:t>
            </a:r>
            <a:r>
              <a:rPr sz="3000" spc="-140" dirty="0">
                <a:latin typeface="Arial"/>
                <a:cs typeface="Arial"/>
              </a:rPr>
              <a:t> </a:t>
            </a:r>
            <a:r>
              <a:rPr sz="3000" spc="-125" dirty="0">
                <a:latin typeface="Arial"/>
                <a:cs typeface="Arial"/>
              </a:rPr>
              <a:t>MA</a:t>
            </a:r>
            <a:r>
              <a:rPr sz="3000" spc="-140" dirty="0">
                <a:latin typeface="Arial"/>
                <a:cs typeface="Arial"/>
              </a:rPr>
              <a:t> </a:t>
            </a:r>
            <a:r>
              <a:rPr sz="3000" spc="-110" dirty="0">
                <a:latin typeface="Arial"/>
                <a:cs typeface="Arial"/>
              </a:rPr>
              <a:t>plans’</a:t>
            </a:r>
            <a:r>
              <a:rPr sz="3000" spc="-145" dirty="0">
                <a:latin typeface="Arial"/>
                <a:cs typeface="Arial"/>
              </a:rPr>
              <a:t> </a:t>
            </a:r>
            <a:r>
              <a:rPr sz="3000" spc="-50" dirty="0">
                <a:latin typeface="Arial"/>
                <a:cs typeface="Arial"/>
              </a:rPr>
              <a:t>benefit</a:t>
            </a:r>
            <a:r>
              <a:rPr sz="3000" spc="-150" dirty="0">
                <a:latin typeface="Arial"/>
                <a:cs typeface="Arial"/>
              </a:rPr>
              <a:t> </a:t>
            </a:r>
            <a:r>
              <a:rPr sz="3000" spc="-240" dirty="0">
                <a:latin typeface="Arial"/>
                <a:cs typeface="Arial"/>
              </a:rPr>
              <a:t>packages</a:t>
            </a:r>
            <a:r>
              <a:rPr sz="3000" spc="-140" dirty="0">
                <a:latin typeface="Arial"/>
                <a:cs typeface="Arial"/>
              </a:rPr>
              <a:t> </a:t>
            </a:r>
            <a:r>
              <a:rPr sz="3000" spc="-35" dirty="0">
                <a:latin typeface="Arial"/>
                <a:cs typeface="Arial"/>
              </a:rPr>
              <a:t>in </a:t>
            </a:r>
            <a:r>
              <a:rPr sz="3000" spc="-170" dirty="0">
                <a:latin typeface="Arial"/>
                <a:cs typeface="Arial"/>
              </a:rPr>
              <a:t>response</a:t>
            </a:r>
            <a:r>
              <a:rPr sz="3000" spc="-150" dirty="0">
                <a:latin typeface="Arial"/>
                <a:cs typeface="Arial"/>
              </a:rPr>
              <a:t> </a:t>
            </a:r>
            <a:r>
              <a:rPr sz="3000" dirty="0">
                <a:latin typeface="Arial"/>
                <a:cs typeface="Arial"/>
              </a:rPr>
              <a:t>to</a:t>
            </a:r>
            <a:r>
              <a:rPr sz="3000" spc="-140" dirty="0">
                <a:latin typeface="Arial"/>
                <a:cs typeface="Arial"/>
              </a:rPr>
              <a:t> </a:t>
            </a:r>
            <a:r>
              <a:rPr sz="3000" spc="-390" dirty="0">
                <a:latin typeface="Arial"/>
                <a:cs typeface="Arial"/>
              </a:rPr>
              <a:t>CHRONIC</a:t>
            </a:r>
            <a:r>
              <a:rPr sz="3000" spc="-145" dirty="0">
                <a:latin typeface="Arial"/>
                <a:cs typeface="Arial"/>
              </a:rPr>
              <a:t> </a:t>
            </a:r>
            <a:r>
              <a:rPr sz="3000" dirty="0">
                <a:latin typeface="Arial"/>
                <a:cs typeface="Arial"/>
              </a:rPr>
              <a:t>will</a:t>
            </a:r>
            <a:r>
              <a:rPr sz="3000" spc="-140" dirty="0">
                <a:latin typeface="Arial"/>
                <a:cs typeface="Arial"/>
              </a:rPr>
              <a:t> </a:t>
            </a:r>
            <a:r>
              <a:rPr sz="3000" spc="-85" dirty="0">
                <a:latin typeface="Arial"/>
                <a:cs typeface="Arial"/>
              </a:rPr>
              <a:t>likely</a:t>
            </a:r>
            <a:r>
              <a:rPr sz="3000" spc="-145" dirty="0">
                <a:latin typeface="Arial"/>
                <a:cs typeface="Arial"/>
              </a:rPr>
              <a:t> </a:t>
            </a:r>
            <a:r>
              <a:rPr sz="3000" spc="-140" dirty="0">
                <a:latin typeface="Arial"/>
                <a:cs typeface="Arial"/>
              </a:rPr>
              <a:t>be</a:t>
            </a:r>
            <a:r>
              <a:rPr sz="3000" spc="-155" dirty="0">
                <a:latin typeface="Arial"/>
                <a:cs typeface="Arial"/>
              </a:rPr>
              <a:t> </a:t>
            </a:r>
            <a:r>
              <a:rPr sz="3000" spc="-70" dirty="0">
                <a:latin typeface="Arial"/>
                <a:cs typeface="Arial"/>
              </a:rPr>
              <a:t>modest</a:t>
            </a:r>
            <a:endParaRPr sz="3000" dirty="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295712" y="2802635"/>
            <a:ext cx="2552065" cy="695960"/>
          </a:xfrm>
          <a:prstGeom prst="rect">
            <a:avLst/>
          </a:prstGeom>
        </p:spPr>
        <p:txBody>
          <a:bodyPr vert="horz" wrap="square" lIns="0" tIns="12700" rIns="0" bIns="0" rtlCol="0">
            <a:spAutoFit/>
          </a:bodyPr>
          <a:lstStyle/>
          <a:p>
            <a:pPr marL="12700">
              <a:lnSpc>
                <a:spcPct val="100000"/>
              </a:lnSpc>
              <a:spcBef>
                <a:spcPts val="100"/>
              </a:spcBef>
            </a:pPr>
            <a:r>
              <a:rPr sz="4400" spc="-285" dirty="0"/>
              <a:t>Thank</a:t>
            </a:r>
            <a:r>
              <a:rPr sz="4400" spc="-225" dirty="0"/>
              <a:t> </a:t>
            </a:r>
            <a:r>
              <a:rPr sz="4400" spc="-55" dirty="0"/>
              <a:t>you!</a:t>
            </a:r>
            <a:endParaRPr sz="4400" dirty="0"/>
          </a:p>
        </p:txBody>
      </p:sp>
      <p:sp>
        <p:nvSpPr>
          <p:cNvPr id="3" name="object 3" descr="kali_thomas@brown.edu&#13;&#10;&#13;&#10;david_meyers@brown.edu&#13;&#10;"/>
          <p:cNvSpPr txBox="1"/>
          <p:nvPr/>
        </p:nvSpPr>
        <p:spPr>
          <a:xfrm>
            <a:off x="2610802" y="4161028"/>
            <a:ext cx="3923029" cy="1485022"/>
          </a:xfrm>
          <a:prstGeom prst="rect">
            <a:avLst/>
          </a:prstGeom>
        </p:spPr>
        <p:txBody>
          <a:bodyPr vert="horz" wrap="square" lIns="0" tIns="12700" rIns="0" bIns="0" rtlCol="0">
            <a:spAutoFit/>
          </a:bodyPr>
          <a:lstStyle/>
          <a:p>
            <a:pPr marL="138430">
              <a:lnSpc>
                <a:spcPct val="100000"/>
              </a:lnSpc>
              <a:spcBef>
                <a:spcPts val="100"/>
              </a:spcBef>
            </a:pPr>
            <a:r>
              <a:rPr sz="2800" u="heavy" spc="-70" dirty="0">
                <a:solidFill>
                  <a:srgbClr val="0000FF"/>
                </a:solidFill>
                <a:uFill>
                  <a:solidFill>
                    <a:srgbClr val="0000FF"/>
                  </a:solidFill>
                </a:uFill>
                <a:latin typeface="Arial"/>
                <a:cs typeface="Arial"/>
                <a:hlinkClick r:id="rId2"/>
              </a:rPr>
              <a:t>kali_thomas@brown.edu</a:t>
            </a:r>
            <a:endParaRPr sz="2800" dirty="0">
              <a:latin typeface="Arial"/>
              <a:cs typeface="Arial"/>
            </a:endParaRPr>
          </a:p>
          <a:p>
            <a:pPr>
              <a:lnSpc>
                <a:spcPct val="100000"/>
              </a:lnSpc>
              <a:spcBef>
                <a:spcPts val="1410"/>
              </a:spcBef>
            </a:pPr>
            <a:endParaRPr sz="2800" dirty="0">
              <a:latin typeface="Arial"/>
              <a:cs typeface="Arial"/>
            </a:endParaRPr>
          </a:p>
          <a:p>
            <a:pPr marL="12700">
              <a:lnSpc>
                <a:spcPct val="100000"/>
              </a:lnSpc>
            </a:pPr>
            <a:r>
              <a:rPr sz="2800" u="heavy" spc="-130" dirty="0">
                <a:solidFill>
                  <a:srgbClr val="0000FF"/>
                </a:solidFill>
                <a:uFill>
                  <a:solidFill>
                    <a:srgbClr val="0000FF"/>
                  </a:solidFill>
                </a:uFill>
                <a:latin typeface="Arial"/>
                <a:cs typeface="Arial"/>
                <a:hlinkClick r:id="rId3"/>
              </a:rPr>
              <a:t>david_meyers@brown.edu</a:t>
            </a:r>
            <a:endParaRPr sz="2800" dirty="0">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7813" y="4685972"/>
            <a:ext cx="8591550" cy="3175"/>
            <a:chOff x="277813" y="4685972"/>
            <a:chExt cx="8591550" cy="3175"/>
          </a:xfrm>
        </p:grpSpPr>
        <p:sp>
          <p:nvSpPr>
            <p:cNvPr id="3" name="object 3"/>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4" name="object 4"/>
            <p:cNvSpPr/>
            <p:nvPr/>
          </p:nvSpPr>
          <p:spPr>
            <a:xfrm>
              <a:off x="277813" y="4687559"/>
              <a:ext cx="8591550" cy="0"/>
            </a:xfrm>
            <a:custGeom>
              <a:avLst/>
              <a:gdLst/>
              <a:ahLst/>
              <a:cxnLst/>
              <a:rect l="l" t="t" r="r" b="b"/>
              <a:pathLst>
                <a:path w="8591550">
                  <a:moveTo>
                    <a:pt x="0" y="0"/>
                  </a:moveTo>
                  <a:lnTo>
                    <a:pt x="8590976" y="0"/>
                  </a:lnTo>
                </a:path>
              </a:pathLst>
            </a:custGeom>
            <a:ln w="3175">
              <a:solidFill>
                <a:srgbClr val="052049"/>
              </a:solidFill>
            </a:ln>
          </p:spPr>
          <p:txBody>
            <a:bodyPr wrap="square" lIns="0" tIns="0" rIns="0" bIns="0" rtlCol="0"/>
            <a:lstStyle/>
            <a:p>
              <a:endParaRPr/>
            </a:p>
          </p:txBody>
        </p:sp>
      </p:grpSp>
      <p:grpSp>
        <p:nvGrpSpPr>
          <p:cNvPr id="5" name="object 5">
            <a:extLst>
              <a:ext uri="{C183D7F6-B498-43B3-948B-1728B52AA6E4}">
                <adec:decorative xmlns:adec="http://schemas.microsoft.com/office/drawing/2017/decorative" val="1"/>
              </a:ext>
            </a:extLst>
          </p:cNvPr>
          <p:cNvGrpSpPr/>
          <p:nvPr/>
        </p:nvGrpSpPr>
        <p:grpSpPr>
          <a:xfrm>
            <a:off x="241902" y="0"/>
            <a:ext cx="8902700" cy="5143500"/>
            <a:chOff x="241902" y="0"/>
            <a:chExt cx="8902700" cy="5143500"/>
          </a:xfrm>
        </p:grpSpPr>
        <p:sp>
          <p:nvSpPr>
            <p:cNvPr id="6" name="object 6"/>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052049"/>
            </a:solidFill>
          </p:spPr>
          <p:txBody>
            <a:bodyPr wrap="square" lIns="0" tIns="0" rIns="0" bIns="0" rtlCol="0"/>
            <a:lstStyle/>
            <a:p>
              <a:endParaRPr/>
            </a:p>
          </p:txBody>
        </p:sp>
        <p:pic>
          <p:nvPicPr>
            <p:cNvPr id="7" name="object 7"/>
            <p:cNvPicPr/>
            <p:nvPr/>
          </p:nvPicPr>
          <p:blipFill>
            <a:blip r:embed="rId2" cstate="print"/>
            <a:stretch>
              <a:fillRect/>
            </a:stretch>
          </p:blipFill>
          <p:spPr>
            <a:xfrm>
              <a:off x="241902" y="241902"/>
              <a:ext cx="8902096" cy="4901597"/>
            </a:xfrm>
            <a:prstGeom prst="rect">
              <a:avLst/>
            </a:prstGeom>
          </p:spPr>
        </p:pic>
        <p:sp>
          <p:nvSpPr>
            <p:cNvPr id="8" name="object 8"/>
            <p:cNvSpPr/>
            <p:nvPr/>
          </p:nvSpPr>
          <p:spPr>
            <a:xfrm>
              <a:off x="502920" y="0"/>
              <a:ext cx="5667375" cy="4305300"/>
            </a:xfrm>
            <a:custGeom>
              <a:avLst/>
              <a:gdLst/>
              <a:ahLst/>
              <a:cxnLst/>
              <a:rect l="l" t="t" r="r" b="b"/>
              <a:pathLst>
                <a:path w="5667375" h="4305300">
                  <a:moveTo>
                    <a:pt x="5666930" y="0"/>
                  </a:moveTo>
                  <a:lnTo>
                    <a:pt x="0" y="0"/>
                  </a:lnTo>
                  <a:lnTo>
                    <a:pt x="0" y="4304715"/>
                  </a:lnTo>
                  <a:lnTo>
                    <a:pt x="5666930" y="4304715"/>
                  </a:lnTo>
                  <a:lnTo>
                    <a:pt x="5666930" y="0"/>
                  </a:lnTo>
                  <a:close/>
                </a:path>
              </a:pathLst>
            </a:custGeom>
            <a:solidFill>
              <a:srgbClr val="18A3AC"/>
            </a:solidFill>
          </p:spPr>
          <p:txBody>
            <a:bodyPr wrap="square" lIns="0" tIns="0" rIns="0" bIns="0" rtlCol="0"/>
            <a:lstStyle/>
            <a:p>
              <a:endParaRPr/>
            </a:p>
          </p:txBody>
        </p:sp>
        <p:pic>
          <p:nvPicPr>
            <p:cNvPr id="9" name="object 9" descr="University of California, San Francisco logo"/>
            <p:cNvPicPr/>
            <p:nvPr/>
          </p:nvPicPr>
          <p:blipFill>
            <a:blip r:embed="rId3" cstate="print"/>
            <a:stretch>
              <a:fillRect/>
            </a:stretch>
          </p:blipFill>
          <p:spPr>
            <a:xfrm>
              <a:off x="784275" y="297067"/>
              <a:ext cx="1041006" cy="676890"/>
            </a:xfrm>
            <a:prstGeom prst="rect">
              <a:avLst/>
            </a:prstGeom>
          </p:spPr>
        </p:pic>
      </p:grpSp>
      <p:sp>
        <p:nvSpPr>
          <p:cNvPr id="10" name="object 10" descr="$PPTXTitle"/>
          <p:cNvSpPr txBox="1">
            <a:spLocks noGrp="1"/>
          </p:cNvSpPr>
          <p:nvPr>
            <p:ph type="title"/>
          </p:nvPr>
        </p:nvSpPr>
        <p:spPr>
          <a:xfrm>
            <a:off x="673827" y="1223771"/>
            <a:ext cx="5109210" cy="1760220"/>
          </a:xfrm>
          <a:prstGeom prst="rect">
            <a:avLst/>
          </a:prstGeom>
        </p:spPr>
        <p:txBody>
          <a:bodyPr vert="horz" wrap="square" lIns="0" tIns="84455" rIns="0" bIns="0" rtlCol="0">
            <a:spAutoFit/>
          </a:bodyPr>
          <a:lstStyle/>
          <a:p>
            <a:pPr marL="12700" marR="5080">
              <a:lnSpc>
                <a:spcPct val="85200"/>
              </a:lnSpc>
              <a:spcBef>
                <a:spcPts val="665"/>
              </a:spcBef>
            </a:pPr>
            <a:r>
              <a:rPr sz="3200" b="1" spc="-130" dirty="0">
                <a:solidFill>
                  <a:srgbClr val="FFFFFF"/>
                </a:solidFill>
                <a:latin typeface="Arial"/>
                <a:cs typeface="Arial"/>
              </a:rPr>
              <a:t>How</a:t>
            </a:r>
            <a:r>
              <a:rPr sz="3200" b="1" spc="-220" dirty="0">
                <a:solidFill>
                  <a:srgbClr val="FFFFFF"/>
                </a:solidFill>
                <a:latin typeface="Arial"/>
                <a:cs typeface="Arial"/>
              </a:rPr>
              <a:t> </a:t>
            </a:r>
            <a:r>
              <a:rPr sz="3200" b="1" spc="-155" dirty="0">
                <a:solidFill>
                  <a:srgbClr val="FFFFFF"/>
                </a:solidFill>
                <a:latin typeface="Arial"/>
                <a:cs typeface="Arial"/>
              </a:rPr>
              <a:t>do</a:t>
            </a:r>
            <a:r>
              <a:rPr sz="3200" b="1" spc="-220" dirty="0">
                <a:solidFill>
                  <a:srgbClr val="FFFFFF"/>
                </a:solidFill>
                <a:latin typeface="Arial"/>
                <a:cs typeface="Arial"/>
              </a:rPr>
              <a:t> </a:t>
            </a:r>
            <a:r>
              <a:rPr sz="3200" b="1" spc="-135" dirty="0">
                <a:solidFill>
                  <a:srgbClr val="FFFFFF"/>
                </a:solidFill>
                <a:latin typeface="Arial"/>
                <a:cs typeface="Arial"/>
              </a:rPr>
              <a:t>Medicare</a:t>
            </a:r>
            <a:r>
              <a:rPr sz="3200" b="1" spc="-210" dirty="0">
                <a:solidFill>
                  <a:srgbClr val="FFFFFF"/>
                </a:solidFill>
                <a:latin typeface="Arial"/>
                <a:cs typeface="Arial"/>
              </a:rPr>
              <a:t> </a:t>
            </a:r>
            <a:r>
              <a:rPr sz="3200" b="1" spc="-125" dirty="0">
                <a:solidFill>
                  <a:srgbClr val="FFFFFF"/>
                </a:solidFill>
                <a:latin typeface="Arial"/>
                <a:cs typeface="Arial"/>
              </a:rPr>
              <a:t>Advantage </a:t>
            </a:r>
            <a:r>
              <a:rPr sz="3200" b="1" spc="-155" dirty="0">
                <a:solidFill>
                  <a:srgbClr val="FFFFFF"/>
                </a:solidFill>
                <a:latin typeface="Arial"/>
                <a:cs typeface="Arial"/>
              </a:rPr>
              <a:t>plans</a:t>
            </a:r>
            <a:r>
              <a:rPr sz="3200" b="1" spc="-204" dirty="0">
                <a:solidFill>
                  <a:srgbClr val="FFFFFF"/>
                </a:solidFill>
                <a:latin typeface="Arial"/>
                <a:cs typeface="Arial"/>
              </a:rPr>
              <a:t> </a:t>
            </a:r>
            <a:r>
              <a:rPr sz="3200" b="1" spc="-110" dirty="0">
                <a:solidFill>
                  <a:srgbClr val="FFFFFF"/>
                </a:solidFill>
                <a:latin typeface="Arial"/>
                <a:cs typeface="Arial"/>
              </a:rPr>
              <a:t>leverage</a:t>
            </a:r>
            <a:r>
              <a:rPr sz="3200" b="1" spc="-190" dirty="0">
                <a:solidFill>
                  <a:srgbClr val="FFFFFF"/>
                </a:solidFill>
                <a:latin typeface="Arial"/>
                <a:cs typeface="Arial"/>
              </a:rPr>
              <a:t> </a:t>
            </a:r>
            <a:r>
              <a:rPr sz="3200" b="1" spc="-25" dirty="0">
                <a:solidFill>
                  <a:srgbClr val="FFFFFF"/>
                </a:solidFill>
                <a:latin typeface="Arial"/>
                <a:cs typeface="Arial"/>
              </a:rPr>
              <a:t>new </a:t>
            </a:r>
            <a:r>
              <a:rPr sz="3200" b="1" spc="-90" dirty="0">
                <a:solidFill>
                  <a:srgbClr val="FFFFFF"/>
                </a:solidFill>
                <a:latin typeface="Arial"/>
                <a:cs typeface="Arial"/>
              </a:rPr>
              <a:t>opportunities</a:t>
            </a:r>
            <a:r>
              <a:rPr sz="3200" b="1" spc="-195" dirty="0">
                <a:solidFill>
                  <a:srgbClr val="FFFFFF"/>
                </a:solidFill>
                <a:latin typeface="Arial"/>
                <a:cs typeface="Arial"/>
              </a:rPr>
              <a:t> </a:t>
            </a:r>
            <a:r>
              <a:rPr sz="3200" b="1" spc="-25" dirty="0">
                <a:solidFill>
                  <a:srgbClr val="FFFFFF"/>
                </a:solidFill>
                <a:latin typeface="Arial"/>
                <a:cs typeface="Arial"/>
              </a:rPr>
              <a:t>to</a:t>
            </a:r>
            <a:r>
              <a:rPr sz="3200" b="1" spc="-190" dirty="0">
                <a:solidFill>
                  <a:srgbClr val="FFFFFF"/>
                </a:solidFill>
                <a:latin typeface="Arial"/>
                <a:cs typeface="Arial"/>
              </a:rPr>
              <a:t> </a:t>
            </a:r>
            <a:r>
              <a:rPr sz="3200" b="1" spc="-10" dirty="0">
                <a:solidFill>
                  <a:srgbClr val="FFFFFF"/>
                </a:solidFill>
                <a:latin typeface="Arial"/>
                <a:cs typeface="Arial"/>
              </a:rPr>
              <a:t>provide </a:t>
            </a:r>
            <a:r>
              <a:rPr sz="3200" b="1" spc="-160" dirty="0">
                <a:solidFill>
                  <a:srgbClr val="FFFFFF"/>
                </a:solidFill>
                <a:latin typeface="Arial"/>
                <a:cs typeface="Arial"/>
              </a:rPr>
              <a:t>social</a:t>
            </a:r>
            <a:r>
              <a:rPr sz="3200" b="1" spc="-225" dirty="0">
                <a:solidFill>
                  <a:srgbClr val="FFFFFF"/>
                </a:solidFill>
                <a:latin typeface="Arial"/>
                <a:cs typeface="Arial"/>
              </a:rPr>
              <a:t> </a:t>
            </a:r>
            <a:r>
              <a:rPr sz="3200" b="1" spc="-130" dirty="0">
                <a:solidFill>
                  <a:srgbClr val="FFFFFF"/>
                </a:solidFill>
                <a:latin typeface="Arial"/>
                <a:cs typeface="Arial"/>
              </a:rPr>
              <a:t>care</a:t>
            </a:r>
            <a:r>
              <a:rPr sz="3200" b="1" spc="-215" dirty="0">
                <a:solidFill>
                  <a:srgbClr val="FFFFFF"/>
                </a:solidFill>
                <a:latin typeface="Arial"/>
                <a:cs typeface="Arial"/>
              </a:rPr>
              <a:t> </a:t>
            </a:r>
            <a:r>
              <a:rPr sz="3200" b="1" spc="-25" dirty="0">
                <a:solidFill>
                  <a:srgbClr val="FFFFFF"/>
                </a:solidFill>
                <a:latin typeface="Arial"/>
                <a:cs typeface="Arial"/>
              </a:rPr>
              <a:t>benefits?</a:t>
            </a:r>
            <a:endParaRPr sz="3200" dirty="0">
              <a:latin typeface="Arial"/>
              <a:cs typeface="Arial"/>
            </a:endParaRPr>
          </a:p>
        </p:txBody>
      </p:sp>
      <p:sp>
        <p:nvSpPr>
          <p:cNvPr id="11" name="object 11"/>
          <p:cNvSpPr txBox="1"/>
          <p:nvPr/>
        </p:nvSpPr>
        <p:spPr>
          <a:xfrm>
            <a:off x="673827" y="3185667"/>
            <a:ext cx="5133340" cy="908685"/>
          </a:xfrm>
          <a:prstGeom prst="rect">
            <a:avLst/>
          </a:prstGeom>
        </p:spPr>
        <p:txBody>
          <a:bodyPr vert="horz" wrap="square" lIns="0" tIns="22860" rIns="0" bIns="0" rtlCol="0">
            <a:spAutoFit/>
          </a:bodyPr>
          <a:lstStyle/>
          <a:p>
            <a:pPr marL="12700" marR="1985645">
              <a:lnSpc>
                <a:spcPts val="1900"/>
              </a:lnSpc>
              <a:spcBef>
                <a:spcPts val="180"/>
              </a:spcBef>
            </a:pPr>
            <a:r>
              <a:rPr sz="1600" dirty="0">
                <a:solidFill>
                  <a:srgbClr val="FFFFFF"/>
                </a:solidFill>
                <a:latin typeface="Arial"/>
                <a:cs typeface="Arial"/>
              </a:rPr>
              <a:t>Laura</a:t>
            </a:r>
            <a:r>
              <a:rPr sz="1600" spc="-20" dirty="0">
                <a:solidFill>
                  <a:srgbClr val="FFFFFF"/>
                </a:solidFill>
                <a:latin typeface="Arial"/>
                <a:cs typeface="Arial"/>
              </a:rPr>
              <a:t> </a:t>
            </a:r>
            <a:r>
              <a:rPr sz="1600" spc="-10" dirty="0">
                <a:solidFill>
                  <a:srgbClr val="FFFFFF"/>
                </a:solidFill>
                <a:latin typeface="Arial"/>
                <a:cs typeface="Arial"/>
              </a:rPr>
              <a:t>Shields-</a:t>
            </a:r>
            <a:r>
              <a:rPr sz="1600" dirty="0">
                <a:solidFill>
                  <a:srgbClr val="FFFFFF"/>
                </a:solidFill>
                <a:latin typeface="Arial"/>
                <a:cs typeface="Arial"/>
              </a:rPr>
              <a:t>Zeeman,</a:t>
            </a:r>
            <a:r>
              <a:rPr sz="1600" spc="-15" dirty="0">
                <a:solidFill>
                  <a:srgbClr val="FFFFFF"/>
                </a:solidFill>
                <a:latin typeface="Arial"/>
                <a:cs typeface="Arial"/>
              </a:rPr>
              <a:t> </a:t>
            </a:r>
            <a:r>
              <a:rPr sz="1600" dirty="0">
                <a:solidFill>
                  <a:srgbClr val="FFFFFF"/>
                </a:solidFill>
                <a:latin typeface="Arial"/>
                <a:cs typeface="Arial"/>
              </a:rPr>
              <a:t>PhD,</a:t>
            </a:r>
            <a:r>
              <a:rPr sz="1600" spc="-10" dirty="0">
                <a:solidFill>
                  <a:srgbClr val="FFFFFF"/>
                </a:solidFill>
                <a:latin typeface="Arial"/>
                <a:cs typeface="Arial"/>
              </a:rPr>
              <a:t> </a:t>
            </a:r>
            <a:r>
              <a:rPr sz="1600" spc="-25" dirty="0">
                <a:solidFill>
                  <a:srgbClr val="FFFFFF"/>
                </a:solidFill>
                <a:latin typeface="Arial"/>
                <a:cs typeface="Arial"/>
              </a:rPr>
              <a:t>MPH </a:t>
            </a:r>
            <a:r>
              <a:rPr sz="1600" dirty="0">
                <a:solidFill>
                  <a:srgbClr val="FFFFFF"/>
                </a:solidFill>
                <a:latin typeface="Arial"/>
                <a:cs typeface="Arial"/>
              </a:rPr>
              <a:t>Michelle</a:t>
            </a:r>
            <a:r>
              <a:rPr sz="1600" spc="-95" dirty="0">
                <a:solidFill>
                  <a:srgbClr val="FFFFFF"/>
                </a:solidFill>
                <a:latin typeface="Arial"/>
                <a:cs typeface="Arial"/>
              </a:rPr>
              <a:t> </a:t>
            </a:r>
            <a:r>
              <a:rPr sz="1600" spc="-25" dirty="0">
                <a:solidFill>
                  <a:srgbClr val="FFFFFF"/>
                </a:solidFill>
                <a:latin typeface="Arial"/>
                <a:cs typeface="Arial"/>
              </a:rPr>
              <a:t>Tong,</a:t>
            </a:r>
            <a:r>
              <a:rPr sz="1600" spc="-55" dirty="0">
                <a:solidFill>
                  <a:srgbClr val="FFFFFF"/>
                </a:solidFill>
                <a:latin typeface="Arial"/>
                <a:cs typeface="Arial"/>
              </a:rPr>
              <a:t> </a:t>
            </a:r>
            <a:r>
              <a:rPr sz="1600" spc="-35" dirty="0">
                <a:solidFill>
                  <a:srgbClr val="FFFFFF"/>
                </a:solidFill>
                <a:latin typeface="Arial"/>
                <a:cs typeface="Arial"/>
              </a:rPr>
              <a:t>BA</a:t>
            </a:r>
            <a:endParaRPr sz="1600">
              <a:latin typeface="Arial"/>
              <a:cs typeface="Arial"/>
            </a:endParaRPr>
          </a:p>
          <a:p>
            <a:pPr marL="12700">
              <a:lnSpc>
                <a:spcPts val="1730"/>
              </a:lnSpc>
            </a:pPr>
            <a:r>
              <a:rPr sz="1600" dirty="0">
                <a:solidFill>
                  <a:srgbClr val="FFFFFF"/>
                </a:solidFill>
                <a:latin typeface="Arial"/>
                <a:cs typeface="Arial"/>
              </a:rPr>
              <a:t>Laura</a:t>
            </a:r>
            <a:r>
              <a:rPr sz="1600" spc="-40" dirty="0">
                <a:solidFill>
                  <a:srgbClr val="FFFFFF"/>
                </a:solidFill>
                <a:latin typeface="Arial"/>
                <a:cs typeface="Arial"/>
              </a:rPr>
              <a:t> </a:t>
            </a:r>
            <a:r>
              <a:rPr sz="1600" dirty="0">
                <a:solidFill>
                  <a:srgbClr val="FFFFFF"/>
                </a:solidFill>
                <a:latin typeface="Arial"/>
                <a:cs typeface="Arial"/>
              </a:rPr>
              <a:t>Gottlieb,</a:t>
            </a:r>
            <a:r>
              <a:rPr sz="1600" spc="-35" dirty="0">
                <a:solidFill>
                  <a:srgbClr val="FFFFFF"/>
                </a:solidFill>
                <a:latin typeface="Arial"/>
                <a:cs typeface="Arial"/>
              </a:rPr>
              <a:t> </a:t>
            </a:r>
            <a:r>
              <a:rPr sz="1600" dirty="0">
                <a:solidFill>
                  <a:srgbClr val="FFFFFF"/>
                </a:solidFill>
                <a:latin typeface="Arial"/>
                <a:cs typeface="Arial"/>
              </a:rPr>
              <a:t>MD,</a:t>
            </a:r>
            <a:r>
              <a:rPr sz="1600" spc="-30" dirty="0">
                <a:solidFill>
                  <a:srgbClr val="FFFFFF"/>
                </a:solidFill>
                <a:latin typeface="Arial"/>
                <a:cs typeface="Arial"/>
              </a:rPr>
              <a:t> </a:t>
            </a:r>
            <a:r>
              <a:rPr sz="1600" spc="-25" dirty="0">
                <a:solidFill>
                  <a:srgbClr val="FFFFFF"/>
                </a:solidFill>
                <a:latin typeface="Arial"/>
                <a:cs typeface="Arial"/>
              </a:rPr>
              <a:t>MPH</a:t>
            </a:r>
            <a:endParaRPr sz="1600">
              <a:latin typeface="Arial"/>
              <a:cs typeface="Arial"/>
            </a:endParaRPr>
          </a:p>
          <a:p>
            <a:pPr marR="5080" algn="r">
              <a:lnSpc>
                <a:spcPts val="1340"/>
              </a:lnSpc>
            </a:pPr>
            <a:r>
              <a:rPr sz="1200" spc="-10" dirty="0">
                <a:solidFill>
                  <a:srgbClr val="FFFFFF"/>
                </a:solidFill>
                <a:latin typeface="Arial"/>
                <a:cs typeface="Arial"/>
              </a:rPr>
              <a:t>11/22/19</a:t>
            </a:r>
            <a:endParaRPr sz="1200">
              <a:latin typeface="Arial"/>
              <a:cs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52049"/>
          </a:solidFill>
        </p:spPr>
        <p:txBody>
          <a:bodyPr wrap="square" lIns="0" tIns="0" rIns="0" bIns="0" rtlCol="0"/>
          <a:lstStyle/>
          <a:p>
            <a:endParaRPr/>
          </a:p>
        </p:txBody>
      </p:sp>
      <p:grpSp>
        <p:nvGrpSpPr>
          <p:cNvPr id="3" name="object 3"/>
          <p:cNvGrpSpPr/>
          <p:nvPr/>
        </p:nvGrpSpPr>
        <p:grpSpPr>
          <a:xfrm>
            <a:off x="277813" y="4685972"/>
            <a:ext cx="8591550" cy="3175"/>
            <a:chOff x="277813" y="4685972"/>
            <a:chExt cx="8591550" cy="3175"/>
          </a:xfrm>
        </p:grpSpPr>
        <p:sp>
          <p:nvSpPr>
            <p:cNvPr id="4" name="object 4"/>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5" name="object 5"/>
            <p:cNvSpPr/>
            <p:nvPr/>
          </p:nvSpPr>
          <p:spPr>
            <a:xfrm>
              <a:off x="277813" y="4687559"/>
              <a:ext cx="8591550" cy="0"/>
            </a:xfrm>
            <a:custGeom>
              <a:avLst/>
              <a:gdLst/>
              <a:ahLst/>
              <a:cxnLst/>
              <a:rect l="l" t="t" r="r" b="b"/>
              <a:pathLst>
                <a:path w="8591550">
                  <a:moveTo>
                    <a:pt x="0" y="0"/>
                  </a:moveTo>
                  <a:lnTo>
                    <a:pt x="8590976" y="0"/>
                  </a:lnTo>
                </a:path>
              </a:pathLst>
            </a:custGeom>
            <a:ln w="3175">
              <a:solidFill>
                <a:srgbClr val="FFFFFF"/>
              </a:solidFill>
            </a:ln>
          </p:spPr>
          <p:txBody>
            <a:bodyPr wrap="square" lIns="0" tIns="0" rIns="0" bIns="0" rtlCol="0"/>
            <a:lstStyle/>
            <a:p>
              <a:endParaRPr/>
            </a:p>
          </p:txBody>
        </p:sp>
      </p:grpSp>
      <p:sp>
        <p:nvSpPr>
          <p:cNvPr id="6" name="object 6">
            <a:extLst>
              <a:ext uri="{C183D7F6-B498-43B3-948B-1728B52AA6E4}">
                <adec:decorative xmlns:adec="http://schemas.microsoft.com/office/drawing/2017/decorative" val="1"/>
              </a:ext>
            </a:extLst>
          </p:cNvPr>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FFFFFF"/>
          </a:solidFill>
        </p:spPr>
        <p:txBody>
          <a:bodyPr wrap="square" lIns="0" tIns="0" rIns="0" bIns="0" rtlCol="0"/>
          <a:lstStyle/>
          <a:p>
            <a:endParaRPr/>
          </a:p>
        </p:txBody>
      </p:sp>
      <p:sp>
        <p:nvSpPr>
          <p:cNvPr id="7" name="object 7" descr="$PPTXTitle"/>
          <p:cNvSpPr txBox="1">
            <a:spLocks noGrp="1"/>
          </p:cNvSpPr>
          <p:nvPr>
            <p:ph type="title"/>
          </p:nvPr>
        </p:nvSpPr>
        <p:spPr>
          <a:xfrm>
            <a:off x="532324" y="148844"/>
            <a:ext cx="2960370" cy="574040"/>
          </a:xfrm>
          <a:prstGeom prst="rect">
            <a:avLst/>
          </a:prstGeom>
        </p:spPr>
        <p:txBody>
          <a:bodyPr vert="horz" wrap="square" lIns="0" tIns="12700" rIns="0" bIns="0" rtlCol="0">
            <a:spAutoFit/>
          </a:bodyPr>
          <a:lstStyle/>
          <a:p>
            <a:pPr marL="12700">
              <a:lnSpc>
                <a:spcPct val="100000"/>
              </a:lnSpc>
              <a:spcBef>
                <a:spcPts val="100"/>
              </a:spcBef>
            </a:pPr>
            <a:r>
              <a:rPr sz="3600" spc="-100" dirty="0">
                <a:solidFill>
                  <a:srgbClr val="FFFFFF"/>
                </a:solidFill>
              </a:rPr>
              <a:t>Study</a:t>
            </a:r>
            <a:r>
              <a:rPr sz="3600" spc="-235" dirty="0">
                <a:solidFill>
                  <a:srgbClr val="FFFFFF"/>
                </a:solidFill>
              </a:rPr>
              <a:t> </a:t>
            </a:r>
            <a:r>
              <a:rPr sz="3600" spc="-70" dirty="0">
                <a:solidFill>
                  <a:srgbClr val="FFFFFF"/>
                </a:solidFill>
              </a:rPr>
              <a:t>overview</a:t>
            </a:r>
            <a:endParaRPr sz="3600"/>
          </a:p>
        </p:txBody>
      </p:sp>
      <p:sp>
        <p:nvSpPr>
          <p:cNvPr id="9" name="object 9">
            <a:extLst>
              <a:ext uri="{C183D7F6-B498-43B3-948B-1728B52AA6E4}">
                <adec:decorative xmlns:adec="http://schemas.microsoft.com/office/drawing/2017/decorative" val="1"/>
              </a:ext>
            </a:extLst>
          </p:cNvPr>
          <p:cNvSpPr txBox="1"/>
          <p:nvPr/>
        </p:nvSpPr>
        <p:spPr>
          <a:xfrm>
            <a:off x="234005" y="4844581"/>
            <a:ext cx="138430" cy="125095"/>
          </a:xfrm>
          <a:prstGeom prst="rect">
            <a:avLst/>
          </a:prstGeom>
        </p:spPr>
        <p:txBody>
          <a:bodyPr vert="horz" wrap="square" lIns="0" tIns="3810" rIns="0" bIns="0" rtlCol="0">
            <a:spAutoFit/>
          </a:bodyPr>
          <a:lstStyle/>
          <a:p>
            <a:pPr marL="38100">
              <a:lnSpc>
                <a:spcPct val="100000"/>
              </a:lnSpc>
              <a:spcBef>
                <a:spcPts val="30"/>
              </a:spcBef>
            </a:pPr>
            <a:r>
              <a:rPr sz="700" spc="-50" dirty="0">
                <a:solidFill>
                  <a:srgbClr val="FFFFFF"/>
                </a:solidFill>
                <a:latin typeface="Arial"/>
                <a:cs typeface="Arial"/>
              </a:rPr>
              <a:t>2</a:t>
            </a:r>
            <a:endParaRPr sz="700" dirty="0">
              <a:latin typeface="Arial"/>
              <a:cs typeface="Arial"/>
            </a:endParaRPr>
          </a:p>
        </p:txBody>
      </p:sp>
      <p:sp>
        <p:nvSpPr>
          <p:cNvPr id="8" name="object 8" descr="Random sample of nationally representative plans (14 plans, n=25 members of executive leadership teams)&#13;&#10;Equally sampled plans on:&#13;&#10;National, regional, and local coverage&#13;&#10;Special needs plans (SNP) and non-SNP plans&#13;&#10;For profit and non-profit&#13;&#10;"/>
          <p:cNvSpPr txBox="1"/>
          <p:nvPr/>
        </p:nvSpPr>
        <p:spPr>
          <a:xfrm>
            <a:off x="350843" y="1026667"/>
            <a:ext cx="8011795" cy="2524760"/>
          </a:xfrm>
          <a:prstGeom prst="rect">
            <a:avLst/>
          </a:prstGeom>
        </p:spPr>
        <p:txBody>
          <a:bodyPr vert="horz" wrap="square" lIns="0" tIns="31750" rIns="0" bIns="0" rtlCol="0">
            <a:spAutoFit/>
          </a:bodyPr>
          <a:lstStyle/>
          <a:p>
            <a:pPr marL="307975" marR="5080" indent="-295275">
              <a:lnSpc>
                <a:spcPts val="2810"/>
              </a:lnSpc>
              <a:spcBef>
                <a:spcPts val="250"/>
              </a:spcBef>
              <a:buClr>
                <a:srgbClr val="0093D0"/>
              </a:buClr>
              <a:buSzPct val="79166"/>
              <a:buFont typeface="Wingdings"/>
              <a:buChar char=""/>
              <a:tabLst>
                <a:tab pos="307975" algn="l"/>
              </a:tabLst>
            </a:pPr>
            <a:r>
              <a:rPr sz="2400" spc="-114" dirty="0">
                <a:solidFill>
                  <a:srgbClr val="FFFFFF"/>
                </a:solidFill>
                <a:latin typeface="Arial"/>
                <a:cs typeface="Arial"/>
              </a:rPr>
              <a:t>Random</a:t>
            </a:r>
            <a:r>
              <a:rPr sz="2400" spc="-155" dirty="0">
                <a:solidFill>
                  <a:srgbClr val="FFFFFF"/>
                </a:solidFill>
                <a:latin typeface="Arial"/>
                <a:cs typeface="Arial"/>
              </a:rPr>
              <a:t> </a:t>
            </a:r>
            <a:r>
              <a:rPr sz="2400" spc="-85" dirty="0">
                <a:solidFill>
                  <a:srgbClr val="FFFFFF"/>
                </a:solidFill>
                <a:latin typeface="Arial"/>
                <a:cs typeface="Arial"/>
              </a:rPr>
              <a:t>sample</a:t>
            </a:r>
            <a:r>
              <a:rPr sz="2400" spc="-155" dirty="0">
                <a:solidFill>
                  <a:srgbClr val="FFFFFF"/>
                </a:solidFill>
                <a:latin typeface="Arial"/>
                <a:cs typeface="Arial"/>
              </a:rPr>
              <a:t> </a:t>
            </a:r>
            <a:r>
              <a:rPr sz="2400" spc="-10" dirty="0">
                <a:solidFill>
                  <a:srgbClr val="FFFFFF"/>
                </a:solidFill>
                <a:latin typeface="Arial"/>
                <a:cs typeface="Arial"/>
              </a:rPr>
              <a:t>of</a:t>
            </a:r>
            <a:r>
              <a:rPr sz="2400" spc="-150" dirty="0">
                <a:solidFill>
                  <a:srgbClr val="FFFFFF"/>
                </a:solidFill>
                <a:latin typeface="Arial"/>
                <a:cs typeface="Arial"/>
              </a:rPr>
              <a:t> </a:t>
            </a:r>
            <a:r>
              <a:rPr sz="2400" spc="-20" dirty="0">
                <a:solidFill>
                  <a:srgbClr val="FFFFFF"/>
                </a:solidFill>
                <a:latin typeface="Arial"/>
                <a:cs typeface="Arial"/>
              </a:rPr>
              <a:t>nationally</a:t>
            </a:r>
            <a:r>
              <a:rPr sz="2400" spc="-145" dirty="0">
                <a:solidFill>
                  <a:srgbClr val="FFFFFF"/>
                </a:solidFill>
                <a:latin typeface="Arial"/>
                <a:cs typeface="Arial"/>
              </a:rPr>
              <a:t> </a:t>
            </a:r>
            <a:r>
              <a:rPr sz="2400" spc="-55" dirty="0">
                <a:solidFill>
                  <a:srgbClr val="FFFFFF"/>
                </a:solidFill>
                <a:latin typeface="Arial"/>
                <a:cs typeface="Arial"/>
              </a:rPr>
              <a:t>representative</a:t>
            </a:r>
            <a:r>
              <a:rPr sz="2400" spc="-155" dirty="0">
                <a:solidFill>
                  <a:srgbClr val="FFFFFF"/>
                </a:solidFill>
                <a:latin typeface="Arial"/>
                <a:cs typeface="Arial"/>
              </a:rPr>
              <a:t> </a:t>
            </a:r>
            <a:r>
              <a:rPr sz="2400" spc="-70" dirty="0">
                <a:solidFill>
                  <a:srgbClr val="FFFFFF"/>
                </a:solidFill>
                <a:latin typeface="Arial"/>
                <a:cs typeface="Arial"/>
              </a:rPr>
              <a:t>plans</a:t>
            </a:r>
            <a:r>
              <a:rPr sz="2400" spc="-155" dirty="0">
                <a:solidFill>
                  <a:srgbClr val="FFFFFF"/>
                </a:solidFill>
                <a:latin typeface="Arial"/>
                <a:cs typeface="Arial"/>
              </a:rPr>
              <a:t> </a:t>
            </a:r>
            <a:r>
              <a:rPr sz="2400" spc="-140" dirty="0">
                <a:solidFill>
                  <a:srgbClr val="FFFFFF"/>
                </a:solidFill>
                <a:latin typeface="Arial"/>
                <a:cs typeface="Arial"/>
              </a:rPr>
              <a:t>(14</a:t>
            </a:r>
            <a:r>
              <a:rPr sz="2400" spc="-155" dirty="0">
                <a:solidFill>
                  <a:srgbClr val="FFFFFF"/>
                </a:solidFill>
                <a:latin typeface="Arial"/>
                <a:cs typeface="Arial"/>
              </a:rPr>
              <a:t> </a:t>
            </a:r>
            <a:r>
              <a:rPr sz="2400" spc="-10" dirty="0">
                <a:solidFill>
                  <a:srgbClr val="FFFFFF"/>
                </a:solidFill>
                <a:latin typeface="Arial"/>
                <a:cs typeface="Arial"/>
              </a:rPr>
              <a:t>plans, </a:t>
            </a:r>
            <a:r>
              <a:rPr sz="2400" spc="-145" dirty="0">
                <a:solidFill>
                  <a:srgbClr val="FFFFFF"/>
                </a:solidFill>
                <a:latin typeface="Arial"/>
                <a:cs typeface="Arial"/>
              </a:rPr>
              <a:t>n=25</a:t>
            </a:r>
            <a:r>
              <a:rPr sz="2400" spc="-150" dirty="0">
                <a:solidFill>
                  <a:srgbClr val="FFFFFF"/>
                </a:solidFill>
                <a:latin typeface="Arial"/>
                <a:cs typeface="Arial"/>
              </a:rPr>
              <a:t> </a:t>
            </a:r>
            <a:r>
              <a:rPr sz="2400" spc="-85" dirty="0">
                <a:solidFill>
                  <a:srgbClr val="FFFFFF"/>
                </a:solidFill>
                <a:latin typeface="Arial"/>
                <a:cs typeface="Arial"/>
              </a:rPr>
              <a:t>members</a:t>
            </a:r>
            <a:r>
              <a:rPr sz="2400" spc="-155" dirty="0">
                <a:solidFill>
                  <a:srgbClr val="FFFFFF"/>
                </a:solidFill>
                <a:latin typeface="Arial"/>
                <a:cs typeface="Arial"/>
              </a:rPr>
              <a:t> </a:t>
            </a:r>
            <a:r>
              <a:rPr sz="2400" spc="-10" dirty="0">
                <a:solidFill>
                  <a:srgbClr val="FFFFFF"/>
                </a:solidFill>
                <a:latin typeface="Arial"/>
                <a:cs typeface="Arial"/>
              </a:rPr>
              <a:t>of</a:t>
            </a:r>
            <a:r>
              <a:rPr sz="2400" spc="-140" dirty="0">
                <a:solidFill>
                  <a:srgbClr val="FFFFFF"/>
                </a:solidFill>
                <a:latin typeface="Arial"/>
                <a:cs typeface="Arial"/>
              </a:rPr>
              <a:t> </a:t>
            </a:r>
            <a:r>
              <a:rPr sz="2400" spc="-80" dirty="0">
                <a:solidFill>
                  <a:srgbClr val="FFFFFF"/>
                </a:solidFill>
                <a:latin typeface="Arial"/>
                <a:cs typeface="Arial"/>
              </a:rPr>
              <a:t>executive</a:t>
            </a:r>
            <a:r>
              <a:rPr sz="2400" spc="-145" dirty="0">
                <a:solidFill>
                  <a:srgbClr val="FFFFFF"/>
                </a:solidFill>
                <a:latin typeface="Arial"/>
                <a:cs typeface="Arial"/>
              </a:rPr>
              <a:t> </a:t>
            </a:r>
            <a:r>
              <a:rPr sz="2400" spc="-65" dirty="0">
                <a:solidFill>
                  <a:srgbClr val="FFFFFF"/>
                </a:solidFill>
                <a:latin typeface="Arial"/>
                <a:cs typeface="Arial"/>
              </a:rPr>
              <a:t>leadership</a:t>
            </a:r>
            <a:r>
              <a:rPr sz="2400" spc="-140" dirty="0">
                <a:solidFill>
                  <a:srgbClr val="FFFFFF"/>
                </a:solidFill>
                <a:latin typeface="Arial"/>
                <a:cs typeface="Arial"/>
              </a:rPr>
              <a:t> </a:t>
            </a:r>
            <a:r>
              <a:rPr sz="2400" spc="-10" dirty="0">
                <a:solidFill>
                  <a:srgbClr val="FFFFFF"/>
                </a:solidFill>
                <a:latin typeface="Arial"/>
                <a:cs typeface="Arial"/>
              </a:rPr>
              <a:t>teams)</a:t>
            </a:r>
            <a:endParaRPr sz="2400" dirty="0">
              <a:latin typeface="Arial"/>
              <a:cs typeface="Arial"/>
            </a:endParaRPr>
          </a:p>
          <a:p>
            <a:pPr marL="591820" lvl="1" indent="-283845">
              <a:lnSpc>
                <a:spcPct val="100000"/>
              </a:lnSpc>
              <a:spcBef>
                <a:spcPts val="540"/>
              </a:spcBef>
              <a:buClr>
                <a:srgbClr val="C7CED1"/>
              </a:buClr>
              <a:buChar char="-"/>
              <a:tabLst>
                <a:tab pos="591820" algn="l"/>
              </a:tabLst>
            </a:pPr>
            <a:r>
              <a:rPr sz="2400" spc="-75" dirty="0">
                <a:solidFill>
                  <a:srgbClr val="FFFFFF"/>
                </a:solidFill>
                <a:latin typeface="Arial"/>
                <a:cs typeface="Arial"/>
              </a:rPr>
              <a:t>Equally</a:t>
            </a:r>
            <a:r>
              <a:rPr sz="2400" spc="-145" dirty="0">
                <a:solidFill>
                  <a:srgbClr val="FFFFFF"/>
                </a:solidFill>
                <a:latin typeface="Arial"/>
                <a:cs typeface="Arial"/>
              </a:rPr>
              <a:t> </a:t>
            </a:r>
            <a:r>
              <a:rPr sz="2400" spc="-75" dirty="0">
                <a:solidFill>
                  <a:srgbClr val="FFFFFF"/>
                </a:solidFill>
                <a:latin typeface="Arial"/>
                <a:cs typeface="Arial"/>
              </a:rPr>
              <a:t>sampled</a:t>
            </a:r>
            <a:r>
              <a:rPr sz="2400" spc="-145" dirty="0">
                <a:solidFill>
                  <a:srgbClr val="FFFFFF"/>
                </a:solidFill>
                <a:latin typeface="Arial"/>
                <a:cs typeface="Arial"/>
              </a:rPr>
              <a:t> </a:t>
            </a:r>
            <a:r>
              <a:rPr sz="2400" spc="-65" dirty="0">
                <a:solidFill>
                  <a:srgbClr val="FFFFFF"/>
                </a:solidFill>
                <a:latin typeface="Arial"/>
                <a:cs typeface="Arial"/>
              </a:rPr>
              <a:t>plans</a:t>
            </a:r>
            <a:r>
              <a:rPr sz="2400" spc="-155" dirty="0">
                <a:solidFill>
                  <a:srgbClr val="FFFFFF"/>
                </a:solidFill>
                <a:latin typeface="Arial"/>
                <a:cs typeface="Arial"/>
              </a:rPr>
              <a:t> </a:t>
            </a:r>
            <a:r>
              <a:rPr sz="2400" spc="-25" dirty="0">
                <a:solidFill>
                  <a:srgbClr val="FFFFFF"/>
                </a:solidFill>
                <a:latin typeface="Arial"/>
                <a:cs typeface="Arial"/>
              </a:rPr>
              <a:t>on:</a:t>
            </a:r>
            <a:endParaRPr sz="2400" dirty="0">
              <a:latin typeface="Arial"/>
              <a:cs typeface="Arial"/>
            </a:endParaRPr>
          </a:p>
          <a:p>
            <a:pPr marL="817880" lvl="2" indent="-226695">
              <a:lnSpc>
                <a:spcPct val="100000"/>
              </a:lnSpc>
              <a:spcBef>
                <a:spcPts val="625"/>
              </a:spcBef>
              <a:buClr>
                <a:srgbClr val="0093D0"/>
              </a:buClr>
              <a:buSzPct val="79166"/>
              <a:buFont typeface="Wingdings"/>
              <a:buChar char=""/>
              <a:tabLst>
                <a:tab pos="817880" algn="l"/>
              </a:tabLst>
            </a:pPr>
            <a:r>
              <a:rPr sz="2400" spc="-50" dirty="0">
                <a:solidFill>
                  <a:srgbClr val="FFFFFF"/>
                </a:solidFill>
                <a:latin typeface="Arial"/>
                <a:cs typeface="Arial"/>
              </a:rPr>
              <a:t>National,</a:t>
            </a:r>
            <a:r>
              <a:rPr sz="2400" spc="-155" dirty="0">
                <a:solidFill>
                  <a:srgbClr val="FFFFFF"/>
                </a:solidFill>
                <a:latin typeface="Arial"/>
                <a:cs typeface="Arial"/>
              </a:rPr>
              <a:t> </a:t>
            </a:r>
            <a:r>
              <a:rPr sz="2400" spc="-55" dirty="0">
                <a:solidFill>
                  <a:srgbClr val="FFFFFF"/>
                </a:solidFill>
                <a:latin typeface="Arial"/>
                <a:cs typeface="Arial"/>
              </a:rPr>
              <a:t>regional,</a:t>
            </a:r>
            <a:r>
              <a:rPr sz="2400" spc="-150" dirty="0">
                <a:solidFill>
                  <a:srgbClr val="FFFFFF"/>
                </a:solidFill>
                <a:latin typeface="Arial"/>
                <a:cs typeface="Arial"/>
              </a:rPr>
              <a:t> </a:t>
            </a:r>
            <a:r>
              <a:rPr sz="2400" spc="-65" dirty="0">
                <a:solidFill>
                  <a:srgbClr val="FFFFFF"/>
                </a:solidFill>
                <a:latin typeface="Arial"/>
                <a:cs typeface="Arial"/>
              </a:rPr>
              <a:t>and</a:t>
            </a:r>
            <a:r>
              <a:rPr sz="2400" spc="-150" dirty="0">
                <a:solidFill>
                  <a:srgbClr val="FFFFFF"/>
                </a:solidFill>
                <a:latin typeface="Arial"/>
                <a:cs typeface="Arial"/>
              </a:rPr>
              <a:t> </a:t>
            </a:r>
            <a:r>
              <a:rPr sz="2400" spc="-35" dirty="0">
                <a:solidFill>
                  <a:srgbClr val="FFFFFF"/>
                </a:solidFill>
                <a:latin typeface="Arial"/>
                <a:cs typeface="Arial"/>
              </a:rPr>
              <a:t>local</a:t>
            </a:r>
            <a:r>
              <a:rPr sz="2400" spc="-150" dirty="0">
                <a:solidFill>
                  <a:srgbClr val="FFFFFF"/>
                </a:solidFill>
                <a:latin typeface="Arial"/>
                <a:cs typeface="Arial"/>
              </a:rPr>
              <a:t> </a:t>
            </a:r>
            <a:r>
              <a:rPr sz="2400" spc="-10" dirty="0">
                <a:solidFill>
                  <a:srgbClr val="FFFFFF"/>
                </a:solidFill>
                <a:latin typeface="Arial"/>
                <a:cs typeface="Arial"/>
              </a:rPr>
              <a:t>coverage</a:t>
            </a:r>
            <a:endParaRPr sz="2400" dirty="0">
              <a:latin typeface="Arial"/>
              <a:cs typeface="Arial"/>
            </a:endParaRPr>
          </a:p>
          <a:p>
            <a:pPr marL="817880" lvl="2" indent="-226695">
              <a:lnSpc>
                <a:spcPct val="100000"/>
              </a:lnSpc>
              <a:spcBef>
                <a:spcPts val="625"/>
              </a:spcBef>
              <a:buClr>
                <a:srgbClr val="0093D0"/>
              </a:buClr>
              <a:buSzPct val="79166"/>
              <a:buFont typeface="Wingdings"/>
              <a:buChar char=""/>
              <a:tabLst>
                <a:tab pos="817880" algn="l"/>
              </a:tabLst>
            </a:pPr>
            <a:r>
              <a:rPr sz="2400" spc="-100" dirty="0">
                <a:solidFill>
                  <a:srgbClr val="FFFFFF"/>
                </a:solidFill>
                <a:latin typeface="Arial"/>
                <a:cs typeface="Arial"/>
              </a:rPr>
              <a:t>Special</a:t>
            </a:r>
            <a:r>
              <a:rPr sz="2400" spc="-160" dirty="0">
                <a:solidFill>
                  <a:srgbClr val="FFFFFF"/>
                </a:solidFill>
                <a:latin typeface="Arial"/>
                <a:cs typeface="Arial"/>
              </a:rPr>
              <a:t> </a:t>
            </a:r>
            <a:r>
              <a:rPr sz="2400" spc="-114" dirty="0">
                <a:solidFill>
                  <a:srgbClr val="FFFFFF"/>
                </a:solidFill>
                <a:latin typeface="Arial"/>
                <a:cs typeface="Arial"/>
              </a:rPr>
              <a:t>needs</a:t>
            </a:r>
            <a:r>
              <a:rPr sz="2400" spc="-160" dirty="0">
                <a:solidFill>
                  <a:srgbClr val="FFFFFF"/>
                </a:solidFill>
                <a:latin typeface="Arial"/>
                <a:cs typeface="Arial"/>
              </a:rPr>
              <a:t> </a:t>
            </a:r>
            <a:r>
              <a:rPr sz="2400" spc="-70" dirty="0">
                <a:solidFill>
                  <a:srgbClr val="FFFFFF"/>
                </a:solidFill>
                <a:latin typeface="Arial"/>
                <a:cs typeface="Arial"/>
              </a:rPr>
              <a:t>plans</a:t>
            </a:r>
            <a:r>
              <a:rPr sz="2400" spc="-160" dirty="0">
                <a:solidFill>
                  <a:srgbClr val="FFFFFF"/>
                </a:solidFill>
                <a:latin typeface="Arial"/>
                <a:cs typeface="Arial"/>
              </a:rPr>
              <a:t> </a:t>
            </a:r>
            <a:r>
              <a:rPr sz="2400" spc="-200" dirty="0">
                <a:solidFill>
                  <a:srgbClr val="FFFFFF"/>
                </a:solidFill>
                <a:latin typeface="Arial"/>
                <a:cs typeface="Arial"/>
              </a:rPr>
              <a:t>(SNP)</a:t>
            </a:r>
            <a:r>
              <a:rPr sz="2400" spc="-160" dirty="0">
                <a:solidFill>
                  <a:srgbClr val="FFFFFF"/>
                </a:solidFill>
                <a:latin typeface="Arial"/>
                <a:cs typeface="Arial"/>
              </a:rPr>
              <a:t> </a:t>
            </a:r>
            <a:r>
              <a:rPr sz="2400" spc="-65" dirty="0">
                <a:solidFill>
                  <a:srgbClr val="FFFFFF"/>
                </a:solidFill>
                <a:latin typeface="Arial"/>
                <a:cs typeface="Arial"/>
              </a:rPr>
              <a:t>and</a:t>
            </a:r>
            <a:r>
              <a:rPr sz="2400" spc="-150" dirty="0">
                <a:solidFill>
                  <a:srgbClr val="FFFFFF"/>
                </a:solidFill>
                <a:latin typeface="Arial"/>
                <a:cs typeface="Arial"/>
              </a:rPr>
              <a:t> </a:t>
            </a:r>
            <a:r>
              <a:rPr sz="2400" spc="-45" dirty="0">
                <a:solidFill>
                  <a:srgbClr val="FFFFFF"/>
                </a:solidFill>
                <a:latin typeface="Arial"/>
                <a:cs typeface="Arial"/>
              </a:rPr>
              <a:t>non-</a:t>
            </a:r>
            <a:r>
              <a:rPr sz="2400" spc="-265" dirty="0">
                <a:solidFill>
                  <a:srgbClr val="FFFFFF"/>
                </a:solidFill>
                <a:latin typeface="Arial"/>
                <a:cs typeface="Arial"/>
              </a:rPr>
              <a:t>SNP</a:t>
            </a:r>
            <a:r>
              <a:rPr sz="2400" spc="-150" dirty="0">
                <a:solidFill>
                  <a:srgbClr val="FFFFFF"/>
                </a:solidFill>
                <a:latin typeface="Arial"/>
                <a:cs typeface="Arial"/>
              </a:rPr>
              <a:t> </a:t>
            </a:r>
            <a:r>
              <a:rPr sz="2400" spc="-10" dirty="0">
                <a:solidFill>
                  <a:srgbClr val="FFFFFF"/>
                </a:solidFill>
                <a:latin typeface="Arial"/>
                <a:cs typeface="Arial"/>
              </a:rPr>
              <a:t>plans</a:t>
            </a:r>
            <a:endParaRPr sz="2400" dirty="0">
              <a:latin typeface="Arial"/>
              <a:cs typeface="Arial"/>
            </a:endParaRPr>
          </a:p>
          <a:p>
            <a:pPr marL="817880" lvl="2" indent="-226695">
              <a:lnSpc>
                <a:spcPct val="100000"/>
              </a:lnSpc>
              <a:spcBef>
                <a:spcPts val="600"/>
              </a:spcBef>
              <a:buClr>
                <a:srgbClr val="0093D0"/>
              </a:buClr>
              <a:buSzPct val="79166"/>
              <a:buFont typeface="Wingdings"/>
              <a:buChar char=""/>
              <a:tabLst>
                <a:tab pos="817880" algn="l"/>
              </a:tabLst>
            </a:pPr>
            <a:r>
              <a:rPr sz="2400" spc="-110" dirty="0">
                <a:solidFill>
                  <a:srgbClr val="FFFFFF"/>
                </a:solidFill>
                <a:latin typeface="Arial"/>
                <a:cs typeface="Arial"/>
              </a:rPr>
              <a:t>For </a:t>
            </a:r>
            <a:r>
              <a:rPr sz="2400" dirty="0">
                <a:solidFill>
                  <a:srgbClr val="FFFFFF"/>
                </a:solidFill>
                <a:latin typeface="Arial"/>
                <a:cs typeface="Arial"/>
              </a:rPr>
              <a:t>profit</a:t>
            </a:r>
            <a:r>
              <a:rPr sz="2400" spc="-110" dirty="0">
                <a:solidFill>
                  <a:srgbClr val="FFFFFF"/>
                </a:solidFill>
                <a:latin typeface="Arial"/>
                <a:cs typeface="Arial"/>
              </a:rPr>
              <a:t> </a:t>
            </a:r>
            <a:r>
              <a:rPr sz="2400" spc="-65" dirty="0">
                <a:solidFill>
                  <a:srgbClr val="FFFFFF"/>
                </a:solidFill>
                <a:latin typeface="Arial"/>
                <a:cs typeface="Arial"/>
              </a:rPr>
              <a:t>and</a:t>
            </a:r>
            <a:r>
              <a:rPr sz="2400" spc="-110" dirty="0">
                <a:solidFill>
                  <a:srgbClr val="FFFFFF"/>
                </a:solidFill>
                <a:latin typeface="Arial"/>
                <a:cs typeface="Arial"/>
              </a:rPr>
              <a:t> </a:t>
            </a:r>
            <a:r>
              <a:rPr sz="2400" spc="-45" dirty="0">
                <a:solidFill>
                  <a:srgbClr val="FFFFFF"/>
                </a:solidFill>
                <a:latin typeface="Arial"/>
                <a:cs typeface="Arial"/>
              </a:rPr>
              <a:t>non-</a:t>
            </a:r>
            <a:r>
              <a:rPr sz="2400" spc="-10" dirty="0">
                <a:solidFill>
                  <a:srgbClr val="FFFFFF"/>
                </a:solidFill>
                <a:latin typeface="Arial"/>
                <a:cs typeface="Arial"/>
              </a:rPr>
              <a:t>profit</a:t>
            </a:r>
            <a:endParaRPr sz="2400" dirty="0">
              <a:latin typeface="Arial"/>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77813" y="4685972"/>
            <a:ext cx="8591550" cy="3175"/>
            <a:chOff x="277813" y="4685972"/>
            <a:chExt cx="8591550" cy="3175"/>
          </a:xfrm>
        </p:grpSpPr>
        <p:sp>
          <p:nvSpPr>
            <p:cNvPr id="3" name="object 3"/>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4" name="object 4"/>
            <p:cNvSpPr/>
            <p:nvPr/>
          </p:nvSpPr>
          <p:spPr>
            <a:xfrm>
              <a:off x="277813" y="4687559"/>
              <a:ext cx="8591550" cy="0"/>
            </a:xfrm>
            <a:custGeom>
              <a:avLst/>
              <a:gdLst/>
              <a:ahLst/>
              <a:cxnLst/>
              <a:rect l="l" t="t" r="r" b="b"/>
              <a:pathLst>
                <a:path w="8591550">
                  <a:moveTo>
                    <a:pt x="0" y="0"/>
                  </a:moveTo>
                  <a:lnTo>
                    <a:pt x="8590976" y="0"/>
                  </a:lnTo>
                </a:path>
              </a:pathLst>
            </a:custGeom>
            <a:ln w="3175">
              <a:solidFill>
                <a:srgbClr val="052049"/>
              </a:solidFill>
            </a:ln>
          </p:spPr>
          <p:txBody>
            <a:bodyPr wrap="square" lIns="0" tIns="0" rIns="0" bIns="0" rtlCol="0"/>
            <a:lstStyle/>
            <a:p>
              <a:endParaRPr/>
            </a:p>
          </p:txBody>
        </p:sp>
      </p:grpSp>
      <p:sp>
        <p:nvSpPr>
          <p:cNvPr id="5" name="object 5">
            <a:extLst>
              <a:ext uri="{C183D7F6-B498-43B3-948B-1728B52AA6E4}">
                <adec:decorative xmlns:adec="http://schemas.microsoft.com/office/drawing/2017/decorative" val="1"/>
              </a:ext>
            </a:extLst>
          </p:cNvPr>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052049"/>
          </a:solidFill>
        </p:spPr>
        <p:txBody>
          <a:bodyPr wrap="square" lIns="0" tIns="0" rIns="0" bIns="0" rtlCol="0"/>
          <a:lstStyle/>
          <a:p>
            <a:endParaRPr/>
          </a:p>
        </p:txBody>
      </p:sp>
      <p:sp>
        <p:nvSpPr>
          <p:cNvPr id="6" name="object 6" descr="$PPTXTitle"/>
          <p:cNvSpPr txBox="1">
            <a:spLocks noGrp="1"/>
          </p:cNvSpPr>
          <p:nvPr>
            <p:ph type="title"/>
          </p:nvPr>
        </p:nvSpPr>
        <p:spPr>
          <a:xfrm>
            <a:off x="0" y="1772718"/>
            <a:ext cx="7052309" cy="1411605"/>
          </a:xfrm>
          <a:prstGeom prst="rect">
            <a:avLst/>
          </a:prstGeom>
          <a:solidFill>
            <a:srgbClr val="0093D0"/>
          </a:solidFill>
        </p:spPr>
        <p:txBody>
          <a:bodyPr vert="horz" wrap="square" lIns="0" tIns="363855" rIns="0" bIns="0" rtlCol="0">
            <a:spAutoFit/>
          </a:bodyPr>
          <a:lstStyle/>
          <a:p>
            <a:pPr marL="544830">
              <a:lnSpc>
                <a:spcPct val="100000"/>
              </a:lnSpc>
              <a:spcBef>
                <a:spcPts val="2865"/>
              </a:spcBef>
            </a:pPr>
            <a:r>
              <a:rPr sz="3600" spc="-110" dirty="0">
                <a:solidFill>
                  <a:srgbClr val="FFFFFF"/>
                </a:solidFill>
              </a:rPr>
              <a:t>Rationale</a:t>
            </a:r>
            <a:r>
              <a:rPr sz="3600" spc="-215" dirty="0">
                <a:solidFill>
                  <a:srgbClr val="FFFFFF"/>
                </a:solidFill>
              </a:rPr>
              <a:t> </a:t>
            </a:r>
            <a:r>
              <a:rPr sz="3600" dirty="0">
                <a:solidFill>
                  <a:srgbClr val="FFFFFF"/>
                </a:solidFill>
              </a:rPr>
              <a:t>for</a:t>
            </a:r>
            <a:r>
              <a:rPr sz="3600" spc="-210" dirty="0">
                <a:solidFill>
                  <a:srgbClr val="FFFFFF"/>
                </a:solidFill>
              </a:rPr>
              <a:t> </a:t>
            </a:r>
            <a:r>
              <a:rPr sz="3600" spc="-130" dirty="0">
                <a:solidFill>
                  <a:srgbClr val="FFFFFF"/>
                </a:solidFill>
              </a:rPr>
              <a:t>addressing</a:t>
            </a:r>
            <a:r>
              <a:rPr sz="3600" spc="-215" dirty="0">
                <a:solidFill>
                  <a:srgbClr val="FFFFFF"/>
                </a:solidFill>
              </a:rPr>
              <a:t> </a:t>
            </a:r>
            <a:r>
              <a:rPr sz="3600" spc="-330" dirty="0">
                <a:solidFill>
                  <a:srgbClr val="FFFFFF"/>
                </a:solidFill>
              </a:rPr>
              <a:t>SDoH</a:t>
            </a:r>
            <a:endParaRPr sz="3600" dirty="0"/>
          </a:p>
        </p:txBody>
      </p:sp>
      <p:sp>
        <p:nvSpPr>
          <p:cNvPr id="7" name="object 7"/>
          <p:cNvSpPr txBox="1"/>
          <p:nvPr/>
        </p:nvSpPr>
        <p:spPr>
          <a:xfrm>
            <a:off x="234005" y="4844581"/>
            <a:ext cx="138430" cy="125095"/>
          </a:xfrm>
          <a:prstGeom prst="rect">
            <a:avLst/>
          </a:prstGeom>
        </p:spPr>
        <p:txBody>
          <a:bodyPr vert="horz" wrap="square" lIns="0" tIns="3810" rIns="0" bIns="0" rtlCol="0">
            <a:spAutoFit/>
          </a:bodyPr>
          <a:lstStyle/>
          <a:p>
            <a:pPr marL="38100">
              <a:lnSpc>
                <a:spcPct val="100000"/>
              </a:lnSpc>
              <a:spcBef>
                <a:spcPts val="30"/>
              </a:spcBef>
            </a:pPr>
            <a:r>
              <a:rPr sz="700" spc="-50" dirty="0">
                <a:solidFill>
                  <a:srgbClr val="FFFFFF"/>
                </a:solidFill>
                <a:latin typeface="Arial"/>
                <a:cs typeface="Arial"/>
              </a:rPr>
              <a:t>3</a:t>
            </a:r>
            <a:endParaRPr sz="70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52049"/>
          </a:solidFill>
        </p:spPr>
        <p:txBody>
          <a:bodyPr wrap="square" lIns="0" tIns="0" rIns="0" bIns="0" rtlCol="0"/>
          <a:lstStyle/>
          <a:p>
            <a:endParaRPr/>
          </a:p>
        </p:txBody>
      </p:sp>
      <p:grpSp>
        <p:nvGrpSpPr>
          <p:cNvPr id="3" name="object 3"/>
          <p:cNvGrpSpPr/>
          <p:nvPr/>
        </p:nvGrpSpPr>
        <p:grpSpPr>
          <a:xfrm>
            <a:off x="277813" y="4685972"/>
            <a:ext cx="8591550" cy="3175"/>
            <a:chOff x="277813" y="4685972"/>
            <a:chExt cx="8591550" cy="3175"/>
          </a:xfrm>
        </p:grpSpPr>
        <p:sp>
          <p:nvSpPr>
            <p:cNvPr id="4" name="object 4"/>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5" name="object 5"/>
            <p:cNvSpPr/>
            <p:nvPr/>
          </p:nvSpPr>
          <p:spPr>
            <a:xfrm>
              <a:off x="277813" y="4687559"/>
              <a:ext cx="8591550" cy="0"/>
            </a:xfrm>
            <a:custGeom>
              <a:avLst/>
              <a:gdLst/>
              <a:ahLst/>
              <a:cxnLst/>
              <a:rect l="l" t="t" r="r" b="b"/>
              <a:pathLst>
                <a:path w="8591550">
                  <a:moveTo>
                    <a:pt x="0" y="0"/>
                  </a:moveTo>
                  <a:lnTo>
                    <a:pt x="8590976" y="0"/>
                  </a:lnTo>
                </a:path>
              </a:pathLst>
            </a:custGeom>
            <a:ln w="3175">
              <a:solidFill>
                <a:srgbClr val="FFFFFF"/>
              </a:solidFill>
            </a:ln>
          </p:spPr>
          <p:txBody>
            <a:bodyPr wrap="square" lIns="0" tIns="0" rIns="0" bIns="0" rtlCol="0"/>
            <a:lstStyle/>
            <a:p>
              <a:endParaRPr/>
            </a:p>
          </p:txBody>
        </p:sp>
      </p:grpSp>
      <p:sp>
        <p:nvSpPr>
          <p:cNvPr id="6" name="object 6">
            <a:extLst>
              <a:ext uri="{C183D7F6-B498-43B3-948B-1728B52AA6E4}">
                <adec:decorative xmlns:adec="http://schemas.microsoft.com/office/drawing/2017/decorative" val="1"/>
              </a:ext>
            </a:extLst>
          </p:cNvPr>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FFFFFF"/>
          </a:solidFill>
        </p:spPr>
        <p:txBody>
          <a:bodyPr wrap="square" lIns="0" tIns="0" rIns="0" bIns="0" rtlCol="0"/>
          <a:lstStyle/>
          <a:p>
            <a:endParaRPr/>
          </a:p>
        </p:txBody>
      </p:sp>
      <p:sp>
        <p:nvSpPr>
          <p:cNvPr id="7" name="object 7" descr="$PPTXTitle"/>
          <p:cNvSpPr txBox="1">
            <a:spLocks noGrp="1"/>
          </p:cNvSpPr>
          <p:nvPr>
            <p:ph type="title"/>
          </p:nvPr>
        </p:nvSpPr>
        <p:spPr>
          <a:xfrm>
            <a:off x="532324" y="148844"/>
            <a:ext cx="3416300" cy="574040"/>
          </a:xfrm>
          <a:prstGeom prst="rect">
            <a:avLst/>
          </a:prstGeom>
        </p:spPr>
        <p:txBody>
          <a:bodyPr vert="horz" wrap="square" lIns="0" tIns="12700" rIns="0" bIns="0" rtlCol="0">
            <a:spAutoFit/>
          </a:bodyPr>
          <a:lstStyle/>
          <a:p>
            <a:pPr marL="12700">
              <a:lnSpc>
                <a:spcPct val="100000"/>
              </a:lnSpc>
              <a:spcBef>
                <a:spcPts val="100"/>
              </a:spcBef>
            </a:pPr>
            <a:r>
              <a:rPr sz="3600" spc="-170" dirty="0">
                <a:solidFill>
                  <a:srgbClr val="FFFFFF"/>
                </a:solidFill>
              </a:rPr>
              <a:t>What</a:t>
            </a:r>
            <a:r>
              <a:rPr sz="3600" spc="-254" dirty="0">
                <a:solidFill>
                  <a:srgbClr val="FFFFFF"/>
                </a:solidFill>
              </a:rPr>
              <a:t> </a:t>
            </a:r>
            <a:r>
              <a:rPr sz="3600" dirty="0">
                <a:solidFill>
                  <a:srgbClr val="FFFFFF"/>
                </a:solidFill>
              </a:rPr>
              <a:t>did</a:t>
            </a:r>
            <a:r>
              <a:rPr sz="3600" spc="-245" dirty="0">
                <a:solidFill>
                  <a:srgbClr val="FFFFFF"/>
                </a:solidFill>
              </a:rPr>
              <a:t> </a:t>
            </a:r>
            <a:r>
              <a:rPr sz="3600" spc="-130" dirty="0">
                <a:solidFill>
                  <a:srgbClr val="FFFFFF"/>
                </a:solidFill>
              </a:rPr>
              <a:t>we</a:t>
            </a:r>
            <a:r>
              <a:rPr sz="3600" spc="-245" dirty="0">
                <a:solidFill>
                  <a:srgbClr val="FFFFFF"/>
                </a:solidFill>
              </a:rPr>
              <a:t> </a:t>
            </a:r>
            <a:r>
              <a:rPr sz="3600" spc="-40" dirty="0">
                <a:solidFill>
                  <a:srgbClr val="FFFFFF"/>
                </a:solidFill>
              </a:rPr>
              <a:t>find?</a:t>
            </a:r>
            <a:endParaRPr sz="3600"/>
          </a:p>
        </p:txBody>
      </p:sp>
      <p:sp>
        <p:nvSpPr>
          <p:cNvPr id="9" name="object 9">
            <a:extLst>
              <a:ext uri="{C183D7F6-B498-43B3-948B-1728B52AA6E4}">
                <adec:decorative xmlns:adec="http://schemas.microsoft.com/office/drawing/2017/decorative" val="1"/>
              </a:ext>
            </a:extLst>
          </p:cNvPr>
          <p:cNvSpPr txBox="1"/>
          <p:nvPr/>
        </p:nvSpPr>
        <p:spPr>
          <a:xfrm>
            <a:off x="234005" y="4844581"/>
            <a:ext cx="138430" cy="125095"/>
          </a:xfrm>
          <a:prstGeom prst="rect">
            <a:avLst/>
          </a:prstGeom>
        </p:spPr>
        <p:txBody>
          <a:bodyPr vert="horz" wrap="square" lIns="0" tIns="3810" rIns="0" bIns="0" rtlCol="0">
            <a:spAutoFit/>
          </a:bodyPr>
          <a:lstStyle/>
          <a:p>
            <a:pPr marL="38100">
              <a:lnSpc>
                <a:spcPct val="100000"/>
              </a:lnSpc>
              <a:spcBef>
                <a:spcPts val="30"/>
              </a:spcBef>
            </a:pPr>
            <a:r>
              <a:rPr sz="700" spc="-50" dirty="0">
                <a:solidFill>
                  <a:srgbClr val="FFFFFF"/>
                </a:solidFill>
                <a:latin typeface="Arial"/>
                <a:cs typeface="Arial"/>
              </a:rPr>
              <a:t>4</a:t>
            </a:r>
            <a:endParaRPr sz="700" dirty="0">
              <a:latin typeface="Arial"/>
              <a:cs typeface="Arial"/>
            </a:endParaRPr>
          </a:p>
        </p:txBody>
      </p:sp>
      <p:sp>
        <p:nvSpPr>
          <p:cNvPr id="8" name="object 8" descr="Mission and values over ROI drive action to change coverage&#13;&#10;"/>
          <p:cNvSpPr txBox="1"/>
          <p:nvPr/>
        </p:nvSpPr>
        <p:spPr>
          <a:xfrm>
            <a:off x="532324" y="1117091"/>
            <a:ext cx="7276465" cy="830580"/>
          </a:xfrm>
          <a:prstGeom prst="rect">
            <a:avLst/>
          </a:prstGeom>
        </p:spPr>
        <p:txBody>
          <a:bodyPr vert="horz" wrap="square" lIns="0" tIns="0" rIns="0" bIns="0" rtlCol="0">
            <a:spAutoFit/>
          </a:bodyPr>
          <a:lstStyle/>
          <a:p>
            <a:pPr marL="307975" marR="5080" indent="-295275">
              <a:lnSpc>
                <a:spcPct val="103099"/>
              </a:lnSpc>
              <a:buClr>
                <a:srgbClr val="0093D0"/>
              </a:buClr>
              <a:buSzPct val="80769"/>
              <a:buFont typeface="Wingdings"/>
              <a:buChar char=""/>
              <a:tabLst>
                <a:tab pos="307975" algn="l"/>
              </a:tabLst>
            </a:pPr>
            <a:r>
              <a:rPr sz="2600" spc="-105" dirty="0">
                <a:solidFill>
                  <a:srgbClr val="FFFFFF"/>
                </a:solidFill>
                <a:latin typeface="Arial"/>
                <a:cs typeface="Arial"/>
              </a:rPr>
              <a:t>Mission</a:t>
            </a:r>
            <a:r>
              <a:rPr sz="2600" spc="-155" dirty="0">
                <a:solidFill>
                  <a:srgbClr val="FFFFFF"/>
                </a:solidFill>
                <a:latin typeface="Arial"/>
                <a:cs typeface="Arial"/>
              </a:rPr>
              <a:t> </a:t>
            </a:r>
            <a:r>
              <a:rPr sz="2600" spc="-70" dirty="0">
                <a:solidFill>
                  <a:srgbClr val="FFFFFF"/>
                </a:solidFill>
                <a:latin typeface="Arial"/>
                <a:cs typeface="Arial"/>
              </a:rPr>
              <a:t>and</a:t>
            </a:r>
            <a:r>
              <a:rPr sz="2600" spc="-165" dirty="0">
                <a:solidFill>
                  <a:srgbClr val="FFFFFF"/>
                </a:solidFill>
                <a:latin typeface="Arial"/>
                <a:cs typeface="Arial"/>
              </a:rPr>
              <a:t> </a:t>
            </a:r>
            <a:r>
              <a:rPr sz="2600" spc="-110" dirty="0">
                <a:solidFill>
                  <a:srgbClr val="FFFFFF"/>
                </a:solidFill>
                <a:latin typeface="Arial"/>
                <a:cs typeface="Arial"/>
              </a:rPr>
              <a:t>values</a:t>
            </a:r>
            <a:r>
              <a:rPr sz="2600" spc="-155" dirty="0">
                <a:solidFill>
                  <a:srgbClr val="FFFFFF"/>
                </a:solidFill>
                <a:latin typeface="Arial"/>
                <a:cs typeface="Arial"/>
              </a:rPr>
              <a:t> </a:t>
            </a:r>
            <a:r>
              <a:rPr sz="2600" spc="-80" dirty="0">
                <a:solidFill>
                  <a:srgbClr val="FFFFFF"/>
                </a:solidFill>
                <a:latin typeface="Arial"/>
                <a:cs typeface="Arial"/>
              </a:rPr>
              <a:t>over</a:t>
            </a:r>
            <a:r>
              <a:rPr sz="2600" spc="-160" dirty="0">
                <a:solidFill>
                  <a:srgbClr val="FFFFFF"/>
                </a:solidFill>
                <a:latin typeface="Arial"/>
                <a:cs typeface="Arial"/>
              </a:rPr>
              <a:t> </a:t>
            </a:r>
            <a:r>
              <a:rPr sz="2600" spc="-260" dirty="0">
                <a:solidFill>
                  <a:srgbClr val="FFFFFF"/>
                </a:solidFill>
                <a:latin typeface="Arial"/>
                <a:cs typeface="Arial"/>
              </a:rPr>
              <a:t>ROI</a:t>
            </a:r>
            <a:r>
              <a:rPr sz="2600" spc="-150" dirty="0">
                <a:solidFill>
                  <a:srgbClr val="FFFFFF"/>
                </a:solidFill>
                <a:latin typeface="Arial"/>
                <a:cs typeface="Arial"/>
              </a:rPr>
              <a:t> </a:t>
            </a:r>
            <a:r>
              <a:rPr sz="2600" spc="-50" dirty="0">
                <a:solidFill>
                  <a:srgbClr val="FFFFFF"/>
                </a:solidFill>
                <a:latin typeface="Arial"/>
                <a:cs typeface="Arial"/>
              </a:rPr>
              <a:t>drive</a:t>
            </a:r>
            <a:r>
              <a:rPr sz="2600" spc="-155" dirty="0">
                <a:solidFill>
                  <a:srgbClr val="FFFFFF"/>
                </a:solidFill>
                <a:latin typeface="Arial"/>
                <a:cs typeface="Arial"/>
              </a:rPr>
              <a:t> </a:t>
            </a:r>
            <a:r>
              <a:rPr sz="2600" spc="-30" dirty="0">
                <a:solidFill>
                  <a:srgbClr val="FFFFFF"/>
                </a:solidFill>
                <a:latin typeface="Arial"/>
                <a:cs typeface="Arial"/>
              </a:rPr>
              <a:t>action</a:t>
            </a:r>
            <a:r>
              <a:rPr sz="2600" spc="-155" dirty="0">
                <a:solidFill>
                  <a:srgbClr val="FFFFFF"/>
                </a:solidFill>
                <a:latin typeface="Arial"/>
                <a:cs typeface="Arial"/>
              </a:rPr>
              <a:t> </a:t>
            </a:r>
            <a:r>
              <a:rPr sz="2600" dirty="0">
                <a:solidFill>
                  <a:srgbClr val="FFFFFF"/>
                </a:solidFill>
                <a:latin typeface="Arial"/>
                <a:cs typeface="Arial"/>
              </a:rPr>
              <a:t>to</a:t>
            </a:r>
            <a:r>
              <a:rPr sz="2600" spc="-150" dirty="0">
                <a:solidFill>
                  <a:srgbClr val="FFFFFF"/>
                </a:solidFill>
                <a:latin typeface="Arial"/>
                <a:cs typeface="Arial"/>
              </a:rPr>
              <a:t> </a:t>
            </a:r>
            <a:r>
              <a:rPr sz="2600" spc="-70" dirty="0">
                <a:solidFill>
                  <a:srgbClr val="FFFFFF"/>
                </a:solidFill>
                <a:latin typeface="Arial"/>
                <a:cs typeface="Arial"/>
              </a:rPr>
              <a:t>change </a:t>
            </a:r>
            <a:r>
              <a:rPr sz="2600" spc="-10" dirty="0">
                <a:solidFill>
                  <a:srgbClr val="FFFFFF"/>
                </a:solidFill>
                <a:latin typeface="Arial"/>
                <a:cs typeface="Arial"/>
              </a:rPr>
              <a:t>coverage</a:t>
            </a:r>
            <a:endParaRPr sz="2600" dirty="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80123" y="-52323"/>
            <a:ext cx="901700" cy="2128520"/>
          </a:xfrm>
          <a:prstGeom prst="rect">
            <a:avLst/>
          </a:prstGeom>
        </p:spPr>
        <p:txBody>
          <a:bodyPr vert="horz" wrap="square" lIns="0" tIns="12700" rIns="0" bIns="0" rtlCol="0">
            <a:spAutoFit/>
          </a:bodyPr>
          <a:lstStyle/>
          <a:p>
            <a:pPr marL="12700">
              <a:lnSpc>
                <a:spcPct val="100000"/>
              </a:lnSpc>
              <a:spcBef>
                <a:spcPts val="100"/>
              </a:spcBef>
            </a:pPr>
            <a:r>
              <a:rPr sz="13800" b="1" spc="-50" dirty="0">
                <a:solidFill>
                  <a:srgbClr val="FFFFFF"/>
                </a:solidFill>
                <a:latin typeface="Arial"/>
                <a:cs typeface="Arial"/>
              </a:rPr>
              <a:t>“</a:t>
            </a:r>
            <a:endParaRPr sz="13800" dirty="0">
              <a:latin typeface="Arial"/>
              <a:cs typeface="Arial"/>
            </a:endParaRPr>
          </a:p>
        </p:txBody>
      </p:sp>
      <p:sp>
        <p:nvSpPr>
          <p:cNvPr id="3" name="object 3" descr="...it gives actuaries heartburn.&#13;&#10;"/>
          <p:cNvSpPr txBox="1"/>
          <p:nvPr/>
        </p:nvSpPr>
        <p:spPr>
          <a:xfrm>
            <a:off x="1672578" y="1755139"/>
            <a:ext cx="2966720" cy="939800"/>
          </a:xfrm>
          <a:prstGeom prst="rect">
            <a:avLst/>
          </a:prstGeom>
        </p:spPr>
        <p:txBody>
          <a:bodyPr vert="horz" wrap="square" lIns="0" tIns="12700" rIns="0" bIns="0" rtlCol="0">
            <a:spAutoFit/>
          </a:bodyPr>
          <a:lstStyle/>
          <a:p>
            <a:pPr marL="12700" marR="5080">
              <a:lnSpc>
                <a:spcPct val="100000"/>
              </a:lnSpc>
              <a:spcBef>
                <a:spcPts val="100"/>
              </a:spcBef>
            </a:pPr>
            <a:r>
              <a:rPr sz="3000" spc="-10" dirty="0">
                <a:solidFill>
                  <a:srgbClr val="121516"/>
                </a:solidFill>
                <a:latin typeface="Arial"/>
                <a:cs typeface="Arial"/>
              </a:rPr>
              <a:t>...it</a:t>
            </a:r>
            <a:r>
              <a:rPr sz="3000" spc="-210" dirty="0">
                <a:solidFill>
                  <a:srgbClr val="121516"/>
                </a:solidFill>
                <a:latin typeface="Arial"/>
                <a:cs typeface="Arial"/>
              </a:rPr>
              <a:t> </a:t>
            </a:r>
            <a:r>
              <a:rPr sz="3000" spc="-135" dirty="0">
                <a:solidFill>
                  <a:srgbClr val="121516"/>
                </a:solidFill>
                <a:latin typeface="Arial"/>
                <a:cs typeface="Arial"/>
              </a:rPr>
              <a:t>gives</a:t>
            </a:r>
            <a:r>
              <a:rPr sz="3000" spc="-200" dirty="0">
                <a:solidFill>
                  <a:srgbClr val="121516"/>
                </a:solidFill>
                <a:latin typeface="Arial"/>
                <a:cs typeface="Arial"/>
              </a:rPr>
              <a:t> </a:t>
            </a:r>
            <a:r>
              <a:rPr sz="3000" spc="-70" dirty="0">
                <a:solidFill>
                  <a:srgbClr val="121516"/>
                </a:solidFill>
                <a:latin typeface="Arial"/>
                <a:cs typeface="Arial"/>
              </a:rPr>
              <a:t>actuaries </a:t>
            </a:r>
            <a:r>
              <a:rPr sz="3000" spc="-10" dirty="0">
                <a:solidFill>
                  <a:srgbClr val="121516"/>
                </a:solidFill>
                <a:latin typeface="Arial"/>
                <a:cs typeface="Arial"/>
              </a:rPr>
              <a:t>heartburn.</a:t>
            </a:r>
            <a:endParaRPr sz="30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78611" rIns="0" bIns="0" rtlCol="0">
            <a:spAutoFit/>
          </a:bodyPr>
          <a:lstStyle/>
          <a:p>
            <a:pPr marL="448945">
              <a:lnSpc>
                <a:spcPct val="100000"/>
              </a:lnSpc>
              <a:spcBef>
                <a:spcPts val="100"/>
              </a:spcBef>
            </a:pPr>
            <a:r>
              <a:rPr spc="-215" dirty="0"/>
              <a:t>Disclosure</a:t>
            </a:r>
            <a:r>
              <a:rPr spc="-225" dirty="0"/>
              <a:t> </a:t>
            </a:r>
            <a:r>
              <a:rPr spc="50" dirty="0"/>
              <a:t>&amp;</a:t>
            </a:r>
            <a:r>
              <a:rPr spc="-220" dirty="0"/>
              <a:t> </a:t>
            </a:r>
            <a:r>
              <a:rPr spc="-170" dirty="0"/>
              <a:t>Acknowledgements</a:t>
            </a:r>
          </a:p>
        </p:txBody>
      </p:sp>
      <p:sp>
        <p:nvSpPr>
          <p:cNvPr id="3" name="object 3" descr="Disclosures:&#13;&#10;I have no commercial relationships to disclose.&#13;&#10;Acknowledgements:&#13;&#10;Co-authors: Shayla Durfey, Emily Gadbois, Joan Brazier, Emma Tucher, Kali Thomas&#13;&#10;"/>
          <p:cNvSpPr txBox="1"/>
          <p:nvPr/>
        </p:nvSpPr>
        <p:spPr>
          <a:xfrm>
            <a:off x="535940" y="1606803"/>
            <a:ext cx="7917815" cy="2312670"/>
          </a:xfrm>
          <a:prstGeom prst="rect">
            <a:avLst/>
          </a:prstGeom>
        </p:spPr>
        <p:txBody>
          <a:bodyPr vert="horz" wrap="square" lIns="0" tIns="12700" rIns="0" bIns="0" rtlCol="0">
            <a:spAutoFit/>
          </a:bodyPr>
          <a:lstStyle/>
          <a:p>
            <a:pPr marL="354965" indent="-342265">
              <a:lnSpc>
                <a:spcPct val="100000"/>
              </a:lnSpc>
              <a:spcBef>
                <a:spcPts val="100"/>
              </a:spcBef>
              <a:buClr>
                <a:srgbClr val="FF0000"/>
              </a:buClr>
              <a:buFont typeface="Wingdings"/>
              <a:buChar char=""/>
              <a:tabLst>
                <a:tab pos="354965" algn="l"/>
              </a:tabLst>
            </a:pPr>
            <a:r>
              <a:rPr sz="2800" spc="-75" dirty="0">
                <a:latin typeface="Arial"/>
                <a:cs typeface="Arial"/>
              </a:rPr>
              <a:t>Disclosures:</a:t>
            </a:r>
            <a:endParaRPr sz="2800" dirty="0">
              <a:latin typeface="Arial"/>
              <a:cs typeface="Arial"/>
            </a:endParaRPr>
          </a:p>
          <a:p>
            <a:pPr marL="755015" lvl="1" indent="-285115">
              <a:lnSpc>
                <a:spcPct val="100000"/>
              </a:lnSpc>
              <a:spcBef>
                <a:spcPts val="1735"/>
              </a:spcBef>
              <a:buChar char="–"/>
              <a:tabLst>
                <a:tab pos="755015" algn="l"/>
              </a:tabLst>
            </a:pPr>
            <a:r>
              <a:rPr sz="2000" spc="-50" dirty="0">
                <a:latin typeface="Arial"/>
                <a:cs typeface="Arial"/>
              </a:rPr>
              <a:t>I</a:t>
            </a:r>
            <a:r>
              <a:rPr sz="2000" spc="-85" dirty="0">
                <a:latin typeface="Arial"/>
                <a:cs typeface="Arial"/>
              </a:rPr>
              <a:t> </a:t>
            </a:r>
            <a:r>
              <a:rPr sz="2000" spc="-125" dirty="0">
                <a:latin typeface="Arial"/>
                <a:cs typeface="Arial"/>
              </a:rPr>
              <a:t>have</a:t>
            </a:r>
            <a:r>
              <a:rPr sz="2000" spc="-75" dirty="0">
                <a:latin typeface="Arial"/>
                <a:cs typeface="Arial"/>
              </a:rPr>
              <a:t> no</a:t>
            </a:r>
            <a:r>
              <a:rPr sz="2000" spc="-85" dirty="0">
                <a:latin typeface="Arial"/>
                <a:cs typeface="Arial"/>
              </a:rPr>
              <a:t> commercial</a:t>
            </a:r>
            <a:r>
              <a:rPr sz="2000" spc="-80" dirty="0">
                <a:latin typeface="Arial"/>
                <a:cs typeface="Arial"/>
              </a:rPr>
              <a:t> </a:t>
            </a:r>
            <a:r>
              <a:rPr sz="2000" spc="-75" dirty="0">
                <a:latin typeface="Arial"/>
                <a:cs typeface="Arial"/>
              </a:rPr>
              <a:t>relationships</a:t>
            </a:r>
            <a:r>
              <a:rPr sz="2000" spc="-70" dirty="0">
                <a:latin typeface="Arial"/>
                <a:cs typeface="Arial"/>
              </a:rPr>
              <a:t> </a:t>
            </a:r>
            <a:r>
              <a:rPr sz="2000" dirty="0">
                <a:latin typeface="Arial"/>
                <a:cs typeface="Arial"/>
              </a:rPr>
              <a:t>to</a:t>
            </a:r>
            <a:r>
              <a:rPr sz="2000" spc="-80" dirty="0">
                <a:latin typeface="Arial"/>
                <a:cs typeface="Arial"/>
              </a:rPr>
              <a:t> </a:t>
            </a:r>
            <a:r>
              <a:rPr sz="2000" spc="-10" dirty="0">
                <a:latin typeface="Arial"/>
                <a:cs typeface="Arial"/>
              </a:rPr>
              <a:t>disclose.</a:t>
            </a:r>
            <a:endParaRPr sz="2000" dirty="0">
              <a:latin typeface="Arial"/>
              <a:cs typeface="Arial"/>
            </a:endParaRPr>
          </a:p>
          <a:p>
            <a:pPr marL="354965" indent="-342265">
              <a:lnSpc>
                <a:spcPct val="100000"/>
              </a:lnSpc>
              <a:spcBef>
                <a:spcPts val="615"/>
              </a:spcBef>
              <a:buClr>
                <a:srgbClr val="FF0000"/>
              </a:buClr>
              <a:buFont typeface="Wingdings"/>
              <a:buChar char=""/>
              <a:tabLst>
                <a:tab pos="354965" algn="l"/>
              </a:tabLst>
            </a:pPr>
            <a:r>
              <a:rPr sz="2800" spc="-75" dirty="0">
                <a:latin typeface="Arial"/>
                <a:cs typeface="Arial"/>
              </a:rPr>
              <a:t>Acknowledgements:</a:t>
            </a:r>
            <a:endParaRPr sz="2800" dirty="0">
              <a:latin typeface="Arial"/>
              <a:cs typeface="Arial"/>
            </a:endParaRPr>
          </a:p>
          <a:p>
            <a:pPr marL="755650" marR="5080" lvl="1" indent="-286385">
              <a:lnSpc>
                <a:spcPct val="100000"/>
              </a:lnSpc>
              <a:spcBef>
                <a:spcPts val="1735"/>
              </a:spcBef>
              <a:buChar char="–"/>
              <a:tabLst>
                <a:tab pos="755650" algn="l"/>
              </a:tabLst>
            </a:pPr>
            <a:r>
              <a:rPr sz="2000" spc="-190" dirty="0">
                <a:latin typeface="Arial"/>
                <a:cs typeface="Arial"/>
              </a:rPr>
              <a:t>Co-</a:t>
            </a:r>
            <a:r>
              <a:rPr sz="2000" spc="-60" dirty="0">
                <a:latin typeface="Arial"/>
                <a:cs typeface="Arial"/>
              </a:rPr>
              <a:t>authors:</a:t>
            </a:r>
            <a:r>
              <a:rPr sz="2000" spc="-85" dirty="0">
                <a:latin typeface="Arial"/>
                <a:cs typeface="Arial"/>
              </a:rPr>
              <a:t> </a:t>
            </a:r>
            <a:r>
              <a:rPr sz="2000" spc="-160" dirty="0">
                <a:latin typeface="Arial"/>
                <a:cs typeface="Arial"/>
              </a:rPr>
              <a:t>Shayla</a:t>
            </a:r>
            <a:r>
              <a:rPr sz="2000" spc="-85" dirty="0">
                <a:latin typeface="Arial"/>
                <a:cs typeface="Arial"/>
              </a:rPr>
              <a:t> </a:t>
            </a:r>
            <a:r>
              <a:rPr sz="2000" spc="-105" dirty="0">
                <a:latin typeface="Arial"/>
                <a:cs typeface="Arial"/>
              </a:rPr>
              <a:t>Durfey,</a:t>
            </a:r>
            <a:r>
              <a:rPr sz="2000" spc="-85" dirty="0">
                <a:latin typeface="Arial"/>
                <a:cs typeface="Arial"/>
              </a:rPr>
              <a:t> </a:t>
            </a:r>
            <a:r>
              <a:rPr sz="2000" spc="-110" dirty="0">
                <a:latin typeface="Arial"/>
                <a:cs typeface="Arial"/>
              </a:rPr>
              <a:t>Emily</a:t>
            </a:r>
            <a:r>
              <a:rPr sz="2000" spc="-95" dirty="0">
                <a:latin typeface="Arial"/>
                <a:cs typeface="Arial"/>
              </a:rPr>
              <a:t> </a:t>
            </a:r>
            <a:r>
              <a:rPr sz="2000" spc="-120" dirty="0">
                <a:latin typeface="Arial"/>
                <a:cs typeface="Arial"/>
              </a:rPr>
              <a:t>Gadbois,</a:t>
            </a:r>
            <a:r>
              <a:rPr sz="2000" spc="-80" dirty="0">
                <a:latin typeface="Arial"/>
                <a:cs typeface="Arial"/>
              </a:rPr>
              <a:t> </a:t>
            </a:r>
            <a:r>
              <a:rPr sz="2000" spc="-165" dirty="0">
                <a:latin typeface="Arial"/>
                <a:cs typeface="Arial"/>
              </a:rPr>
              <a:t>Joan</a:t>
            </a:r>
            <a:r>
              <a:rPr sz="2000" spc="-90" dirty="0">
                <a:latin typeface="Arial"/>
                <a:cs typeface="Arial"/>
              </a:rPr>
              <a:t> </a:t>
            </a:r>
            <a:r>
              <a:rPr sz="2000" spc="-120" dirty="0">
                <a:latin typeface="Arial"/>
                <a:cs typeface="Arial"/>
              </a:rPr>
              <a:t>Brazier,</a:t>
            </a:r>
            <a:r>
              <a:rPr sz="2000" spc="-85" dirty="0">
                <a:latin typeface="Arial"/>
                <a:cs typeface="Arial"/>
              </a:rPr>
              <a:t> </a:t>
            </a:r>
            <a:r>
              <a:rPr sz="2000" spc="-165" dirty="0">
                <a:latin typeface="Arial"/>
                <a:cs typeface="Arial"/>
              </a:rPr>
              <a:t>Emma</a:t>
            </a:r>
            <a:r>
              <a:rPr sz="2000" spc="-85" dirty="0">
                <a:latin typeface="Arial"/>
                <a:cs typeface="Arial"/>
              </a:rPr>
              <a:t> </a:t>
            </a:r>
            <a:r>
              <a:rPr sz="2000" spc="-95" dirty="0">
                <a:latin typeface="Arial"/>
                <a:cs typeface="Arial"/>
              </a:rPr>
              <a:t>Tucher, </a:t>
            </a:r>
            <a:r>
              <a:rPr sz="2000" spc="-130" dirty="0">
                <a:latin typeface="Arial"/>
                <a:cs typeface="Arial"/>
              </a:rPr>
              <a:t>Kali</a:t>
            </a:r>
            <a:r>
              <a:rPr sz="2000" spc="-75" dirty="0">
                <a:latin typeface="Arial"/>
                <a:cs typeface="Arial"/>
              </a:rPr>
              <a:t> </a:t>
            </a:r>
            <a:r>
              <a:rPr sz="2000" spc="-10" dirty="0">
                <a:latin typeface="Arial"/>
                <a:cs typeface="Arial"/>
              </a:rPr>
              <a:t>Thomas</a:t>
            </a:r>
            <a:endParaRPr sz="2000" dirty="0">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80123" y="-52323"/>
            <a:ext cx="901700" cy="2128520"/>
          </a:xfrm>
          <a:prstGeom prst="rect">
            <a:avLst/>
          </a:prstGeom>
        </p:spPr>
        <p:txBody>
          <a:bodyPr vert="horz" wrap="square" lIns="0" tIns="12700" rIns="0" bIns="0" rtlCol="0">
            <a:spAutoFit/>
          </a:bodyPr>
          <a:lstStyle/>
          <a:p>
            <a:pPr marL="12700">
              <a:lnSpc>
                <a:spcPct val="100000"/>
              </a:lnSpc>
              <a:spcBef>
                <a:spcPts val="100"/>
              </a:spcBef>
            </a:pPr>
            <a:r>
              <a:rPr sz="13800" b="1" spc="-50" dirty="0">
                <a:solidFill>
                  <a:srgbClr val="FFFFFF"/>
                </a:solidFill>
                <a:latin typeface="Arial"/>
                <a:cs typeface="Arial"/>
              </a:rPr>
              <a:t>“</a:t>
            </a:r>
            <a:endParaRPr sz="13800">
              <a:latin typeface="Arial"/>
              <a:cs typeface="Arial"/>
            </a:endParaRPr>
          </a:p>
        </p:txBody>
      </p:sp>
      <p:sp>
        <p:nvSpPr>
          <p:cNvPr id="4" name="object 4">
            <a:extLst>
              <a:ext uri="{C183D7F6-B498-43B3-948B-1728B52AA6E4}">
                <adec:decorative xmlns:adec="http://schemas.microsoft.com/office/drawing/2017/decorative" val="1"/>
              </a:ext>
            </a:extLst>
          </p:cNvPr>
          <p:cNvSpPr txBox="1"/>
          <p:nvPr/>
        </p:nvSpPr>
        <p:spPr>
          <a:xfrm>
            <a:off x="234005" y="4844581"/>
            <a:ext cx="138430" cy="125095"/>
          </a:xfrm>
          <a:prstGeom prst="rect">
            <a:avLst/>
          </a:prstGeom>
        </p:spPr>
        <p:txBody>
          <a:bodyPr vert="horz" wrap="square" lIns="0" tIns="3810" rIns="0" bIns="0" rtlCol="0">
            <a:spAutoFit/>
          </a:bodyPr>
          <a:lstStyle/>
          <a:p>
            <a:pPr marL="38100">
              <a:lnSpc>
                <a:spcPct val="100000"/>
              </a:lnSpc>
              <a:spcBef>
                <a:spcPts val="30"/>
              </a:spcBef>
            </a:pPr>
            <a:r>
              <a:rPr sz="700" spc="-50" dirty="0">
                <a:solidFill>
                  <a:srgbClr val="052049"/>
                </a:solidFill>
                <a:latin typeface="Arial"/>
                <a:cs typeface="Arial"/>
              </a:rPr>
              <a:t>6</a:t>
            </a:r>
            <a:endParaRPr sz="700" dirty="0">
              <a:latin typeface="Arial"/>
              <a:cs typeface="Arial"/>
            </a:endParaRPr>
          </a:p>
        </p:txBody>
      </p:sp>
      <p:sp>
        <p:nvSpPr>
          <p:cNvPr id="3" name="object 3" descr="It’s a tight time frame for a plan to get a real understanding of the impact of the benefits...I sort of took a chance and pushed the team to expand it.&#13;&#10;"/>
          <p:cNvSpPr txBox="1"/>
          <p:nvPr/>
        </p:nvSpPr>
        <p:spPr>
          <a:xfrm>
            <a:off x="1706062" y="1617979"/>
            <a:ext cx="6953884" cy="1854200"/>
          </a:xfrm>
          <a:prstGeom prst="rect">
            <a:avLst/>
          </a:prstGeom>
        </p:spPr>
        <p:txBody>
          <a:bodyPr vert="horz" wrap="square" lIns="0" tIns="12700" rIns="0" bIns="0" rtlCol="0">
            <a:spAutoFit/>
          </a:bodyPr>
          <a:lstStyle/>
          <a:p>
            <a:pPr marL="12700" marR="5080">
              <a:lnSpc>
                <a:spcPct val="100000"/>
              </a:lnSpc>
              <a:spcBef>
                <a:spcPts val="100"/>
              </a:spcBef>
            </a:pPr>
            <a:r>
              <a:rPr sz="3000" spc="-15" dirty="0">
                <a:solidFill>
                  <a:srgbClr val="121516"/>
                </a:solidFill>
                <a:latin typeface="Arial"/>
                <a:cs typeface="Arial"/>
              </a:rPr>
              <a:t>It’s</a:t>
            </a:r>
            <a:r>
              <a:rPr sz="3000" spc="-195" dirty="0">
                <a:solidFill>
                  <a:srgbClr val="121516"/>
                </a:solidFill>
                <a:latin typeface="Arial"/>
                <a:cs typeface="Arial"/>
              </a:rPr>
              <a:t> </a:t>
            </a:r>
            <a:r>
              <a:rPr sz="3000" spc="-175" dirty="0">
                <a:solidFill>
                  <a:srgbClr val="121516"/>
                </a:solidFill>
                <a:latin typeface="Arial"/>
                <a:cs typeface="Arial"/>
              </a:rPr>
              <a:t>a</a:t>
            </a:r>
            <a:r>
              <a:rPr sz="3000" spc="-195" dirty="0">
                <a:solidFill>
                  <a:srgbClr val="121516"/>
                </a:solidFill>
                <a:latin typeface="Arial"/>
                <a:cs typeface="Arial"/>
              </a:rPr>
              <a:t> </a:t>
            </a:r>
            <a:r>
              <a:rPr sz="3000" dirty="0">
                <a:solidFill>
                  <a:srgbClr val="121516"/>
                </a:solidFill>
                <a:latin typeface="Arial"/>
                <a:cs typeface="Arial"/>
              </a:rPr>
              <a:t>tight</a:t>
            </a:r>
            <a:r>
              <a:rPr sz="3000" spc="-195" dirty="0">
                <a:solidFill>
                  <a:srgbClr val="121516"/>
                </a:solidFill>
                <a:latin typeface="Arial"/>
                <a:cs typeface="Arial"/>
              </a:rPr>
              <a:t> </a:t>
            </a:r>
            <a:r>
              <a:rPr sz="3000" dirty="0">
                <a:solidFill>
                  <a:srgbClr val="121516"/>
                </a:solidFill>
                <a:latin typeface="Arial"/>
                <a:cs typeface="Arial"/>
              </a:rPr>
              <a:t>time</a:t>
            </a:r>
            <a:r>
              <a:rPr sz="3000" spc="-200" dirty="0">
                <a:solidFill>
                  <a:srgbClr val="121516"/>
                </a:solidFill>
                <a:latin typeface="Arial"/>
                <a:cs typeface="Arial"/>
              </a:rPr>
              <a:t> </a:t>
            </a:r>
            <a:r>
              <a:rPr sz="3000" spc="-65" dirty="0">
                <a:solidFill>
                  <a:srgbClr val="121516"/>
                </a:solidFill>
                <a:latin typeface="Arial"/>
                <a:cs typeface="Arial"/>
              </a:rPr>
              <a:t>frame</a:t>
            </a:r>
            <a:r>
              <a:rPr sz="3000" spc="-195" dirty="0">
                <a:solidFill>
                  <a:srgbClr val="121516"/>
                </a:solidFill>
                <a:latin typeface="Arial"/>
                <a:cs typeface="Arial"/>
              </a:rPr>
              <a:t> </a:t>
            </a:r>
            <a:r>
              <a:rPr sz="3000" dirty="0">
                <a:solidFill>
                  <a:srgbClr val="121516"/>
                </a:solidFill>
                <a:latin typeface="Arial"/>
                <a:cs typeface="Arial"/>
              </a:rPr>
              <a:t>for</a:t>
            </a:r>
            <a:r>
              <a:rPr sz="3000" spc="-200" dirty="0">
                <a:solidFill>
                  <a:srgbClr val="121516"/>
                </a:solidFill>
                <a:latin typeface="Arial"/>
                <a:cs typeface="Arial"/>
              </a:rPr>
              <a:t> </a:t>
            </a:r>
            <a:r>
              <a:rPr sz="3000" spc="-175" dirty="0">
                <a:solidFill>
                  <a:srgbClr val="121516"/>
                </a:solidFill>
                <a:latin typeface="Arial"/>
                <a:cs typeface="Arial"/>
              </a:rPr>
              <a:t>a</a:t>
            </a:r>
            <a:r>
              <a:rPr sz="3000" spc="-200" dirty="0">
                <a:solidFill>
                  <a:srgbClr val="121516"/>
                </a:solidFill>
                <a:latin typeface="Arial"/>
                <a:cs typeface="Arial"/>
              </a:rPr>
              <a:t> </a:t>
            </a:r>
            <a:r>
              <a:rPr sz="3000" spc="-35" dirty="0">
                <a:solidFill>
                  <a:srgbClr val="121516"/>
                </a:solidFill>
                <a:latin typeface="Arial"/>
                <a:cs typeface="Arial"/>
              </a:rPr>
              <a:t>plan</a:t>
            </a:r>
            <a:r>
              <a:rPr sz="3000" spc="-200" dirty="0">
                <a:solidFill>
                  <a:srgbClr val="121516"/>
                </a:solidFill>
                <a:latin typeface="Arial"/>
                <a:cs typeface="Arial"/>
              </a:rPr>
              <a:t> </a:t>
            </a:r>
            <a:r>
              <a:rPr sz="3000" spc="60" dirty="0">
                <a:solidFill>
                  <a:srgbClr val="121516"/>
                </a:solidFill>
                <a:latin typeface="Arial"/>
                <a:cs typeface="Arial"/>
              </a:rPr>
              <a:t>to</a:t>
            </a:r>
            <a:r>
              <a:rPr sz="3000" spc="-195" dirty="0">
                <a:solidFill>
                  <a:srgbClr val="121516"/>
                </a:solidFill>
                <a:latin typeface="Arial"/>
                <a:cs typeface="Arial"/>
              </a:rPr>
              <a:t> </a:t>
            </a:r>
            <a:r>
              <a:rPr sz="3000" spc="-65" dirty="0">
                <a:solidFill>
                  <a:srgbClr val="121516"/>
                </a:solidFill>
                <a:latin typeface="Arial"/>
                <a:cs typeface="Arial"/>
              </a:rPr>
              <a:t>get</a:t>
            </a:r>
            <a:r>
              <a:rPr sz="3000" spc="-200" dirty="0">
                <a:solidFill>
                  <a:srgbClr val="121516"/>
                </a:solidFill>
                <a:latin typeface="Arial"/>
                <a:cs typeface="Arial"/>
              </a:rPr>
              <a:t> </a:t>
            </a:r>
            <a:r>
              <a:rPr sz="3000" spc="-175" dirty="0">
                <a:solidFill>
                  <a:srgbClr val="121516"/>
                </a:solidFill>
                <a:latin typeface="Arial"/>
                <a:cs typeface="Arial"/>
              </a:rPr>
              <a:t>a</a:t>
            </a:r>
            <a:r>
              <a:rPr sz="3000" spc="-195" dirty="0">
                <a:solidFill>
                  <a:srgbClr val="121516"/>
                </a:solidFill>
                <a:latin typeface="Arial"/>
                <a:cs typeface="Arial"/>
              </a:rPr>
              <a:t> </a:t>
            </a:r>
            <a:r>
              <a:rPr sz="3000" spc="-20" dirty="0">
                <a:solidFill>
                  <a:srgbClr val="121516"/>
                </a:solidFill>
                <a:latin typeface="Arial"/>
                <a:cs typeface="Arial"/>
              </a:rPr>
              <a:t>real </a:t>
            </a:r>
            <a:r>
              <a:rPr sz="3000" spc="-50" dirty="0">
                <a:solidFill>
                  <a:srgbClr val="121516"/>
                </a:solidFill>
                <a:latin typeface="Arial"/>
                <a:cs typeface="Arial"/>
              </a:rPr>
              <a:t>understanding</a:t>
            </a:r>
            <a:r>
              <a:rPr sz="3000" spc="-225" dirty="0">
                <a:solidFill>
                  <a:srgbClr val="121516"/>
                </a:solidFill>
                <a:latin typeface="Arial"/>
                <a:cs typeface="Arial"/>
              </a:rPr>
              <a:t> </a:t>
            </a:r>
            <a:r>
              <a:rPr sz="3000" dirty="0">
                <a:solidFill>
                  <a:srgbClr val="121516"/>
                </a:solidFill>
                <a:latin typeface="Arial"/>
                <a:cs typeface="Arial"/>
              </a:rPr>
              <a:t>of</a:t>
            </a:r>
            <a:r>
              <a:rPr sz="3000" spc="-220" dirty="0">
                <a:solidFill>
                  <a:srgbClr val="121516"/>
                </a:solidFill>
                <a:latin typeface="Arial"/>
                <a:cs typeface="Arial"/>
              </a:rPr>
              <a:t> </a:t>
            </a:r>
            <a:r>
              <a:rPr sz="3000" spc="-20" dirty="0">
                <a:solidFill>
                  <a:srgbClr val="121516"/>
                </a:solidFill>
                <a:latin typeface="Arial"/>
                <a:cs typeface="Arial"/>
              </a:rPr>
              <a:t>the</a:t>
            </a:r>
            <a:r>
              <a:rPr sz="3000" spc="-225" dirty="0">
                <a:solidFill>
                  <a:srgbClr val="121516"/>
                </a:solidFill>
                <a:latin typeface="Arial"/>
                <a:cs typeface="Arial"/>
              </a:rPr>
              <a:t> </a:t>
            </a:r>
            <a:r>
              <a:rPr sz="3000" spc="-20" dirty="0">
                <a:solidFill>
                  <a:srgbClr val="121516"/>
                </a:solidFill>
                <a:latin typeface="Arial"/>
                <a:cs typeface="Arial"/>
              </a:rPr>
              <a:t>impact</a:t>
            </a:r>
            <a:r>
              <a:rPr sz="3000" spc="-220" dirty="0">
                <a:solidFill>
                  <a:srgbClr val="121516"/>
                </a:solidFill>
                <a:latin typeface="Arial"/>
                <a:cs typeface="Arial"/>
              </a:rPr>
              <a:t> </a:t>
            </a:r>
            <a:r>
              <a:rPr sz="3000" dirty="0">
                <a:solidFill>
                  <a:srgbClr val="121516"/>
                </a:solidFill>
                <a:latin typeface="Arial"/>
                <a:cs typeface="Arial"/>
              </a:rPr>
              <a:t>of</a:t>
            </a:r>
            <a:r>
              <a:rPr sz="3000" spc="-225" dirty="0">
                <a:solidFill>
                  <a:srgbClr val="121516"/>
                </a:solidFill>
                <a:latin typeface="Arial"/>
                <a:cs typeface="Arial"/>
              </a:rPr>
              <a:t> </a:t>
            </a:r>
            <a:r>
              <a:rPr sz="3000" spc="-25" dirty="0">
                <a:solidFill>
                  <a:srgbClr val="121516"/>
                </a:solidFill>
                <a:latin typeface="Arial"/>
                <a:cs typeface="Arial"/>
              </a:rPr>
              <a:t>the </a:t>
            </a:r>
            <a:r>
              <a:rPr sz="3000" spc="-70" dirty="0">
                <a:solidFill>
                  <a:srgbClr val="121516"/>
                </a:solidFill>
                <a:latin typeface="Arial"/>
                <a:cs typeface="Arial"/>
              </a:rPr>
              <a:t>benefits...I</a:t>
            </a:r>
            <a:r>
              <a:rPr sz="3000" spc="-195" dirty="0">
                <a:solidFill>
                  <a:srgbClr val="121516"/>
                </a:solidFill>
                <a:latin typeface="Arial"/>
                <a:cs typeface="Arial"/>
              </a:rPr>
              <a:t> </a:t>
            </a:r>
            <a:r>
              <a:rPr sz="3000" spc="-25" dirty="0">
                <a:solidFill>
                  <a:srgbClr val="121516"/>
                </a:solidFill>
                <a:latin typeface="Arial"/>
                <a:cs typeface="Arial"/>
              </a:rPr>
              <a:t>sort</a:t>
            </a:r>
            <a:r>
              <a:rPr sz="3000" spc="-190" dirty="0">
                <a:solidFill>
                  <a:srgbClr val="121516"/>
                </a:solidFill>
                <a:latin typeface="Arial"/>
                <a:cs typeface="Arial"/>
              </a:rPr>
              <a:t> </a:t>
            </a:r>
            <a:r>
              <a:rPr sz="3000" dirty="0">
                <a:solidFill>
                  <a:srgbClr val="121516"/>
                </a:solidFill>
                <a:latin typeface="Arial"/>
                <a:cs typeface="Arial"/>
              </a:rPr>
              <a:t>of</a:t>
            </a:r>
            <a:r>
              <a:rPr sz="3000" spc="-190" dirty="0">
                <a:solidFill>
                  <a:srgbClr val="121516"/>
                </a:solidFill>
                <a:latin typeface="Arial"/>
                <a:cs typeface="Arial"/>
              </a:rPr>
              <a:t> </a:t>
            </a:r>
            <a:r>
              <a:rPr sz="3000" dirty="0">
                <a:solidFill>
                  <a:srgbClr val="121516"/>
                </a:solidFill>
                <a:latin typeface="Arial"/>
                <a:cs typeface="Arial"/>
              </a:rPr>
              <a:t>took</a:t>
            </a:r>
            <a:r>
              <a:rPr sz="3000" spc="-190" dirty="0">
                <a:solidFill>
                  <a:srgbClr val="121516"/>
                </a:solidFill>
                <a:latin typeface="Arial"/>
                <a:cs typeface="Arial"/>
              </a:rPr>
              <a:t> </a:t>
            </a:r>
            <a:r>
              <a:rPr sz="3000" spc="-175" dirty="0">
                <a:solidFill>
                  <a:srgbClr val="121516"/>
                </a:solidFill>
                <a:latin typeface="Arial"/>
                <a:cs typeface="Arial"/>
              </a:rPr>
              <a:t>a</a:t>
            </a:r>
            <a:r>
              <a:rPr sz="3000" spc="-190" dirty="0">
                <a:solidFill>
                  <a:srgbClr val="121516"/>
                </a:solidFill>
                <a:latin typeface="Arial"/>
                <a:cs typeface="Arial"/>
              </a:rPr>
              <a:t> </a:t>
            </a:r>
            <a:r>
              <a:rPr sz="3000" spc="-125" dirty="0">
                <a:solidFill>
                  <a:srgbClr val="121516"/>
                </a:solidFill>
                <a:latin typeface="Arial"/>
                <a:cs typeface="Arial"/>
              </a:rPr>
              <a:t>chance</a:t>
            </a:r>
            <a:r>
              <a:rPr sz="3000" spc="-190" dirty="0">
                <a:solidFill>
                  <a:srgbClr val="121516"/>
                </a:solidFill>
                <a:latin typeface="Arial"/>
                <a:cs typeface="Arial"/>
              </a:rPr>
              <a:t> </a:t>
            </a:r>
            <a:r>
              <a:rPr sz="3000" spc="-25" dirty="0">
                <a:solidFill>
                  <a:srgbClr val="121516"/>
                </a:solidFill>
                <a:latin typeface="Arial"/>
                <a:cs typeface="Arial"/>
              </a:rPr>
              <a:t>and </a:t>
            </a:r>
            <a:r>
              <a:rPr sz="3000" spc="-95" dirty="0">
                <a:solidFill>
                  <a:srgbClr val="121516"/>
                </a:solidFill>
                <a:latin typeface="Arial"/>
                <a:cs typeface="Arial"/>
              </a:rPr>
              <a:t>pushed</a:t>
            </a:r>
            <a:r>
              <a:rPr sz="3000" spc="-210" dirty="0">
                <a:solidFill>
                  <a:srgbClr val="121516"/>
                </a:solidFill>
                <a:latin typeface="Arial"/>
                <a:cs typeface="Arial"/>
              </a:rPr>
              <a:t> </a:t>
            </a:r>
            <a:r>
              <a:rPr sz="3000" spc="-20" dirty="0">
                <a:solidFill>
                  <a:srgbClr val="121516"/>
                </a:solidFill>
                <a:latin typeface="Arial"/>
                <a:cs typeface="Arial"/>
              </a:rPr>
              <a:t>the</a:t>
            </a:r>
            <a:r>
              <a:rPr sz="3000" spc="-204" dirty="0">
                <a:solidFill>
                  <a:srgbClr val="121516"/>
                </a:solidFill>
                <a:latin typeface="Arial"/>
                <a:cs typeface="Arial"/>
              </a:rPr>
              <a:t> </a:t>
            </a:r>
            <a:r>
              <a:rPr sz="3000" spc="-50" dirty="0">
                <a:solidFill>
                  <a:srgbClr val="121516"/>
                </a:solidFill>
                <a:latin typeface="Arial"/>
                <a:cs typeface="Arial"/>
              </a:rPr>
              <a:t>team</a:t>
            </a:r>
            <a:r>
              <a:rPr sz="3000" spc="-204" dirty="0">
                <a:solidFill>
                  <a:srgbClr val="121516"/>
                </a:solidFill>
                <a:latin typeface="Arial"/>
                <a:cs typeface="Arial"/>
              </a:rPr>
              <a:t> </a:t>
            </a:r>
            <a:r>
              <a:rPr sz="3000" spc="60" dirty="0">
                <a:solidFill>
                  <a:srgbClr val="121516"/>
                </a:solidFill>
                <a:latin typeface="Arial"/>
                <a:cs typeface="Arial"/>
              </a:rPr>
              <a:t>to</a:t>
            </a:r>
            <a:r>
              <a:rPr sz="3000" spc="-204" dirty="0">
                <a:solidFill>
                  <a:srgbClr val="121516"/>
                </a:solidFill>
                <a:latin typeface="Arial"/>
                <a:cs typeface="Arial"/>
              </a:rPr>
              <a:t> </a:t>
            </a:r>
            <a:r>
              <a:rPr sz="3000" spc="-100" dirty="0">
                <a:solidFill>
                  <a:srgbClr val="121516"/>
                </a:solidFill>
                <a:latin typeface="Arial"/>
                <a:cs typeface="Arial"/>
              </a:rPr>
              <a:t>expand</a:t>
            </a:r>
            <a:r>
              <a:rPr sz="3000" spc="-210" dirty="0">
                <a:solidFill>
                  <a:srgbClr val="121516"/>
                </a:solidFill>
                <a:latin typeface="Arial"/>
                <a:cs typeface="Arial"/>
              </a:rPr>
              <a:t> </a:t>
            </a:r>
            <a:r>
              <a:rPr sz="3000" spc="-25" dirty="0">
                <a:solidFill>
                  <a:srgbClr val="121516"/>
                </a:solidFill>
                <a:latin typeface="Arial"/>
                <a:cs typeface="Arial"/>
              </a:rPr>
              <a:t>it.</a:t>
            </a:r>
            <a:endParaRPr sz="3000" dirty="0">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7813" y="4685972"/>
            <a:ext cx="8591550" cy="3175"/>
            <a:chOff x="277813" y="4685972"/>
            <a:chExt cx="8591550" cy="3175"/>
          </a:xfrm>
        </p:grpSpPr>
        <p:sp>
          <p:nvSpPr>
            <p:cNvPr id="3" name="object 3"/>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4" name="object 4"/>
            <p:cNvSpPr/>
            <p:nvPr/>
          </p:nvSpPr>
          <p:spPr>
            <a:xfrm>
              <a:off x="277813" y="4687559"/>
              <a:ext cx="8591550" cy="0"/>
            </a:xfrm>
            <a:custGeom>
              <a:avLst/>
              <a:gdLst/>
              <a:ahLst/>
              <a:cxnLst/>
              <a:rect l="l" t="t" r="r" b="b"/>
              <a:pathLst>
                <a:path w="8591550">
                  <a:moveTo>
                    <a:pt x="0" y="0"/>
                  </a:moveTo>
                  <a:lnTo>
                    <a:pt x="8590976" y="0"/>
                  </a:lnTo>
                </a:path>
              </a:pathLst>
            </a:custGeom>
            <a:ln w="3175">
              <a:solidFill>
                <a:srgbClr val="052049"/>
              </a:solidFill>
            </a:ln>
          </p:spPr>
          <p:txBody>
            <a:bodyPr wrap="square" lIns="0" tIns="0" rIns="0" bIns="0" rtlCol="0"/>
            <a:lstStyle/>
            <a:p>
              <a:endParaRPr/>
            </a:p>
          </p:txBody>
        </p:sp>
      </p:grpSp>
      <p:sp>
        <p:nvSpPr>
          <p:cNvPr id="5" name="object 5">
            <a:extLst>
              <a:ext uri="{C183D7F6-B498-43B3-948B-1728B52AA6E4}">
                <adec:decorative xmlns:adec="http://schemas.microsoft.com/office/drawing/2017/decorative" val="1"/>
              </a:ext>
            </a:extLst>
          </p:cNvPr>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052049"/>
          </a:solidFill>
        </p:spPr>
        <p:txBody>
          <a:bodyPr wrap="square" lIns="0" tIns="0" rIns="0" bIns="0" rtlCol="0"/>
          <a:lstStyle/>
          <a:p>
            <a:endParaRPr/>
          </a:p>
        </p:txBody>
      </p:sp>
      <p:sp>
        <p:nvSpPr>
          <p:cNvPr id="6" name="object 6" descr="$PPTXTitle"/>
          <p:cNvSpPr txBox="1">
            <a:spLocks noGrp="1"/>
          </p:cNvSpPr>
          <p:nvPr>
            <p:ph type="title"/>
          </p:nvPr>
        </p:nvSpPr>
        <p:spPr>
          <a:xfrm>
            <a:off x="0" y="1772718"/>
            <a:ext cx="7052309" cy="1411605"/>
          </a:xfrm>
          <a:prstGeom prst="rect">
            <a:avLst/>
          </a:prstGeom>
          <a:solidFill>
            <a:srgbClr val="0093D0"/>
          </a:solidFill>
        </p:spPr>
        <p:txBody>
          <a:bodyPr vert="horz" wrap="square" lIns="0" tIns="363855" rIns="0" bIns="0" rtlCol="0">
            <a:spAutoFit/>
          </a:bodyPr>
          <a:lstStyle/>
          <a:p>
            <a:pPr marL="544830">
              <a:lnSpc>
                <a:spcPct val="100000"/>
              </a:lnSpc>
              <a:spcBef>
                <a:spcPts val="2865"/>
              </a:spcBef>
            </a:pPr>
            <a:r>
              <a:rPr sz="3600" spc="-160" dirty="0">
                <a:solidFill>
                  <a:srgbClr val="FFFFFF"/>
                </a:solidFill>
              </a:rPr>
              <a:t>Evidence</a:t>
            </a:r>
            <a:r>
              <a:rPr sz="3600" spc="-225" dirty="0">
                <a:solidFill>
                  <a:srgbClr val="FFFFFF"/>
                </a:solidFill>
              </a:rPr>
              <a:t> </a:t>
            </a:r>
            <a:r>
              <a:rPr sz="3600" spc="-20" dirty="0">
                <a:solidFill>
                  <a:srgbClr val="FFFFFF"/>
                </a:solidFill>
              </a:rPr>
              <a:t>gaps</a:t>
            </a:r>
            <a:endParaRPr sz="3600" dirty="0"/>
          </a:p>
        </p:txBody>
      </p:sp>
      <p:sp>
        <p:nvSpPr>
          <p:cNvPr id="7" name="object 7"/>
          <p:cNvSpPr txBox="1"/>
          <p:nvPr/>
        </p:nvSpPr>
        <p:spPr>
          <a:xfrm>
            <a:off x="234005" y="4844581"/>
            <a:ext cx="138430" cy="125095"/>
          </a:xfrm>
          <a:prstGeom prst="rect">
            <a:avLst/>
          </a:prstGeom>
        </p:spPr>
        <p:txBody>
          <a:bodyPr vert="horz" wrap="square" lIns="0" tIns="3810" rIns="0" bIns="0" rtlCol="0">
            <a:spAutoFit/>
          </a:bodyPr>
          <a:lstStyle/>
          <a:p>
            <a:pPr marL="38100">
              <a:lnSpc>
                <a:spcPct val="100000"/>
              </a:lnSpc>
              <a:spcBef>
                <a:spcPts val="30"/>
              </a:spcBef>
            </a:pPr>
            <a:r>
              <a:rPr sz="700" spc="-50" dirty="0">
                <a:solidFill>
                  <a:srgbClr val="052049"/>
                </a:solidFill>
                <a:latin typeface="Arial"/>
                <a:cs typeface="Arial"/>
              </a:rPr>
              <a:t>7</a:t>
            </a:r>
            <a:endParaRPr sz="700">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52049"/>
          </a:solidFill>
        </p:spPr>
        <p:txBody>
          <a:bodyPr wrap="square" lIns="0" tIns="0" rIns="0" bIns="0" rtlCol="0"/>
          <a:lstStyle/>
          <a:p>
            <a:endParaRPr/>
          </a:p>
        </p:txBody>
      </p:sp>
      <p:grpSp>
        <p:nvGrpSpPr>
          <p:cNvPr id="3" name="object 3"/>
          <p:cNvGrpSpPr/>
          <p:nvPr/>
        </p:nvGrpSpPr>
        <p:grpSpPr>
          <a:xfrm>
            <a:off x="277813" y="4685972"/>
            <a:ext cx="8591550" cy="3175"/>
            <a:chOff x="277813" y="4685972"/>
            <a:chExt cx="8591550" cy="3175"/>
          </a:xfrm>
        </p:grpSpPr>
        <p:sp>
          <p:nvSpPr>
            <p:cNvPr id="4" name="object 4"/>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5" name="object 5"/>
            <p:cNvSpPr/>
            <p:nvPr/>
          </p:nvSpPr>
          <p:spPr>
            <a:xfrm>
              <a:off x="277813" y="4687559"/>
              <a:ext cx="8591550" cy="0"/>
            </a:xfrm>
            <a:custGeom>
              <a:avLst/>
              <a:gdLst/>
              <a:ahLst/>
              <a:cxnLst/>
              <a:rect l="l" t="t" r="r" b="b"/>
              <a:pathLst>
                <a:path w="8591550">
                  <a:moveTo>
                    <a:pt x="0" y="0"/>
                  </a:moveTo>
                  <a:lnTo>
                    <a:pt x="8590976" y="0"/>
                  </a:lnTo>
                </a:path>
              </a:pathLst>
            </a:custGeom>
            <a:ln w="3175">
              <a:solidFill>
                <a:srgbClr val="FFFFFF"/>
              </a:solidFill>
            </a:ln>
          </p:spPr>
          <p:txBody>
            <a:bodyPr wrap="square" lIns="0" tIns="0" rIns="0" bIns="0" rtlCol="0"/>
            <a:lstStyle/>
            <a:p>
              <a:endParaRPr/>
            </a:p>
          </p:txBody>
        </p:sp>
      </p:grpSp>
      <p:sp>
        <p:nvSpPr>
          <p:cNvPr id="6" name="object 6">
            <a:extLst>
              <a:ext uri="{C183D7F6-B498-43B3-948B-1728B52AA6E4}">
                <adec:decorative xmlns:adec="http://schemas.microsoft.com/office/drawing/2017/decorative" val="1"/>
              </a:ext>
            </a:extLst>
          </p:cNvPr>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FFFFFF"/>
          </a:solidFill>
        </p:spPr>
        <p:txBody>
          <a:bodyPr wrap="square" lIns="0" tIns="0" rIns="0" bIns="0" rtlCol="0"/>
          <a:lstStyle/>
          <a:p>
            <a:endParaRPr/>
          </a:p>
        </p:txBody>
      </p:sp>
      <p:sp>
        <p:nvSpPr>
          <p:cNvPr id="7" name="object 7" descr="$PPTXTitle"/>
          <p:cNvSpPr txBox="1">
            <a:spLocks noGrp="1"/>
          </p:cNvSpPr>
          <p:nvPr>
            <p:ph type="title"/>
          </p:nvPr>
        </p:nvSpPr>
        <p:spPr>
          <a:xfrm>
            <a:off x="532324" y="148844"/>
            <a:ext cx="4011295" cy="574040"/>
          </a:xfrm>
          <a:prstGeom prst="rect">
            <a:avLst/>
          </a:prstGeom>
        </p:spPr>
        <p:txBody>
          <a:bodyPr vert="horz" wrap="square" lIns="0" tIns="12700" rIns="0" bIns="0" rtlCol="0">
            <a:spAutoFit/>
          </a:bodyPr>
          <a:lstStyle/>
          <a:p>
            <a:pPr marL="12700">
              <a:lnSpc>
                <a:spcPct val="100000"/>
              </a:lnSpc>
              <a:spcBef>
                <a:spcPts val="100"/>
              </a:spcBef>
            </a:pPr>
            <a:r>
              <a:rPr sz="3600" spc="-170" dirty="0">
                <a:solidFill>
                  <a:srgbClr val="FFFFFF"/>
                </a:solidFill>
              </a:rPr>
              <a:t>What</a:t>
            </a:r>
            <a:r>
              <a:rPr sz="3600" spc="-250" dirty="0">
                <a:solidFill>
                  <a:srgbClr val="FFFFFF"/>
                </a:solidFill>
              </a:rPr>
              <a:t> </a:t>
            </a:r>
            <a:r>
              <a:rPr sz="3600" dirty="0">
                <a:solidFill>
                  <a:srgbClr val="FFFFFF"/>
                </a:solidFill>
              </a:rPr>
              <a:t>did</a:t>
            </a:r>
            <a:r>
              <a:rPr sz="3600" spc="-245" dirty="0">
                <a:solidFill>
                  <a:srgbClr val="FFFFFF"/>
                </a:solidFill>
              </a:rPr>
              <a:t> </a:t>
            </a:r>
            <a:r>
              <a:rPr sz="3600" spc="-130" dirty="0">
                <a:solidFill>
                  <a:srgbClr val="FFFFFF"/>
                </a:solidFill>
              </a:rPr>
              <a:t>we</a:t>
            </a:r>
            <a:r>
              <a:rPr sz="3600" spc="-245" dirty="0">
                <a:solidFill>
                  <a:srgbClr val="FFFFFF"/>
                </a:solidFill>
              </a:rPr>
              <a:t> </a:t>
            </a:r>
            <a:r>
              <a:rPr sz="3600" spc="-90" dirty="0">
                <a:solidFill>
                  <a:srgbClr val="FFFFFF"/>
                </a:solidFill>
              </a:rPr>
              <a:t>find?</a:t>
            </a:r>
            <a:r>
              <a:rPr sz="3600" spc="-245" dirty="0">
                <a:solidFill>
                  <a:srgbClr val="FFFFFF"/>
                </a:solidFill>
              </a:rPr>
              <a:t> </a:t>
            </a:r>
            <a:r>
              <a:rPr sz="3600" spc="-70" dirty="0">
                <a:solidFill>
                  <a:srgbClr val="FFFFFF"/>
                </a:solidFill>
              </a:rPr>
              <a:t>(2)</a:t>
            </a:r>
            <a:endParaRPr sz="3600"/>
          </a:p>
        </p:txBody>
      </p:sp>
      <p:sp>
        <p:nvSpPr>
          <p:cNvPr id="9" name="object 9"/>
          <p:cNvSpPr txBox="1"/>
          <p:nvPr/>
        </p:nvSpPr>
        <p:spPr>
          <a:xfrm>
            <a:off x="234005" y="4844581"/>
            <a:ext cx="138430" cy="125095"/>
          </a:xfrm>
          <a:prstGeom prst="rect">
            <a:avLst/>
          </a:prstGeom>
        </p:spPr>
        <p:txBody>
          <a:bodyPr vert="horz" wrap="square" lIns="0" tIns="3810" rIns="0" bIns="0" rtlCol="0">
            <a:spAutoFit/>
          </a:bodyPr>
          <a:lstStyle/>
          <a:p>
            <a:pPr marL="38100">
              <a:lnSpc>
                <a:spcPct val="100000"/>
              </a:lnSpc>
              <a:spcBef>
                <a:spcPts val="30"/>
              </a:spcBef>
            </a:pPr>
            <a:r>
              <a:rPr sz="700" spc="-50" dirty="0">
                <a:solidFill>
                  <a:srgbClr val="052049"/>
                </a:solidFill>
                <a:latin typeface="Arial"/>
                <a:cs typeface="Arial"/>
              </a:rPr>
              <a:t>8</a:t>
            </a:r>
            <a:endParaRPr sz="700">
              <a:latin typeface="Arial"/>
              <a:cs typeface="Arial"/>
            </a:endParaRPr>
          </a:p>
        </p:txBody>
      </p:sp>
      <p:sp>
        <p:nvSpPr>
          <p:cNvPr id="8" name="object 8" descr="Evidence gaps hinder new benefit impact estimates&#13;&#10;Plans hoping ROI evidence will follow and will support mission&#13;&#10;"/>
          <p:cNvSpPr txBox="1"/>
          <p:nvPr/>
        </p:nvSpPr>
        <p:spPr>
          <a:xfrm>
            <a:off x="532324" y="1028699"/>
            <a:ext cx="7765415" cy="1388110"/>
          </a:xfrm>
          <a:prstGeom prst="rect">
            <a:avLst/>
          </a:prstGeom>
        </p:spPr>
        <p:txBody>
          <a:bodyPr vert="horz" wrap="square" lIns="0" tIns="100965" rIns="0" bIns="0" rtlCol="0">
            <a:spAutoFit/>
          </a:bodyPr>
          <a:lstStyle/>
          <a:p>
            <a:pPr marL="307340" indent="-294640">
              <a:lnSpc>
                <a:spcPct val="100000"/>
              </a:lnSpc>
              <a:spcBef>
                <a:spcPts val="795"/>
              </a:spcBef>
              <a:buClr>
                <a:srgbClr val="0093D0"/>
              </a:buClr>
              <a:buSzPct val="80769"/>
              <a:buFont typeface="Wingdings"/>
              <a:buChar char=""/>
              <a:tabLst>
                <a:tab pos="307340" algn="l"/>
              </a:tabLst>
            </a:pPr>
            <a:r>
              <a:rPr sz="2600" spc="-125" dirty="0">
                <a:solidFill>
                  <a:srgbClr val="FFFFFF"/>
                </a:solidFill>
                <a:latin typeface="Arial"/>
                <a:cs typeface="Arial"/>
              </a:rPr>
              <a:t>Evidence</a:t>
            </a:r>
            <a:r>
              <a:rPr sz="2600" spc="-165" dirty="0">
                <a:solidFill>
                  <a:srgbClr val="FFFFFF"/>
                </a:solidFill>
                <a:latin typeface="Arial"/>
                <a:cs typeface="Arial"/>
              </a:rPr>
              <a:t> </a:t>
            </a:r>
            <a:r>
              <a:rPr sz="2600" spc="-140" dirty="0">
                <a:solidFill>
                  <a:srgbClr val="FFFFFF"/>
                </a:solidFill>
                <a:latin typeface="Arial"/>
                <a:cs typeface="Arial"/>
              </a:rPr>
              <a:t>gaps</a:t>
            </a:r>
            <a:r>
              <a:rPr sz="2600" spc="-160" dirty="0">
                <a:solidFill>
                  <a:srgbClr val="FFFFFF"/>
                </a:solidFill>
                <a:latin typeface="Arial"/>
                <a:cs typeface="Arial"/>
              </a:rPr>
              <a:t> </a:t>
            </a:r>
            <a:r>
              <a:rPr sz="2600" spc="-40" dirty="0">
                <a:solidFill>
                  <a:srgbClr val="FFFFFF"/>
                </a:solidFill>
                <a:latin typeface="Arial"/>
                <a:cs typeface="Arial"/>
              </a:rPr>
              <a:t>hinder</a:t>
            </a:r>
            <a:r>
              <a:rPr sz="2600" spc="-160" dirty="0">
                <a:solidFill>
                  <a:srgbClr val="FFFFFF"/>
                </a:solidFill>
                <a:latin typeface="Arial"/>
                <a:cs typeface="Arial"/>
              </a:rPr>
              <a:t> </a:t>
            </a:r>
            <a:r>
              <a:rPr sz="2600" spc="-85" dirty="0">
                <a:solidFill>
                  <a:srgbClr val="FFFFFF"/>
                </a:solidFill>
                <a:latin typeface="Arial"/>
                <a:cs typeface="Arial"/>
              </a:rPr>
              <a:t>new</a:t>
            </a:r>
            <a:r>
              <a:rPr sz="2600" spc="-160" dirty="0">
                <a:solidFill>
                  <a:srgbClr val="FFFFFF"/>
                </a:solidFill>
                <a:latin typeface="Arial"/>
                <a:cs typeface="Arial"/>
              </a:rPr>
              <a:t> </a:t>
            </a:r>
            <a:r>
              <a:rPr sz="2600" spc="-30" dirty="0">
                <a:solidFill>
                  <a:srgbClr val="FFFFFF"/>
                </a:solidFill>
                <a:latin typeface="Arial"/>
                <a:cs typeface="Arial"/>
              </a:rPr>
              <a:t>benefit</a:t>
            </a:r>
            <a:r>
              <a:rPr sz="2600" spc="-160" dirty="0">
                <a:solidFill>
                  <a:srgbClr val="FFFFFF"/>
                </a:solidFill>
                <a:latin typeface="Arial"/>
                <a:cs typeface="Arial"/>
              </a:rPr>
              <a:t> </a:t>
            </a:r>
            <a:r>
              <a:rPr sz="2600" spc="-25" dirty="0">
                <a:solidFill>
                  <a:srgbClr val="FFFFFF"/>
                </a:solidFill>
                <a:latin typeface="Arial"/>
                <a:cs typeface="Arial"/>
              </a:rPr>
              <a:t>impact</a:t>
            </a:r>
            <a:r>
              <a:rPr sz="2600" spc="-165" dirty="0">
                <a:solidFill>
                  <a:srgbClr val="FFFFFF"/>
                </a:solidFill>
                <a:latin typeface="Arial"/>
                <a:cs typeface="Arial"/>
              </a:rPr>
              <a:t> </a:t>
            </a:r>
            <a:r>
              <a:rPr sz="2600" spc="-10" dirty="0">
                <a:solidFill>
                  <a:srgbClr val="FFFFFF"/>
                </a:solidFill>
                <a:latin typeface="Arial"/>
                <a:cs typeface="Arial"/>
              </a:rPr>
              <a:t>estimates</a:t>
            </a:r>
            <a:endParaRPr sz="2600" dirty="0">
              <a:latin typeface="Arial"/>
              <a:cs typeface="Arial"/>
            </a:endParaRPr>
          </a:p>
          <a:p>
            <a:pPr marL="307975" marR="5080" indent="-295275">
              <a:lnSpc>
                <a:spcPts val="3100"/>
              </a:lnSpc>
              <a:spcBef>
                <a:spcPts val="810"/>
              </a:spcBef>
              <a:buClr>
                <a:srgbClr val="0093D0"/>
              </a:buClr>
              <a:buSzPct val="80769"/>
              <a:buFont typeface="Wingdings"/>
              <a:buChar char=""/>
              <a:tabLst>
                <a:tab pos="307975" algn="l"/>
              </a:tabLst>
            </a:pPr>
            <a:r>
              <a:rPr sz="2600" spc="-125" dirty="0">
                <a:solidFill>
                  <a:srgbClr val="FFFFFF"/>
                </a:solidFill>
                <a:latin typeface="Arial"/>
                <a:cs typeface="Arial"/>
              </a:rPr>
              <a:t>Plans</a:t>
            </a:r>
            <a:r>
              <a:rPr sz="2600" spc="-175" dirty="0">
                <a:solidFill>
                  <a:srgbClr val="FFFFFF"/>
                </a:solidFill>
                <a:latin typeface="Arial"/>
                <a:cs typeface="Arial"/>
              </a:rPr>
              <a:t> </a:t>
            </a:r>
            <a:r>
              <a:rPr sz="2600" spc="-45" dirty="0">
                <a:solidFill>
                  <a:srgbClr val="FFFFFF"/>
                </a:solidFill>
                <a:latin typeface="Arial"/>
                <a:cs typeface="Arial"/>
              </a:rPr>
              <a:t>hoping</a:t>
            </a:r>
            <a:r>
              <a:rPr sz="2600" spc="-170" dirty="0">
                <a:solidFill>
                  <a:srgbClr val="FFFFFF"/>
                </a:solidFill>
                <a:latin typeface="Arial"/>
                <a:cs typeface="Arial"/>
              </a:rPr>
              <a:t> </a:t>
            </a:r>
            <a:r>
              <a:rPr sz="2600" spc="-260" dirty="0">
                <a:solidFill>
                  <a:srgbClr val="FFFFFF"/>
                </a:solidFill>
                <a:latin typeface="Arial"/>
                <a:cs typeface="Arial"/>
              </a:rPr>
              <a:t>ROI</a:t>
            </a:r>
            <a:r>
              <a:rPr sz="2600" spc="-165" dirty="0">
                <a:solidFill>
                  <a:srgbClr val="FFFFFF"/>
                </a:solidFill>
                <a:latin typeface="Arial"/>
                <a:cs typeface="Arial"/>
              </a:rPr>
              <a:t> </a:t>
            </a:r>
            <a:r>
              <a:rPr sz="2600" spc="-100" dirty="0">
                <a:solidFill>
                  <a:srgbClr val="FFFFFF"/>
                </a:solidFill>
                <a:latin typeface="Arial"/>
                <a:cs typeface="Arial"/>
              </a:rPr>
              <a:t>evidence</a:t>
            </a:r>
            <a:r>
              <a:rPr sz="2600" spc="-170" dirty="0">
                <a:solidFill>
                  <a:srgbClr val="FFFFFF"/>
                </a:solidFill>
                <a:latin typeface="Arial"/>
                <a:cs typeface="Arial"/>
              </a:rPr>
              <a:t> </a:t>
            </a:r>
            <a:r>
              <a:rPr sz="2600" spc="50" dirty="0">
                <a:solidFill>
                  <a:srgbClr val="FFFFFF"/>
                </a:solidFill>
                <a:latin typeface="Arial"/>
                <a:cs typeface="Arial"/>
              </a:rPr>
              <a:t>will</a:t>
            </a:r>
            <a:r>
              <a:rPr sz="2600" spc="-170" dirty="0">
                <a:solidFill>
                  <a:srgbClr val="FFFFFF"/>
                </a:solidFill>
                <a:latin typeface="Arial"/>
                <a:cs typeface="Arial"/>
              </a:rPr>
              <a:t> </a:t>
            </a:r>
            <a:r>
              <a:rPr sz="2600" dirty="0">
                <a:solidFill>
                  <a:srgbClr val="FFFFFF"/>
                </a:solidFill>
                <a:latin typeface="Arial"/>
                <a:cs typeface="Arial"/>
              </a:rPr>
              <a:t>follow</a:t>
            </a:r>
            <a:r>
              <a:rPr sz="2600" spc="-180" dirty="0">
                <a:solidFill>
                  <a:srgbClr val="FFFFFF"/>
                </a:solidFill>
                <a:latin typeface="Arial"/>
                <a:cs typeface="Arial"/>
              </a:rPr>
              <a:t> </a:t>
            </a:r>
            <a:r>
              <a:rPr sz="2600" spc="-75" dirty="0">
                <a:solidFill>
                  <a:srgbClr val="FFFFFF"/>
                </a:solidFill>
                <a:latin typeface="Arial"/>
                <a:cs typeface="Arial"/>
              </a:rPr>
              <a:t>and</a:t>
            </a:r>
            <a:r>
              <a:rPr sz="2600" spc="-175" dirty="0">
                <a:solidFill>
                  <a:srgbClr val="FFFFFF"/>
                </a:solidFill>
                <a:latin typeface="Arial"/>
                <a:cs typeface="Arial"/>
              </a:rPr>
              <a:t> </a:t>
            </a:r>
            <a:r>
              <a:rPr sz="2600" spc="50" dirty="0">
                <a:solidFill>
                  <a:srgbClr val="FFFFFF"/>
                </a:solidFill>
                <a:latin typeface="Arial"/>
                <a:cs typeface="Arial"/>
              </a:rPr>
              <a:t>will</a:t>
            </a:r>
            <a:r>
              <a:rPr sz="2600" spc="-170" dirty="0">
                <a:solidFill>
                  <a:srgbClr val="FFFFFF"/>
                </a:solidFill>
                <a:latin typeface="Arial"/>
                <a:cs typeface="Arial"/>
              </a:rPr>
              <a:t> </a:t>
            </a:r>
            <a:r>
              <a:rPr sz="2600" spc="-10" dirty="0">
                <a:solidFill>
                  <a:srgbClr val="FFFFFF"/>
                </a:solidFill>
                <a:latin typeface="Arial"/>
                <a:cs typeface="Arial"/>
              </a:rPr>
              <a:t>support mission</a:t>
            </a:r>
            <a:endParaRPr sz="2600" dirty="0">
              <a:latin typeface="Arial"/>
              <a:cs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7813" y="4685972"/>
            <a:ext cx="8591550" cy="3175"/>
            <a:chOff x="277813" y="4685972"/>
            <a:chExt cx="8591550" cy="3175"/>
          </a:xfrm>
        </p:grpSpPr>
        <p:sp>
          <p:nvSpPr>
            <p:cNvPr id="3" name="object 3"/>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4" name="object 4"/>
            <p:cNvSpPr/>
            <p:nvPr/>
          </p:nvSpPr>
          <p:spPr>
            <a:xfrm>
              <a:off x="277813" y="4687559"/>
              <a:ext cx="8591550" cy="0"/>
            </a:xfrm>
            <a:custGeom>
              <a:avLst/>
              <a:gdLst/>
              <a:ahLst/>
              <a:cxnLst/>
              <a:rect l="l" t="t" r="r" b="b"/>
              <a:pathLst>
                <a:path w="8591550">
                  <a:moveTo>
                    <a:pt x="0" y="0"/>
                  </a:moveTo>
                  <a:lnTo>
                    <a:pt x="8590976" y="0"/>
                  </a:lnTo>
                </a:path>
              </a:pathLst>
            </a:custGeom>
            <a:ln w="3175">
              <a:solidFill>
                <a:srgbClr val="052049"/>
              </a:solidFill>
            </a:ln>
          </p:spPr>
          <p:txBody>
            <a:bodyPr wrap="square" lIns="0" tIns="0" rIns="0" bIns="0" rtlCol="0"/>
            <a:lstStyle/>
            <a:p>
              <a:endParaRPr/>
            </a:p>
          </p:txBody>
        </p:sp>
      </p:grpSp>
      <p:sp>
        <p:nvSpPr>
          <p:cNvPr id="5" name="object 5">
            <a:extLst>
              <a:ext uri="{C183D7F6-B498-43B3-948B-1728B52AA6E4}">
                <adec:decorative xmlns:adec="http://schemas.microsoft.com/office/drawing/2017/decorative" val="1"/>
              </a:ext>
            </a:extLst>
          </p:cNvPr>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052049"/>
          </a:solidFill>
        </p:spPr>
        <p:txBody>
          <a:bodyPr wrap="square" lIns="0" tIns="0" rIns="0" bIns="0" rtlCol="0"/>
          <a:lstStyle/>
          <a:p>
            <a:endParaRPr/>
          </a:p>
        </p:txBody>
      </p:sp>
      <p:sp>
        <p:nvSpPr>
          <p:cNvPr id="6" name="object 6"/>
          <p:cNvSpPr/>
          <p:nvPr/>
        </p:nvSpPr>
        <p:spPr>
          <a:xfrm>
            <a:off x="496956" y="1"/>
            <a:ext cx="1073785" cy="1183005"/>
          </a:xfrm>
          <a:custGeom>
            <a:avLst/>
            <a:gdLst/>
            <a:ahLst/>
            <a:cxnLst/>
            <a:rect l="l" t="t" r="r" b="b"/>
            <a:pathLst>
              <a:path w="1073785" h="1183005">
                <a:moveTo>
                  <a:pt x="1073429" y="0"/>
                </a:moveTo>
                <a:lnTo>
                  <a:pt x="0" y="0"/>
                </a:lnTo>
                <a:lnTo>
                  <a:pt x="0" y="1182751"/>
                </a:lnTo>
                <a:lnTo>
                  <a:pt x="1073429" y="1182751"/>
                </a:lnTo>
                <a:lnTo>
                  <a:pt x="1073429" y="0"/>
                </a:lnTo>
                <a:close/>
              </a:path>
            </a:pathLst>
          </a:custGeom>
          <a:solidFill>
            <a:srgbClr val="0093D0"/>
          </a:solidFill>
        </p:spPr>
        <p:txBody>
          <a:bodyPr wrap="square" lIns="0" tIns="0" rIns="0" bIns="0" rtlCol="0"/>
          <a:lstStyle/>
          <a:p>
            <a:endParaRPr/>
          </a:p>
        </p:txBody>
      </p:sp>
      <p:sp>
        <p:nvSpPr>
          <p:cNvPr id="7" name="object 7"/>
          <p:cNvSpPr txBox="1"/>
          <p:nvPr/>
        </p:nvSpPr>
        <p:spPr>
          <a:xfrm>
            <a:off x="580123" y="-52323"/>
            <a:ext cx="901700" cy="2128520"/>
          </a:xfrm>
          <a:prstGeom prst="rect">
            <a:avLst/>
          </a:prstGeom>
        </p:spPr>
        <p:txBody>
          <a:bodyPr vert="horz" wrap="square" lIns="0" tIns="12700" rIns="0" bIns="0" rtlCol="0">
            <a:spAutoFit/>
          </a:bodyPr>
          <a:lstStyle/>
          <a:p>
            <a:pPr marL="12700">
              <a:lnSpc>
                <a:spcPct val="100000"/>
              </a:lnSpc>
              <a:spcBef>
                <a:spcPts val="100"/>
              </a:spcBef>
            </a:pPr>
            <a:r>
              <a:rPr sz="13800" b="1" spc="-50" dirty="0">
                <a:solidFill>
                  <a:srgbClr val="FFFFFF"/>
                </a:solidFill>
                <a:latin typeface="Arial"/>
                <a:cs typeface="Arial"/>
              </a:rPr>
              <a:t>“</a:t>
            </a:r>
            <a:endParaRPr sz="13800">
              <a:latin typeface="Arial"/>
              <a:cs typeface="Arial"/>
            </a:endParaRPr>
          </a:p>
        </p:txBody>
      </p:sp>
      <p:sp>
        <p:nvSpPr>
          <p:cNvPr id="8" name="object 8" descr="Most research has been about correlations between SDoH and health outcomes... what's missing is evidence around causation. If you addressed food insecurity, what happens to cost of care, admissions... the evidence is lacking, frankly.&#13;&#10;"/>
          <p:cNvSpPr txBox="1"/>
          <p:nvPr/>
        </p:nvSpPr>
        <p:spPr>
          <a:xfrm>
            <a:off x="1913857" y="706627"/>
            <a:ext cx="5975985" cy="3491229"/>
          </a:xfrm>
          <a:prstGeom prst="rect">
            <a:avLst/>
          </a:prstGeom>
        </p:spPr>
        <p:txBody>
          <a:bodyPr vert="horz" wrap="square" lIns="0" tIns="11430" rIns="0" bIns="0" rtlCol="0">
            <a:spAutoFit/>
          </a:bodyPr>
          <a:lstStyle/>
          <a:p>
            <a:pPr marL="12700" marR="5080">
              <a:lnSpc>
                <a:spcPct val="108300"/>
              </a:lnSpc>
              <a:spcBef>
                <a:spcPts val="90"/>
              </a:spcBef>
            </a:pPr>
            <a:r>
              <a:rPr sz="3000" spc="-114" dirty="0">
                <a:solidFill>
                  <a:srgbClr val="121516"/>
                </a:solidFill>
                <a:latin typeface="Arial"/>
                <a:cs typeface="Arial"/>
              </a:rPr>
              <a:t>Most</a:t>
            </a:r>
            <a:r>
              <a:rPr sz="3000" spc="-200" dirty="0">
                <a:solidFill>
                  <a:srgbClr val="121516"/>
                </a:solidFill>
                <a:latin typeface="Arial"/>
                <a:cs typeface="Arial"/>
              </a:rPr>
              <a:t> </a:t>
            </a:r>
            <a:r>
              <a:rPr sz="3000" spc="-120" dirty="0">
                <a:solidFill>
                  <a:srgbClr val="121516"/>
                </a:solidFill>
                <a:latin typeface="Arial"/>
                <a:cs typeface="Arial"/>
              </a:rPr>
              <a:t>research</a:t>
            </a:r>
            <a:r>
              <a:rPr sz="3000" spc="-195" dirty="0">
                <a:solidFill>
                  <a:srgbClr val="121516"/>
                </a:solidFill>
                <a:latin typeface="Arial"/>
                <a:cs typeface="Arial"/>
              </a:rPr>
              <a:t> </a:t>
            </a:r>
            <a:r>
              <a:rPr sz="3000" spc="-155" dirty="0">
                <a:solidFill>
                  <a:srgbClr val="121516"/>
                </a:solidFill>
                <a:latin typeface="Arial"/>
                <a:cs typeface="Arial"/>
              </a:rPr>
              <a:t>has</a:t>
            </a:r>
            <a:r>
              <a:rPr sz="3000" spc="-195" dirty="0">
                <a:solidFill>
                  <a:srgbClr val="121516"/>
                </a:solidFill>
                <a:latin typeface="Arial"/>
                <a:cs typeface="Arial"/>
              </a:rPr>
              <a:t> </a:t>
            </a:r>
            <a:r>
              <a:rPr sz="3000" spc="-110" dirty="0">
                <a:solidFill>
                  <a:srgbClr val="121516"/>
                </a:solidFill>
                <a:latin typeface="Arial"/>
                <a:cs typeface="Arial"/>
              </a:rPr>
              <a:t>been</a:t>
            </a:r>
            <a:r>
              <a:rPr sz="3000" spc="-204" dirty="0">
                <a:solidFill>
                  <a:srgbClr val="121516"/>
                </a:solidFill>
                <a:latin typeface="Arial"/>
                <a:cs typeface="Arial"/>
              </a:rPr>
              <a:t> </a:t>
            </a:r>
            <a:r>
              <a:rPr sz="3000" spc="-10" dirty="0">
                <a:solidFill>
                  <a:srgbClr val="121516"/>
                </a:solidFill>
                <a:latin typeface="Arial"/>
                <a:cs typeface="Arial"/>
              </a:rPr>
              <a:t>about </a:t>
            </a:r>
            <a:r>
              <a:rPr sz="3000" spc="-45" dirty="0">
                <a:solidFill>
                  <a:srgbClr val="121516"/>
                </a:solidFill>
                <a:latin typeface="Arial"/>
                <a:cs typeface="Arial"/>
              </a:rPr>
              <a:t>correlations</a:t>
            </a:r>
            <a:r>
              <a:rPr sz="3000" spc="-180" dirty="0">
                <a:solidFill>
                  <a:srgbClr val="121516"/>
                </a:solidFill>
                <a:latin typeface="Arial"/>
                <a:cs typeface="Arial"/>
              </a:rPr>
              <a:t> </a:t>
            </a:r>
            <a:r>
              <a:rPr sz="3000" spc="-70" dirty="0">
                <a:solidFill>
                  <a:srgbClr val="121516"/>
                </a:solidFill>
                <a:latin typeface="Arial"/>
                <a:cs typeface="Arial"/>
              </a:rPr>
              <a:t>between</a:t>
            </a:r>
            <a:r>
              <a:rPr sz="3000" spc="-185" dirty="0">
                <a:solidFill>
                  <a:srgbClr val="121516"/>
                </a:solidFill>
                <a:latin typeface="Arial"/>
                <a:cs typeface="Arial"/>
              </a:rPr>
              <a:t> </a:t>
            </a:r>
            <a:r>
              <a:rPr sz="3000" spc="-254" dirty="0">
                <a:solidFill>
                  <a:srgbClr val="121516"/>
                </a:solidFill>
                <a:latin typeface="Arial"/>
                <a:cs typeface="Arial"/>
              </a:rPr>
              <a:t>SDoH</a:t>
            </a:r>
            <a:r>
              <a:rPr sz="3000" spc="-190" dirty="0">
                <a:solidFill>
                  <a:srgbClr val="121516"/>
                </a:solidFill>
                <a:latin typeface="Arial"/>
                <a:cs typeface="Arial"/>
              </a:rPr>
              <a:t> </a:t>
            </a:r>
            <a:r>
              <a:rPr sz="3000" spc="-25" dirty="0">
                <a:solidFill>
                  <a:srgbClr val="121516"/>
                </a:solidFill>
                <a:latin typeface="Arial"/>
                <a:cs typeface="Arial"/>
              </a:rPr>
              <a:t>and </a:t>
            </a:r>
            <a:r>
              <a:rPr sz="3000" spc="-30" dirty="0">
                <a:solidFill>
                  <a:srgbClr val="121516"/>
                </a:solidFill>
                <a:latin typeface="Arial"/>
                <a:cs typeface="Arial"/>
              </a:rPr>
              <a:t>health</a:t>
            </a:r>
            <a:r>
              <a:rPr sz="3000" spc="-175" dirty="0">
                <a:solidFill>
                  <a:srgbClr val="121516"/>
                </a:solidFill>
                <a:latin typeface="Arial"/>
                <a:cs typeface="Arial"/>
              </a:rPr>
              <a:t> </a:t>
            </a:r>
            <a:r>
              <a:rPr sz="3000" spc="-85" dirty="0">
                <a:solidFill>
                  <a:srgbClr val="121516"/>
                </a:solidFill>
                <a:latin typeface="Arial"/>
                <a:cs typeface="Arial"/>
              </a:rPr>
              <a:t>outcomes...</a:t>
            </a:r>
            <a:r>
              <a:rPr sz="3000" spc="-180" dirty="0">
                <a:solidFill>
                  <a:srgbClr val="121516"/>
                </a:solidFill>
                <a:latin typeface="Arial"/>
                <a:cs typeface="Arial"/>
              </a:rPr>
              <a:t> </a:t>
            </a:r>
            <a:r>
              <a:rPr sz="3000" spc="-30" dirty="0">
                <a:solidFill>
                  <a:srgbClr val="121516"/>
                </a:solidFill>
                <a:latin typeface="Arial"/>
                <a:cs typeface="Arial"/>
              </a:rPr>
              <a:t>what's</a:t>
            </a:r>
            <a:r>
              <a:rPr sz="3000" spc="-175" dirty="0">
                <a:solidFill>
                  <a:srgbClr val="121516"/>
                </a:solidFill>
                <a:latin typeface="Arial"/>
                <a:cs typeface="Arial"/>
              </a:rPr>
              <a:t> </a:t>
            </a:r>
            <a:r>
              <a:rPr sz="3000" spc="-85" dirty="0">
                <a:solidFill>
                  <a:srgbClr val="121516"/>
                </a:solidFill>
                <a:latin typeface="Arial"/>
                <a:cs typeface="Arial"/>
              </a:rPr>
              <a:t>missing</a:t>
            </a:r>
            <a:r>
              <a:rPr sz="3000" spc="-180" dirty="0">
                <a:solidFill>
                  <a:srgbClr val="121516"/>
                </a:solidFill>
                <a:latin typeface="Arial"/>
                <a:cs typeface="Arial"/>
              </a:rPr>
              <a:t> </a:t>
            </a:r>
            <a:r>
              <a:rPr sz="3000" spc="-25" dirty="0">
                <a:solidFill>
                  <a:srgbClr val="121516"/>
                </a:solidFill>
                <a:latin typeface="Arial"/>
                <a:cs typeface="Arial"/>
              </a:rPr>
              <a:t>is </a:t>
            </a:r>
            <a:r>
              <a:rPr sz="3000" spc="-100" dirty="0">
                <a:solidFill>
                  <a:srgbClr val="121516"/>
                </a:solidFill>
                <a:latin typeface="Arial"/>
                <a:cs typeface="Arial"/>
              </a:rPr>
              <a:t>evidence</a:t>
            </a:r>
            <a:r>
              <a:rPr sz="3000" spc="-185" dirty="0">
                <a:solidFill>
                  <a:srgbClr val="121516"/>
                </a:solidFill>
                <a:latin typeface="Arial"/>
                <a:cs typeface="Arial"/>
              </a:rPr>
              <a:t> </a:t>
            </a:r>
            <a:r>
              <a:rPr sz="3000" spc="-55" dirty="0">
                <a:solidFill>
                  <a:srgbClr val="121516"/>
                </a:solidFill>
                <a:latin typeface="Arial"/>
                <a:cs typeface="Arial"/>
              </a:rPr>
              <a:t>around</a:t>
            </a:r>
            <a:r>
              <a:rPr sz="3000" spc="-190" dirty="0">
                <a:solidFill>
                  <a:srgbClr val="121516"/>
                </a:solidFill>
                <a:latin typeface="Arial"/>
                <a:cs typeface="Arial"/>
              </a:rPr>
              <a:t> </a:t>
            </a:r>
            <a:r>
              <a:rPr sz="3000" spc="-75" dirty="0">
                <a:solidFill>
                  <a:srgbClr val="121516"/>
                </a:solidFill>
                <a:latin typeface="Arial"/>
                <a:cs typeface="Arial"/>
              </a:rPr>
              <a:t>causation.</a:t>
            </a:r>
            <a:r>
              <a:rPr sz="3000" spc="-185" dirty="0">
                <a:solidFill>
                  <a:srgbClr val="121516"/>
                </a:solidFill>
                <a:latin typeface="Arial"/>
                <a:cs typeface="Arial"/>
              </a:rPr>
              <a:t> </a:t>
            </a:r>
            <a:r>
              <a:rPr sz="3000" spc="-20" dirty="0">
                <a:solidFill>
                  <a:srgbClr val="121516"/>
                </a:solidFill>
                <a:latin typeface="Arial"/>
                <a:cs typeface="Arial"/>
              </a:rPr>
              <a:t>If</a:t>
            </a:r>
            <a:r>
              <a:rPr sz="3000" spc="-185" dirty="0">
                <a:solidFill>
                  <a:srgbClr val="121516"/>
                </a:solidFill>
                <a:latin typeface="Arial"/>
                <a:cs typeface="Arial"/>
              </a:rPr>
              <a:t> </a:t>
            </a:r>
            <a:r>
              <a:rPr sz="3000" spc="-25" dirty="0">
                <a:solidFill>
                  <a:srgbClr val="121516"/>
                </a:solidFill>
                <a:latin typeface="Arial"/>
                <a:cs typeface="Arial"/>
              </a:rPr>
              <a:t>you </a:t>
            </a:r>
            <a:r>
              <a:rPr sz="3000" spc="-120" dirty="0">
                <a:solidFill>
                  <a:srgbClr val="121516"/>
                </a:solidFill>
                <a:latin typeface="Arial"/>
                <a:cs typeface="Arial"/>
              </a:rPr>
              <a:t>addressed</a:t>
            </a:r>
            <a:r>
              <a:rPr sz="3000" spc="-185" dirty="0">
                <a:solidFill>
                  <a:srgbClr val="121516"/>
                </a:solidFill>
                <a:latin typeface="Arial"/>
                <a:cs typeface="Arial"/>
              </a:rPr>
              <a:t> </a:t>
            </a:r>
            <a:r>
              <a:rPr sz="3000" spc="-20" dirty="0">
                <a:solidFill>
                  <a:srgbClr val="121516"/>
                </a:solidFill>
                <a:latin typeface="Arial"/>
                <a:cs typeface="Arial"/>
              </a:rPr>
              <a:t>food</a:t>
            </a:r>
            <a:r>
              <a:rPr sz="3000" spc="-180" dirty="0">
                <a:solidFill>
                  <a:srgbClr val="121516"/>
                </a:solidFill>
                <a:latin typeface="Arial"/>
                <a:cs typeface="Arial"/>
              </a:rPr>
              <a:t> </a:t>
            </a:r>
            <a:r>
              <a:rPr sz="3000" spc="-55" dirty="0">
                <a:solidFill>
                  <a:srgbClr val="121516"/>
                </a:solidFill>
                <a:latin typeface="Arial"/>
                <a:cs typeface="Arial"/>
              </a:rPr>
              <a:t>insecurity,</a:t>
            </a:r>
            <a:r>
              <a:rPr sz="3000" spc="-180" dirty="0">
                <a:solidFill>
                  <a:srgbClr val="121516"/>
                </a:solidFill>
                <a:latin typeface="Arial"/>
                <a:cs typeface="Arial"/>
              </a:rPr>
              <a:t> </a:t>
            </a:r>
            <a:r>
              <a:rPr sz="3000" spc="-20" dirty="0">
                <a:solidFill>
                  <a:srgbClr val="121516"/>
                </a:solidFill>
                <a:latin typeface="Arial"/>
                <a:cs typeface="Arial"/>
              </a:rPr>
              <a:t>what </a:t>
            </a:r>
            <a:r>
              <a:rPr sz="3000" spc="-100" dirty="0">
                <a:solidFill>
                  <a:srgbClr val="121516"/>
                </a:solidFill>
                <a:latin typeface="Arial"/>
                <a:cs typeface="Arial"/>
              </a:rPr>
              <a:t>happens</a:t>
            </a:r>
            <a:r>
              <a:rPr sz="3000" spc="-210" dirty="0">
                <a:solidFill>
                  <a:srgbClr val="121516"/>
                </a:solidFill>
                <a:latin typeface="Arial"/>
                <a:cs typeface="Arial"/>
              </a:rPr>
              <a:t> </a:t>
            </a:r>
            <a:r>
              <a:rPr sz="3000" spc="60" dirty="0">
                <a:solidFill>
                  <a:srgbClr val="121516"/>
                </a:solidFill>
                <a:latin typeface="Arial"/>
                <a:cs typeface="Arial"/>
              </a:rPr>
              <a:t>to</a:t>
            </a:r>
            <a:r>
              <a:rPr sz="3000" spc="-215" dirty="0">
                <a:solidFill>
                  <a:srgbClr val="121516"/>
                </a:solidFill>
                <a:latin typeface="Arial"/>
                <a:cs typeface="Arial"/>
              </a:rPr>
              <a:t> </a:t>
            </a:r>
            <a:r>
              <a:rPr sz="3000" spc="-70" dirty="0">
                <a:solidFill>
                  <a:srgbClr val="121516"/>
                </a:solidFill>
                <a:latin typeface="Arial"/>
                <a:cs typeface="Arial"/>
              </a:rPr>
              <a:t>cost</a:t>
            </a:r>
            <a:r>
              <a:rPr sz="3000" spc="-210" dirty="0">
                <a:solidFill>
                  <a:srgbClr val="121516"/>
                </a:solidFill>
                <a:latin typeface="Arial"/>
                <a:cs typeface="Arial"/>
              </a:rPr>
              <a:t> </a:t>
            </a:r>
            <a:r>
              <a:rPr sz="3000" dirty="0">
                <a:solidFill>
                  <a:srgbClr val="121516"/>
                </a:solidFill>
                <a:latin typeface="Arial"/>
                <a:cs typeface="Arial"/>
              </a:rPr>
              <a:t>of</a:t>
            </a:r>
            <a:r>
              <a:rPr sz="3000" spc="-215" dirty="0">
                <a:solidFill>
                  <a:srgbClr val="121516"/>
                </a:solidFill>
                <a:latin typeface="Arial"/>
                <a:cs typeface="Arial"/>
              </a:rPr>
              <a:t> </a:t>
            </a:r>
            <a:r>
              <a:rPr sz="3000" spc="-120" dirty="0">
                <a:solidFill>
                  <a:srgbClr val="121516"/>
                </a:solidFill>
                <a:latin typeface="Arial"/>
                <a:cs typeface="Arial"/>
              </a:rPr>
              <a:t>care,</a:t>
            </a:r>
            <a:r>
              <a:rPr sz="3000" spc="-210" dirty="0">
                <a:solidFill>
                  <a:srgbClr val="121516"/>
                </a:solidFill>
                <a:latin typeface="Arial"/>
                <a:cs typeface="Arial"/>
              </a:rPr>
              <a:t> </a:t>
            </a:r>
            <a:r>
              <a:rPr sz="3000" spc="-85" dirty="0">
                <a:solidFill>
                  <a:srgbClr val="121516"/>
                </a:solidFill>
                <a:latin typeface="Arial"/>
                <a:cs typeface="Arial"/>
              </a:rPr>
              <a:t>admissions... </a:t>
            </a:r>
            <a:r>
              <a:rPr sz="3000" spc="-20" dirty="0">
                <a:solidFill>
                  <a:srgbClr val="121516"/>
                </a:solidFill>
                <a:latin typeface="Arial"/>
                <a:cs typeface="Arial"/>
              </a:rPr>
              <a:t>the</a:t>
            </a:r>
            <a:r>
              <a:rPr sz="3000" spc="-204" dirty="0">
                <a:solidFill>
                  <a:srgbClr val="121516"/>
                </a:solidFill>
                <a:latin typeface="Arial"/>
                <a:cs typeface="Arial"/>
              </a:rPr>
              <a:t> </a:t>
            </a:r>
            <a:r>
              <a:rPr sz="3000" spc="-100" dirty="0">
                <a:solidFill>
                  <a:srgbClr val="121516"/>
                </a:solidFill>
                <a:latin typeface="Arial"/>
                <a:cs typeface="Arial"/>
              </a:rPr>
              <a:t>evidence</a:t>
            </a:r>
            <a:r>
              <a:rPr sz="3000" spc="-200" dirty="0">
                <a:solidFill>
                  <a:srgbClr val="121516"/>
                </a:solidFill>
                <a:latin typeface="Arial"/>
                <a:cs typeface="Arial"/>
              </a:rPr>
              <a:t> </a:t>
            </a:r>
            <a:r>
              <a:rPr sz="3000" spc="-95" dirty="0">
                <a:solidFill>
                  <a:srgbClr val="121516"/>
                </a:solidFill>
                <a:latin typeface="Arial"/>
                <a:cs typeface="Arial"/>
              </a:rPr>
              <a:t>is</a:t>
            </a:r>
            <a:r>
              <a:rPr sz="3000" spc="-195" dirty="0">
                <a:solidFill>
                  <a:srgbClr val="121516"/>
                </a:solidFill>
                <a:latin typeface="Arial"/>
                <a:cs typeface="Arial"/>
              </a:rPr>
              <a:t> </a:t>
            </a:r>
            <a:r>
              <a:rPr sz="3000" spc="-60" dirty="0">
                <a:solidFill>
                  <a:srgbClr val="121516"/>
                </a:solidFill>
                <a:latin typeface="Arial"/>
                <a:cs typeface="Arial"/>
              </a:rPr>
              <a:t>lacking,</a:t>
            </a:r>
            <a:r>
              <a:rPr sz="3000" spc="-200" dirty="0">
                <a:solidFill>
                  <a:srgbClr val="121516"/>
                </a:solidFill>
                <a:latin typeface="Arial"/>
                <a:cs typeface="Arial"/>
              </a:rPr>
              <a:t> </a:t>
            </a:r>
            <a:r>
              <a:rPr sz="3000" spc="-10" dirty="0">
                <a:solidFill>
                  <a:srgbClr val="121516"/>
                </a:solidFill>
                <a:latin typeface="Arial"/>
                <a:cs typeface="Arial"/>
              </a:rPr>
              <a:t>frankly.</a:t>
            </a:r>
            <a:endParaRPr sz="3000" dirty="0">
              <a:latin typeface="Arial"/>
              <a:cs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7813" y="4685972"/>
            <a:ext cx="8591550" cy="3175"/>
            <a:chOff x="277813" y="4685972"/>
            <a:chExt cx="8591550" cy="3175"/>
          </a:xfrm>
        </p:grpSpPr>
        <p:sp>
          <p:nvSpPr>
            <p:cNvPr id="3" name="object 3"/>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4" name="object 4"/>
            <p:cNvSpPr/>
            <p:nvPr/>
          </p:nvSpPr>
          <p:spPr>
            <a:xfrm>
              <a:off x="277813" y="4687559"/>
              <a:ext cx="8591550" cy="0"/>
            </a:xfrm>
            <a:custGeom>
              <a:avLst/>
              <a:gdLst/>
              <a:ahLst/>
              <a:cxnLst/>
              <a:rect l="l" t="t" r="r" b="b"/>
              <a:pathLst>
                <a:path w="8591550">
                  <a:moveTo>
                    <a:pt x="0" y="0"/>
                  </a:moveTo>
                  <a:lnTo>
                    <a:pt x="8590976" y="0"/>
                  </a:lnTo>
                </a:path>
              </a:pathLst>
            </a:custGeom>
            <a:ln w="3175">
              <a:solidFill>
                <a:srgbClr val="052049"/>
              </a:solidFill>
            </a:ln>
          </p:spPr>
          <p:txBody>
            <a:bodyPr wrap="square" lIns="0" tIns="0" rIns="0" bIns="0" rtlCol="0"/>
            <a:lstStyle/>
            <a:p>
              <a:endParaRPr/>
            </a:p>
          </p:txBody>
        </p:sp>
      </p:grpSp>
      <p:sp>
        <p:nvSpPr>
          <p:cNvPr id="5" name="object 5">
            <a:extLst>
              <a:ext uri="{C183D7F6-B498-43B3-948B-1728B52AA6E4}">
                <adec:decorative xmlns:adec="http://schemas.microsoft.com/office/drawing/2017/decorative" val="1"/>
              </a:ext>
            </a:extLst>
          </p:cNvPr>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052049"/>
          </a:solidFill>
        </p:spPr>
        <p:txBody>
          <a:bodyPr wrap="square" lIns="0" tIns="0" rIns="0" bIns="0" rtlCol="0"/>
          <a:lstStyle/>
          <a:p>
            <a:endParaRPr/>
          </a:p>
        </p:txBody>
      </p:sp>
      <p:sp>
        <p:nvSpPr>
          <p:cNvPr id="6" name="object 6" descr="$PPTXTitle"/>
          <p:cNvSpPr txBox="1">
            <a:spLocks noGrp="1"/>
          </p:cNvSpPr>
          <p:nvPr>
            <p:ph type="title"/>
          </p:nvPr>
        </p:nvSpPr>
        <p:spPr>
          <a:xfrm>
            <a:off x="0" y="1772718"/>
            <a:ext cx="7052309" cy="1411605"/>
          </a:xfrm>
          <a:prstGeom prst="rect">
            <a:avLst/>
          </a:prstGeom>
          <a:solidFill>
            <a:srgbClr val="0093D0"/>
          </a:solidFill>
        </p:spPr>
        <p:txBody>
          <a:bodyPr vert="horz" wrap="square" lIns="0" tIns="252729" rIns="0" bIns="0" rtlCol="0">
            <a:spAutoFit/>
          </a:bodyPr>
          <a:lstStyle/>
          <a:p>
            <a:pPr marL="363220" marR="382270">
              <a:lnSpc>
                <a:spcPts val="3310"/>
              </a:lnSpc>
              <a:spcBef>
                <a:spcPts val="1989"/>
              </a:spcBef>
            </a:pPr>
            <a:r>
              <a:rPr sz="3200" spc="-145" dirty="0">
                <a:solidFill>
                  <a:srgbClr val="FFFFFF"/>
                </a:solidFill>
              </a:rPr>
              <a:t>What</a:t>
            </a:r>
            <a:r>
              <a:rPr sz="3200" spc="-215" dirty="0">
                <a:solidFill>
                  <a:srgbClr val="FFFFFF"/>
                </a:solidFill>
              </a:rPr>
              <a:t> </a:t>
            </a:r>
            <a:r>
              <a:rPr sz="3200" spc="-60" dirty="0">
                <a:solidFill>
                  <a:srgbClr val="FFFFFF"/>
                </a:solidFill>
              </a:rPr>
              <a:t>benefits</a:t>
            </a:r>
            <a:r>
              <a:rPr sz="3200" spc="-220" dirty="0">
                <a:solidFill>
                  <a:srgbClr val="FFFFFF"/>
                </a:solidFill>
              </a:rPr>
              <a:t> </a:t>
            </a:r>
            <a:r>
              <a:rPr sz="3200" spc="-35" dirty="0">
                <a:solidFill>
                  <a:srgbClr val="FFFFFF"/>
                </a:solidFill>
              </a:rPr>
              <a:t>do</a:t>
            </a:r>
            <a:r>
              <a:rPr sz="3200" spc="-215" dirty="0">
                <a:solidFill>
                  <a:srgbClr val="FFFFFF"/>
                </a:solidFill>
              </a:rPr>
              <a:t> </a:t>
            </a:r>
            <a:r>
              <a:rPr sz="3200" spc="-390" dirty="0">
                <a:solidFill>
                  <a:srgbClr val="FFFFFF"/>
                </a:solidFill>
              </a:rPr>
              <a:t>MA</a:t>
            </a:r>
            <a:r>
              <a:rPr sz="3200" spc="-220" dirty="0">
                <a:solidFill>
                  <a:srgbClr val="FFFFFF"/>
                </a:solidFill>
              </a:rPr>
              <a:t> </a:t>
            </a:r>
            <a:r>
              <a:rPr sz="3200" spc="-85" dirty="0">
                <a:solidFill>
                  <a:srgbClr val="FFFFFF"/>
                </a:solidFill>
              </a:rPr>
              <a:t>plans</a:t>
            </a:r>
            <a:r>
              <a:rPr sz="3200" spc="-225" dirty="0">
                <a:solidFill>
                  <a:srgbClr val="FFFFFF"/>
                </a:solidFill>
              </a:rPr>
              <a:t> </a:t>
            </a:r>
            <a:r>
              <a:rPr sz="3200" spc="-30" dirty="0">
                <a:solidFill>
                  <a:srgbClr val="FFFFFF"/>
                </a:solidFill>
              </a:rPr>
              <a:t>offer</a:t>
            </a:r>
            <a:r>
              <a:rPr sz="3200" spc="-215" dirty="0">
                <a:solidFill>
                  <a:srgbClr val="FFFFFF"/>
                </a:solidFill>
              </a:rPr>
              <a:t> </a:t>
            </a:r>
            <a:r>
              <a:rPr sz="3200" spc="-20" dirty="0">
                <a:solidFill>
                  <a:srgbClr val="FFFFFF"/>
                </a:solidFill>
              </a:rPr>
              <a:t>now, </a:t>
            </a:r>
            <a:r>
              <a:rPr sz="3200" spc="-80" dirty="0">
                <a:solidFill>
                  <a:srgbClr val="FFFFFF"/>
                </a:solidFill>
              </a:rPr>
              <a:t>and</a:t>
            </a:r>
            <a:r>
              <a:rPr sz="3200" spc="-229" dirty="0">
                <a:solidFill>
                  <a:srgbClr val="FFFFFF"/>
                </a:solidFill>
              </a:rPr>
              <a:t> </a:t>
            </a:r>
            <a:r>
              <a:rPr sz="3200" spc="-20" dirty="0">
                <a:solidFill>
                  <a:srgbClr val="FFFFFF"/>
                </a:solidFill>
              </a:rPr>
              <a:t>what</a:t>
            </a:r>
            <a:r>
              <a:rPr sz="3200" spc="-220" dirty="0">
                <a:solidFill>
                  <a:srgbClr val="FFFFFF"/>
                </a:solidFill>
              </a:rPr>
              <a:t> </a:t>
            </a:r>
            <a:r>
              <a:rPr sz="3200" spc="-160" dirty="0">
                <a:solidFill>
                  <a:srgbClr val="FFFFFF"/>
                </a:solidFill>
              </a:rPr>
              <a:t>changes</a:t>
            </a:r>
            <a:r>
              <a:rPr sz="3200" spc="-235" dirty="0">
                <a:solidFill>
                  <a:srgbClr val="FFFFFF"/>
                </a:solidFill>
              </a:rPr>
              <a:t> </a:t>
            </a:r>
            <a:r>
              <a:rPr sz="3200" spc="-120" dirty="0">
                <a:solidFill>
                  <a:srgbClr val="FFFFFF"/>
                </a:solidFill>
              </a:rPr>
              <a:t>are</a:t>
            </a:r>
            <a:r>
              <a:rPr sz="3200" spc="-225" dirty="0">
                <a:solidFill>
                  <a:srgbClr val="FFFFFF"/>
                </a:solidFill>
              </a:rPr>
              <a:t> </a:t>
            </a:r>
            <a:r>
              <a:rPr sz="3200" spc="-45" dirty="0">
                <a:solidFill>
                  <a:srgbClr val="FFFFFF"/>
                </a:solidFill>
              </a:rPr>
              <a:t>they</a:t>
            </a:r>
            <a:r>
              <a:rPr sz="3200" spc="-220" dirty="0">
                <a:solidFill>
                  <a:srgbClr val="FFFFFF"/>
                </a:solidFill>
              </a:rPr>
              <a:t> </a:t>
            </a:r>
            <a:r>
              <a:rPr sz="3200" spc="-55" dirty="0">
                <a:solidFill>
                  <a:srgbClr val="FFFFFF"/>
                </a:solidFill>
              </a:rPr>
              <a:t>planning?</a:t>
            </a:r>
            <a:endParaRPr sz="3200" dirty="0"/>
          </a:p>
        </p:txBody>
      </p:sp>
      <p:sp>
        <p:nvSpPr>
          <p:cNvPr id="7" name="object 7">
            <a:extLst>
              <a:ext uri="{C183D7F6-B498-43B3-948B-1728B52AA6E4}">
                <adec:decorative xmlns:adec="http://schemas.microsoft.com/office/drawing/2017/decorative" val="1"/>
              </a:ext>
            </a:extLst>
          </p:cNvPr>
          <p:cNvSpPr txBox="1"/>
          <p:nvPr/>
        </p:nvSpPr>
        <p:spPr>
          <a:xfrm>
            <a:off x="234005" y="4844581"/>
            <a:ext cx="187325" cy="125095"/>
          </a:xfrm>
          <a:prstGeom prst="rect">
            <a:avLst/>
          </a:prstGeom>
        </p:spPr>
        <p:txBody>
          <a:bodyPr vert="horz" wrap="square" lIns="0" tIns="3810" rIns="0" bIns="0" rtlCol="0">
            <a:spAutoFit/>
          </a:bodyPr>
          <a:lstStyle/>
          <a:p>
            <a:pPr marL="38100">
              <a:lnSpc>
                <a:spcPct val="100000"/>
              </a:lnSpc>
              <a:spcBef>
                <a:spcPts val="30"/>
              </a:spcBef>
            </a:pPr>
            <a:r>
              <a:rPr sz="700" spc="-25" dirty="0">
                <a:solidFill>
                  <a:srgbClr val="052049"/>
                </a:solidFill>
                <a:latin typeface="Arial"/>
                <a:cs typeface="Arial"/>
              </a:rPr>
              <a:t>10</a:t>
            </a:r>
            <a:endParaRPr sz="700" dirty="0">
              <a:latin typeface="Arial"/>
              <a:cs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52049"/>
          </a:solidFill>
        </p:spPr>
        <p:txBody>
          <a:bodyPr wrap="square" lIns="0" tIns="0" rIns="0" bIns="0" rtlCol="0"/>
          <a:lstStyle/>
          <a:p>
            <a:endParaRPr/>
          </a:p>
        </p:txBody>
      </p:sp>
      <p:grpSp>
        <p:nvGrpSpPr>
          <p:cNvPr id="3" name="object 3"/>
          <p:cNvGrpSpPr/>
          <p:nvPr/>
        </p:nvGrpSpPr>
        <p:grpSpPr>
          <a:xfrm>
            <a:off x="277813" y="4685972"/>
            <a:ext cx="8591550" cy="3175"/>
            <a:chOff x="277813" y="4685972"/>
            <a:chExt cx="8591550" cy="3175"/>
          </a:xfrm>
        </p:grpSpPr>
        <p:sp>
          <p:nvSpPr>
            <p:cNvPr id="4" name="object 4"/>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5" name="object 5"/>
            <p:cNvSpPr/>
            <p:nvPr/>
          </p:nvSpPr>
          <p:spPr>
            <a:xfrm>
              <a:off x="277813" y="4687559"/>
              <a:ext cx="8591550" cy="0"/>
            </a:xfrm>
            <a:custGeom>
              <a:avLst/>
              <a:gdLst/>
              <a:ahLst/>
              <a:cxnLst/>
              <a:rect l="l" t="t" r="r" b="b"/>
              <a:pathLst>
                <a:path w="8591550">
                  <a:moveTo>
                    <a:pt x="0" y="0"/>
                  </a:moveTo>
                  <a:lnTo>
                    <a:pt x="8590976" y="0"/>
                  </a:lnTo>
                </a:path>
              </a:pathLst>
            </a:custGeom>
            <a:ln w="3175">
              <a:solidFill>
                <a:srgbClr val="FFFFFF"/>
              </a:solidFill>
            </a:ln>
          </p:spPr>
          <p:txBody>
            <a:bodyPr wrap="square" lIns="0" tIns="0" rIns="0" bIns="0" rtlCol="0"/>
            <a:lstStyle/>
            <a:p>
              <a:endParaRPr/>
            </a:p>
          </p:txBody>
        </p:sp>
      </p:grpSp>
      <p:sp>
        <p:nvSpPr>
          <p:cNvPr id="6" name="object 6"/>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FFFFFF"/>
          </a:solidFill>
        </p:spPr>
        <p:txBody>
          <a:bodyPr wrap="square" lIns="0" tIns="0" rIns="0" bIns="0" rtlCol="0"/>
          <a:lstStyle/>
          <a:p>
            <a:endParaRPr/>
          </a:p>
        </p:txBody>
      </p:sp>
      <p:sp>
        <p:nvSpPr>
          <p:cNvPr id="7" name="object 7" descr="$PPTXTitle"/>
          <p:cNvSpPr txBox="1">
            <a:spLocks noGrp="1"/>
          </p:cNvSpPr>
          <p:nvPr>
            <p:ph type="title"/>
          </p:nvPr>
        </p:nvSpPr>
        <p:spPr>
          <a:xfrm>
            <a:off x="532324" y="148844"/>
            <a:ext cx="4011295" cy="574040"/>
          </a:xfrm>
          <a:prstGeom prst="rect">
            <a:avLst/>
          </a:prstGeom>
        </p:spPr>
        <p:txBody>
          <a:bodyPr vert="horz" wrap="square" lIns="0" tIns="12700" rIns="0" bIns="0" rtlCol="0">
            <a:spAutoFit/>
          </a:bodyPr>
          <a:lstStyle/>
          <a:p>
            <a:pPr marL="12700">
              <a:lnSpc>
                <a:spcPct val="100000"/>
              </a:lnSpc>
              <a:spcBef>
                <a:spcPts val="100"/>
              </a:spcBef>
            </a:pPr>
            <a:r>
              <a:rPr sz="3600" spc="-170" dirty="0">
                <a:solidFill>
                  <a:srgbClr val="FFFFFF"/>
                </a:solidFill>
              </a:rPr>
              <a:t>What</a:t>
            </a:r>
            <a:r>
              <a:rPr sz="3600" spc="-250" dirty="0">
                <a:solidFill>
                  <a:srgbClr val="FFFFFF"/>
                </a:solidFill>
              </a:rPr>
              <a:t> </a:t>
            </a:r>
            <a:r>
              <a:rPr sz="3600" dirty="0">
                <a:solidFill>
                  <a:srgbClr val="FFFFFF"/>
                </a:solidFill>
              </a:rPr>
              <a:t>did</a:t>
            </a:r>
            <a:r>
              <a:rPr sz="3600" spc="-245" dirty="0">
                <a:solidFill>
                  <a:srgbClr val="FFFFFF"/>
                </a:solidFill>
              </a:rPr>
              <a:t> </a:t>
            </a:r>
            <a:r>
              <a:rPr sz="3600" spc="-130" dirty="0">
                <a:solidFill>
                  <a:srgbClr val="FFFFFF"/>
                </a:solidFill>
              </a:rPr>
              <a:t>we</a:t>
            </a:r>
            <a:r>
              <a:rPr sz="3600" spc="-245" dirty="0">
                <a:solidFill>
                  <a:srgbClr val="FFFFFF"/>
                </a:solidFill>
              </a:rPr>
              <a:t> </a:t>
            </a:r>
            <a:r>
              <a:rPr sz="3600" spc="-90" dirty="0">
                <a:solidFill>
                  <a:srgbClr val="FFFFFF"/>
                </a:solidFill>
              </a:rPr>
              <a:t>find?</a:t>
            </a:r>
            <a:r>
              <a:rPr sz="3600" spc="-245" dirty="0">
                <a:solidFill>
                  <a:srgbClr val="FFFFFF"/>
                </a:solidFill>
              </a:rPr>
              <a:t> </a:t>
            </a:r>
            <a:r>
              <a:rPr sz="3600" spc="-70" dirty="0">
                <a:solidFill>
                  <a:srgbClr val="FFFFFF"/>
                </a:solidFill>
              </a:rPr>
              <a:t>(3)</a:t>
            </a:r>
            <a:endParaRPr sz="3600"/>
          </a:p>
        </p:txBody>
      </p:sp>
      <p:sp>
        <p:nvSpPr>
          <p:cNvPr id="9" name="object 9"/>
          <p:cNvSpPr txBox="1"/>
          <p:nvPr/>
        </p:nvSpPr>
        <p:spPr>
          <a:xfrm>
            <a:off x="234005" y="4844581"/>
            <a:ext cx="187325" cy="125095"/>
          </a:xfrm>
          <a:prstGeom prst="rect">
            <a:avLst/>
          </a:prstGeom>
        </p:spPr>
        <p:txBody>
          <a:bodyPr vert="horz" wrap="square" lIns="0" tIns="3810" rIns="0" bIns="0" rtlCol="0">
            <a:spAutoFit/>
          </a:bodyPr>
          <a:lstStyle/>
          <a:p>
            <a:pPr marL="38100">
              <a:lnSpc>
                <a:spcPct val="100000"/>
              </a:lnSpc>
              <a:spcBef>
                <a:spcPts val="30"/>
              </a:spcBef>
            </a:pPr>
            <a:r>
              <a:rPr sz="700" spc="-25" dirty="0">
                <a:solidFill>
                  <a:srgbClr val="052049"/>
                </a:solidFill>
                <a:latin typeface="Arial"/>
                <a:cs typeface="Arial"/>
              </a:rPr>
              <a:t>11</a:t>
            </a:r>
            <a:endParaRPr sz="700">
              <a:latin typeface="Arial"/>
              <a:cs typeface="Arial"/>
            </a:endParaRPr>
          </a:p>
        </p:txBody>
      </p:sp>
      <p:sp>
        <p:nvSpPr>
          <p:cNvPr id="8" name="object 8" descr="New 2020 benefits were primarily for meals/transportation&#13;&#10;Plans slow to expand benefits despite flexibility&#13;&#10;Some opted not to expand benefits&#13;&#10;Challenges in resource allocation and capacity&#13;&#10;Evidence of uptake of new benefits&#13;&#10;Plans are still evaluating some of their new benefits&#13;&#10;"/>
          <p:cNvSpPr txBox="1"/>
          <p:nvPr/>
        </p:nvSpPr>
        <p:spPr>
          <a:xfrm>
            <a:off x="532324" y="1060195"/>
            <a:ext cx="7762875" cy="2665095"/>
          </a:xfrm>
          <a:prstGeom prst="rect">
            <a:avLst/>
          </a:prstGeom>
        </p:spPr>
        <p:txBody>
          <a:bodyPr vert="horz" wrap="square" lIns="0" tIns="76200" rIns="0" bIns="0" rtlCol="0">
            <a:spAutoFit/>
          </a:bodyPr>
          <a:lstStyle/>
          <a:p>
            <a:pPr marL="307340" indent="-294640">
              <a:lnSpc>
                <a:spcPct val="100000"/>
              </a:lnSpc>
              <a:spcBef>
                <a:spcPts val="600"/>
              </a:spcBef>
              <a:buClr>
                <a:srgbClr val="0093D0"/>
              </a:buClr>
              <a:buSzPct val="79166"/>
              <a:buFont typeface="Wingdings"/>
              <a:buChar char=""/>
              <a:tabLst>
                <a:tab pos="307340" algn="l"/>
              </a:tabLst>
            </a:pPr>
            <a:r>
              <a:rPr sz="2400" spc="-140" dirty="0">
                <a:solidFill>
                  <a:srgbClr val="FFFFFF"/>
                </a:solidFill>
                <a:latin typeface="Arial"/>
                <a:cs typeface="Arial"/>
              </a:rPr>
              <a:t>New</a:t>
            </a:r>
            <a:r>
              <a:rPr sz="2400" spc="-165" dirty="0">
                <a:solidFill>
                  <a:srgbClr val="FFFFFF"/>
                </a:solidFill>
                <a:latin typeface="Arial"/>
                <a:cs typeface="Arial"/>
              </a:rPr>
              <a:t> </a:t>
            </a:r>
            <a:r>
              <a:rPr sz="2400" spc="-160" dirty="0">
                <a:solidFill>
                  <a:srgbClr val="FFFFFF"/>
                </a:solidFill>
                <a:latin typeface="Arial"/>
                <a:cs typeface="Arial"/>
              </a:rPr>
              <a:t>2020</a:t>
            </a:r>
            <a:r>
              <a:rPr sz="2400" spc="-165" dirty="0">
                <a:solidFill>
                  <a:srgbClr val="FFFFFF"/>
                </a:solidFill>
                <a:latin typeface="Arial"/>
                <a:cs typeface="Arial"/>
              </a:rPr>
              <a:t> </a:t>
            </a:r>
            <a:r>
              <a:rPr sz="2400" spc="-55" dirty="0">
                <a:solidFill>
                  <a:srgbClr val="FFFFFF"/>
                </a:solidFill>
                <a:latin typeface="Arial"/>
                <a:cs typeface="Arial"/>
              </a:rPr>
              <a:t>benefits</a:t>
            </a:r>
            <a:r>
              <a:rPr sz="2400" spc="-165" dirty="0">
                <a:solidFill>
                  <a:srgbClr val="FFFFFF"/>
                </a:solidFill>
                <a:latin typeface="Arial"/>
                <a:cs typeface="Arial"/>
              </a:rPr>
              <a:t> </a:t>
            </a:r>
            <a:r>
              <a:rPr sz="2400" spc="-80" dirty="0">
                <a:solidFill>
                  <a:srgbClr val="FFFFFF"/>
                </a:solidFill>
                <a:latin typeface="Arial"/>
                <a:cs typeface="Arial"/>
              </a:rPr>
              <a:t>were</a:t>
            </a:r>
            <a:r>
              <a:rPr sz="2400" spc="-160" dirty="0">
                <a:solidFill>
                  <a:srgbClr val="FFFFFF"/>
                </a:solidFill>
                <a:latin typeface="Arial"/>
                <a:cs typeface="Arial"/>
              </a:rPr>
              <a:t> </a:t>
            </a:r>
            <a:r>
              <a:rPr sz="2400" spc="-10" dirty="0">
                <a:solidFill>
                  <a:srgbClr val="FFFFFF"/>
                </a:solidFill>
                <a:latin typeface="Arial"/>
                <a:cs typeface="Arial"/>
              </a:rPr>
              <a:t>primarily</a:t>
            </a:r>
            <a:r>
              <a:rPr sz="2400" spc="-155" dirty="0">
                <a:solidFill>
                  <a:srgbClr val="FFFFFF"/>
                </a:solidFill>
                <a:latin typeface="Arial"/>
                <a:cs typeface="Arial"/>
              </a:rPr>
              <a:t> </a:t>
            </a:r>
            <a:r>
              <a:rPr sz="2400" dirty="0">
                <a:solidFill>
                  <a:srgbClr val="FFFFFF"/>
                </a:solidFill>
                <a:latin typeface="Arial"/>
                <a:cs typeface="Arial"/>
              </a:rPr>
              <a:t>for</a:t>
            </a:r>
            <a:r>
              <a:rPr sz="2400" spc="-160" dirty="0">
                <a:solidFill>
                  <a:srgbClr val="FFFFFF"/>
                </a:solidFill>
                <a:latin typeface="Arial"/>
                <a:cs typeface="Arial"/>
              </a:rPr>
              <a:t> </a:t>
            </a:r>
            <a:r>
              <a:rPr sz="2400" spc="-10" dirty="0">
                <a:solidFill>
                  <a:srgbClr val="FFFFFF"/>
                </a:solidFill>
                <a:latin typeface="Arial"/>
                <a:cs typeface="Arial"/>
              </a:rPr>
              <a:t>meals/transportation</a:t>
            </a:r>
            <a:endParaRPr sz="2400" dirty="0">
              <a:latin typeface="Arial"/>
              <a:cs typeface="Arial"/>
            </a:endParaRPr>
          </a:p>
          <a:p>
            <a:pPr marL="307340" indent="-294640">
              <a:lnSpc>
                <a:spcPct val="100000"/>
              </a:lnSpc>
              <a:spcBef>
                <a:spcPts val="505"/>
              </a:spcBef>
              <a:buClr>
                <a:srgbClr val="0093D0"/>
              </a:buClr>
              <a:buSzPct val="79166"/>
              <a:buFont typeface="Wingdings"/>
              <a:buChar char=""/>
              <a:tabLst>
                <a:tab pos="307340" algn="l"/>
              </a:tabLst>
            </a:pPr>
            <a:r>
              <a:rPr sz="2400" spc="-114" dirty="0">
                <a:solidFill>
                  <a:srgbClr val="FFFFFF"/>
                </a:solidFill>
                <a:latin typeface="Arial"/>
                <a:cs typeface="Arial"/>
              </a:rPr>
              <a:t>Plans</a:t>
            </a:r>
            <a:r>
              <a:rPr sz="2400" spc="-170" dirty="0">
                <a:solidFill>
                  <a:srgbClr val="FFFFFF"/>
                </a:solidFill>
                <a:latin typeface="Arial"/>
                <a:cs typeface="Arial"/>
              </a:rPr>
              <a:t> </a:t>
            </a:r>
            <a:r>
              <a:rPr sz="2400" spc="-60" dirty="0">
                <a:solidFill>
                  <a:srgbClr val="FFFFFF"/>
                </a:solidFill>
                <a:latin typeface="Arial"/>
                <a:cs typeface="Arial"/>
              </a:rPr>
              <a:t>slow</a:t>
            </a:r>
            <a:r>
              <a:rPr sz="2400" spc="-160" dirty="0">
                <a:solidFill>
                  <a:srgbClr val="FFFFFF"/>
                </a:solidFill>
                <a:latin typeface="Arial"/>
                <a:cs typeface="Arial"/>
              </a:rPr>
              <a:t> </a:t>
            </a:r>
            <a:r>
              <a:rPr sz="2400" spc="50" dirty="0">
                <a:solidFill>
                  <a:srgbClr val="FFFFFF"/>
                </a:solidFill>
                <a:latin typeface="Arial"/>
                <a:cs typeface="Arial"/>
              </a:rPr>
              <a:t>to</a:t>
            </a:r>
            <a:r>
              <a:rPr sz="2400" spc="-165" dirty="0">
                <a:solidFill>
                  <a:srgbClr val="FFFFFF"/>
                </a:solidFill>
                <a:latin typeface="Arial"/>
                <a:cs typeface="Arial"/>
              </a:rPr>
              <a:t> </a:t>
            </a:r>
            <a:r>
              <a:rPr sz="2400" spc="-85" dirty="0">
                <a:solidFill>
                  <a:srgbClr val="FFFFFF"/>
                </a:solidFill>
                <a:latin typeface="Arial"/>
                <a:cs typeface="Arial"/>
              </a:rPr>
              <a:t>expand</a:t>
            </a:r>
            <a:r>
              <a:rPr sz="2400" spc="-155" dirty="0">
                <a:solidFill>
                  <a:srgbClr val="FFFFFF"/>
                </a:solidFill>
                <a:latin typeface="Arial"/>
                <a:cs typeface="Arial"/>
              </a:rPr>
              <a:t> </a:t>
            </a:r>
            <a:r>
              <a:rPr sz="2400" spc="-50" dirty="0">
                <a:solidFill>
                  <a:srgbClr val="FFFFFF"/>
                </a:solidFill>
                <a:latin typeface="Arial"/>
                <a:cs typeface="Arial"/>
              </a:rPr>
              <a:t>benefits</a:t>
            </a:r>
            <a:r>
              <a:rPr sz="2400" spc="-165" dirty="0">
                <a:solidFill>
                  <a:srgbClr val="FFFFFF"/>
                </a:solidFill>
                <a:latin typeface="Arial"/>
                <a:cs typeface="Arial"/>
              </a:rPr>
              <a:t> </a:t>
            </a:r>
            <a:r>
              <a:rPr sz="2400" spc="-55" dirty="0">
                <a:solidFill>
                  <a:srgbClr val="FFFFFF"/>
                </a:solidFill>
                <a:latin typeface="Arial"/>
                <a:cs typeface="Arial"/>
              </a:rPr>
              <a:t>despite</a:t>
            </a:r>
            <a:r>
              <a:rPr sz="2400" spc="-170" dirty="0">
                <a:solidFill>
                  <a:srgbClr val="FFFFFF"/>
                </a:solidFill>
                <a:latin typeface="Arial"/>
                <a:cs typeface="Arial"/>
              </a:rPr>
              <a:t> </a:t>
            </a:r>
            <a:r>
              <a:rPr sz="2400" spc="-10" dirty="0">
                <a:solidFill>
                  <a:srgbClr val="FFFFFF"/>
                </a:solidFill>
                <a:latin typeface="Arial"/>
                <a:cs typeface="Arial"/>
              </a:rPr>
              <a:t>flexibility</a:t>
            </a:r>
            <a:endParaRPr sz="2400" dirty="0">
              <a:latin typeface="Arial"/>
              <a:cs typeface="Arial"/>
            </a:endParaRPr>
          </a:p>
          <a:p>
            <a:pPr marL="591820" lvl="1" indent="-283845">
              <a:lnSpc>
                <a:spcPct val="100000"/>
              </a:lnSpc>
              <a:spcBef>
                <a:spcPts val="625"/>
              </a:spcBef>
              <a:buClr>
                <a:srgbClr val="C7CED1"/>
              </a:buClr>
              <a:buChar char="-"/>
              <a:tabLst>
                <a:tab pos="591820" algn="l"/>
              </a:tabLst>
            </a:pPr>
            <a:r>
              <a:rPr sz="2400" spc="-145" dirty="0">
                <a:solidFill>
                  <a:srgbClr val="FFFFFF"/>
                </a:solidFill>
                <a:latin typeface="Arial"/>
                <a:cs typeface="Arial"/>
              </a:rPr>
              <a:t>Some</a:t>
            </a:r>
            <a:r>
              <a:rPr sz="2400" spc="-165" dirty="0">
                <a:solidFill>
                  <a:srgbClr val="FFFFFF"/>
                </a:solidFill>
                <a:latin typeface="Arial"/>
                <a:cs typeface="Arial"/>
              </a:rPr>
              <a:t> </a:t>
            </a:r>
            <a:r>
              <a:rPr sz="2400" spc="-20" dirty="0">
                <a:solidFill>
                  <a:srgbClr val="FFFFFF"/>
                </a:solidFill>
                <a:latin typeface="Arial"/>
                <a:cs typeface="Arial"/>
              </a:rPr>
              <a:t>opted</a:t>
            </a:r>
            <a:r>
              <a:rPr sz="2400" spc="-155" dirty="0">
                <a:solidFill>
                  <a:srgbClr val="FFFFFF"/>
                </a:solidFill>
                <a:latin typeface="Arial"/>
                <a:cs typeface="Arial"/>
              </a:rPr>
              <a:t> </a:t>
            </a:r>
            <a:r>
              <a:rPr sz="2400" dirty="0">
                <a:solidFill>
                  <a:srgbClr val="FFFFFF"/>
                </a:solidFill>
                <a:latin typeface="Arial"/>
                <a:cs typeface="Arial"/>
              </a:rPr>
              <a:t>not</a:t>
            </a:r>
            <a:r>
              <a:rPr sz="2400" spc="-155" dirty="0">
                <a:solidFill>
                  <a:srgbClr val="FFFFFF"/>
                </a:solidFill>
                <a:latin typeface="Arial"/>
                <a:cs typeface="Arial"/>
              </a:rPr>
              <a:t> </a:t>
            </a:r>
            <a:r>
              <a:rPr sz="2400" spc="50" dirty="0">
                <a:solidFill>
                  <a:srgbClr val="FFFFFF"/>
                </a:solidFill>
                <a:latin typeface="Arial"/>
                <a:cs typeface="Arial"/>
              </a:rPr>
              <a:t>to</a:t>
            </a:r>
            <a:r>
              <a:rPr sz="2400" spc="-160" dirty="0">
                <a:solidFill>
                  <a:srgbClr val="FFFFFF"/>
                </a:solidFill>
                <a:latin typeface="Arial"/>
                <a:cs typeface="Arial"/>
              </a:rPr>
              <a:t> </a:t>
            </a:r>
            <a:r>
              <a:rPr sz="2400" spc="-85" dirty="0">
                <a:solidFill>
                  <a:srgbClr val="FFFFFF"/>
                </a:solidFill>
                <a:latin typeface="Arial"/>
                <a:cs typeface="Arial"/>
              </a:rPr>
              <a:t>expand</a:t>
            </a:r>
            <a:r>
              <a:rPr sz="2400" spc="-150" dirty="0">
                <a:solidFill>
                  <a:srgbClr val="FFFFFF"/>
                </a:solidFill>
                <a:latin typeface="Arial"/>
                <a:cs typeface="Arial"/>
              </a:rPr>
              <a:t> </a:t>
            </a:r>
            <a:r>
              <a:rPr sz="2400" spc="-10" dirty="0">
                <a:solidFill>
                  <a:srgbClr val="FFFFFF"/>
                </a:solidFill>
                <a:latin typeface="Arial"/>
                <a:cs typeface="Arial"/>
              </a:rPr>
              <a:t>benefits</a:t>
            </a:r>
            <a:endParaRPr sz="2400" dirty="0">
              <a:latin typeface="Arial"/>
              <a:cs typeface="Arial"/>
            </a:endParaRPr>
          </a:p>
          <a:p>
            <a:pPr marL="591820" lvl="1" indent="-283845">
              <a:lnSpc>
                <a:spcPct val="100000"/>
              </a:lnSpc>
              <a:spcBef>
                <a:spcPts val="625"/>
              </a:spcBef>
              <a:buClr>
                <a:srgbClr val="C7CED1"/>
              </a:buClr>
              <a:buChar char="-"/>
              <a:tabLst>
                <a:tab pos="591820" algn="l"/>
              </a:tabLst>
            </a:pPr>
            <a:r>
              <a:rPr sz="2400" spc="-114" dirty="0">
                <a:solidFill>
                  <a:srgbClr val="FFFFFF"/>
                </a:solidFill>
                <a:latin typeface="Arial"/>
                <a:cs typeface="Arial"/>
              </a:rPr>
              <a:t>Challenges</a:t>
            </a:r>
            <a:r>
              <a:rPr sz="2400" spc="-160" dirty="0">
                <a:solidFill>
                  <a:srgbClr val="FFFFFF"/>
                </a:solidFill>
                <a:latin typeface="Arial"/>
                <a:cs typeface="Arial"/>
              </a:rPr>
              <a:t> </a:t>
            </a:r>
            <a:r>
              <a:rPr sz="2400" dirty="0">
                <a:solidFill>
                  <a:srgbClr val="FFFFFF"/>
                </a:solidFill>
                <a:latin typeface="Arial"/>
                <a:cs typeface="Arial"/>
              </a:rPr>
              <a:t>in</a:t>
            </a:r>
            <a:r>
              <a:rPr sz="2400" spc="-150" dirty="0">
                <a:solidFill>
                  <a:srgbClr val="FFFFFF"/>
                </a:solidFill>
                <a:latin typeface="Arial"/>
                <a:cs typeface="Arial"/>
              </a:rPr>
              <a:t> </a:t>
            </a:r>
            <a:r>
              <a:rPr sz="2400" spc="-90" dirty="0">
                <a:solidFill>
                  <a:srgbClr val="FFFFFF"/>
                </a:solidFill>
                <a:latin typeface="Arial"/>
                <a:cs typeface="Arial"/>
              </a:rPr>
              <a:t>resource</a:t>
            </a:r>
            <a:r>
              <a:rPr sz="2400" spc="-150" dirty="0">
                <a:solidFill>
                  <a:srgbClr val="FFFFFF"/>
                </a:solidFill>
                <a:latin typeface="Arial"/>
                <a:cs typeface="Arial"/>
              </a:rPr>
              <a:t> </a:t>
            </a:r>
            <a:r>
              <a:rPr sz="2400" spc="-25" dirty="0">
                <a:solidFill>
                  <a:srgbClr val="FFFFFF"/>
                </a:solidFill>
                <a:latin typeface="Arial"/>
                <a:cs typeface="Arial"/>
              </a:rPr>
              <a:t>allocation</a:t>
            </a:r>
            <a:r>
              <a:rPr sz="2400" spc="-155" dirty="0">
                <a:solidFill>
                  <a:srgbClr val="FFFFFF"/>
                </a:solidFill>
                <a:latin typeface="Arial"/>
                <a:cs typeface="Arial"/>
              </a:rPr>
              <a:t> </a:t>
            </a:r>
            <a:r>
              <a:rPr sz="2400" spc="-65" dirty="0">
                <a:solidFill>
                  <a:srgbClr val="FFFFFF"/>
                </a:solidFill>
                <a:latin typeface="Arial"/>
                <a:cs typeface="Arial"/>
              </a:rPr>
              <a:t>and</a:t>
            </a:r>
            <a:r>
              <a:rPr sz="2400" spc="-145" dirty="0">
                <a:solidFill>
                  <a:srgbClr val="FFFFFF"/>
                </a:solidFill>
                <a:latin typeface="Arial"/>
                <a:cs typeface="Arial"/>
              </a:rPr>
              <a:t> </a:t>
            </a:r>
            <a:r>
              <a:rPr sz="2400" spc="-10" dirty="0">
                <a:solidFill>
                  <a:srgbClr val="FFFFFF"/>
                </a:solidFill>
                <a:latin typeface="Arial"/>
                <a:cs typeface="Arial"/>
              </a:rPr>
              <a:t>capacity</a:t>
            </a:r>
            <a:endParaRPr sz="2400" dirty="0">
              <a:latin typeface="Arial"/>
              <a:cs typeface="Arial"/>
            </a:endParaRPr>
          </a:p>
          <a:p>
            <a:pPr marL="591820" lvl="1" indent="-283845">
              <a:lnSpc>
                <a:spcPct val="100000"/>
              </a:lnSpc>
              <a:spcBef>
                <a:spcPts val="625"/>
              </a:spcBef>
              <a:buClr>
                <a:srgbClr val="C7CED1"/>
              </a:buClr>
              <a:buChar char="-"/>
              <a:tabLst>
                <a:tab pos="591820" algn="l"/>
              </a:tabLst>
            </a:pPr>
            <a:r>
              <a:rPr sz="2400" spc="-114" dirty="0">
                <a:solidFill>
                  <a:srgbClr val="FFFFFF"/>
                </a:solidFill>
                <a:latin typeface="Arial"/>
                <a:cs typeface="Arial"/>
              </a:rPr>
              <a:t>Evidence</a:t>
            </a:r>
            <a:r>
              <a:rPr sz="2400" spc="-170" dirty="0">
                <a:solidFill>
                  <a:srgbClr val="FFFFFF"/>
                </a:solidFill>
                <a:latin typeface="Arial"/>
                <a:cs typeface="Arial"/>
              </a:rPr>
              <a:t> </a:t>
            </a:r>
            <a:r>
              <a:rPr sz="2400" dirty="0">
                <a:solidFill>
                  <a:srgbClr val="FFFFFF"/>
                </a:solidFill>
                <a:latin typeface="Arial"/>
                <a:cs typeface="Arial"/>
              </a:rPr>
              <a:t>of</a:t>
            </a:r>
            <a:r>
              <a:rPr sz="2400" spc="-170" dirty="0">
                <a:solidFill>
                  <a:srgbClr val="FFFFFF"/>
                </a:solidFill>
                <a:latin typeface="Arial"/>
                <a:cs typeface="Arial"/>
              </a:rPr>
              <a:t> </a:t>
            </a:r>
            <a:r>
              <a:rPr sz="2400" spc="-45" dirty="0">
                <a:solidFill>
                  <a:srgbClr val="FFFFFF"/>
                </a:solidFill>
                <a:latin typeface="Arial"/>
                <a:cs typeface="Arial"/>
              </a:rPr>
              <a:t>uptake</a:t>
            </a:r>
            <a:r>
              <a:rPr sz="2400" spc="-165" dirty="0">
                <a:solidFill>
                  <a:srgbClr val="FFFFFF"/>
                </a:solidFill>
                <a:latin typeface="Arial"/>
                <a:cs typeface="Arial"/>
              </a:rPr>
              <a:t> </a:t>
            </a:r>
            <a:r>
              <a:rPr sz="2400" dirty="0">
                <a:solidFill>
                  <a:srgbClr val="FFFFFF"/>
                </a:solidFill>
                <a:latin typeface="Arial"/>
                <a:cs typeface="Arial"/>
              </a:rPr>
              <a:t>of</a:t>
            </a:r>
            <a:r>
              <a:rPr sz="2400" spc="-170" dirty="0">
                <a:solidFill>
                  <a:srgbClr val="FFFFFF"/>
                </a:solidFill>
                <a:latin typeface="Arial"/>
                <a:cs typeface="Arial"/>
              </a:rPr>
              <a:t> </a:t>
            </a:r>
            <a:r>
              <a:rPr sz="2400" spc="-75" dirty="0">
                <a:solidFill>
                  <a:srgbClr val="FFFFFF"/>
                </a:solidFill>
                <a:latin typeface="Arial"/>
                <a:cs typeface="Arial"/>
              </a:rPr>
              <a:t>new</a:t>
            </a:r>
            <a:r>
              <a:rPr sz="2400" spc="-165" dirty="0">
                <a:solidFill>
                  <a:srgbClr val="FFFFFF"/>
                </a:solidFill>
                <a:latin typeface="Arial"/>
                <a:cs typeface="Arial"/>
              </a:rPr>
              <a:t> </a:t>
            </a:r>
            <a:r>
              <a:rPr sz="2400" spc="-10" dirty="0">
                <a:solidFill>
                  <a:srgbClr val="FFFFFF"/>
                </a:solidFill>
                <a:latin typeface="Arial"/>
                <a:cs typeface="Arial"/>
              </a:rPr>
              <a:t>benefits</a:t>
            </a:r>
            <a:endParaRPr sz="2400" dirty="0">
              <a:latin typeface="Arial"/>
              <a:cs typeface="Arial"/>
            </a:endParaRPr>
          </a:p>
          <a:p>
            <a:pPr marL="307340" indent="-294640">
              <a:lnSpc>
                <a:spcPct val="100000"/>
              </a:lnSpc>
              <a:spcBef>
                <a:spcPts val="625"/>
              </a:spcBef>
              <a:buClr>
                <a:srgbClr val="0093D0"/>
              </a:buClr>
              <a:buSzPct val="79166"/>
              <a:buFont typeface="Wingdings"/>
              <a:buChar char=""/>
              <a:tabLst>
                <a:tab pos="307340" algn="l"/>
              </a:tabLst>
            </a:pPr>
            <a:r>
              <a:rPr sz="2400" spc="-114" dirty="0">
                <a:solidFill>
                  <a:srgbClr val="FFFFFF"/>
                </a:solidFill>
                <a:latin typeface="Arial"/>
                <a:cs typeface="Arial"/>
              </a:rPr>
              <a:t>Plans</a:t>
            </a:r>
            <a:r>
              <a:rPr sz="2400" spc="-165" dirty="0">
                <a:solidFill>
                  <a:srgbClr val="FFFFFF"/>
                </a:solidFill>
                <a:latin typeface="Arial"/>
                <a:cs typeface="Arial"/>
              </a:rPr>
              <a:t> </a:t>
            </a:r>
            <a:r>
              <a:rPr sz="2400" spc="-95" dirty="0">
                <a:solidFill>
                  <a:srgbClr val="FFFFFF"/>
                </a:solidFill>
                <a:latin typeface="Arial"/>
                <a:cs typeface="Arial"/>
              </a:rPr>
              <a:t>are</a:t>
            </a:r>
            <a:r>
              <a:rPr sz="2400" spc="-160" dirty="0">
                <a:solidFill>
                  <a:srgbClr val="FFFFFF"/>
                </a:solidFill>
                <a:latin typeface="Arial"/>
                <a:cs typeface="Arial"/>
              </a:rPr>
              <a:t> </a:t>
            </a:r>
            <a:r>
              <a:rPr sz="2400" dirty="0">
                <a:solidFill>
                  <a:srgbClr val="FFFFFF"/>
                </a:solidFill>
                <a:latin typeface="Arial"/>
                <a:cs typeface="Arial"/>
              </a:rPr>
              <a:t>still</a:t>
            </a:r>
            <a:r>
              <a:rPr sz="2400" spc="-155" dirty="0">
                <a:solidFill>
                  <a:srgbClr val="FFFFFF"/>
                </a:solidFill>
                <a:latin typeface="Arial"/>
                <a:cs typeface="Arial"/>
              </a:rPr>
              <a:t> </a:t>
            </a:r>
            <a:r>
              <a:rPr sz="2400" spc="-55" dirty="0">
                <a:solidFill>
                  <a:srgbClr val="FFFFFF"/>
                </a:solidFill>
                <a:latin typeface="Arial"/>
                <a:cs typeface="Arial"/>
              </a:rPr>
              <a:t>evaluating</a:t>
            </a:r>
            <a:r>
              <a:rPr sz="2400" spc="-155" dirty="0">
                <a:solidFill>
                  <a:srgbClr val="FFFFFF"/>
                </a:solidFill>
                <a:latin typeface="Arial"/>
                <a:cs typeface="Arial"/>
              </a:rPr>
              <a:t> </a:t>
            </a:r>
            <a:r>
              <a:rPr sz="2400" spc="-114" dirty="0">
                <a:solidFill>
                  <a:srgbClr val="FFFFFF"/>
                </a:solidFill>
                <a:latin typeface="Arial"/>
                <a:cs typeface="Arial"/>
              </a:rPr>
              <a:t>some</a:t>
            </a:r>
            <a:r>
              <a:rPr sz="2400" spc="-160" dirty="0">
                <a:solidFill>
                  <a:srgbClr val="FFFFFF"/>
                </a:solidFill>
                <a:latin typeface="Arial"/>
                <a:cs typeface="Arial"/>
              </a:rPr>
              <a:t> </a:t>
            </a:r>
            <a:r>
              <a:rPr sz="2400" spc="-10" dirty="0">
                <a:solidFill>
                  <a:srgbClr val="FFFFFF"/>
                </a:solidFill>
                <a:latin typeface="Arial"/>
                <a:cs typeface="Arial"/>
              </a:rPr>
              <a:t>of</a:t>
            </a:r>
            <a:r>
              <a:rPr sz="2400" spc="-155" dirty="0">
                <a:solidFill>
                  <a:srgbClr val="FFFFFF"/>
                </a:solidFill>
                <a:latin typeface="Arial"/>
                <a:cs typeface="Arial"/>
              </a:rPr>
              <a:t> </a:t>
            </a:r>
            <a:r>
              <a:rPr sz="2400" dirty="0">
                <a:solidFill>
                  <a:srgbClr val="FFFFFF"/>
                </a:solidFill>
                <a:latin typeface="Arial"/>
                <a:cs typeface="Arial"/>
              </a:rPr>
              <a:t>their</a:t>
            </a:r>
            <a:r>
              <a:rPr sz="2400" spc="-150" dirty="0">
                <a:solidFill>
                  <a:srgbClr val="FFFFFF"/>
                </a:solidFill>
                <a:latin typeface="Arial"/>
                <a:cs typeface="Arial"/>
              </a:rPr>
              <a:t> </a:t>
            </a:r>
            <a:r>
              <a:rPr sz="2400" spc="-75" dirty="0">
                <a:solidFill>
                  <a:srgbClr val="FFFFFF"/>
                </a:solidFill>
                <a:latin typeface="Arial"/>
                <a:cs typeface="Arial"/>
              </a:rPr>
              <a:t>new</a:t>
            </a:r>
            <a:r>
              <a:rPr sz="2400" spc="-155" dirty="0">
                <a:solidFill>
                  <a:srgbClr val="FFFFFF"/>
                </a:solidFill>
                <a:latin typeface="Arial"/>
                <a:cs typeface="Arial"/>
              </a:rPr>
              <a:t> </a:t>
            </a:r>
            <a:r>
              <a:rPr sz="2400" spc="-10" dirty="0">
                <a:solidFill>
                  <a:srgbClr val="FFFFFF"/>
                </a:solidFill>
                <a:latin typeface="Arial"/>
                <a:cs typeface="Arial"/>
              </a:rPr>
              <a:t>benefits</a:t>
            </a:r>
            <a:endParaRPr sz="2400" dirty="0">
              <a:latin typeface="Arial"/>
              <a:cs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80123" y="-9652"/>
            <a:ext cx="7160259" cy="2128520"/>
          </a:xfrm>
          <a:prstGeom prst="rect">
            <a:avLst/>
          </a:prstGeom>
        </p:spPr>
        <p:txBody>
          <a:bodyPr vert="horz" wrap="square" lIns="0" tIns="12700" rIns="0" bIns="0" rtlCol="0">
            <a:spAutoFit/>
          </a:bodyPr>
          <a:lstStyle/>
          <a:p>
            <a:pPr marL="12700">
              <a:lnSpc>
                <a:spcPct val="100000"/>
              </a:lnSpc>
              <a:spcBef>
                <a:spcPts val="100"/>
              </a:spcBef>
            </a:pPr>
            <a:r>
              <a:rPr sz="20700" b="1" baseline="1409" dirty="0">
                <a:solidFill>
                  <a:srgbClr val="FFFFFF"/>
                </a:solidFill>
                <a:latin typeface="Arial"/>
                <a:cs typeface="Arial"/>
              </a:rPr>
              <a:t>“</a:t>
            </a:r>
            <a:r>
              <a:rPr sz="20700" b="1" spc="-2654" baseline="1409" dirty="0">
                <a:solidFill>
                  <a:srgbClr val="FFFFFF"/>
                </a:solidFill>
                <a:latin typeface="Arial"/>
                <a:cs typeface="Arial"/>
              </a:rPr>
              <a:t> </a:t>
            </a:r>
            <a:r>
              <a:rPr sz="3000" spc="-335" dirty="0">
                <a:solidFill>
                  <a:srgbClr val="121516"/>
                </a:solidFill>
              </a:rPr>
              <a:t>We</a:t>
            </a:r>
            <a:r>
              <a:rPr sz="3000" spc="-200" dirty="0">
                <a:solidFill>
                  <a:srgbClr val="121516"/>
                </a:solidFill>
              </a:rPr>
              <a:t> </a:t>
            </a:r>
            <a:r>
              <a:rPr sz="3000" dirty="0">
                <a:solidFill>
                  <a:srgbClr val="121516"/>
                </a:solidFill>
              </a:rPr>
              <a:t>did</a:t>
            </a:r>
            <a:r>
              <a:rPr sz="3000" spc="-210" dirty="0">
                <a:solidFill>
                  <a:srgbClr val="121516"/>
                </a:solidFill>
              </a:rPr>
              <a:t> </a:t>
            </a:r>
            <a:r>
              <a:rPr sz="3000" spc="-40" dirty="0">
                <a:solidFill>
                  <a:srgbClr val="121516"/>
                </a:solidFill>
              </a:rPr>
              <a:t>significant</a:t>
            </a:r>
            <a:r>
              <a:rPr sz="3000" spc="-200" dirty="0">
                <a:solidFill>
                  <a:srgbClr val="121516"/>
                </a:solidFill>
              </a:rPr>
              <a:t> </a:t>
            </a:r>
            <a:r>
              <a:rPr sz="3000" spc="-55" dirty="0">
                <a:solidFill>
                  <a:srgbClr val="121516"/>
                </a:solidFill>
              </a:rPr>
              <a:t>reinvestment</a:t>
            </a:r>
            <a:r>
              <a:rPr sz="3000" spc="-204" dirty="0">
                <a:solidFill>
                  <a:srgbClr val="121516"/>
                </a:solidFill>
              </a:rPr>
              <a:t> </a:t>
            </a:r>
            <a:r>
              <a:rPr sz="3000" dirty="0">
                <a:solidFill>
                  <a:srgbClr val="121516"/>
                </a:solidFill>
              </a:rPr>
              <a:t>in</a:t>
            </a:r>
            <a:r>
              <a:rPr sz="3000" spc="-210" dirty="0">
                <a:solidFill>
                  <a:srgbClr val="121516"/>
                </a:solidFill>
              </a:rPr>
              <a:t> </a:t>
            </a:r>
            <a:r>
              <a:rPr sz="3000" spc="-25" dirty="0">
                <a:solidFill>
                  <a:srgbClr val="121516"/>
                </a:solidFill>
              </a:rPr>
              <a:t>our</a:t>
            </a:r>
            <a:endParaRPr sz="3000" dirty="0">
              <a:latin typeface="Arial"/>
              <a:cs typeface="Arial"/>
            </a:endParaRPr>
          </a:p>
        </p:txBody>
      </p:sp>
      <p:sp>
        <p:nvSpPr>
          <p:cNvPr id="3" name="object 3" descr="We did significant reinvestment in our premiums, I know that's not as sizzly as adding a meal benefit, but that's literal money back in our members' pockets and we consider that really valuable.&#13;&#10;"/>
          <p:cNvSpPr txBox="1"/>
          <p:nvPr/>
        </p:nvSpPr>
        <p:spPr>
          <a:xfrm>
            <a:off x="1706062" y="1819148"/>
            <a:ext cx="6670040" cy="1854200"/>
          </a:xfrm>
          <a:prstGeom prst="rect">
            <a:avLst/>
          </a:prstGeom>
        </p:spPr>
        <p:txBody>
          <a:bodyPr vert="horz" wrap="square" lIns="0" tIns="12700" rIns="0" bIns="0" rtlCol="0">
            <a:spAutoFit/>
          </a:bodyPr>
          <a:lstStyle/>
          <a:p>
            <a:pPr marL="12700" marR="5080">
              <a:lnSpc>
                <a:spcPct val="100000"/>
              </a:lnSpc>
              <a:spcBef>
                <a:spcPts val="100"/>
              </a:spcBef>
            </a:pPr>
            <a:r>
              <a:rPr sz="3000" spc="-65" dirty="0">
                <a:solidFill>
                  <a:srgbClr val="121516"/>
                </a:solidFill>
                <a:latin typeface="Arial"/>
                <a:cs typeface="Arial"/>
              </a:rPr>
              <a:t>premiums,</a:t>
            </a:r>
            <a:r>
              <a:rPr sz="3000" spc="-190" dirty="0">
                <a:solidFill>
                  <a:srgbClr val="121516"/>
                </a:solidFill>
                <a:latin typeface="Arial"/>
                <a:cs typeface="Arial"/>
              </a:rPr>
              <a:t> </a:t>
            </a:r>
            <a:r>
              <a:rPr sz="3000" spc="-60" dirty="0">
                <a:solidFill>
                  <a:srgbClr val="121516"/>
                </a:solidFill>
                <a:latin typeface="Arial"/>
                <a:cs typeface="Arial"/>
              </a:rPr>
              <a:t>I</a:t>
            </a:r>
            <a:r>
              <a:rPr sz="3000" spc="-185" dirty="0">
                <a:solidFill>
                  <a:srgbClr val="121516"/>
                </a:solidFill>
                <a:latin typeface="Arial"/>
                <a:cs typeface="Arial"/>
              </a:rPr>
              <a:t> </a:t>
            </a:r>
            <a:r>
              <a:rPr sz="3000" spc="-40" dirty="0">
                <a:solidFill>
                  <a:srgbClr val="121516"/>
                </a:solidFill>
                <a:latin typeface="Arial"/>
                <a:cs typeface="Arial"/>
              </a:rPr>
              <a:t>know</a:t>
            </a:r>
            <a:r>
              <a:rPr sz="3000" spc="-195" dirty="0">
                <a:solidFill>
                  <a:srgbClr val="121516"/>
                </a:solidFill>
                <a:latin typeface="Arial"/>
                <a:cs typeface="Arial"/>
              </a:rPr>
              <a:t> </a:t>
            </a:r>
            <a:r>
              <a:rPr sz="3000" dirty="0">
                <a:solidFill>
                  <a:srgbClr val="121516"/>
                </a:solidFill>
                <a:latin typeface="Arial"/>
                <a:cs typeface="Arial"/>
              </a:rPr>
              <a:t>that's</a:t>
            </a:r>
            <a:r>
              <a:rPr sz="3000" spc="-180" dirty="0">
                <a:solidFill>
                  <a:srgbClr val="121516"/>
                </a:solidFill>
                <a:latin typeface="Arial"/>
                <a:cs typeface="Arial"/>
              </a:rPr>
              <a:t> </a:t>
            </a:r>
            <a:r>
              <a:rPr sz="3000" dirty="0">
                <a:solidFill>
                  <a:srgbClr val="121516"/>
                </a:solidFill>
                <a:latin typeface="Arial"/>
                <a:cs typeface="Arial"/>
              </a:rPr>
              <a:t>not</a:t>
            </a:r>
            <a:r>
              <a:rPr sz="3000" spc="-190" dirty="0">
                <a:solidFill>
                  <a:srgbClr val="121516"/>
                </a:solidFill>
                <a:latin typeface="Arial"/>
                <a:cs typeface="Arial"/>
              </a:rPr>
              <a:t> </a:t>
            </a:r>
            <a:r>
              <a:rPr sz="3000" spc="-215" dirty="0">
                <a:solidFill>
                  <a:srgbClr val="121516"/>
                </a:solidFill>
                <a:latin typeface="Arial"/>
                <a:cs typeface="Arial"/>
              </a:rPr>
              <a:t>as</a:t>
            </a:r>
            <a:r>
              <a:rPr sz="3000" spc="-180" dirty="0">
                <a:solidFill>
                  <a:srgbClr val="121516"/>
                </a:solidFill>
                <a:latin typeface="Arial"/>
                <a:cs typeface="Arial"/>
              </a:rPr>
              <a:t> </a:t>
            </a:r>
            <a:r>
              <a:rPr sz="3000" spc="-120" dirty="0">
                <a:solidFill>
                  <a:srgbClr val="121516"/>
                </a:solidFill>
                <a:latin typeface="Arial"/>
                <a:cs typeface="Arial"/>
              </a:rPr>
              <a:t>sizzly</a:t>
            </a:r>
            <a:r>
              <a:rPr sz="3000" spc="-185" dirty="0">
                <a:solidFill>
                  <a:srgbClr val="121516"/>
                </a:solidFill>
                <a:latin typeface="Arial"/>
                <a:cs typeface="Arial"/>
              </a:rPr>
              <a:t> </a:t>
            </a:r>
            <a:r>
              <a:rPr sz="3000" spc="-25" dirty="0">
                <a:solidFill>
                  <a:srgbClr val="121516"/>
                </a:solidFill>
                <a:latin typeface="Arial"/>
                <a:cs typeface="Arial"/>
              </a:rPr>
              <a:t>as </a:t>
            </a:r>
            <a:r>
              <a:rPr sz="3000" spc="-60" dirty="0">
                <a:solidFill>
                  <a:srgbClr val="121516"/>
                </a:solidFill>
                <a:latin typeface="Arial"/>
                <a:cs typeface="Arial"/>
              </a:rPr>
              <a:t>adding</a:t>
            </a:r>
            <a:r>
              <a:rPr sz="3000" spc="-180" dirty="0">
                <a:solidFill>
                  <a:srgbClr val="121516"/>
                </a:solidFill>
                <a:latin typeface="Arial"/>
                <a:cs typeface="Arial"/>
              </a:rPr>
              <a:t> </a:t>
            </a:r>
            <a:r>
              <a:rPr sz="3000" spc="-175" dirty="0">
                <a:solidFill>
                  <a:srgbClr val="121516"/>
                </a:solidFill>
                <a:latin typeface="Arial"/>
                <a:cs typeface="Arial"/>
              </a:rPr>
              <a:t>a</a:t>
            </a:r>
            <a:r>
              <a:rPr sz="3000" spc="-180" dirty="0">
                <a:solidFill>
                  <a:srgbClr val="121516"/>
                </a:solidFill>
                <a:latin typeface="Arial"/>
                <a:cs typeface="Arial"/>
              </a:rPr>
              <a:t> </a:t>
            </a:r>
            <a:r>
              <a:rPr sz="3000" spc="-70" dirty="0">
                <a:solidFill>
                  <a:srgbClr val="121516"/>
                </a:solidFill>
                <a:latin typeface="Arial"/>
                <a:cs typeface="Arial"/>
              </a:rPr>
              <a:t>meal</a:t>
            </a:r>
            <a:r>
              <a:rPr sz="3000" spc="-185" dirty="0">
                <a:solidFill>
                  <a:srgbClr val="121516"/>
                </a:solidFill>
                <a:latin typeface="Arial"/>
                <a:cs typeface="Arial"/>
              </a:rPr>
              <a:t> </a:t>
            </a:r>
            <a:r>
              <a:rPr sz="3000" spc="-35" dirty="0">
                <a:solidFill>
                  <a:srgbClr val="121516"/>
                </a:solidFill>
                <a:latin typeface="Arial"/>
                <a:cs typeface="Arial"/>
              </a:rPr>
              <a:t>benefit,</a:t>
            </a:r>
            <a:r>
              <a:rPr sz="3000" spc="-180" dirty="0">
                <a:solidFill>
                  <a:srgbClr val="121516"/>
                </a:solidFill>
                <a:latin typeface="Arial"/>
                <a:cs typeface="Arial"/>
              </a:rPr>
              <a:t> </a:t>
            </a:r>
            <a:r>
              <a:rPr sz="3000" dirty="0">
                <a:solidFill>
                  <a:srgbClr val="121516"/>
                </a:solidFill>
                <a:latin typeface="Arial"/>
                <a:cs typeface="Arial"/>
              </a:rPr>
              <a:t>but</a:t>
            </a:r>
            <a:r>
              <a:rPr sz="3000" spc="-180" dirty="0">
                <a:solidFill>
                  <a:srgbClr val="121516"/>
                </a:solidFill>
                <a:latin typeface="Arial"/>
                <a:cs typeface="Arial"/>
              </a:rPr>
              <a:t> </a:t>
            </a:r>
            <a:r>
              <a:rPr sz="3000" dirty="0">
                <a:solidFill>
                  <a:srgbClr val="121516"/>
                </a:solidFill>
                <a:latin typeface="Arial"/>
                <a:cs typeface="Arial"/>
              </a:rPr>
              <a:t>that's</a:t>
            </a:r>
            <a:r>
              <a:rPr sz="3000" spc="-170" dirty="0">
                <a:solidFill>
                  <a:srgbClr val="121516"/>
                </a:solidFill>
                <a:latin typeface="Arial"/>
                <a:cs typeface="Arial"/>
              </a:rPr>
              <a:t> </a:t>
            </a:r>
            <a:r>
              <a:rPr sz="3000" spc="-10" dirty="0">
                <a:solidFill>
                  <a:srgbClr val="121516"/>
                </a:solidFill>
                <a:latin typeface="Arial"/>
                <a:cs typeface="Arial"/>
              </a:rPr>
              <a:t>literal </a:t>
            </a:r>
            <a:r>
              <a:rPr sz="3000" spc="-90" dirty="0">
                <a:solidFill>
                  <a:srgbClr val="121516"/>
                </a:solidFill>
                <a:latin typeface="Arial"/>
                <a:cs typeface="Arial"/>
              </a:rPr>
              <a:t>money</a:t>
            </a:r>
            <a:r>
              <a:rPr sz="3000" spc="-195" dirty="0">
                <a:solidFill>
                  <a:srgbClr val="121516"/>
                </a:solidFill>
                <a:latin typeface="Arial"/>
                <a:cs typeface="Arial"/>
              </a:rPr>
              <a:t> </a:t>
            </a:r>
            <a:r>
              <a:rPr sz="3000" spc="-90" dirty="0">
                <a:solidFill>
                  <a:srgbClr val="121516"/>
                </a:solidFill>
                <a:latin typeface="Arial"/>
                <a:cs typeface="Arial"/>
              </a:rPr>
              <a:t>back</a:t>
            </a:r>
            <a:r>
              <a:rPr sz="3000" spc="-195" dirty="0">
                <a:solidFill>
                  <a:srgbClr val="121516"/>
                </a:solidFill>
                <a:latin typeface="Arial"/>
                <a:cs typeface="Arial"/>
              </a:rPr>
              <a:t> </a:t>
            </a:r>
            <a:r>
              <a:rPr sz="3000" dirty="0">
                <a:solidFill>
                  <a:srgbClr val="121516"/>
                </a:solidFill>
                <a:latin typeface="Arial"/>
                <a:cs typeface="Arial"/>
              </a:rPr>
              <a:t>in</a:t>
            </a:r>
            <a:r>
              <a:rPr sz="3000" spc="-195" dirty="0">
                <a:solidFill>
                  <a:srgbClr val="121516"/>
                </a:solidFill>
                <a:latin typeface="Arial"/>
                <a:cs typeface="Arial"/>
              </a:rPr>
              <a:t> </a:t>
            </a:r>
            <a:r>
              <a:rPr sz="3000" spc="-25" dirty="0">
                <a:solidFill>
                  <a:srgbClr val="121516"/>
                </a:solidFill>
                <a:latin typeface="Arial"/>
                <a:cs typeface="Arial"/>
              </a:rPr>
              <a:t>our</a:t>
            </a:r>
            <a:r>
              <a:rPr sz="3000" spc="-200" dirty="0">
                <a:solidFill>
                  <a:srgbClr val="121516"/>
                </a:solidFill>
                <a:latin typeface="Arial"/>
                <a:cs typeface="Arial"/>
              </a:rPr>
              <a:t> </a:t>
            </a:r>
            <a:r>
              <a:rPr sz="3000" spc="-70" dirty="0">
                <a:solidFill>
                  <a:srgbClr val="121516"/>
                </a:solidFill>
                <a:latin typeface="Arial"/>
                <a:cs typeface="Arial"/>
              </a:rPr>
              <a:t>members'</a:t>
            </a:r>
            <a:r>
              <a:rPr sz="3000" spc="-195" dirty="0">
                <a:solidFill>
                  <a:srgbClr val="121516"/>
                </a:solidFill>
                <a:latin typeface="Arial"/>
                <a:cs typeface="Arial"/>
              </a:rPr>
              <a:t> </a:t>
            </a:r>
            <a:r>
              <a:rPr sz="3000" spc="-75" dirty="0">
                <a:solidFill>
                  <a:srgbClr val="121516"/>
                </a:solidFill>
                <a:latin typeface="Arial"/>
                <a:cs typeface="Arial"/>
              </a:rPr>
              <a:t>pockets</a:t>
            </a:r>
            <a:r>
              <a:rPr sz="3000" spc="-185" dirty="0">
                <a:solidFill>
                  <a:srgbClr val="121516"/>
                </a:solidFill>
                <a:latin typeface="Arial"/>
                <a:cs typeface="Arial"/>
              </a:rPr>
              <a:t> </a:t>
            </a:r>
            <a:r>
              <a:rPr sz="3000" spc="-25" dirty="0">
                <a:solidFill>
                  <a:srgbClr val="121516"/>
                </a:solidFill>
                <a:latin typeface="Arial"/>
                <a:cs typeface="Arial"/>
              </a:rPr>
              <a:t>and </a:t>
            </a:r>
            <a:r>
              <a:rPr sz="3000" spc="-110" dirty="0">
                <a:solidFill>
                  <a:srgbClr val="121516"/>
                </a:solidFill>
                <a:latin typeface="Arial"/>
                <a:cs typeface="Arial"/>
              </a:rPr>
              <a:t>we</a:t>
            </a:r>
            <a:r>
              <a:rPr sz="3000" spc="-160" dirty="0">
                <a:solidFill>
                  <a:srgbClr val="121516"/>
                </a:solidFill>
                <a:latin typeface="Arial"/>
                <a:cs typeface="Arial"/>
              </a:rPr>
              <a:t> </a:t>
            </a:r>
            <a:r>
              <a:rPr sz="3000" spc="-80" dirty="0">
                <a:solidFill>
                  <a:srgbClr val="121516"/>
                </a:solidFill>
                <a:latin typeface="Arial"/>
                <a:cs typeface="Arial"/>
              </a:rPr>
              <a:t>consider</a:t>
            </a:r>
            <a:r>
              <a:rPr sz="3000" spc="-165" dirty="0">
                <a:solidFill>
                  <a:srgbClr val="121516"/>
                </a:solidFill>
                <a:latin typeface="Arial"/>
                <a:cs typeface="Arial"/>
              </a:rPr>
              <a:t> </a:t>
            </a:r>
            <a:r>
              <a:rPr sz="3000" dirty="0">
                <a:solidFill>
                  <a:srgbClr val="121516"/>
                </a:solidFill>
                <a:latin typeface="Arial"/>
                <a:cs typeface="Arial"/>
              </a:rPr>
              <a:t>that</a:t>
            </a:r>
            <a:r>
              <a:rPr sz="3000" spc="-160" dirty="0">
                <a:solidFill>
                  <a:srgbClr val="121516"/>
                </a:solidFill>
                <a:latin typeface="Arial"/>
                <a:cs typeface="Arial"/>
              </a:rPr>
              <a:t> </a:t>
            </a:r>
            <a:r>
              <a:rPr sz="3000" spc="-45" dirty="0">
                <a:solidFill>
                  <a:srgbClr val="121516"/>
                </a:solidFill>
                <a:latin typeface="Arial"/>
                <a:cs typeface="Arial"/>
              </a:rPr>
              <a:t>really</a:t>
            </a:r>
            <a:r>
              <a:rPr sz="3000" spc="-155" dirty="0">
                <a:solidFill>
                  <a:srgbClr val="121516"/>
                </a:solidFill>
                <a:latin typeface="Arial"/>
                <a:cs typeface="Arial"/>
              </a:rPr>
              <a:t> </a:t>
            </a:r>
            <a:r>
              <a:rPr sz="3000" spc="-10" dirty="0">
                <a:solidFill>
                  <a:srgbClr val="121516"/>
                </a:solidFill>
                <a:latin typeface="Arial"/>
                <a:cs typeface="Arial"/>
              </a:rPr>
              <a:t>valuable.</a:t>
            </a:r>
            <a:endParaRPr sz="3000" dirty="0">
              <a:latin typeface="Arial"/>
              <a:cs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80123" y="-52323"/>
            <a:ext cx="901700" cy="2128520"/>
          </a:xfrm>
          <a:prstGeom prst="rect">
            <a:avLst/>
          </a:prstGeom>
        </p:spPr>
        <p:txBody>
          <a:bodyPr vert="horz" wrap="square" lIns="0" tIns="12700" rIns="0" bIns="0" rtlCol="0">
            <a:spAutoFit/>
          </a:bodyPr>
          <a:lstStyle/>
          <a:p>
            <a:pPr marL="12700">
              <a:lnSpc>
                <a:spcPct val="100000"/>
              </a:lnSpc>
              <a:spcBef>
                <a:spcPts val="100"/>
              </a:spcBef>
            </a:pPr>
            <a:r>
              <a:rPr sz="13800" b="1" spc="-50" dirty="0">
                <a:solidFill>
                  <a:srgbClr val="FFFFFF"/>
                </a:solidFill>
                <a:latin typeface="Arial"/>
                <a:cs typeface="Arial"/>
              </a:rPr>
              <a:t>“</a:t>
            </a:r>
            <a:endParaRPr sz="13800">
              <a:latin typeface="Arial"/>
              <a:cs typeface="Arial"/>
            </a:endParaRPr>
          </a:p>
        </p:txBody>
      </p:sp>
      <p:sp>
        <p:nvSpPr>
          <p:cNvPr id="3" name="object 3" descr="We started looking at it from a financial perspective, and there wasn’t a whole lot of data out there... We just weren’t seeing many people take us up on the benefit.&#13;&#10;"/>
          <p:cNvSpPr txBox="1"/>
          <p:nvPr/>
        </p:nvSpPr>
        <p:spPr>
          <a:xfrm>
            <a:off x="1675065" y="1709420"/>
            <a:ext cx="6601459" cy="1854200"/>
          </a:xfrm>
          <a:prstGeom prst="rect">
            <a:avLst/>
          </a:prstGeom>
        </p:spPr>
        <p:txBody>
          <a:bodyPr vert="horz" wrap="square" lIns="0" tIns="12700" rIns="0" bIns="0" rtlCol="0">
            <a:spAutoFit/>
          </a:bodyPr>
          <a:lstStyle/>
          <a:p>
            <a:pPr marL="12700" marR="5080">
              <a:lnSpc>
                <a:spcPct val="100000"/>
              </a:lnSpc>
              <a:spcBef>
                <a:spcPts val="100"/>
              </a:spcBef>
            </a:pPr>
            <a:r>
              <a:rPr sz="3000" spc="-335" dirty="0">
                <a:solidFill>
                  <a:srgbClr val="121516"/>
                </a:solidFill>
                <a:latin typeface="Arial"/>
                <a:cs typeface="Arial"/>
              </a:rPr>
              <a:t>We</a:t>
            </a:r>
            <a:r>
              <a:rPr sz="3000" spc="-210" dirty="0">
                <a:solidFill>
                  <a:srgbClr val="121516"/>
                </a:solidFill>
                <a:latin typeface="Arial"/>
                <a:cs typeface="Arial"/>
              </a:rPr>
              <a:t> </a:t>
            </a:r>
            <a:r>
              <a:rPr sz="3000" spc="-45" dirty="0">
                <a:solidFill>
                  <a:srgbClr val="121516"/>
                </a:solidFill>
                <a:latin typeface="Arial"/>
                <a:cs typeface="Arial"/>
              </a:rPr>
              <a:t>started</a:t>
            </a:r>
            <a:r>
              <a:rPr sz="3000" spc="-215" dirty="0">
                <a:solidFill>
                  <a:srgbClr val="121516"/>
                </a:solidFill>
                <a:latin typeface="Arial"/>
                <a:cs typeface="Arial"/>
              </a:rPr>
              <a:t> </a:t>
            </a:r>
            <a:r>
              <a:rPr sz="3000" spc="-25" dirty="0">
                <a:solidFill>
                  <a:srgbClr val="121516"/>
                </a:solidFill>
                <a:latin typeface="Arial"/>
                <a:cs typeface="Arial"/>
              </a:rPr>
              <a:t>looking</a:t>
            </a:r>
            <a:r>
              <a:rPr sz="3000" spc="-210" dirty="0">
                <a:solidFill>
                  <a:srgbClr val="121516"/>
                </a:solidFill>
                <a:latin typeface="Arial"/>
                <a:cs typeface="Arial"/>
              </a:rPr>
              <a:t> </a:t>
            </a:r>
            <a:r>
              <a:rPr sz="3000" dirty="0">
                <a:solidFill>
                  <a:srgbClr val="121516"/>
                </a:solidFill>
                <a:latin typeface="Arial"/>
                <a:cs typeface="Arial"/>
              </a:rPr>
              <a:t>at</a:t>
            </a:r>
            <a:r>
              <a:rPr sz="3000" spc="-210" dirty="0">
                <a:solidFill>
                  <a:srgbClr val="121516"/>
                </a:solidFill>
                <a:latin typeface="Arial"/>
                <a:cs typeface="Arial"/>
              </a:rPr>
              <a:t> </a:t>
            </a:r>
            <a:r>
              <a:rPr sz="3000" spc="120" dirty="0">
                <a:solidFill>
                  <a:srgbClr val="121516"/>
                </a:solidFill>
                <a:latin typeface="Arial"/>
                <a:cs typeface="Arial"/>
              </a:rPr>
              <a:t>it</a:t>
            </a:r>
            <a:r>
              <a:rPr sz="3000" spc="-210" dirty="0">
                <a:solidFill>
                  <a:srgbClr val="121516"/>
                </a:solidFill>
                <a:latin typeface="Arial"/>
                <a:cs typeface="Arial"/>
              </a:rPr>
              <a:t> </a:t>
            </a:r>
            <a:r>
              <a:rPr sz="3000" spc="-10" dirty="0">
                <a:solidFill>
                  <a:srgbClr val="121516"/>
                </a:solidFill>
                <a:latin typeface="Arial"/>
                <a:cs typeface="Arial"/>
              </a:rPr>
              <a:t>from</a:t>
            </a:r>
            <a:r>
              <a:rPr sz="3000" spc="-204" dirty="0">
                <a:solidFill>
                  <a:srgbClr val="121516"/>
                </a:solidFill>
                <a:latin typeface="Arial"/>
                <a:cs typeface="Arial"/>
              </a:rPr>
              <a:t> </a:t>
            </a:r>
            <a:r>
              <a:rPr sz="3000" spc="-175" dirty="0">
                <a:solidFill>
                  <a:srgbClr val="121516"/>
                </a:solidFill>
                <a:latin typeface="Arial"/>
                <a:cs typeface="Arial"/>
              </a:rPr>
              <a:t>a</a:t>
            </a:r>
            <a:r>
              <a:rPr sz="3000" spc="-210" dirty="0">
                <a:solidFill>
                  <a:srgbClr val="121516"/>
                </a:solidFill>
                <a:latin typeface="Arial"/>
                <a:cs typeface="Arial"/>
              </a:rPr>
              <a:t> </a:t>
            </a:r>
            <a:r>
              <a:rPr sz="3000" spc="-10" dirty="0">
                <a:solidFill>
                  <a:srgbClr val="121516"/>
                </a:solidFill>
                <a:latin typeface="Arial"/>
                <a:cs typeface="Arial"/>
              </a:rPr>
              <a:t>financial </a:t>
            </a:r>
            <a:r>
              <a:rPr sz="3000" spc="-85" dirty="0">
                <a:solidFill>
                  <a:srgbClr val="121516"/>
                </a:solidFill>
                <a:latin typeface="Arial"/>
                <a:cs typeface="Arial"/>
              </a:rPr>
              <a:t>perspective,</a:t>
            </a:r>
            <a:r>
              <a:rPr sz="3000" spc="-190" dirty="0">
                <a:solidFill>
                  <a:srgbClr val="121516"/>
                </a:solidFill>
                <a:latin typeface="Arial"/>
                <a:cs typeface="Arial"/>
              </a:rPr>
              <a:t> </a:t>
            </a:r>
            <a:r>
              <a:rPr sz="3000" spc="-75" dirty="0">
                <a:solidFill>
                  <a:srgbClr val="121516"/>
                </a:solidFill>
                <a:latin typeface="Arial"/>
                <a:cs typeface="Arial"/>
              </a:rPr>
              <a:t>and</a:t>
            </a:r>
            <a:r>
              <a:rPr sz="3000" spc="-195" dirty="0">
                <a:solidFill>
                  <a:srgbClr val="121516"/>
                </a:solidFill>
                <a:latin typeface="Arial"/>
                <a:cs typeface="Arial"/>
              </a:rPr>
              <a:t> </a:t>
            </a:r>
            <a:r>
              <a:rPr sz="3000" spc="-50" dirty="0">
                <a:solidFill>
                  <a:srgbClr val="121516"/>
                </a:solidFill>
                <a:latin typeface="Arial"/>
                <a:cs typeface="Arial"/>
              </a:rPr>
              <a:t>there</a:t>
            </a:r>
            <a:r>
              <a:rPr sz="3000" spc="-190" dirty="0">
                <a:solidFill>
                  <a:srgbClr val="121516"/>
                </a:solidFill>
                <a:latin typeface="Arial"/>
                <a:cs typeface="Arial"/>
              </a:rPr>
              <a:t> </a:t>
            </a:r>
            <a:r>
              <a:rPr sz="3000" spc="-45" dirty="0">
                <a:solidFill>
                  <a:srgbClr val="121516"/>
                </a:solidFill>
                <a:latin typeface="Arial"/>
                <a:cs typeface="Arial"/>
              </a:rPr>
              <a:t>wasn’t</a:t>
            </a:r>
            <a:r>
              <a:rPr sz="3000" spc="-190" dirty="0">
                <a:solidFill>
                  <a:srgbClr val="121516"/>
                </a:solidFill>
                <a:latin typeface="Arial"/>
                <a:cs typeface="Arial"/>
              </a:rPr>
              <a:t> </a:t>
            </a:r>
            <a:r>
              <a:rPr sz="3000" spc="-175" dirty="0">
                <a:solidFill>
                  <a:srgbClr val="121516"/>
                </a:solidFill>
                <a:latin typeface="Arial"/>
                <a:cs typeface="Arial"/>
              </a:rPr>
              <a:t>a</a:t>
            </a:r>
            <a:r>
              <a:rPr sz="3000" spc="-190" dirty="0">
                <a:solidFill>
                  <a:srgbClr val="121516"/>
                </a:solidFill>
                <a:latin typeface="Arial"/>
                <a:cs typeface="Arial"/>
              </a:rPr>
              <a:t> </a:t>
            </a:r>
            <a:r>
              <a:rPr sz="3000" spc="-45" dirty="0">
                <a:solidFill>
                  <a:srgbClr val="121516"/>
                </a:solidFill>
                <a:latin typeface="Arial"/>
                <a:cs typeface="Arial"/>
              </a:rPr>
              <a:t>whole</a:t>
            </a:r>
            <a:r>
              <a:rPr sz="3000" spc="-190" dirty="0">
                <a:solidFill>
                  <a:srgbClr val="121516"/>
                </a:solidFill>
                <a:latin typeface="Arial"/>
                <a:cs typeface="Arial"/>
              </a:rPr>
              <a:t> </a:t>
            </a:r>
            <a:r>
              <a:rPr sz="3000" spc="45" dirty="0">
                <a:solidFill>
                  <a:srgbClr val="121516"/>
                </a:solidFill>
                <a:latin typeface="Arial"/>
                <a:cs typeface="Arial"/>
              </a:rPr>
              <a:t>lot </a:t>
            </a:r>
            <a:r>
              <a:rPr sz="3000" dirty="0">
                <a:solidFill>
                  <a:srgbClr val="121516"/>
                </a:solidFill>
                <a:latin typeface="Arial"/>
                <a:cs typeface="Arial"/>
              </a:rPr>
              <a:t>of</a:t>
            </a:r>
            <a:r>
              <a:rPr sz="3000" spc="-200" dirty="0">
                <a:solidFill>
                  <a:srgbClr val="121516"/>
                </a:solidFill>
                <a:latin typeface="Arial"/>
                <a:cs typeface="Arial"/>
              </a:rPr>
              <a:t> </a:t>
            </a:r>
            <a:r>
              <a:rPr sz="3000" spc="-45" dirty="0">
                <a:solidFill>
                  <a:srgbClr val="121516"/>
                </a:solidFill>
                <a:latin typeface="Arial"/>
                <a:cs typeface="Arial"/>
              </a:rPr>
              <a:t>data</a:t>
            </a:r>
            <a:r>
              <a:rPr sz="3000" spc="-195" dirty="0">
                <a:solidFill>
                  <a:srgbClr val="121516"/>
                </a:solidFill>
                <a:latin typeface="Arial"/>
                <a:cs typeface="Arial"/>
              </a:rPr>
              <a:t> </a:t>
            </a:r>
            <a:r>
              <a:rPr sz="3000" dirty="0">
                <a:solidFill>
                  <a:srgbClr val="121516"/>
                </a:solidFill>
                <a:latin typeface="Arial"/>
                <a:cs typeface="Arial"/>
              </a:rPr>
              <a:t>out</a:t>
            </a:r>
            <a:r>
              <a:rPr sz="3000" spc="-195" dirty="0">
                <a:solidFill>
                  <a:srgbClr val="121516"/>
                </a:solidFill>
                <a:latin typeface="Arial"/>
                <a:cs typeface="Arial"/>
              </a:rPr>
              <a:t> </a:t>
            </a:r>
            <a:r>
              <a:rPr sz="3000" spc="-70" dirty="0">
                <a:solidFill>
                  <a:srgbClr val="121516"/>
                </a:solidFill>
                <a:latin typeface="Arial"/>
                <a:cs typeface="Arial"/>
              </a:rPr>
              <a:t>there...</a:t>
            </a:r>
            <a:r>
              <a:rPr sz="3000" spc="-200" dirty="0">
                <a:solidFill>
                  <a:srgbClr val="121516"/>
                </a:solidFill>
                <a:latin typeface="Arial"/>
                <a:cs typeface="Arial"/>
              </a:rPr>
              <a:t> </a:t>
            </a:r>
            <a:r>
              <a:rPr sz="3000" spc="-335" dirty="0">
                <a:solidFill>
                  <a:srgbClr val="121516"/>
                </a:solidFill>
                <a:latin typeface="Arial"/>
                <a:cs typeface="Arial"/>
              </a:rPr>
              <a:t>We</a:t>
            </a:r>
            <a:r>
              <a:rPr sz="3000" spc="-195" dirty="0">
                <a:solidFill>
                  <a:srgbClr val="121516"/>
                </a:solidFill>
                <a:latin typeface="Arial"/>
                <a:cs typeface="Arial"/>
              </a:rPr>
              <a:t> </a:t>
            </a:r>
            <a:r>
              <a:rPr sz="3000" spc="-10" dirty="0">
                <a:solidFill>
                  <a:srgbClr val="121516"/>
                </a:solidFill>
                <a:latin typeface="Arial"/>
                <a:cs typeface="Arial"/>
              </a:rPr>
              <a:t>just</a:t>
            </a:r>
            <a:r>
              <a:rPr sz="3000" spc="-200" dirty="0">
                <a:solidFill>
                  <a:srgbClr val="121516"/>
                </a:solidFill>
                <a:latin typeface="Arial"/>
                <a:cs typeface="Arial"/>
              </a:rPr>
              <a:t> </a:t>
            </a:r>
            <a:r>
              <a:rPr sz="3000" spc="-30" dirty="0">
                <a:solidFill>
                  <a:srgbClr val="121516"/>
                </a:solidFill>
                <a:latin typeface="Arial"/>
                <a:cs typeface="Arial"/>
              </a:rPr>
              <a:t>weren’t</a:t>
            </a:r>
            <a:r>
              <a:rPr sz="3000" spc="-195" dirty="0">
                <a:solidFill>
                  <a:srgbClr val="121516"/>
                </a:solidFill>
                <a:latin typeface="Arial"/>
                <a:cs typeface="Arial"/>
              </a:rPr>
              <a:t> </a:t>
            </a:r>
            <a:r>
              <a:rPr sz="3000" spc="-95" dirty="0">
                <a:solidFill>
                  <a:srgbClr val="121516"/>
                </a:solidFill>
                <a:latin typeface="Arial"/>
                <a:cs typeface="Arial"/>
              </a:rPr>
              <a:t>seeing many</a:t>
            </a:r>
            <a:r>
              <a:rPr sz="3000" spc="-210" dirty="0">
                <a:solidFill>
                  <a:srgbClr val="121516"/>
                </a:solidFill>
                <a:latin typeface="Arial"/>
                <a:cs typeface="Arial"/>
              </a:rPr>
              <a:t> </a:t>
            </a:r>
            <a:r>
              <a:rPr sz="3000" spc="-65" dirty="0">
                <a:solidFill>
                  <a:srgbClr val="121516"/>
                </a:solidFill>
                <a:latin typeface="Arial"/>
                <a:cs typeface="Arial"/>
              </a:rPr>
              <a:t>people</a:t>
            </a:r>
            <a:r>
              <a:rPr sz="3000" spc="-210" dirty="0">
                <a:solidFill>
                  <a:srgbClr val="121516"/>
                </a:solidFill>
                <a:latin typeface="Arial"/>
                <a:cs typeface="Arial"/>
              </a:rPr>
              <a:t> </a:t>
            </a:r>
            <a:r>
              <a:rPr sz="3000" spc="-60" dirty="0">
                <a:solidFill>
                  <a:srgbClr val="121516"/>
                </a:solidFill>
                <a:latin typeface="Arial"/>
                <a:cs typeface="Arial"/>
              </a:rPr>
              <a:t>take</a:t>
            </a:r>
            <a:r>
              <a:rPr sz="3000" spc="-210" dirty="0">
                <a:solidFill>
                  <a:srgbClr val="121516"/>
                </a:solidFill>
                <a:latin typeface="Arial"/>
                <a:cs typeface="Arial"/>
              </a:rPr>
              <a:t> </a:t>
            </a:r>
            <a:r>
              <a:rPr sz="3000" spc="-150" dirty="0">
                <a:solidFill>
                  <a:srgbClr val="121516"/>
                </a:solidFill>
                <a:latin typeface="Arial"/>
                <a:cs typeface="Arial"/>
              </a:rPr>
              <a:t>us</a:t>
            </a:r>
            <a:r>
              <a:rPr sz="3000" spc="-204" dirty="0">
                <a:solidFill>
                  <a:srgbClr val="121516"/>
                </a:solidFill>
                <a:latin typeface="Arial"/>
                <a:cs typeface="Arial"/>
              </a:rPr>
              <a:t> </a:t>
            </a:r>
            <a:r>
              <a:rPr sz="3000" spc="-20" dirty="0">
                <a:solidFill>
                  <a:srgbClr val="121516"/>
                </a:solidFill>
                <a:latin typeface="Arial"/>
                <a:cs typeface="Arial"/>
              </a:rPr>
              <a:t>up</a:t>
            </a:r>
            <a:r>
              <a:rPr sz="3000" spc="-215" dirty="0">
                <a:solidFill>
                  <a:srgbClr val="121516"/>
                </a:solidFill>
                <a:latin typeface="Arial"/>
                <a:cs typeface="Arial"/>
              </a:rPr>
              <a:t> </a:t>
            </a:r>
            <a:r>
              <a:rPr sz="3000" spc="-40" dirty="0">
                <a:solidFill>
                  <a:srgbClr val="121516"/>
                </a:solidFill>
                <a:latin typeface="Arial"/>
                <a:cs typeface="Arial"/>
              </a:rPr>
              <a:t>on</a:t>
            </a:r>
            <a:r>
              <a:rPr sz="3000" spc="-215" dirty="0">
                <a:solidFill>
                  <a:srgbClr val="121516"/>
                </a:solidFill>
                <a:latin typeface="Arial"/>
                <a:cs typeface="Arial"/>
              </a:rPr>
              <a:t> </a:t>
            </a:r>
            <a:r>
              <a:rPr sz="3000" spc="-20" dirty="0">
                <a:solidFill>
                  <a:srgbClr val="121516"/>
                </a:solidFill>
                <a:latin typeface="Arial"/>
                <a:cs typeface="Arial"/>
              </a:rPr>
              <a:t>the</a:t>
            </a:r>
            <a:r>
              <a:rPr sz="3000" spc="-210" dirty="0">
                <a:solidFill>
                  <a:srgbClr val="121516"/>
                </a:solidFill>
                <a:latin typeface="Arial"/>
                <a:cs typeface="Arial"/>
              </a:rPr>
              <a:t> </a:t>
            </a:r>
            <a:r>
              <a:rPr sz="3000" spc="-10" dirty="0">
                <a:solidFill>
                  <a:srgbClr val="121516"/>
                </a:solidFill>
                <a:latin typeface="Arial"/>
                <a:cs typeface="Arial"/>
              </a:rPr>
              <a:t>benefit.</a:t>
            </a:r>
            <a:endParaRPr sz="3000" dirty="0">
              <a:latin typeface="Arial"/>
              <a:cs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77813" y="4685972"/>
            <a:ext cx="8591550" cy="3175"/>
            <a:chOff x="277813" y="4685972"/>
            <a:chExt cx="8591550" cy="3175"/>
          </a:xfrm>
        </p:grpSpPr>
        <p:sp>
          <p:nvSpPr>
            <p:cNvPr id="3" name="object 3"/>
            <p:cNvSpPr/>
            <p:nvPr/>
          </p:nvSpPr>
          <p:spPr>
            <a:xfrm>
              <a:off x="365125" y="4687559"/>
              <a:ext cx="8409940" cy="0"/>
            </a:xfrm>
            <a:custGeom>
              <a:avLst/>
              <a:gdLst/>
              <a:ahLst/>
              <a:cxnLst/>
              <a:rect l="l" t="t" r="r" b="b"/>
              <a:pathLst>
                <a:path w="8409940">
                  <a:moveTo>
                    <a:pt x="0" y="0"/>
                  </a:moveTo>
                  <a:lnTo>
                    <a:pt x="8409459" y="0"/>
                  </a:lnTo>
                </a:path>
              </a:pathLst>
            </a:custGeom>
            <a:ln w="3175">
              <a:solidFill>
                <a:srgbClr val="052049"/>
              </a:solidFill>
            </a:ln>
          </p:spPr>
          <p:txBody>
            <a:bodyPr wrap="square" lIns="0" tIns="0" rIns="0" bIns="0" rtlCol="0"/>
            <a:lstStyle/>
            <a:p>
              <a:endParaRPr/>
            </a:p>
          </p:txBody>
        </p:sp>
        <p:sp>
          <p:nvSpPr>
            <p:cNvPr id="4" name="object 4"/>
            <p:cNvSpPr/>
            <p:nvPr/>
          </p:nvSpPr>
          <p:spPr>
            <a:xfrm>
              <a:off x="277813" y="4687559"/>
              <a:ext cx="8591550" cy="0"/>
            </a:xfrm>
            <a:custGeom>
              <a:avLst/>
              <a:gdLst/>
              <a:ahLst/>
              <a:cxnLst/>
              <a:rect l="l" t="t" r="r" b="b"/>
              <a:pathLst>
                <a:path w="8591550">
                  <a:moveTo>
                    <a:pt x="0" y="0"/>
                  </a:moveTo>
                  <a:lnTo>
                    <a:pt x="8590976" y="0"/>
                  </a:lnTo>
                </a:path>
              </a:pathLst>
            </a:custGeom>
            <a:ln w="3175">
              <a:solidFill>
                <a:srgbClr val="052049"/>
              </a:solidFill>
            </a:ln>
          </p:spPr>
          <p:txBody>
            <a:bodyPr wrap="square" lIns="0" tIns="0" rIns="0" bIns="0" rtlCol="0"/>
            <a:lstStyle/>
            <a:p>
              <a:endParaRPr/>
            </a:p>
          </p:txBody>
        </p:sp>
      </p:grpSp>
      <p:sp>
        <p:nvSpPr>
          <p:cNvPr id="5" name="object 5">
            <a:extLst>
              <a:ext uri="{C183D7F6-B498-43B3-948B-1728B52AA6E4}">
                <adec:decorative xmlns:adec="http://schemas.microsoft.com/office/drawing/2017/decorative" val="1"/>
              </a:ext>
            </a:extLst>
          </p:cNvPr>
          <p:cNvSpPr/>
          <p:nvPr/>
        </p:nvSpPr>
        <p:spPr>
          <a:xfrm>
            <a:off x="8393112" y="4800601"/>
            <a:ext cx="481330" cy="231140"/>
          </a:xfrm>
          <a:custGeom>
            <a:avLst/>
            <a:gdLst/>
            <a:ahLst/>
            <a:cxnLst/>
            <a:rect l="l" t="t" r="r" b="b"/>
            <a:pathLst>
              <a:path w="481329" h="231139">
                <a:moveTo>
                  <a:pt x="272110" y="178803"/>
                </a:moveTo>
                <a:lnTo>
                  <a:pt x="241884" y="178803"/>
                </a:lnTo>
                <a:lnTo>
                  <a:pt x="242936" y="190433"/>
                </a:lnTo>
                <a:lnTo>
                  <a:pt x="269003" y="222954"/>
                </a:lnTo>
                <a:lnTo>
                  <a:pt x="307848" y="231076"/>
                </a:lnTo>
                <a:lnTo>
                  <a:pt x="322299" y="230088"/>
                </a:lnTo>
                <a:lnTo>
                  <a:pt x="361017" y="209843"/>
                </a:lnTo>
                <a:lnTo>
                  <a:pt x="364860" y="203568"/>
                </a:lnTo>
                <a:lnTo>
                  <a:pt x="306476" y="203568"/>
                </a:lnTo>
                <a:lnTo>
                  <a:pt x="297156" y="203030"/>
                </a:lnTo>
                <a:lnTo>
                  <a:pt x="273494" y="185686"/>
                </a:lnTo>
                <a:lnTo>
                  <a:pt x="272110" y="178803"/>
                </a:lnTo>
                <a:close/>
              </a:path>
              <a:path w="481329" h="231139">
                <a:moveTo>
                  <a:pt x="405422" y="184302"/>
                </a:moveTo>
                <a:lnTo>
                  <a:pt x="371068" y="184302"/>
                </a:lnTo>
                <a:lnTo>
                  <a:pt x="371068" y="228320"/>
                </a:lnTo>
                <a:lnTo>
                  <a:pt x="405422" y="228320"/>
                </a:lnTo>
                <a:lnTo>
                  <a:pt x="405422" y="184302"/>
                </a:lnTo>
                <a:close/>
              </a:path>
              <a:path w="481329" h="231139">
                <a:moveTo>
                  <a:pt x="353439" y="147167"/>
                </a:moveTo>
                <a:lnTo>
                  <a:pt x="258368" y="147167"/>
                </a:lnTo>
                <a:lnTo>
                  <a:pt x="259753" y="148551"/>
                </a:lnTo>
                <a:lnTo>
                  <a:pt x="310591" y="163677"/>
                </a:lnTo>
                <a:lnTo>
                  <a:pt x="321589" y="166433"/>
                </a:lnTo>
                <a:lnTo>
                  <a:pt x="328460" y="169176"/>
                </a:lnTo>
                <a:lnTo>
                  <a:pt x="336715" y="174675"/>
                </a:lnTo>
                <a:lnTo>
                  <a:pt x="339458" y="178803"/>
                </a:lnTo>
                <a:lnTo>
                  <a:pt x="339458" y="192557"/>
                </a:lnTo>
                <a:lnTo>
                  <a:pt x="335330" y="198056"/>
                </a:lnTo>
                <a:lnTo>
                  <a:pt x="325716" y="202184"/>
                </a:lnTo>
                <a:lnTo>
                  <a:pt x="320217" y="203568"/>
                </a:lnTo>
                <a:lnTo>
                  <a:pt x="364860" y="203568"/>
                </a:lnTo>
                <a:lnTo>
                  <a:pt x="365915" y="201845"/>
                </a:lnTo>
                <a:lnTo>
                  <a:pt x="369265" y="193331"/>
                </a:lnTo>
                <a:lnTo>
                  <a:pt x="371068" y="184302"/>
                </a:lnTo>
                <a:lnTo>
                  <a:pt x="405422" y="184302"/>
                </a:lnTo>
                <a:lnTo>
                  <a:pt x="405422" y="178803"/>
                </a:lnTo>
                <a:lnTo>
                  <a:pt x="371068" y="178803"/>
                </a:lnTo>
                <a:lnTo>
                  <a:pt x="369501" y="170038"/>
                </a:lnTo>
                <a:lnTo>
                  <a:pt x="366896" y="162646"/>
                </a:lnTo>
                <a:lnTo>
                  <a:pt x="366774" y="162301"/>
                </a:lnTo>
                <a:lnTo>
                  <a:pt x="362758" y="155595"/>
                </a:lnTo>
                <a:lnTo>
                  <a:pt x="357327" y="149923"/>
                </a:lnTo>
                <a:lnTo>
                  <a:pt x="353439" y="147167"/>
                </a:lnTo>
                <a:close/>
              </a:path>
              <a:path w="481329" h="231139">
                <a:moveTo>
                  <a:pt x="481012" y="71526"/>
                </a:moveTo>
                <a:lnTo>
                  <a:pt x="371068" y="71526"/>
                </a:lnTo>
                <a:lnTo>
                  <a:pt x="371068" y="178803"/>
                </a:lnTo>
                <a:lnTo>
                  <a:pt x="405422" y="178803"/>
                </a:lnTo>
                <a:lnTo>
                  <a:pt x="405422" y="163677"/>
                </a:lnTo>
                <a:lnTo>
                  <a:pt x="471385" y="163677"/>
                </a:lnTo>
                <a:lnTo>
                  <a:pt x="471385" y="136169"/>
                </a:lnTo>
                <a:lnTo>
                  <a:pt x="405422" y="136169"/>
                </a:lnTo>
                <a:lnTo>
                  <a:pt x="405422" y="100406"/>
                </a:lnTo>
                <a:lnTo>
                  <a:pt x="481012" y="100406"/>
                </a:lnTo>
                <a:lnTo>
                  <a:pt x="481012" y="71526"/>
                </a:lnTo>
                <a:close/>
              </a:path>
              <a:path w="481329" h="231139">
                <a:moveTo>
                  <a:pt x="34353" y="2755"/>
                </a:moveTo>
                <a:lnTo>
                  <a:pt x="0" y="2755"/>
                </a:lnTo>
                <a:lnTo>
                  <a:pt x="0" y="100406"/>
                </a:lnTo>
                <a:lnTo>
                  <a:pt x="4509" y="128278"/>
                </a:lnTo>
                <a:lnTo>
                  <a:pt x="17522" y="148029"/>
                </a:lnTo>
                <a:lnTo>
                  <a:pt x="38265" y="159786"/>
                </a:lnTo>
                <a:lnTo>
                  <a:pt x="65963" y="163677"/>
                </a:lnTo>
                <a:lnTo>
                  <a:pt x="94462" y="159786"/>
                </a:lnTo>
                <a:lnTo>
                  <a:pt x="115616" y="148029"/>
                </a:lnTo>
                <a:lnTo>
                  <a:pt x="124435" y="134797"/>
                </a:lnTo>
                <a:lnTo>
                  <a:pt x="65963" y="134797"/>
                </a:lnTo>
                <a:lnTo>
                  <a:pt x="50523" y="132127"/>
                </a:lnTo>
                <a:lnTo>
                  <a:pt x="49667" y="132127"/>
                </a:lnTo>
                <a:lnTo>
                  <a:pt x="39852" y="124307"/>
                </a:lnTo>
                <a:lnTo>
                  <a:pt x="35427" y="113323"/>
                </a:lnTo>
                <a:lnTo>
                  <a:pt x="34761" y="105307"/>
                </a:lnTo>
                <a:lnTo>
                  <a:pt x="34696" y="104533"/>
                </a:lnTo>
                <a:lnTo>
                  <a:pt x="34582" y="103162"/>
                </a:lnTo>
                <a:lnTo>
                  <a:pt x="34467" y="101777"/>
                </a:lnTo>
                <a:lnTo>
                  <a:pt x="34353" y="2755"/>
                </a:lnTo>
                <a:close/>
              </a:path>
              <a:path w="481329" h="231139">
                <a:moveTo>
                  <a:pt x="168354" y="88023"/>
                </a:moveTo>
                <a:lnTo>
                  <a:pt x="133311" y="88023"/>
                </a:lnTo>
                <a:lnTo>
                  <a:pt x="139924" y="117836"/>
                </a:lnTo>
                <a:lnTo>
                  <a:pt x="155300" y="141843"/>
                </a:lnTo>
                <a:lnTo>
                  <a:pt x="178922" y="157853"/>
                </a:lnTo>
                <a:lnTo>
                  <a:pt x="210273" y="163677"/>
                </a:lnTo>
                <a:lnTo>
                  <a:pt x="224144" y="162646"/>
                </a:lnTo>
                <a:lnTo>
                  <a:pt x="236726" y="159551"/>
                </a:lnTo>
                <a:lnTo>
                  <a:pt x="247762" y="154392"/>
                </a:lnTo>
                <a:lnTo>
                  <a:pt x="256997" y="147167"/>
                </a:lnTo>
                <a:lnTo>
                  <a:pt x="353439" y="147167"/>
                </a:lnTo>
                <a:lnTo>
                  <a:pt x="316122" y="134797"/>
                </a:lnTo>
                <a:lnTo>
                  <a:pt x="210273" y="134797"/>
                </a:lnTo>
                <a:lnTo>
                  <a:pt x="190859" y="130305"/>
                </a:lnTo>
                <a:lnTo>
                  <a:pt x="177630" y="118462"/>
                </a:lnTo>
                <a:lnTo>
                  <a:pt x="170097" y="101777"/>
                </a:lnTo>
                <a:lnTo>
                  <a:pt x="169906" y="100406"/>
                </a:lnTo>
                <a:lnTo>
                  <a:pt x="168354" y="88023"/>
                </a:lnTo>
                <a:close/>
              </a:path>
              <a:path w="481329" h="231139">
                <a:moveTo>
                  <a:pt x="133311" y="2755"/>
                </a:moveTo>
                <a:lnTo>
                  <a:pt x="98945" y="2755"/>
                </a:lnTo>
                <a:lnTo>
                  <a:pt x="98945" y="100406"/>
                </a:lnTo>
                <a:lnTo>
                  <a:pt x="97271" y="115643"/>
                </a:lnTo>
                <a:lnTo>
                  <a:pt x="91729" y="126371"/>
                </a:lnTo>
                <a:lnTo>
                  <a:pt x="81554" y="132712"/>
                </a:lnTo>
                <a:lnTo>
                  <a:pt x="65963" y="134797"/>
                </a:lnTo>
                <a:lnTo>
                  <a:pt x="124435" y="134797"/>
                </a:lnTo>
                <a:lnTo>
                  <a:pt x="128780" y="128278"/>
                </a:lnTo>
                <a:lnTo>
                  <a:pt x="133311" y="100406"/>
                </a:lnTo>
                <a:lnTo>
                  <a:pt x="133311" y="88023"/>
                </a:lnTo>
                <a:lnTo>
                  <a:pt x="168354" y="88023"/>
                </a:lnTo>
                <a:lnTo>
                  <a:pt x="167665" y="82524"/>
                </a:lnTo>
                <a:lnTo>
                  <a:pt x="168492" y="75653"/>
                </a:lnTo>
                <a:lnTo>
                  <a:pt x="133311" y="75653"/>
                </a:lnTo>
                <a:lnTo>
                  <a:pt x="133311" y="2755"/>
                </a:lnTo>
                <a:close/>
              </a:path>
              <a:path w="481329" h="231139">
                <a:moveTo>
                  <a:pt x="305104" y="66014"/>
                </a:moveTo>
                <a:lnTo>
                  <a:pt x="259753" y="79768"/>
                </a:lnTo>
                <a:lnTo>
                  <a:pt x="245999" y="100406"/>
                </a:lnTo>
                <a:lnTo>
                  <a:pt x="245999" y="103162"/>
                </a:lnTo>
                <a:lnTo>
                  <a:pt x="244627" y="104533"/>
                </a:lnTo>
                <a:lnTo>
                  <a:pt x="210273" y="134797"/>
                </a:lnTo>
                <a:lnTo>
                  <a:pt x="316122" y="134797"/>
                </a:lnTo>
                <a:lnTo>
                  <a:pt x="302778" y="132127"/>
                </a:lnTo>
                <a:lnTo>
                  <a:pt x="302648" y="132127"/>
                </a:lnTo>
                <a:lnTo>
                  <a:pt x="292735" y="129286"/>
                </a:lnTo>
                <a:lnTo>
                  <a:pt x="285864" y="126542"/>
                </a:lnTo>
                <a:lnTo>
                  <a:pt x="281736" y="125158"/>
                </a:lnTo>
                <a:lnTo>
                  <a:pt x="278993" y="123786"/>
                </a:lnTo>
                <a:lnTo>
                  <a:pt x="276237" y="121043"/>
                </a:lnTo>
                <a:lnTo>
                  <a:pt x="276237" y="118287"/>
                </a:lnTo>
                <a:lnTo>
                  <a:pt x="274866" y="116916"/>
                </a:lnTo>
                <a:lnTo>
                  <a:pt x="274866" y="107289"/>
                </a:lnTo>
                <a:lnTo>
                  <a:pt x="276237" y="103162"/>
                </a:lnTo>
                <a:lnTo>
                  <a:pt x="280365" y="99034"/>
                </a:lnTo>
                <a:lnTo>
                  <a:pt x="281736" y="99034"/>
                </a:lnTo>
                <a:lnTo>
                  <a:pt x="287235" y="94907"/>
                </a:lnTo>
                <a:lnTo>
                  <a:pt x="294106" y="93522"/>
                </a:lnTo>
                <a:lnTo>
                  <a:pt x="359619" y="93522"/>
                </a:lnTo>
                <a:lnTo>
                  <a:pt x="355132" y="86733"/>
                </a:lnTo>
                <a:lnTo>
                  <a:pt x="347700" y="79768"/>
                </a:lnTo>
                <a:lnTo>
                  <a:pt x="338144" y="73558"/>
                </a:lnTo>
                <a:lnTo>
                  <a:pt x="327945" y="69281"/>
                </a:lnTo>
                <a:lnTo>
                  <a:pt x="316975" y="66809"/>
                </a:lnTo>
                <a:lnTo>
                  <a:pt x="305104" y="66014"/>
                </a:lnTo>
                <a:close/>
              </a:path>
              <a:path w="481329" h="231139">
                <a:moveTo>
                  <a:pt x="359619" y="93522"/>
                </a:moveTo>
                <a:lnTo>
                  <a:pt x="310591" y="93522"/>
                </a:lnTo>
                <a:lnTo>
                  <a:pt x="317461" y="94907"/>
                </a:lnTo>
                <a:lnTo>
                  <a:pt x="321589" y="97650"/>
                </a:lnTo>
                <a:lnTo>
                  <a:pt x="329831" y="101777"/>
                </a:lnTo>
                <a:lnTo>
                  <a:pt x="333959" y="107289"/>
                </a:lnTo>
                <a:lnTo>
                  <a:pt x="333959" y="116916"/>
                </a:lnTo>
                <a:lnTo>
                  <a:pt x="365569" y="116916"/>
                </a:lnTo>
                <a:lnTo>
                  <a:pt x="364324" y="105307"/>
                </a:lnTo>
                <a:lnTo>
                  <a:pt x="360759" y="95246"/>
                </a:lnTo>
                <a:lnTo>
                  <a:pt x="359619" y="93522"/>
                </a:lnTo>
                <a:close/>
              </a:path>
              <a:path w="481329" h="231139">
                <a:moveTo>
                  <a:pt x="210273" y="0"/>
                </a:moveTo>
                <a:lnTo>
                  <a:pt x="178922" y="5823"/>
                </a:lnTo>
                <a:lnTo>
                  <a:pt x="155300" y="21834"/>
                </a:lnTo>
                <a:lnTo>
                  <a:pt x="139924" y="45841"/>
                </a:lnTo>
                <a:lnTo>
                  <a:pt x="133311" y="75653"/>
                </a:lnTo>
                <a:lnTo>
                  <a:pt x="168492" y="75653"/>
                </a:lnTo>
                <a:lnTo>
                  <a:pt x="170070" y="62537"/>
                </a:lnTo>
                <a:lnTo>
                  <a:pt x="177630" y="45386"/>
                </a:lnTo>
                <a:lnTo>
                  <a:pt x="190859" y="33393"/>
                </a:lnTo>
                <a:lnTo>
                  <a:pt x="210273" y="28879"/>
                </a:lnTo>
                <a:lnTo>
                  <a:pt x="267622" y="28879"/>
                </a:lnTo>
                <a:lnTo>
                  <a:pt x="255281" y="14268"/>
                </a:lnTo>
                <a:lnTo>
                  <a:pt x="234709" y="3588"/>
                </a:lnTo>
                <a:lnTo>
                  <a:pt x="210273" y="0"/>
                </a:lnTo>
                <a:close/>
              </a:path>
              <a:path w="481329" h="231139">
                <a:moveTo>
                  <a:pt x="267622" y="28879"/>
                </a:moveTo>
                <a:lnTo>
                  <a:pt x="210273" y="28879"/>
                </a:lnTo>
                <a:lnTo>
                  <a:pt x="222794" y="30858"/>
                </a:lnTo>
                <a:lnTo>
                  <a:pt x="233122" y="36447"/>
                </a:lnTo>
                <a:lnTo>
                  <a:pt x="240615" y="45130"/>
                </a:lnTo>
                <a:lnTo>
                  <a:pt x="244627" y="56388"/>
                </a:lnTo>
                <a:lnTo>
                  <a:pt x="277609" y="56388"/>
                </a:lnTo>
                <a:lnTo>
                  <a:pt x="270183" y="31911"/>
                </a:lnTo>
                <a:lnTo>
                  <a:pt x="267622" y="28879"/>
                </a:lnTo>
                <a:close/>
              </a:path>
            </a:pathLst>
          </a:custGeom>
          <a:solidFill>
            <a:srgbClr val="052049"/>
          </a:solidFill>
        </p:spPr>
        <p:txBody>
          <a:bodyPr wrap="square" lIns="0" tIns="0" rIns="0" bIns="0" rtlCol="0"/>
          <a:lstStyle/>
          <a:p>
            <a:endParaRPr/>
          </a:p>
        </p:txBody>
      </p:sp>
      <p:sp>
        <p:nvSpPr>
          <p:cNvPr id="6" name="object 6" descr="$PPTXTitle"/>
          <p:cNvSpPr txBox="1">
            <a:spLocks noGrp="1"/>
          </p:cNvSpPr>
          <p:nvPr>
            <p:ph type="title"/>
          </p:nvPr>
        </p:nvSpPr>
        <p:spPr>
          <a:xfrm>
            <a:off x="0" y="1772718"/>
            <a:ext cx="7052309" cy="1411605"/>
          </a:xfrm>
          <a:prstGeom prst="rect">
            <a:avLst/>
          </a:prstGeom>
          <a:solidFill>
            <a:srgbClr val="0093D0"/>
          </a:solidFill>
        </p:spPr>
        <p:txBody>
          <a:bodyPr vert="horz" wrap="square" lIns="0" tIns="377190" rIns="0" bIns="0" rtlCol="0">
            <a:spAutoFit/>
          </a:bodyPr>
          <a:lstStyle/>
          <a:p>
            <a:pPr marL="544830">
              <a:lnSpc>
                <a:spcPct val="100000"/>
              </a:lnSpc>
              <a:spcBef>
                <a:spcPts val="2970"/>
              </a:spcBef>
            </a:pPr>
            <a:r>
              <a:rPr sz="3400" spc="-90" dirty="0">
                <a:solidFill>
                  <a:srgbClr val="FFFFFF"/>
                </a:solidFill>
              </a:rPr>
              <a:t>Future</a:t>
            </a:r>
            <a:r>
              <a:rPr sz="3400" spc="-225" dirty="0">
                <a:solidFill>
                  <a:srgbClr val="FFFFFF"/>
                </a:solidFill>
              </a:rPr>
              <a:t> </a:t>
            </a:r>
            <a:r>
              <a:rPr sz="3400" spc="-10" dirty="0">
                <a:solidFill>
                  <a:srgbClr val="FFFFFF"/>
                </a:solidFill>
              </a:rPr>
              <a:t>Directions</a:t>
            </a:r>
            <a:endParaRPr sz="3400"/>
          </a:p>
        </p:txBody>
      </p:sp>
      <p:sp>
        <p:nvSpPr>
          <p:cNvPr id="7" name="object 7">
            <a:extLst>
              <a:ext uri="{C183D7F6-B498-43B3-948B-1728B52AA6E4}">
                <adec:decorative xmlns:adec="http://schemas.microsoft.com/office/drawing/2017/decorative" val="1"/>
              </a:ext>
            </a:extLst>
          </p:cNvPr>
          <p:cNvSpPr txBox="1"/>
          <p:nvPr/>
        </p:nvSpPr>
        <p:spPr>
          <a:xfrm>
            <a:off x="234005" y="4844581"/>
            <a:ext cx="187325" cy="125095"/>
          </a:xfrm>
          <a:prstGeom prst="rect">
            <a:avLst/>
          </a:prstGeom>
        </p:spPr>
        <p:txBody>
          <a:bodyPr vert="horz" wrap="square" lIns="0" tIns="3810" rIns="0" bIns="0" rtlCol="0">
            <a:spAutoFit/>
          </a:bodyPr>
          <a:lstStyle/>
          <a:p>
            <a:pPr marL="38100">
              <a:lnSpc>
                <a:spcPct val="100000"/>
              </a:lnSpc>
              <a:spcBef>
                <a:spcPts val="30"/>
              </a:spcBef>
            </a:pPr>
            <a:r>
              <a:rPr sz="700" spc="-25" dirty="0">
                <a:solidFill>
                  <a:srgbClr val="052049"/>
                </a:solidFill>
                <a:latin typeface="Arial"/>
                <a:cs typeface="Arial"/>
              </a:rPr>
              <a:t>14</a:t>
            </a:r>
            <a:endParaRPr sz="700" dirty="0">
              <a:latin typeface="Arial"/>
              <a:cs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80123" y="-76708"/>
            <a:ext cx="8428990" cy="2128520"/>
          </a:xfrm>
          <a:prstGeom prst="rect">
            <a:avLst/>
          </a:prstGeom>
        </p:spPr>
        <p:txBody>
          <a:bodyPr vert="horz" wrap="square" lIns="0" tIns="12700" rIns="0" bIns="0" rtlCol="0">
            <a:spAutoFit/>
          </a:bodyPr>
          <a:lstStyle/>
          <a:p>
            <a:pPr marL="12700">
              <a:lnSpc>
                <a:spcPct val="100000"/>
              </a:lnSpc>
              <a:spcBef>
                <a:spcPts val="100"/>
              </a:spcBef>
            </a:pPr>
            <a:r>
              <a:rPr sz="13800" b="1" spc="305" dirty="0">
                <a:solidFill>
                  <a:srgbClr val="FFFFFF"/>
                </a:solidFill>
                <a:latin typeface="Arial"/>
                <a:cs typeface="Arial"/>
              </a:rPr>
              <a:t>“</a:t>
            </a:r>
            <a:r>
              <a:rPr sz="2900" spc="-80" dirty="0">
                <a:solidFill>
                  <a:srgbClr val="121516"/>
                </a:solidFill>
              </a:rPr>
              <a:t>Jus</a:t>
            </a:r>
            <a:r>
              <a:rPr sz="2900" spc="-70" dirty="0">
                <a:solidFill>
                  <a:srgbClr val="121516"/>
                </a:solidFill>
              </a:rPr>
              <a:t>t</a:t>
            </a:r>
            <a:r>
              <a:rPr sz="2900" spc="-185" dirty="0">
                <a:solidFill>
                  <a:srgbClr val="121516"/>
                </a:solidFill>
              </a:rPr>
              <a:t> </a:t>
            </a:r>
            <a:r>
              <a:rPr sz="2900" spc="-145" dirty="0">
                <a:solidFill>
                  <a:srgbClr val="121516"/>
                </a:solidFill>
              </a:rPr>
              <a:t>because</a:t>
            </a:r>
            <a:r>
              <a:rPr sz="2900" spc="-190" dirty="0">
                <a:solidFill>
                  <a:srgbClr val="121516"/>
                </a:solidFill>
              </a:rPr>
              <a:t> </a:t>
            </a:r>
            <a:r>
              <a:rPr sz="2900" spc="-105" dirty="0">
                <a:solidFill>
                  <a:srgbClr val="121516"/>
                </a:solidFill>
              </a:rPr>
              <a:t>we</a:t>
            </a:r>
            <a:r>
              <a:rPr sz="2900" spc="-185" dirty="0">
                <a:solidFill>
                  <a:srgbClr val="121516"/>
                </a:solidFill>
              </a:rPr>
              <a:t> </a:t>
            </a:r>
            <a:r>
              <a:rPr sz="2900" spc="-20" dirty="0">
                <a:solidFill>
                  <a:srgbClr val="121516"/>
                </a:solidFill>
              </a:rPr>
              <a:t>aren’t</a:t>
            </a:r>
            <a:r>
              <a:rPr sz="2900" spc="-185" dirty="0">
                <a:solidFill>
                  <a:srgbClr val="121516"/>
                </a:solidFill>
              </a:rPr>
              <a:t> </a:t>
            </a:r>
            <a:r>
              <a:rPr sz="2900" spc="-40" dirty="0">
                <a:solidFill>
                  <a:srgbClr val="121516"/>
                </a:solidFill>
              </a:rPr>
              <a:t>offering</a:t>
            </a:r>
            <a:r>
              <a:rPr sz="2900" spc="-180" dirty="0">
                <a:solidFill>
                  <a:srgbClr val="121516"/>
                </a:solidFill>
              </a:rPr>
              <a:t> </a:t>
            </a:r>
            <a:r>
              <a:rPr sz="2900" spc="110" dirty="0">
                <a:solidFill>
                  <a:srgbClr val="121516"/>
                </a:solidFill>
              </a:rPr>
              <a:t>it</a:t>
            </a:r>
            <a:r>
              <a:rPr sz="2900" spc="-185" dirty="0">
                <a:solidFill>
                  <a:srgbClr val="121516"/>
                </a:solidFill>
              </a:rPr>
              <a:t> </a:t>
            </a:r>
            <a:r>
              <a:rPr sz="2900" dirty="0">
                <a:solidFill>
                  <a:srgbClr val="121516"/>
                </a:solidFill>
              </a:rPr>
              <a:t>in</a:t>
            </a:r>
            <a:r>
              <a:rPr sz="2900" spc="-180" dirty="0">
                <a:solidFill>
                  <a:srgbClr val="121516"/>
                </a:solidFill>
              </a:rPr>
              <a:t> </a:t>
            </a:r>
            <a:r>
              <a:rPr sz="2900" spc="-190" dirty="0">
                <a:solidFill>
                  <a:srgbClr val="121516"/>
                </a:solidFill>
              </a:rPr>
              <a:t>2020</a:t>
            </a:r>
            <a:r>
              <a:rPr sz="2900" spc="-185" dirty="0">
                <a:solidFill>
                  <a:srgbClr val="121516"/>
                </a:solidFill>
              </a:rPr>
              <a:t> </a:t>
            </a:r>
            <a:r>
              <a:rPr sz="2900" spc="-10" dirty="0">
                <a:solidFill>
                  <a:srgbClr val="121516"/>
                </a:solidFill>
              </a:rPr>
              <a:t>doesn’t</a:t>
            </a:r>
            <a:endParaRPr sz="2900" dirty="0">
              <a:latin typeface="Arial"/>
              <a:cs typeface="Arial"/>
            </a:endParaRPr>
          </a:p>
        </p:txBody>
      </p:sp>
      <p:sp>
        <p:nvSpPr>
          <p:cNvPr id="4" name="object 4"/>
          <p:cNvSpPr txBox="1"/>
          <p:nvPr/>
        </p:nvSpPr>
        <p:spPr>
          <a:xfrm>
            <a:off x="234005" y="4844581"/>
            <a:ext cx="187325" cy="125095"/>
          </a:xfrm>
          <a:prstGeom prst="rect">
            <a:avLst/>
          </a:prstGeom>
        </p:spPr>
        <p:txBody>
          <a:bodyPr vert="horz" wrap="square" lIns="0" tIns="3810" rIns="0" bIns="0" rtlCol="0">
            <a:spAutoFit/>
          </a:bodyPr>
          <a:lstStyle/>
          <a:p>
            <a:pPr marL="38100">
              <a:lnSpc>
                <a:spcPct val="100000"/>
              </a:lnSpc>
              <a:spcBef>
                <a:spcPts val="30"/>
              </a:spcBef>
            </a:pPr>
            <a:r>
              <a:rPr sz="700" spc="-25" dirty="0">
                <a:solidFill>
                  <a:srgbClr val="052049"/>
                </a:solidFill>
                <a:latin typeface="Arial"/>
                <a:cs typeface="Arial"/>
              </a:rPr>
              <a:t>15</a:t>
            </a:r>
            <a:endParaRPr sz="700">
              <a:latin typeface="Arial"/>
              <a:cs typeface="Arial"/>
            </a:endParaRPr>
          </a:p>
        </p:txBody>
      </p:sp>
      <p:sp>
        <p:nvSpPr>
          <p:cNvPr id="3" name="object 3" descr="Just because we aren’t offering it in 2020 doesn’t mean we’re not having ongoing conversations. This flexibility [from CMS] is creating a whole new conversation we’ve never been able to take before, so we’re all running down this road not sure where it’s going to lead us but very interested in doing the right thing.&#13;&#10;"/>
          <p:cNvSpPr txBox="1"/>
          <p:nvPr/>
        </p:nvSpPr>
        <p:spPr>
          <a:xfrm>
            <a:off x="1504582" y="1752498"/>
            <a:ext cx="7588884" cy="2677160"/>
          </a:xfrm>
          <a:prstGeom prst="rect">
            <a:avLst/>
          </a:prstGeom>
        </p:spPr>
        <p:txBody>
          <a:bodyPr vert="horz" wrap="square" lIns="0" tIns="12700" rIns="0" bIns="0" rtlCol="0">
            <a:spAutoFit/>
          </a:bodyPr>
          <a:lstStyle/>
          <a:p>
            <a:pPr marL="12700" marR="5080">
              <a:lnSpc>
                <a:spcPct val="100000"/>
              </a:lnSpc>
              <a:spcBef>
                <a:spcPts val="100"/>
              </a:spcBef>
            </a:pPr>
            <a:r>
              <a:rPr sz="2900" spc="-110" dirty="0">
                <a:solidFill>
                  <a:srgbClr val="121516"/>
                </a:solidFill>
                <a:latin typeface="Arial"/>
                <a:cs typeface="Arial"/>
              </a:rPr>
              <a:t>mean</a:t>
            </a:r>
            <a:r>
              <a:rPr sz="2900" spc="-180" dirty="0">
                <a:solidFill>
                  <a:srgbClr val="121516"/>
                </a:solidFill>
                <a:latin typeface="Arial"/>
                <a:cs typeface="Arial"/>
              </a:rPr>
              <a:t> </a:t>
            </a:r>
            <a:r>
              <a:rPr sz="2900" spc="-60" dirty="0">
                <a:solidFill>
                  <a:srgbClr val="121516"/>
                </a:solidFill>
                <a:latin typeface="Arial"/>
                <a:cs typeface="Arial"/>
              </a:rPr>
              <a:t>we’re</a:t>
            </a:r>
            <a:r>
              <a:rPr sz="2900" spc="-185" dirty="0">
                <a:solidFill>
                  <a:srgbClr val="121516"/>
                </a:solidFill>
                <a:latin typeface="Arial"/>
                <a:cs typeface="Arial"/>
              </a:rPr>
              <a:t> </a:t>
            </a:r>
            <a:r>
              <a:rPr sz="2900" dirty="0">
                <a:solidFill>
                  <a:srgbClr val="121516"/>
                </a:solidFill>
                <a:latin typeface="Arial"/>
                <a:cs typeface="Arial"/>
              </a:rPr>
              <a:t>not</a:t>
            </a:r>
            <a:r>
              <a:rPr sz="2900" spc="-180" dirty="0">
                <a:solidFill>
                  <a:srgbClr val="121516"/>
                </a:solidFill>
                <a:latin typeface="Arial"/>
                <a:cs typeface="Arial"/>
              </a:rPr>
              <a:t> </a:t>
            </a:r>
            <a:r>
              <a:rPr sz="2900" spc="-80" dirty="0">
                <a:solidFill>
                  <a:srgbClr val="121516"/>
                </a:solidFill>
                <a:latin typeface="Arial"/>
                <a:cs typeface="Arial"/>
              </a:rPr>
              <a:t>having</a:t>
            </a:r>
            <a:r>
              <a:rPr sz="2900" spc="-180" dirty="0">
                <a:solidFill>
                  <a:srgbClr val="121516"/>
                </a:solidFill>
                <a:latin typeface="Arial"/>
                <a:cs typeface="Arial"/>
              </a:rPr>
              <a:t> </a:t>
            </a:r>
            <a:r>
              <a:rPr sz="2900" spc="-70" dirty="0">
                <a:solidFill>
                  <a:srgbClr val="121516"/>
                </a:solidFill>
                <a:latin typeface="Arial"/>
                <a:cs typeface="Arial"/>
              </a:rPr>
              <a:t>ongoing</a:t>
            </a:r>
            <a:r>
              <a:rPr sz="2900" spc="-175" dirty="0">
                <a:solidFill>
                  <a:srgbClr val="121516"/>
                </a:solidFill>
                <a:latin typeface="Arial"/>
                <a:cs typeface="Arial"/>
              </a:rPr>
              <a:t> </a:t>
            </a:r>
            <a:r>
              <a:rPr sz="2900" spc="-10" dirty="0">
                <a:solidFill>
                  <a:srgbClr val="121516"/>
                </a:solidFill>
                <a:latin typeface="Arial"/>
                <a:cs typeface="Arial"/>
              </a:rPr>
              <a:t>conversations. </a:t>
            </a:r>
            <a:r>
              <a:rPr sz="2900" spc="-125" dirty="0">
                <a:solidFill>
                  <a:srgbClr val="121516"/>
                </a:solidFill>
                <a:latin typeface="Arial"/>
                <a:cs typeface="Arial"/>
              </a:rPr>
              <a:t>This</a:t>
            </a:r>
            <a:r>
              <a:rPr sz="2900" spc="-200" dirty="0">
                <a:solidFill>
                  <a:srgbClr val="121516"/>
                </a:solidFill>
                <a:latin typeface="Arial"/>
                <a:cs typeface="Arial"/>
              </a:rPr>
              <a:t> </a:t>
            </a:r>
            <a:r>
              <a:rPr sz="2900" dirty="0">
                <a:solidFill>
                  <a:srgbClr val="121516"/>
                </a:solidFill>
                <a:latin typeface="Arial"/>
                <a:cs typeface="Arial"/>
              </a:rPr>
              <a:t>flexibility</a:t>
            </a:r>
            <a:r>
              <a:rPr sz="2900" spc="-195" dirty="0">
                <a:solidFill>
                  <a:srgbClr val="121516"/>
                </a:solidFill>
                <a:latin typeface="Arial"/>
                <a:cs typeface="Arial"/>
              </a:rPr>
              <a:t> </a:t>
            </a:r>
            <a:r>
              <a:rPr sz="2900" dirty="0">
                <a:solidFill>
                  <a:srgbClr val="121516"/>
                </a:solidFill>
                <a:latin typeface="Arial"/>
                <a:cs typeface="Arial"/>
              </a:rPr>
              <a:t>[from</a:t>
            </a:r>
            <a:r>
              <a:rPr sz="2900" spc="-195" dirty="0">
                <a:solidFill>
                  <a:srgbClr val="121516"/>
                </a:solidFill>
                <a:latin typeface="Arial"/>
                <a:cs typeface="Arial"/>
              </a:rPr>
              <a:t> </a:t>
            </a:r>
            <a:r>
              <a:rPr sz="2900" spc="-285" dirty="0">
                <a:solidFill>
                  <a:srgbClr val="121516"/>
                </a:solidFill>
                <a:latin typeface="Arial"/>
                <a:cs typeface="Arial"/>
              </a:rPr>
              <a:t>CMS]</a:t>
            </a:r>
            <a:r>
              <a:rPr sz="2900" spc="-200" dirty="0">
                <a:solidFill>
                  <a:srgbClr val="121516"/>
                </a:solidFill>
                <a:latin typeface="Arial"/>
                <a:cs typeface="Arial"/>
              </a:rPr>
              <a:t> </a:t>
            </a:r>
            <a:r>
              <a:rPr sz="2900" spc="-105" dirty="0">
                <a:solidFill>
                  <a:srgbClr val="121516"/>
                </a:solidFill>
                <a:latin typeface="Arial"/>
                <a:cs typeface="Arial"/>
              </a:rPr>
              <a:t>is</a:t>
            </a:r>
            <a:r>
              <a:rPr sz="2900" spc="-195" dirty="0">
                <a:solidFill>
                  <a:srgbClr val="121516"/>
                </a:solidFill>
                <a:latin typeface="Arial"/>
                <a:cs typeface="Arial"/>
              </a:rPr>
              <a:t> </a:t>
            </a:r>
            <a:r>
              <a:rPr sz="2900" spc="-60" dirty="0">
                <a:solidFill>
                  <a:srgbClr val="121516"/>
                </a:solidFill>
                <a:latin typeface="Arial"/>
                <a:cs typeface="Arial"/>
              </a:rPr>
              <a:t>creating</a:t>
            </a:r>
            <a:r>
              <a:rPr sz="2900" spc="-190" dirty="0">
                <a:solidFill>
                  <a:srgbClr val="121516"/>
                </a:solidFill>
                <a:latin typeface="Arial"/>
                <a:cs typeface="Arial"/>
              </a:rPr>
              <a:t> </a:t>
            </a:r>
            <a:r>
              <a:rPr sz="2900" spc="-170" dirty="0">
                <a:solidFill>
                  <a:srgbClr val="121516"/>
                </a:solidFill>
                <a:latin typeface="Arial"/>
                <a:cs typeface="Arial"/>
              </a:rPr>
              <a:t>a</a:t>
            </a:r>
            <a:r>
              <a:rPr sz="2900" spc="-195" dirty="0">
                <a:solidFill>
                  <a:srgbClr val="121516"/>
                </a:solidFill>
                <a:latin typeface="Arial"/>
                <a:cs typeface="Arial"/>
              </a:rPr>
              <a:t> </a:t>
            </a:r>
            <a:r>
              <a:rPr sz="2900" spc="-50" dirty="0">
                <a:solidFill>
                  <a:srgbClr val="121516"/>
                </a:solidFill>
                <a:latin typeface="Arial"/>
                <a:cs typeface="Arial"/>
              </a:rPr>
              <a:t>whole</a:t>
            </a:r>
            <a:r>
              <a:rPr sz="2900" spc="-195" dirty="0">
                <a:solidFill>
                  <a:srgbClr val="121516"/>
                </a:solidFill>
                <a:latin typeface="Arial"/>
                <a:cs typeface="Arial"/>
              </a:rPr>
              <a:t> </a:t>
            </a:r>
            <a:r>
              <a:rPr sz="2900" spc="-25" dirty="0">
                <a:solidFill>
                  <a:srgbClr val="121516"/>
                </a:solidFill>
                <a:latin typeface="Arial"/>
                <a:cs typeface="Arial"/>
              </a:rPr>
              <a:t>new </a:t>
            </a:r>
            <a:r>
              <a:rPr sz="2900" spc="-70" dirty="0">
                <a:solidFill>
                  <a:srgbClr val="121516"/>
                </a:solidFill>
                <a:latin typeface="Arial"/>
                <a:cs typeface="Arial"/>
              </a:rPr>
              <a:t>conversation</a:t>
            </a:r>
            <a:r>
              <a:rPr sz="2900" spc="-204" dirty="0">
                <a:solidFill>
                  <a:srgbClr val="121516"/>
                </a:solidFill>
                <a:latin typeface="Arial"/>
                <a:cs typeface="Arial"/>
              </a:rPr>
              <a:t> </a:t>
            </a:r>
            <a:r>
              <a:rPr sz="2900" spc="-90" dirty="0">
                <a:solidFill>
                  <a:srgbClr val="121516"/>
                </a:solidFill>
                <a:latin typeface="Arial"/>
                <a:cs typeface="Arial"/>
              </a:rPr>
              <a:t>we’ve</a:t>
            </a:r>
            <a:r>
              <a:rPr sz="2900" spc="-204" dirty="0">
                <a:solidFill>
                  <a:srgbClr val="121516"/>
                </a:solidFill>
                <a:latin typeface="Arial"/>
                <a:cs typeface="Arial"/>
              </a:rPr>
              <a:t> </a:t>
            </a:r>
            <a:r>
              <a:rPr sz="2900" spc="-100" dirty="0">
                <a:solidFill>
                  <a:srgbClr val="121516"/>
                </a:solidFill>
                <a:latin typeface="Arial"/>
                <a:cs typeface="Arial"/>
              </a:rPr>
              <a:t>never</a:t>
            </a:r>
            <a:r>
              <a:rPr sz="2900" spc="-200" dirty="0">
                <a:solidFill>
                  <a:srgbClr val="121516"/>
                </a:solidFill>
                <a:latin typeface="Arial"/>
                <a:cs typeface="Arial"/>
              </a:rPr>
              <a:t> </a:t>
            </a:r>
            <a:r>
              <a:rPr sz="2900" spc="-110" dirty="0">
                <a:solidFill>
                  <a:srgbClr val="121516"/>
                </a:solidFill>
                <a:latin typeface="Arial"/>
                <a:cs typeface="Arial"/>
              </a:rPr>
              <a:t>been</a:t>
            </a:r>
            <a:r>
              <a:rPr sz="2900" spc="-204" dirty="0">
                <a:solidFill>
                  <a:srgbClr val="121516"/>
                </a:solidFill>
                <a:latin typeface="Arial"/>
                <a:cs typeface="Arial"/>
              </a:rPr>
              <a:t> </a:t>
            </a:r>
            <a:r>
              <a:rPr sz="2900" spc="-80" dirty="0">
                <a:solidFill>
                  <a:srgbClr val="121516"/>
                </a:solidFill>
                <a:latin typeface="Arial"/>
                <a:cs typeface="Arial"/>
              </a:rPr>
              <a:t>able</a:t>
            </a:r>
            <a:r>
              <a:rPr sz="2900" spc="-204" dirty="0">
                <a:solidFill>
                  <a:srgbClr val="121516"/>
                </a:solidFill>
                <a:latin typeface="Arial"/>
                <a:cs typeface="Arial"/>
              </a:rPr>
              <a:t> </a:t>
            </a:r>
            <a:r>
              <a:rPr sz="2900" spc="55" dirty="0">
                <a:solidFill>
                  <a:srgbClr val="121516"/>
                </a:solidFill>
                <a:latin typeface="Arial"/>
                <a:cs typeface="Arial"/>
              </a:rPr>
              <a:t>to</a:t>
            </a:r>
            <a:r>
              <a:rPr sz="2900" spc="-200" dirty="0">
                <a:solidFill>
                  <a:srgbClr val="121516"/>
                </a:solidFill>
                <a:latin typeface="Arial"/>
                <a:cs typeface="Arial"/>
              </a:rPr>
              <a:t> </a:t>
            </a:r>
            <a:r>
              <a:rPr sz="2900" spc="-20" dirty="0">
                <a:solidFill>
                  <a:srgbClr val="121516"/>
                </a:solidFill>
                <a:latin typeface="Arial"/>
                <a:cs typeface="Arial"/>
              </a:rPr>
              <a:t>take </a:t>
            </a:r>
            <a:r>
              <a:rPr sz="2900" spc="-70" dirty="0">
                <a:solidFill>
                  <a:srgbClr val="121516"/>
                </a:solidFill>
                <a:latin typeface="Arial"/>
                <a:cs typeface="Arial"/>
              </a:rPr>
              <a:t>before,</a:t>
            </a:r>
            <a:r>
              <a:rPr sz="2900" spc="-204" dirty="0">
                <a:solidFill>
                  <a:srgbClr val="121516"/>
                </a:solidFill>
                <a:latin typeface="Arial"/>
                <a:cs typeface="Arial"/>
              </a:rPr>
              <a:t> </a:t>
            </a:r>
            <a:r>
              <a:rPr sz="2900" spc="-150" dirty="0">
                <a:solidFill>
                  <a:srgbClr val="121516"/>
                </a:solidFill>
                <a:latin typeface="Arial"/>
                <a:cs typeface="Arial"/>
              </a:rPr>
              <a:t>so</a:t>
            </a:r>
            <a:r>
              <a:rPr sz="2900" spc="-200" dirty="0">
                <a:solidFill>
                  <a:srgbClr val="121516"/>
                </a:solidFill>
                <a:latin typeface="Arial"/>
                <a:cs typeface="Arial"/>
              </a:rPr>
              <a:t> </a:t>
            </a:r>
            <a:r>
              <a:rPr sz="2900" spc="-60" dirty="0">
                <a:solidFill>
                  <a:srgbClr val="121516"/>
                </a:solidFill>
                <a:latin typeface="Arial"/>
                <a:cs typeface="Arial"/>
              </a:rPr>
              <a:t>we’re</a:t>
            </a:r>
            <a:r>
              <a:rPr sz="2900" spc="-204" dirty="0">
                <a:solidFill>
                  <a:srgbClr val="121516"/>
                </a:solidFill>
                <a:latin typeface="Arial"/>
                <a:cs typeface="Arial"/>
              </a:rPr>
              <a:t> </a:t>
            </a:r>
            <a:r>
              <a:rPr sz="2900" dirty="0">
                <a:solidFill>
                  <a:srgbClr val="121516"/>
                </a:solidFill>
                <a:latin typeface="Arial"/>
                <a:cs typeface="Arial"/>
              </a:rPr>
              <a:t>all</a:t>
            </a:r>
            <a:r>
              <a:rPr sz="2900" spc="-204" dirty="0">
                <a:solidFill>
                  <a:srgbClr val="121516"/>
                </a:solidFill>
                <a:latin typeface="Arial"/>
                <a:cs typeface="Arial"/>
              </a:rPr>
              <a:t> </a:t>
            </a:r>
            <a:r>
              <a:rPr sz="2900" spc="-35" dirty="0">
                <a:solidFill>
                  <a:srgbClr val="121516"/>
                </a:solidFill>
                <a:latin typeface="Arial"/>
                <a:cs typeface="Arial"/>
              </a:rPr>
              <a:t>running</a:t>
            </a:r>
            <a:r>
              <a:rPr sz="2900" spc="-200" dirty="0">
                <a:solidFill>
                  <a:srgbClr val="121516"/>
                </a:solidFill>
                <a:latin typeface="Arial"/>
                <a:cs typeface="Arial"/>
              </a:rPr>
              <a:t> </a:t>
            </a:r>
            <a:r>
              <a:rPr sz="2900" spc="-35" dirty="0">
                <a:solidFill>
                  <a:srgbClr val="121516"/>
                </a:solidFill>
                <a:latin typeface="Arial"/>
                <a:cs typeface="Arial"/>
              </a:rPr>
              <a:t>down</a:t>
            </a:r>
            <a:r>
              <a:rPr sz="2900" spc="-200" dirty="0">
                <a:solidFill>
                  <a:srgbClr val="121516"/>
                </a:solidFill>
                <a:latin typeface="Arial"/>
                <a:cs typeface="Arial"/>
              </a:rPr>
              <a:t> </a:t>
            </a:r>
            <a:r>
              <a:rPr sz="2900" spc="-25" dirty="0">
                <a:solidFill>
                  <a:srgbClr val="121516"/>
                </a:solidFill>
                <a:latin typeface="Arial"/>
                <a:cs typeface="Arial"/>
              </a:rPr>
              <a:t>this</a:t>
            </a:r>
            <a:r>
              <a:rPr sz="2900" spc="-204" dirty="0">
                <a:solidFill>
                  <a:srgbClr val="121516"/>
                </a:solidFill>
                <a:latin typeface="Arial"/>
                <a:cs typeface="Arial"/>
              </a:rPr>
              <a:t> </a:t>
            </a:r>
            <a:r>
              <a:rPr sz="2900" spc="-55" dirty="0">
                <a:solidFill>
                  <a:srgbClr val="121516"/>
                </a:solidFill>
                <a:latin typeface="Arial"/>
                <a:cs typeface="Arial"/>
              </a:rPr>
              <a:t>road</a:t>
            </a:r>
            <a:r>
              <a:rPr sz="2900" spc="-204" dirty="0">
                <a:solidFill>
                  <a:srgbClr val="121516"/>
                </a:solidFill>
                <a:latin typeface="Arial"/>
                <a:cs typeface="Arial"/>
              </a:rPr>
              <a:t> </a:t>
            </a:r>
            <a:r>
              <a:rPr sz="2900" spc="-25" dirty="0">
                <a:solidFill>
                  <a:srgbClr val="121516"/>
                </a:solidFill>
                <a:latin typeface="Arial"/>
                <a:cs typeface="Arial"/>
              </a:rPr>
              <a:t>not </a:t>
            </a:r>
            <a:r>
              <a:rPr sz="2900" spc="-114" dirty="0">
                <a:solidFill>
                  <a:srgbClr val="121516"/>
                </a:solidFill>
                <a:latin typeface="Arial"/>
                <a:cs typeface="Arial"/>
              </a:rPr>
              <a:t>sure</a:t>
            </a:r>
            <a:r>
              <a:rPr sz="2900" spc="-195" dirty="0">
                <a:solidFill>
                  <a:srgbClr val="121516"/>
                </a:solidFill>
                <a:latin typeface="Arial"/>
                <a:cs typeface="Arial"/>
              </a:rPr>
              <a:t> </a:t>
            </a:r>
            <a:r>
              <a:rPr sz="2900" spc="-85" dirty="0">
                <a:solidFill>
                  <a:srgbClr val="121516"/>
                </a:solidFill>
                <a:latin typeface="Arial"/>
                <a:cs typeface="Arial"/>
              </a:rPr>
              <a:t>where</a:t>
            </a:r>
            <a:r>
              <a:rPr sz="2900" spc="-195" dirty="0">
                <a:solidFill>
                  <a:srgbClr val="121516"/>
                </a:solidFill>
                <a:latin typeface="Arial"/>
                <a:cs typeface="Arial"/>
              </a:rPr>
              <a:t> </a:t>
            </a:r>
            <a:r>
              <a:rPr sz="2900" dirty="0">
                <a:solidFill>
                  <a:srgbClr val="121516"/>
                </a:solidFill>
                <a:latin typeface="Arial"/>
                <a:cs typeface="Arial"/>
              </a:rPr>
              <a:t>it’s</a:t>
            </a:r>
            <a:r>
              <a:rPr sz="2900" spc="-195" dirty="0">
                <a:solidFill>
                  <a:srgbClr val="121516"/>
                </a:solidFill>
                <a:latin typeface="Arial"/>
                <a:cs typeface="Arial"/>
              </a:rPr>
              <a:t> </a:t>
            </a:r>
            <a:r>
              <a:rPr sz="2900" spc="-75" dirty="0">
                <a:solidFill>
                  <a:srgbClr val="121516"/>
                </a:solidFill>
                <a:latin typeface="Arial"/>
                <a:cs typeface="Arial"/>
              </a:rPr>
              <a:t>going</a:t>
            </a:r>
            <a:r>
              <a:rPr sz="2900" spc="-195" dirty="0">
                <a:solidFill>
                  <a:srgbClr val="121516"/>
                </a:solidFill>
                <a:latin typeface="Arial"/>
                <a:cs typeface="Arial"/>
              </a:rPr>
              <a:t> </a:t>
            </a:r>
            <a:r>
              <a:rPr sz="2900" spc="55" dirty="0">
                <a:solidFill>
                  <a:srgbClr val="121516"/>
                </a:solidFill>
                <a:latin typeface="Arial"/>
                <a:cs typeface="Arial"/>
              </a:rPr>
              <a:t>to</a:t>
            </a:r>
            <a:r>
              <a:rPr sz="2900" spc="-190" dirty="0">
                <a:solidFill>
                  <a:srgbClr val="121516"/>
                </a:solidFill>
                <a:latin typeface="Arial"/>
                <a:cs typeface="Arial"/>
              </a:rPr>
              <a:t> </a:t>
            </a:r>
            <a:r>
              <a:rPr sz="2900" spc="-75" dirty="0">
                <a:solidFill>
                  <a:srgbClr val="121516"/>
                </a:solidFill>
                <a:latin typeface="Arial"/>
                <a:cs typeface="Arial"/>
              </a:rPr>
              <a:t>lead</a:t>
            </a:r>
            <a:r>
              <a:rPr sz="2900" spc="-190" dirty="0">
                <a:solidFill>
                  <a:srgbClr val="121516"/>
                </a:solidFill>
                <a:latin typeface="Arial"/>
                <a:cs typeface="Arial"/>
              </a:rPr>
              <a:t> </a:t>
            </a:r>
            <a:r>
              <a:rPr sz="2900" spc="-150" dirty="0">
                <a:solidFill>
                  <a:srgbClr val="121516"/>
                </a:solidFill>
                <a:latin typeface="Arial"/>
                <a:cs typeface="Arial"/>
              </a:rPr>
              <a:t>us</a:t>
            </a:r>
            <a:r>
              <a:rPr sz="2900" spc="-190" dirty="0">
                <a:solidFill>
                  <a:srgbClr val="121516"/>
                </a:solidFill>
                <a:latin typeface="Arial"/>
                <a:cs typeface="Arial"/>
              </a:rPr>
              <a:t> </a:t>
            </a:r>
            <a:r>
              <a:rPr sz="2900" dirty="0">
                <a:solidFill>
                  <a:srgbClr val="121516"/>
                </a:solidFill>
                <a:latin typeface="Arial"/>
                <a:cs typeface="Arial"/>
              </a:rPr>
              <a:t>but</a:t>
            </a:r>
            <a:r>
              <a:rPr sz="2900" spc="-200" dirty="0">
                <a:solidFill>
                  <a:srgbClr val="121516"/>
                </a:solidFill>
                <a:latin typeface="Arial"/>
                <a:cs typeface="Arial"/>
              </a:rPr>
              <a:t> </a:t>
            </a:r>
            <a:r>
              <a:rPr sz="2900" spc="-20" dirty="0">
                <a:solidFill>
                  <a:srgbClr val="121516"/>
                </a:solidFill>
                <a:latin typeface="Arial"/>
                <a:cs typeface="Arial"/>
              </a:rPr>
              <a:t>very </a:t>
            </a:r>
            <a:r>
              <a:rPr sz="2900" spc="-50" dirty="0">
                <a:solidFill>
                  <a:srgbClr val="121516"/>
                </a:solidFill>
                <a:latin typeface="Arial"/>
                <a:cs typeface="Arial"/>
              </a:rPr>
              <a:t>interested</a:t>
            </a:r>
            <a:r>
              <a:rPr sz="2900" spc="-190" dirty="0">
                <a:solidFill>
                  <a:srgbClr val="121516"/>
                </a:solidFill>
                <a:latin typeface="Arial"/>
                <a:cs typeface="Arial"/>
              </a:rPr>
              <a:t> </a:t>
            </a:r>
            <a:r>
              <a:rPr sz="2900" dirty="0">
                <a:solidFill>
                  <a:srgbClr val="121516"/>
                </a:solidFill>
                <a:latin typeface="Arial"/>
                <a:cs typeface="Arial"/>
              </a:rPr>
              <a:t>in</a:t>
            </a:r>
            <a:r>
              <a:rPr sz="2900" spc="-190" dirty="0">
                <a:solidFill>
                  <a:srgbClr val="121516"/>
                </a:solidFill>
                <a:latin typeface="Arial"/>
                <a:cs typeface="Arial"/>
              </a:rPr>
              <a:t> </a:t>
            </a:r>
            <a:r>
              <a:rPr sz="2900" spc="-50" dirty="0">
                <a:solidFill>
                  <a:srgbClr val="121516"/>
                </a:solidFill>
                <a:latin typeface="Arial"/>
                <a:cs typeface="Arial"/>
              </a:rPr>
              <a:t>doing</a:t>
            </a:r>
            <a:r>
              <a:rPr sz="2900" spc="-190" dirty="0">
                <a:solidFill>
                  <a:srgbClr val="121516"/>
                </a:solidFill>
                <a:latin typeface="Arial"/>
                <a:cs typeface="Arial"/>
              </a:rPr>
              <a:t> </a:t>
            </a:r>
            <a:r>
              <a:rPr sz="2900" spc="-30" dirty="0">
                <a:solidFill>
                  <a:srgbClr val="121516"/>
                </a:solidFill>
                <a:latin typeface="Arial"/>
                <a:cs typeface="Arial"/>
              </a:rPr>
              <a:t>the</a:t>
            </a:r>
            <a:r>
              <a:rPr sz="2900" spc="-195" dirty="0">
                <a:solidFill>
                  <a:srgbClr val="121516"/>
                </a:solidFill>
                <a:latin typeface="Arial"/>
                <a:cs typeface="Arial"/>
              </a:rPr>
              <a:t> </a:t>
            </a:r>
            <a:r>
              <a:rPr sz="2900" dirty="0">
                <a:solidFill>
                  <a:srgbClr val="121516"/>
                </a:solidFill>
                <a:latin typeface="Arial"/>
                <a:cs typeface="Arial"/>
              </a:rPr>
              <a:t>right</a:t>
            </a:r>
            <a:r>
              <a:rPr sz="2900" spc="-200" dirty="0">
                <a:solidFill>
                  <a:srgbClr val="121516"/>
                </a:solidFill>
                <a:latin typeface="Arial"/>
                <a:cs typeface="Arial"/>
              </a:rPr>
              <a:t> </a:t>
            </a:r>
            <a:r>
              <a:rPr sz="2900" spc="-10" dirty="0">
                <a:solidFill>
                  <a:srgbClr val="121516"/>
                </a:solidFill>
                <a:latin typeface="Arial"/>
                <a:cs typeface="Arial"/>
              </a:rPr>
              <a:t>thing.</a:t>
            </a:r>
            <a:endParaRPr sz="2900" dirty="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46100" rIns="0" bIns="0" rtlCol="0">
            <a:spAutoFit/>
          </a:bodyPr>
          <a:lstStyle/>
          <a:p>
            <a:pPr marL="1438910">
              <a:lnSpc>
                <a:spcPct val="100000"/>
              </a:lnSpc>
              <a:spcBef>
                <a:spcPts val="100"/>
              </a:spcBef>
            </a:pPr>
            <a:r>
              <a:rPr sz="4400" spc="-229" dirty="0"/>
              <a:t>2019</a:t>
            </a:r>
            <a:r>
              <a:rPr sz="4400" spc="-210" dirty="0"/>
              <a:t> </a:t>
            </a:r>
            <a:r>
              <a:rPr sz="4400" spc="-225" dirty="0"/>
              <a:t>Final</a:t>
            </a:r>
            <a:r>
              <a:rPr sz="4400" spc="-195" dirty="0"/>
              <a:t> </a:t>
            </a:r>
            <a:r>
              <a:rPr sz="4400" spc="-290" dirty="0"/>
              <a:t>Call</a:t>
            </a:r>
            <a:r>
              <a:rPr sz="4400" spc="-200" dirty="0"/>
              <a:t> </a:t>
            </a:r>
            <a:r>
              <a:rPr sz="4400" spc="-100" dirty="0"/>
              <a:t>Letter</a:t>
            </a:r>
            <a:endParaRPr sz="440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3</a:t>
            </a:r>
          </a:p>
        </p:txBody>
      </p:sp>
      <p:sp>
        <p:nvSpPr>
          <p:cNvPr id="3" name="object 3" descr="MA plans can offer supplemental benefits&#13;&#10;Previously, supplemental benefits must directly prevent or treat an illness, daily maintenance not allowed&#13;&#10;Expansion of “Primarily Health Related”&#13;&#10;– “it must diagnose, prevent, or treat an illness or injury, compensate for physical impairments, act to ameliorate the functional/psychological impact of injuries or health conditions, or reduce avoidable emergency and healthcare utilization”&#13;&#10;"/>
          <p:cNvSpPr txBox="1"/>
          <p:nvPr/>
        </p:nvSpPr>
        <p:spPr>
          <a:xfrm>
            <a:off x="535940" y="1510283"/>
            <a:ext cx="7938134" cy="4523105"/>
          </a:xfrm>
          <a:prstGeom prst="rect">
            <a:avLst/>
          </a:prstGeom>
        </p:spPr>
        <p:txBody>
          <a:bodyPr vert="horz" wrap="square" lIns="0" tIns="58419" rIns="0" bIns="0" rtlCol="0">
            <a:spAutoFit/>
          </a:bodyPr>
          <a:lstStyle/>
          <a:p>
            <a:pPr marL="354965" indent="-342265" algn="just">
              <a:lnSpc>
                <a:spcPct val="100000"/>
              </a:lnSpc>
              <a:spcBef>
                <a:spcPts val="459"/>
              </a:spcBef>
              <a:buClr>
                <a:srgbClr val="FF0000"/>
              </a:buClr>
              <a:buFont typeface="Wingdings"/>
              <a:buChar char=""/>
              <a:tabLst>
                <a:tab pos="354965" algn="l"/>
              </a:tabLst>
            </a:pPr>
            <a:r>
              <a:rPr sz="3200" spc="-120" dirty="0">
                <a:latin typeface="Arial"/>
                <a:cs typeface="Arial"/>
              </a:rPr>
              <a:t>MA</a:t>
            </a:r>
            <a:r>
              <a:rPr sz="3200" spc="-150" dirty="0">
                <a:latin typeface="Arial"/>
                <a:cs typeface="Arial"/>
              </a:rPr>
              <a:t> </a:t>
            </a:r>
            <a:r>
              <a:rPr sz="3200" spc="-165" dirty="0">
                <a:latin typeface="Arial"/>
                <a:cs typeface="Arial"/>
              </a:rPr>
              <a:t>plans</a:t>
            </a:r>
            <a:r>
              <a:rPr sz="3200" spc="-155" dirty="0">
                <a:latin typeface="Arial"/>
                <a:cs typeface="Arial"/>
              </a:rPr>
              <a:t> </a:t>
            </a:r>
            <a:r>
              <a:rPr sz="3200" spc="-220" dirty="0">
                <a:latin typeface="Arial"/>
                <a:cs typeface="Arial"/>
              </a:rPr>
              <a:t>can</a:t>
            </a:r>
            <a:r>
              <a:rPr sz="3200" spc="-145" dirty="0">
                <a:latin typeface="Arial"/>
                <a:cs typeface="Arial"/>
              </a:rPr>
              <a:t> </a:t>
            </a:r>
            <a:r>
              <a:rPr sz="3200" spc="-35" dirty="0">
                <a:latin typeface="Arial"/>
                <a:cs typeface="Arial"/>
              </a:rPr>
              <a:t>offer</a:t>
            </a:r>
            <a:r>
              <a:rPr sz="3200" spc="-155" dirty="0">
                <a:latin typeface="Arial"/>
                <a:cs typeface="Arial"/>
              </a:rPr>
              <a:t> </a:t>
            </a:r>
            <a:r>
              <a:rPr sz="3200" spc="-114" dirty="0">
                <a:latin typeface="Arial"/>
                <a:cs typeface="Arial"/>
              </a:rPr>
              <a:t>supplemental</a:t>
            </a:r>
            <a:r>
              <a:rPr sz="3200" spc="-150" dirty="0">
                <a:latin typeface="Arial"/>
                <a:cs typeface="Arial"/>
              </a:rPr>
              <a:t> </a:t>
            </a:r>
            <a:r>
              <a:rPr sz="3200" spc="-10" dirty="0">
                <a:latin typeface="Arial"/>
                <a:cs typeface="Arial"/>
              </a:rPr>
              <a:t>benefits</a:t>
            </a:r>
            <a:endParaRPr sz="3200" dirty="0">
              <a:latin typeface="Arial"/>
              <a:cs typeface="Arial"/>
            </a:endParaRPr>
          </a:p>
          <a:p>
            <a:pPr marL="354965" marR="1047115" indent="-342900" algn="just">
              <a:lnSpc>
                <a:spcPct val="90000"/>
              </a:lnSpc>
              <a:spcBef>
                <a:spcPts val="740"/>
              </a:spcBef>
              <a:buClr>
                <a:srgbClr val="FF0000"/>
              </a:buClr>
              <a:buFont typeface="Wingdings"/>
              <a:buChar char=""/>
              <a:tabLst>
                <a:tab pos="354965" algn="l"/>
              </a:tabLst>
            </a:pPr>
            <a:r>
              <a:rPr sz="3200" spc="-190" dirty="0">
                <a:latin typeface="Arial"/>
                <a:cs typeface="Arial"/>
              </a:rPr>
              <a:t>Previously,</a:t>
            </a:r>
            <a:r>
              <a:rPr sz="3200" spc="-35" dirty="0">
                <a:latin typeface="Arial"/>
                <a:cs typeface="Arial"/>
              </a:rPr>
              <a:t> </a:t>
            </a:r>
            <a:r>
              <a:rPr sz="3200" spc="-125" dirty="0">
                <a:latin typeface="Arial"/>
                <a:cs typeface="Arial"/>
              </a:rPr>
              <a:t>supplemental</a:t>
            </a:r>
            <a:r>
              <a:rPr sz="3200" spc="-30" dirty="0">
                <a:latin typeface="Arial"/>
                <a:cs typeface="Arial"/>
              </a:rPr>
              <a:t> </a:t>
            </a:r>
            <a:r>
              <a:rPr sz="3200" spc="-100" dirty="0">
                <a:latin typeface="Arial"/>
                <a:cs typeface="Arial"/>
              </a:rPr>
              <a:t>benefits</a:t>
            </a:r>
            <a:r>
              <a:rPr sz="3200" spc="-40" dirty="0">
                <a:latin typeface="Arial"/>
                <a:cs typeface="Arial"/>
              </a:rPr>
              <a:t> </a:t>
            </a:r>
            <a:r>
              <a:rPr sz="3200" spc="-20" dirty="0">
                <a:latin typeface="Arial"/>
                <a:cs typeface="Arial"/>
              </a:rPr>
              <a:t>must </a:t>
            </a:r>
            <a:r>
              <a:rPr sz="3200" spc="-65" dirty="0">
                <a:latin typeface="Arial"/>
                <a:cs typeface="Arial"/>
              </a:rPr>
              <a:t>directly</a:t>
            </a:r>
            <a:r>
              <a:rPr sz="3200" spc="-160" dirty="0">
                <a:latin typeface="Arial"/>
                <a:cs typeface="Arial"/>
              </a:rPr>
              <a:t> </a:t>
            </a:r>
            <a:r>
              <a:rPr sz="3200" spc="-105" dirty="0">
                <a:latin typeface="Arial"/>
                <a:cs typeface="Arial"/>
              </a:rPr>
              <a:t>prevent</a:t>
            </a:r>
            <a:r>
              <a:rPr sz="3200" spc="-114" dirty="0">
                <a:latin typeface="Arial"/>
                <a:cs typeface="Arial"/>
              </a:rPr>
              <a:t> </a:t>
            </a:r>
            <a:r>
              <a:rPr sz="3200" spc="-10" dirty="0">
                <a:latin typeface="Arial"/>
                <a:cs typeface="Arial"/>
              </a:rPr>
              <a:t>or</a:t>
            </a:r>
            <a:r>
              <a:rPr sz="3200" spc="-215" dirty="0">
                <a:latin typeface="Arial"/>
                <a:cs typeface="Arial"/>
              </a:rPr>
              <a:t> </a:t>
            </a:r>
            <a:r>
              <a:rPr sz="3200" spc="-20" dirty="0">
                <a:latin typeface="Arial"/>
                <a:cs typeface="Arial"/>
              </a:rPr>
              <a:t>treat</a:t>
            </a:r>
            <a:r>
              <a:rPr sz="3200" spc="-110" dirty="0">
                <a:latin typeface="Arial"/>
                <a:cs typeface="Arial"/>
              </a:rPr>
              <a:t> </a:t>
            </a:r>
            <a:r>
              <a:rPr sz="3200" spc="-300" dirty="0">
                <a:latin typeface="Arial"/>
                <a:cs typeface="Arial"/>
              </a:rPr>
              <a:t>an</a:t>
            </a:r>
            <a:r>
              <a:rPr sz="3200" spc="80" dirty="0">
                <a:latin typeface="Arial"/>
                <a:cs typeface="Arial"/>
              </a:rPr>
              <a:t> </a:t>
            </a:r>
            <a:r>
              <a:rPr sz="3200" spc="-145" dirty="0">
                <a:latin typeface="Arial"/>
                <a:cs typeface="Arial"/>
              </a:rPr>
              <a:t>illness,</a:t>
            </a:r>
            <a:r>
              <a:rPr sz="3200" spc="-75" dirty="0">
                <a:latin typeface="Arial"/>
                <a:cs typeface="Arial"/>
              </a:rPr>
              <a:t> </a:t>
            </a:r>
            <a:r>
              <a:rPr sz="3200" spc="-35" dirty="0">
                <a:latin typeface="Arial"/>
                <a:cs typeface="Arial"/>
              </a:rPr>
              <a:t>daily </a:t>
            </a:r>
            <a:r>
              <a:rPr sz="3200" spc="-135" dirty="0">
                <a:latin typeface="Arial"/>
                <a:cs typeface="Arial"/>
              </a:rPr>
              <a:t>maintenance</a:t>
            </a:r>
            <a:r>
              <a:rPr sz="3200" spc="-170" dirty="0">
                <a:latin typeface="Arial"/>
                <a:cs typeface="Arial"/>
              </a:rPr>
              <a:t> </a:t>
            </a:r>
            <a:r>
              <a:rPr sz="3200" dirty="0">
                <a:latin typeface="Arial"/>
                <a:cs typeface="Arial"/>
              </a:rPr>
              <a:t>not</a:t>
            </a:r>
            <a:r>
              <a:rPr sz="3200" spc="-175" dirty="0">
                <a:latin typeface="Arial"/>
                <a:cs typeface="Arial"/>
              </a:rPr>
              <a:t> </a:t>
            </a:r>
            <a:r>
              <a:rPr sz="3200" spc="-10" dirty="0">
                <a:latin typeface="Arial"/>
                <a:cs typeface="Arial"/>
              </a:rPr>
              <a:t>allowed</a:t>
            </a:r>
            <a:endParaRPr sz="3200" dirty="0">
              <a:latin typeface="Arial"/>
              <a:cs typeface="Arial"/>
            </a:endParaRPr>
          </a:p>
          <a:p>
            <a:pPr marL="354965" indent="-342265" algn="just">
              <a:lnSpc>
                <a:spcPct val="100000"/>
              </a:lnSpc>
              <a:spcBef>
                <a:spcPts val="459"/>
              </a:spcBef>
              <a:buClr>
                <a:srgbClr val="FF0000"/>
              </a:buClr>
              <a:buFont typeface="Wingdings"/>
              <a:buChar char=""/>
              <a:tabLst>
                <a:tab pos="354965" algn="l"/>
              </a:tabLst>
            </a:pPr>
            <a:r>
              <a:rPr sz="3200" spc="-215" dirty="0">
                <a:latin typeface="Arial"/>
                <a:cs typeface="Arial"/>
              </a:rPr>
              <a:t>Expansion</a:t>
            </a:r>
            <a:r>
              <a:rPr sz="3200" spc="-125" dirty="0">
                <a:latin typeface="Arial"/>
                <a:cs typeface="Arial"/>
              </a:rPr>
              <a:t> </a:t>
            </a:r>
            <a:r>
              <a:rPr sz="3200" dirty="0">
                <a:latin typeface="Arial"/>
                <a:cs typeface="Arial"/>
              </a:rPr>
              <a:t>of</a:t>
            </a:r>
            <a:r>
              <a:rPr sz="3200" spc="-130" dirty="0">
                <a:latin typeface="Arial"/>
                <a:cs typeface="Arial"/>
              </a:rPr>
              <a:t> </a:t>
            </a:r>
            <a:r>
              <a:rPr sz="3200" spc="-60" dirty="0">
                <a:latin typeface="Arial"/>
                <a:cs typeface="Arial"/>
              </a:rPr>
              <a:t>“Primarily</a:t>
            </a:r>
            <a:r>
              <a:rPr sz="3200" spc="-125" dirty="0">
                <a:latin typeface="Arial"/>
                <a:cs typeface="Arial"/>
              </a:rPr>
              <a:t> </a:t>
            </a:r>
            <a:r>
              <a:rPr sz="3200" spc="-120" dirty="0">
                <a:latin typeface="Arial"/>
                <a:cs typeface="Arial"/>
              </a:rPr>
              <a:t>Health</a:t>
            </a:r>
            <a:r>
              <a:rPr sz="3200" spc="-125" dirty="0">
                <a:latin typeface="Arial"/>
                <a:cs typeface="Arial"/>
              </a:rPr>
              <a:t> </a:t>
            </a:r>
            <a:r>
              <a:rPr sz="3200" spc="-10" dirty="0">
                <a:latin typeface="Arial"/>
                <a:cs typeface="Arial"/>
              </a:rPr>
              <a:t>Related”</a:t>
            </a:r>
            <a:endParaRPr sz="3200" dirty="0">
              <a:latin typeface="Arial"/>
              <a:cs typeface="Arial"/>
            </a:endParaRPr>
          </a:p>
          <a:p>
            <a:pPr marL="754380" marR="5080" indent="-285115">
              <a:lnSpc>
                <a:spcPct val="90000"/>
              </a:lnSpc>
              <a:spcBef>
                <a:spcPts val="685"/>
              </a:spcBef>
            </a:pPr>
            <a:r>
              <a:rPr sz="2800" dirty="0">
                <a:latin typeface="Arial"/>
                <a:cs typeface="Arial"/>
              </a:rPr>
              <a:t>–</a:t>
            </a:r>
            <a:r>
              <a:rPr sz="2800" spc="-75" dirty="0">
                <a:latin typeface="Arial"/>
                <a:cs typeface="Arial"/>
              </a:rPr>
              <a:t> </a:t>
            </a:r>
            <a:r>
              <a:rPr sz="2800" spc="130" dirty="0">
                <a:latin typeface="Arial"/>
                <a:cs typeface="Arial"/>
              </a:rPr>
              <a:t>“it</a:t>
            </a:r>
            <a:r>
              <a:rPr sz="2800" spc="-125" dirty="0">
                <a:latin typeface="Arial"/>
                <a:cs typeface="Arial"/>
              </a:rPr>
              <a:t> </a:t>
            </a:r>
            <a:r>
              <a:rPr sz="2800" spc="-100" dirty="0">
                <a:latin typeface="Arial"/>
                <a:cs typeface="Arial"/>
              </a:rPr>
              <a:t>must</a:t>
            </a:r>
            <a:r>
              <a:rPr sz="2800" spc="-120" dirty="0">
                <a:latin typeface="Arial"/>
                <a:cs typeface="Arial"/>
              </a:rPr>
              <a:t> </a:t>
            </a:r>
            <a:r>
              <a:rPr sz="2800" spc="-160" dirty="0">
                <a:latin typeface="Arial"/>
                <a:cs typeface="Arial"/>
              </a:rPr>
              <a:t>diagnose,</a:t>
            </a:r>
            <a:r>
              <a:rPr sz="2800" spc="-120" dirty="0">
                <a:latin typeface="Arial"/>
                <a:cs typeface="Arial"/>
              </a:rPr>
              <a:t> </a:t>
            </a:r>
            <a:r>
              <a:rPr sz="2800" spc="-95" dirty="0">
                <a:latin typeface="Arial"/>
                <a:cs typeface="Arial"/>
              </a:rPr>
              <a:t>prevent,</a:t>
            </a:r>
            <a:r>
              <a:rPr sz="2800" spc="-125" dirty="0">
                <a:latin typeface="Arial"/>
                <a:cs typeface="Arial"/>
              </a:rPr>
              <a:t> </a:t>
            </a:r>
            <a:r>
              <a:rPr sz="2800" spc="-10" dirty="0">
                <a:latin typeface="Arial"/>
                <a:cs typeface="Arial"/>
              </a:rPr>
              <a:t>or</a:t>
            </a:r>
            <a:r>
              <a:rPr sz="2800" spc="-130" dirty="0">
                <a:latin typeface="Arial"/>
                <a:cs typeface="Arial"/>
              </a:rPr>
              <a:t> </a:t>
            </a:r>
            <a:r>
              <a:rPr sz="2800" spc="-25" dirty="0">
                <a:latin typeface="Arial"/>
                <a:cs typeface="Arial"/>
              </a:rPr>
              <a:t>treat</a:t>
            </a:r>
            <a:r>
              <a:rPr sz="2800" spc="-125" dirty="0">
                <a:latin typeface="Arial"/>
                <a:cs typeface="Arial"/>
              </a:rPr>
              <a:t> </a:t>
            </a:r>
            <a:r>
              <a:rPr sz="2800" spc="-175" dirty="0">
                <a:latin typeface="Arial"/>
                <a:cs typeface="Arial"/>
              </a:rPr>
              <a:t>an</a:t>
            </a:r>
            <a:r>
              <a:rPr sz="2800" spc="-125" dirty="0">
                <a:latin typeface="Arial"/>
                <a:cs typeface="Arial"/>
              </a:rPr>
              <a:t> illness</a:t>
            </a:r>
            <a:r>
              <a:rPr sz="2800" spc="-120" dirty="0">
                <a:latin typeface="Arial"/>
                <a:cs typeface="Arial"/>
              </a:rPr>
              <a:t> </a:t>
            </a:r>
            <a:r>
              <a:rPr sz="2800" spc="-25" dirty="0">
                <a:latin typeface="Arial"/>
                <a:cs typeface="Arial"/>
              </a:rPr>
              <a:t>or </a:t>
            </a:r>
            <a:r>
              <a:rPr sz="2800" spc="-80" dirty="0">
                <a:latin typeface="Arial"/>
                <a:cs typeface="Arial"/>
              </a:rPr>
              <a:t>injury,</a:t>
            </a:r>
            <a:r>
              <a:rPr sz="2800" spc="-114" dirty="0">
                <a:latin typeface="Arial"/>
                <a:cs typeface="Arial"/>
              </a:rPr>
              <a:t> </a:t>
            </a:r>
            <a:r>
              <a:rPr sz="2800" spc="-150" dirty="0">
                <a:latin typeface="Arial"/>
                <a:cs typeface="Arial"/>
              </a:rPr>
              <a:t>compensate</a:t>
            </a:r>
            <a:r>
              <a:rPr sz="2800" spc="-125" dirty="0">
                <a:latin typeface="Arial"/>
                <a:cs typeface="Arial"/>
              </a:rPr>
              <a:t> </a:t>
            </a:r>
            <a:r>
              <a:rPr sz="2800" dirty="0">
                <a:latin typeface="Arial"/>
                <a:cs typeface="Arial"/>
              </a:rPr>
              <a:t>for</a:t>
            </a:r>
            <a:r>
              <a:rPr sz="2800" spc="-120" dirty="0">
                <a:latin typeface="Arial"/>
                <a:cs typeface="Arial"/>
              </a:rPr>
              <a:t> </a:t>
            </a:r>
            <a:r>
              <a:rPr sz="2800" spc="-150" dirty="0">
                <a:latin typeface="Arial"/>
                <a:cs typeface="Arial"/>
              </a:rPr>
              <a:t>physical</a:t>
            </a:r>
            <a:r>
              <a:rPr sz="2800" spc="-130" dirty="0">
                <a:latin typeface="Arial"/>
                <a:cs typeface="Arial"/>
              </a:rPr>
              <a:t> </a:t>
            </a:r>
            <a:r>
              <a:rPr sz="2800" spc="-90" dirty="0">
                <a:latin typeface="Arial"/>
                <a:cs typeface="Arial"/>
              </a:rPr>
              <a:t>impairments,</a:t>
            </a:r>
            <a:r>
              <a:rPr sz="2800" spc="-110" dirty="0">
                <a:latin typeface="Arial"/>
                <a:cs typeface="Arial"/>
              </a:rPr>
              <a:t> </a:t>
            </a:r>
            <a:r>
              <a:rPr sz="2800" spc="-25" dirty="0">
                <a:latin typeface="Arial"/>
                <a:cs typeface="Arial"/>
              </a:rPr>
              <a:t>act </a:t>
            </a:r>
            <a:r>
              <a:rPr sz="2800" dirty="0">
                <a:latin typeface="Arial"/>
                <a:cs typeface="Arial"/>
              </a:rPr>
              <a:t>to</a:t>
            </a:r>
            <a:r>
              <a:rPr sz="2800" spc="-105" dirty="0">
                <a:latin typeface="Arial"/>
                <a:cs typeface="Arial"/>
              </a:rPr>
              <a:t> </a:t>
            </a:r>
            <a:r>
              <a:rPr sz="2800" spc="-95" dirty="0">
                <a:latin typeface="Arial"/>
                <a:cs typeface="Arial"/>
              </a:rPr>
              <a:t>ameliorate</a:t>
            </a:r>
            <a:r>
              <a:rPr sz="2800" spc="-110" dirty="0">
                <a:latin typeface="Arial"/>
                <a:cs typeface="Arial"/>
              </a:rPr>
              <a:t> </a:t>
            </a:r>
            <a:r>
              <a:rPr sz="2800" spc="-35" dirty="0">
                <a:latin typeface="Arial"/>
                <a:cs typeface="Arial"/>
              </a:rPr>
              <a:t>the</a:t>
            </a:r>
            <a:r>
              <a:rPr sz="2800" spc="-100" dirty="0">
                <a:latin typeface="Arial"/>
                <a:cs typeface="Arial"/>
              </a:rPr>
              <a:t> </a:t>
            </a:r>
            <a:r>
              <a:rPr sz="2800" spc="-95" dirty="0">
                <a:latin typeface="Arial"/>
                <a:cs typeface="Arial"/>
              </a:rPr>
              <a:t>functional/psychological</a:t>
            </a:r>
            <a:r>
              <a:rPr sz="2800" spc="-105" dirty="0">
                <a:latin typeface="Arial"/>
                <a:cs typeface="Arial"/>
              </a:rPr>
              <a:t> </a:t>
            </a:r>
            <a:r>
              <a:rPr sz="2800" spc="-35" dirty="0">
                <a:latin typeface="Arial"/>
                <a:cs typeface="Arial"/>
              </a:rPr>
              <a:t>impact </a:t>
            </a:r>
            <a:r>
              <a:rPr sz="2800" dirty="0">
                <a:latin typeface="Arial"/>
                <a:cs typeface="Arial"/>
              </a:rPr>
              <a:t>of</a:t>
            </a:r>
            <a:r>
              <a:rPr sz="2800" spc="-150" dirty="0">
                <a:latin typeface="Arial"/>
                <a:cs typeface="Arial"/>
              </a:rPr>
              <a:t> </a:t>
            </a:r>
            <a:r>
              <a:rPr sz="2800" spc="-75" dirty="0">
                <a:latin typeface="Arial"/>
                <a:cs typeface="Arial"/>
              </a:rPr>
              <a:t>injuries</a:t>
            </a:r>
            <a:r>
              <a:rPr sz="2800" spc="-135" dirty="0">
                <a:latin typeface="Arial"/>
                <a:cs typeface="Arial"/>
              </a:rPr>
              <a:t> </a:t>
            </a:r>
            <a:r>
              <a:rPr sz="2800" spc="-10" dirty="0">
                <a:latin typeface="Arial"/>
                <a:cs typeface="Arial"/>
              </a:rPr>
              <a:t>or</a:t>
            </a:r>
            <a:r>
              <a:rPr sz="2800" spc="-140" dirty="0">
                <a:latin typeface="Arial"/>
                <a:cs typeface="Arial"/>
              </a:rPr>
              <a:t> </a:t>
            </a:r>
            <a:r>
              <a:rPr sz="2800" spc="-80" dirty="0">
                <a:latin typeface="Arial"/>
                <a:cs typeface="Arial"/>
              </a:rPr>
              <a:t>health</a:t>
            </a:r>
            <a:r>
              <a:rPr sz="2800" spc="-140" dirty="0">
                <a:latin typeface="Arial"/>
                <a:cs typeface="Arial"/>
              </a:rPr>
              <a:t> </a:t>
            </a:r>
            <a:r>
              <a:rPr sz="2800" spc="-90" dirty="0">
                <a:latin typeface="Arial"/>
                <a:cs typeface="Arial"/>
              </a:rPr>
              <a:t>conditions,</a:t>
            </a:r>
            <a:r>
              <a:rPr sz="2800" spc="-135" dirty="0">
                <a:latin typeface="Arial"/>
                <a:cs typeface="Arial"/>
              </a:rPr>
              <a:t> </a:t>
            </a:r>
            <a:r>
              <a:rPr sz="2800" spc="-10" dirty="0">
                <a:latin typeface="Arial"/>
                <a:cs typeface="Arial"/>
              </a:rPr>
              <a:t>or</a:t>
            </a:r>
            <a:r>
              <a:rPr sz="2800" spc="-145" dirty="0">
                <a:latin typeface="Arial"/>
                <a:cs typeface="Arial"/>
              </a:rPr>
              <a:t> </a:t>
            </a:r>
            <a:r>
              <a:rPr sz="2800" spc="-10" dirty="0">
                <a:latin typeface="Arial"/>
                <a:cs typeface="Arial"/>
              </a:rPr>
              <a:t>reduce </a:t>
            </a:r>
            <a:r>
              <a:rPr sz="2800" spc="-130" dirty="0">
                <a:latin typeface="Arial"/>
                <a:cs typeface="Arial"/>
              </a:rPr>
              <a:t>avoidable</a:t>
            </a:r>
            <a:r>
              <a:rPr sz="2800" spc="-120" dirty="0">
                <a:latin typeface="Arial"/>
                <a:cs typeface="Arial"/>
              </a:rPr>
              <a:t> </a:t>
            </a:r>
            <a:r>
              <a:rPr sz="2800" spc="-160" dirty="0">
                <a:latin typeface="Arial"/>
                <a:cs typeface="Arial"/>
              </a:rPr>
              <a:t>emergency</a:t>
            </a:r>
            <a:r>
              <a:rPr sz="2800" spc="-110" dirty="0">
                <a:latin typeface="Arial"/>
                <a:cs typeface="Arial"/>
              </a:rPr>
              <a:t> </a:t>
            </a:r>
            <a:r>
              <a:rPr sz="2800" spc="-150" dirty="0">
                <a:latin typeface="Arial"/>
                <a:cs typeface="Arial"/>
              </a:rPr>
              <a:t>and</a:t>
            </a:r>
            <a:r>
              <a:rPr sz="2800" spc="-110" dirty="0">
                <a:latin typeface="Arial"/>
                <a:cs typeface="Arial"/>
              </a:rPr>
              <a:t> </a:t>
            </a:r>
            <a:r>
              <a:rPr sz="2800" spc="-114" dirty="0">
                <a:latin typeface="Arial"/>
                <a:cs typeface="Arial"/>
              </a:rPr>
              <a:t>healthcare </a:t>
            </a:r>
            <a:r>
              <a:rPr sz="2800" spc="-10" dirty="0">
                <a:latin typeface="Arial"/>
                <a:cs typeface="Arial"/>
              </a:rPr>
              <a:t>utilization”</a:t>
            </a:r>
            <a:endParaRPr sz="2800" dirty="0">
              <a:latin typeface="Arial"/>
              <a:cs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52049"/>
          </a:solidFill>
        </p:spPr>
        <p:txBody>
          <a:bodyPr wrap="square" lIns="0" tIns="0" rIns="0" bIns="0" rtlCol="0"/>
          <a:lstStyle/>
          <a:p>
            <a:endParaRPr/>
          </a:p>
        </p:txBody>
      </p:sp>
      <p:pic>
        <p:nvPicPr>
          <p:cNvPr id="3" name="object 3" descr="University of California, San Francisco logo"/>
          <p:cNvPicPr/>
          <p:nvPr/>
        </p:nvPicPr>
        <p:blipFill>
          <a:blip r:embed="rId2" cstate="print"/>
          <a:stretch>
            <a:fillRect/>
          </a:stretch>
        </p:blipFill>
        <p:spPr>
          <a:xfrm>
            <a:off x="428219" y="477077"/>
            <a:ext cx="1297452" cy="843633"/>
          </a:xfrm>
          <a:prstGeom prst="rect">
            <a:avLst/>
          </a:prstGeom>
        </p:spPr>
      </p:pic>
      <p:sp>
        <p:nvSpPr>
          <p:cNvPr id="4" name="object 4" descr="$PPTXTitle"/>
          <p:cNvSpPr txBox="1"/>
          <p:nvPr/>
        </p:nvSpPr>
        <p:spPr>
          <a:xfrm>
            <a:off x="3746225" y="1601723"/>
            <a:ext cx="2032635" cy="513080"/>
          </a:xfrm>
          <a:prstGeom prst="rect">
            <a:avLst/>
          </a:prstGeom>
        </p:spPr>
        <p:txBody>
          <a:bodyPr vert="horz" wrap="square" lIns="0" tIns="12700" rIns="0" bIns="0" rtlCol="0">
            <a:spAutoFit/>
          </a:bodyPr>
          <a:lstStyle/>
          <a:p>
            <a:pPr marL="12700">
              <a:lnSpc>
                <a:spcPct val="100000"/>
              </a:lnSpc>
              <a:spcBef>
                <a:spcPts val="100"/>
              </a:spcBef>
            </a:pPr>
            <a:r>
              <a:rPr sz="3200" dirty="0">
                <a:solidFill>
                  <a:srgbClr val="FFFFFF"/>
                </a:solidFill>
                <a:latin typeface="Arial"/>
                <a:cs typeface="Arial"/>
              </a:rPr>
              <a:t>Thank</a:t>
            </a:r>
            <a:r>
              <a:rPr sz="3200" spc="-25" dirty="0">
                <a:solidFill>
                  <a:srgbClr val="FFFFFF"/>
                </a:solidFill>
                <a:latin typeface="Arial"/>
                <a:cs typeface="Arial"/>
              </a:rPr>
              <a:t> </a:t>
            </a:r>
            <a:r>
              <a:rPr sz="3200" spc="-20" dirty="0">
                <a:solidFill>
                  <a:srgbClr val="FFFFFF"/>
                </a:solidFill>
                <a:latin typeface="Arial"/>
                <a:cs typeface="Arial"/>
              </a:rPr>
              <a:t>you!</a:t>
            </a:r>
            <a:endParaRPr sz="3200" dirty="0">
              <a:latin typeface="Arial"/>
              <a:cs typeface="Arial"/>
            </a:endParaRPr>
          </a:p>
        </p:txBody>
      </p:sp>
      <p:sp>
        <p:nvSpPr>
          <p:cNvPr id="5" name="object 5" descr="Laura.zeeman@ucsf.edu&#13;&#10;"/>
          <p:cNvSpPr txBox="1"/>
          <p:nvPr/>
        </p:nvSpPr>
        <p:spPr>
          <a:xfrm>
            <a:off x="3386625" y="3558540"/>
            <a:ext cx="2863850" cy="330200"/>
          </a:xfrm>
          <a:prstGeom prst="rect">
            <a:avLst/>
          </a:prstGeom>
        </p:spPr>
        <p:txBody>
          <a:bodyPr vert="horz" wrap="square" lIns="0" tIns="12700" rIns="0" bIns="0" rtlCol="0">
            <a:spAutoFit/>
          </a:bodyPr>
          <a:lstStyle/>
          <a:p>
            <a:pPr marL="12700">
              <a:lnSpc>
                <a:spcPct val="100000"/>
              </a:lnSpc>
              <a:spcBef>
                <a:spcPts val="100"/>
              </a:spcBef>
            </a:pPr>
            <a:r>
              <a:rPr sz="2000" u="sng" spc="-10" dirty="0">
                <a:solidFill>
                  <a:srgbClr val="178CCB"/>
                </a:solidFill>
                <a:uFill>
                  <a:solidFill>
                    <a:srgbClr val="178CCB"/>
                  </a:solidFill>
                </a:uFill>
                <a:latin typeface="Arial"/>
                <a:cs typeface="Arial"/>
                <a:hlinkClick r:id="rId3"/>
              </a:rPr>
              <a:t>Laura.zeeman@ucsf.edu</a:t>
            </a:r>
            <a:endParaRPr sz="2000" dirty="0">
              <a:latin typeface="Arial"/>
              <a:cs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351021" y="6280484"/>
            <a:ext cx="8441055" cy="0"/>
          </a:xfrm>
          <a:custGeom>
            <a:avLst/>
            <a:gdLst/>
            <a:ahLst/>
            <a:cxnLst/>
            <a:rect l="l" t="t" r="r" b="b"/>
            <a:pathLst>
              <a:path w="8441055">
                <a:moveTo>
                  <a:pt x="0" y="0"/>
                </a:moveTo>
                <a:lnTo>
                  <a:pt x="8440944" y="0"/>
                </a:lnTo>
              </a:path>
            </a:pathLst>
          </a:custGeom>
          <a:ln w="9520">
            <a:solidFill>
              <a:srgbClr val="000000"/>
            </a:solidFill>
          </a:ln>
        </p:spPr>
        <p:txBody>
          <a:bodyPr wrap="square" lIns="0" tIns="0" rIns="0" bIns="0" rtlCol="0"/>
          <a:lstStyle/>
          <a:p>
            <a:endParaRPr/>
          </a:p>
        </p:txBody>
      </p:sp>
      <p:sp>
        <p:nvSpPr>
          <p:cNvPr id="3" name="object 3">
            <a:extLst>
              <a:ext uri="{C183D7F6-B498-43B3-948B-1728B52AA6E4}">
                <adec:decorative xmlns:adec="http://schemas.microsoft.com/office/drawing/2017/decorative" val="1"/>
              </a:ext>
            </a:extLst>
          </p:cNvPr>
          <p:cNvSpPr txBox="1"/>
          <p:nvPr/>
        </p:nvSpPr>
        <p:spPr>
          <a:xfrm>
            <a:off x="321477" y="6289547"/>
            <a:ext cx="929640" cy="513080"/>
          </a:xfrm>
          <a:prstGeom prst="rect">
            <a:avLst/>
          </a:prstGeom>
        </p:spPr>
        <p:txBody>
          <a:bodyPr vert="horz" wrap="square" lIns="0" tIns="12700" rIns="0" bIns="0" rtlCol="0">
            <a:spAutoFit/>
          </a:bodyPr>
          <a:lstStyle/>
          <a:p>
            <a:pPr marL="12700">
              <a:lnSpc>
                <a:spcPct val="100000"/>
              </a:lnSpc>
              <a:spcBef>
                <a:spcPts val="100"/>
              </a:spcBef>
            </a:pPr>
            <a:r>
              <a:rPr sz="3200" spc="-10" dirty="0">
                <a:solidFill>
                  <a:srgbClr val="002060"/>
                </a:solidFill>
                <a:latin typeface="Helvetica Neue Medium"/>
                <a:cs typeface="Helvetica Neue Medium"/>
              </a:rPr>
              <a:t>siren</a:t>
            </a:r>
            <a:endParaRPr sz="3200" dirty="0">
              <a:latin typeface="Helvetica Neue Medium"/>
              <a:cs typeface="Helvetica Neue Medium"/>
            </a:endParaRPr>
          </a:p>
        </p:txBody>
      </p:sp>
      <p:pic>
        <p:nvPicPr>
          <p:cNvPr id="4" name="object 4">
            <a:extLst>
              <a:ext uri="{C183D7F6-B498-43B3-948B-1728B52AA6E4}">
                <adec:decorative xmlns:adec="http://schemas.microsoft.com/office/drawing/2017/decorative" val="1"/>
              </a:ext>
            </a:extLst>
          </p:cNvPr>
          <p:cNvPicPr/>
          <p:nvPr/>
        </p:nvPicPr>
        <p:blipFill>
          <a:blip r:embed="rId2" cstate="print"/>
          <a:stretch>
            <a:fillRect/>
          </a:stretch>
        </p:blipFill>
        <p:spPr>
          <a:xfrm>
            <a:off x="8097253" y="6385534"/>
            <a:ext cx="699017" cy="337853"/>
          </a:xfrm>
          <a:prstGeom prst="rect">
            <a:avLst/>
          </a:prstGeom>
        </p:spPr>
      </p:pic>
      <p:sp>
        <p:nvSpPr>
          <p:cNvPr id="5" name="object 5"/>
          <p:cNvSpPr txBox="1"/>
          <p:nvPr/>
        </p:nvSpPr>
        <p:spPr>
          <a:xfrm>
            <a:off x="535851" y="1633220"/>
            <a:ext cx="5033010" cy="3043555"/>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002060"/>
                </a:solidFill>
                <a:latin typeface="Helvetica Neue"/>
                <a:cs typeface="Helvetica Neue"/>
              </a:rPr>
              <a:t>David</a:t>
            </a:r>
            <a:r>
              <a:rPr sz="1800" b="1" spc="-55" dirty="0">
                <a:solidFill>
                  <a:srgbClr val="002060"/>
                </a:solidFill>
                <a:latin typeface="Helvetica Neue"/>
                <a:cs typeface="Helvetica Neue"/>
              </a:rPr>
              <a:t> </a:t>
            </a:r>
            <a:r>
              <a:rPr sz="1800" b="1" dirty="0">
                <a:solidFill>
                  <a:srgbClr val="002060"/>
                </a:solidFill>
                <a:latin typeface="Helvetica Neue"/>
                <a:cs typeface="Helvetica Neue"/>
              </a:rPr>
              <a:t>Meyers:</a:t>
            </a:r>
            <a:r>
              <a:rPr sz="1800" b="1" spc="-55" dirty="0">
                <a:solidFill>
                  <a:srgbClr val="002060"/>
                </a:solidFill>
                <a:latin typeface="Helvetica Neue"/>
                <a:cs typeface="Helvetica Neue"/>
              </a:rPr>
              <a:t> </a:t>
            </a:r>
            <a:r>
              <a:rPr sz="1800" spc="-10" dirty="0">
                <a:solidFill>
                  <a:srgbClr val="002060"/>
                </a:solidFill>
                <a:latin typeface="Helvetica Neue"/>
                <a:cs typeface="Helvetica Neue"/>
                <a:hlinkClick r:id="rId3"/>
              </a:rPr>
              <a:t>david_meyers@brown.edu</a:t>
            </a:r>
            <a:endParaRPr sz="1800" dirty="0">
              <a:latin typeface="Helvetica Neue"/>
              <a:cs typeface="Helvetica Neue"/>
            </a:endParaRPr>
          </a:p>
          <a:p>
            <a:pPr marL="12700">
              <a:lnSpc>
                <a:spcPct val="100000"/>
              </a:lnSpc>
              <a:spcBef>
                <a:spcPts val="2135"/>
              </a:spcBef>
            </a:pPr>
            <a:r>
              <a:rPr sz="1800" b="1" dirty="0">
                <a:solidFill>
                  <a:srgbClr val="002060"/>
                </a:solidFill>
                <a:latin typeface="Helvetica Neue"/>
                <a:cs typeface="Helvetica Neue"/>
              </a:rPr>
              <a:t>Kali</a:t>
            </a:r>
            <a:r>
              <a:rPr sz="1800" b="1" spc="-35" dirty="0">
                <a:solidFill>
                  <a:srgbClr val="002060"/>
                </a:solidFill>
                <a:latin typeface="Helvetica Neue"/>
                <a:cs typeface="Helvetica Neue"/>
              </a:rPr>
              <a:t> </a:t>
            </a:r>
            <a:r>
              <a:rPr sz="1800" b="1" dirty="0">
                <a:solidFill>
                  <a:srgbClr val="002060"/>
                </a:solidFill>
                <a:latin typeface="Helvetica Neue"/>
                <a:cs typeface="Helvetica Neue"/>
              </a:rPr>
              <a:t>Thomas:</a:t>
            </a:r>
            <a:r>
              <a:rPr sz="1800" b="1" spc="-30" dirty="0">
                <a:solidFill>
                  <a:srgbClr val="002060"/>
                </a:solidFill>
                <a:latin typeface="Helvetica Neue"/>
                <a:cs typeface="Helvetica Neue"/>
              </a:rPr>
              <a:t> </a:t>
            </a:r>
            <a:r>
              <a:rPr sz="1800" spc="-10" dirty="0">
                <a:solidFill>
                  <a:srgbClr val="002060"/>
                </a:solidFill>
                <a:latin typeface="Helvetica Neue"/>
                <a:cs typeface="Helvetica Neue"/>
                <a:hlinkClick r:id="rId4"/>
              </a:rPr>
              <a:t>kali_thomas@brown.edu</a:t>
            </a:r>
            <a:endParaRPr sz="1800" dirty="0">
              <a:latin typeface="Helvetica Neue"/>
              <a:cs typeface="Helvetica Neue"/>
            </a:endParaRPr>
          </a:p>
          <a:p>
            <a:pPr marL="12700">
              <a:lnSpc>
                <a:spcPct val="100000"/>
              </a:lnSpc>
              <a:spcBef>
                <a:spcPts val="2135"/>
              </a:spcBef>
            </a:pPr>
            <a:r>
              <a:rPr sz="1800" b="1" dirty="0">
                <a:solidFill>
                  <a:srgbClr val="002060"/>
                </a:solidFill>
                <a:latin typeface="Helvetica Neue"/>
                <a:cs typeface="Helvetica Neue"/>
              </a:rPr>
              <a:t>Laura</a:t>
            </a:r>
            <a:r>
              <a:rPr sz="1800" b="1" spc="-30" dirty="0">
                <a:solidFill>
                  <a:srgbClr val="002060"/>
                </a:solidFill>
                <a:latin typeface="Helvetica Neue"/>
                <a:cs typeface="Helvetica Neue"/>
              </a:rPr>
              <a:t> </a:t>
            </a:r>
            <a:r>
              <a:rPr sz="1800" b="1" spc="-10" dirty="0">
                <a:solidFill>
                  <a:srgbClr val="002060"/>
                </a:solidFill>
                <a:latin typeface="Helvetica Neue"/>
                <a:cs typeface="Helvetica Neue"/>
              </a:rPr>
              <a:t>Shields-</a:t>
            </a:r>
            <a:r>
              <a:rPr sz="1800" b="1" dirty="0">
                <a:solidFill>
                  <a:srgbClr val="002060"/>
                </a:solidFill>
                <a:latin typeface="Helvetica Neue"/>
                <a:cs typeface="Helvetica Neue"/>
              </a:rPr>
              <a:t>Zeeman:</a:t>
            </a:r>
            <a:r>
              <a:rPr sz="1800" b="1" spc="-30" dirty="0">
                <a:solidFill>
                  <a:srgbClr val="002060"/>
                </a:solidFill>
                <a:latin typeface="Helvetica Neue"/>
                <a:cs typeface="Helvetica Neue"/>
              </a:rPr>
              <a:t> </a:t>
            </a:r>
            <a:r>
              <a:rPr sz="1800" spc="-10" dirty="0">
                <a:solidFill>
                  <a:srgbClr val="002060"/>
                </a:solidFill>
                <a:latin typeface="Helvetica Neue"/>
                <a:cs typeface="Helvetica Neue"/>
                <a:hlinkClick r:id="rId5"/>
              </a:rPr>
              <a:t>laura.zeeman@ucsf.edu</a:t>
            </a:r>
            <a:endParaRPr sz="1800" dirty="0">
              <a:latin typeface="Helvetica Neue"/>
              <a:cs typeface="Helvetica Neue"/>
            </a:endParaRPr>
          </a:p>
          <a:p>
            <a:pPr>
              <a:lnSpc>
                <a:spcPct val="100000"/>
              </a:lnSpc>
              <a:spcBef>
                <a:spcPts val="10"/>
              </a:spcBef>
            </a:pPr>
            <a:endParaRPr sz="1800" dirty="0">
              <a:latin typeface="Helvetica Neue"/>
              <a:cs typeface="Helvetica Neue"/>
            </a:endParaRPr>
          </a:p>
          <a:p>
            <a:pPr marL="12700">
              <a:lnSpc>
                <a:spcPct val="100000"/>
              </a:lnSpc>
              <a:spcBef>
                <a:spcPts val="5"/>
              </a:spcBef>
            </a:pPr>
            <a:r>
              <a:rPr sz="1800" b="1" dirty="0">
                <a:solidFill>
                  <a:srgbClr val="002060"/>
                </a:solidFill>
                <a:latin typeface="Helvetica Neue"/>
                <a:cs typeface="Helvetica Neue"/>
              </a:rPr>
              <a:t>Laura</a:t>
            </a:r>
            <a:r>
              <a:rPr sz="1800" b="1" spc="-40" dirty="0">
                <a:solidFill>
                  <a:srgbClr val="002060"/>
                </a:solidFill>
                <a:latin typeface="Helvetica Neue"/>
                <a:cs typeface="Helvetica Neue"/>
              </a:rPr>
              <a:t> </a:t>
            </a:r>
            <a:r>
              <a:rPr sz="1800" b="1" dirty="0">
                <a:solidFill>
                  <a:srgbClr val="002060"/>
                </a:solidFill>
                <a:latin typeface="Helvetica Neue"/>
                <a:cs typeface="Helvetica Neue"/>
              </a:rPr>
              <a:t>Skopec:</a:t>
            </a:r>
            <a:r>
              <a:rPr sz="1800" b="1" spc="-35" dirty="0">
                <a:solidFill>
                  <a:srgbClr val="002060"/>
                </a:solidFill>
                <a:latin typeface="Helvetica Neue"/>
                <a:cs typeface="Helvetica Neue"/>
              </a:rPr>
              <a:t> </a:t>
            </a:r>
            <a:r>
              <a:rPr sz="1800" spc="-10" dirty="0">
                <a:solidFill>
                  <a:srgbClr val="002060"/>
                </a:solidFill>
                <a:latin typeface="Helvetica Neue"/>
                <a:cs typeface="Helvetica Neue"/>
                <a:hlinkClick r:id="rId6"/>
              </a:rPr>
              <a:t>lskopec@urban.org</a:t>
            </a:r>
            <a:endParaRPr sz="1800" dirty="0">
              <a:latin typeface="Helvetica Neue"/>
              <a:cs typeface="Helvetica Neue"/>
            </a:endParaRPr>
          </a:p>
          <a:p>
            <a:pPr marL="12700">
              <a:lnSpc>
                <a:spcPct val="100000"/>
              </a:lnSpc>
              <a:spcBef>
                <a:spcPts val="2135"/>
              </a:spcBef>
            </a:pPr>
            <a:r>
              <a:rPr sz="1800" b="1" spc="-10" dirty="0">
                <a:solidFill>
                  <a:srgbClr val="002060"/>
                </a:solidFill>
                <a:latin typeface="Helvetica Neue"/>
                <a:cs typeface="Helvetica Neue"/>
              </a:rPr>
              <a:t>SIREN</a:t>
            </a:r>
            <a:endParaRPr sz="1800" dirty="0">
              <a:latin typeface="Helvetica Neue"/>
              <a:cs typeface="Helvetica Neue"/>
            </a:endParaRPr>
          </a:p>
          <a:p>
            <a:pPr marL="12700">
              <a:lnSpc>
                <a:spcPct val="100000"/>
              </a:lnSpc>
              <a:spcBef>
                <a:spcPts val="25"/>
              </a:spcBef>
            </a:pPr>
            <a:r>
              <a:rPr sz="1800" b="1" spc="-10" dirty="0">
                <a:solidFill>
                  <a:srgbClr val="002060"/>
                </a:solidFill>
                <a:latin typeface="Helvetica Neue"/>
                <a:cs typeface="Helvetica Neue"/>
              </a:rPr>
              <a:t>Website:</a:t>
            </a:r>
            <a:r>
              <a:rPr sz="1800" b="1" spc="-100" dirty="0">
                <a:solidFill>
                  <a:srgbClr val="002060"/>
                </a:solidFill>
                <a:latin typeface="Helvetica Neue"/>
                <a:cs typeface="Helvetica Neue"/>
              </a:rPr>
              <a:t> </a:t>
            </a:r>
            <a:r>
              <a:rPr sz="1800" spc="-10" dirty="0">
                <a:solidFill>
                  <a:srgbClr val="002060"/>
                </a:solidFill>
                <a:latin typeface="Helvetica Neue"/>
                <a:cs typeface="Helvetica Neue"/>
                <a:hlinkClick r:id="rId7"/>
              </a:rPr>
              <a:t>https://sirenetwork.ucsf.edu</a:t>
            </a:r>
            <a:endParaRPr sz="1800" dirty="0">
              <a:latin typeface="Helvetica Neue"/>
              <a:cs typeface="Helvetica Neue"/>
            </a:endParaRPr>
          </a:p>
          <a:p>
            <a:pPr marL="12700">
              <a:lnSpc>
                <a:spcPct val="100000"/>
              </a:lnSpc>
              <a:spcBef>
                <a:spcPts val="45"/>
              </a:spcBef>
            </a:pPr>
            <a:r>
              <a:rPr sz="1800" b="1" dirty="0">
                <a:solidFill>
                  <a:srgbClr val="002060"/>
                </a:solidFill>
                <a:latin typeface="Helvetica Neue"/>
                <a:cs typeface="Helvetica Neue"/>
              </a:rPr>
              <a:t>Email:</a:t>
            </a:r>
            <a:r>
              <a:rPr sz="1800" b="1" spc="-40" dirty="0">
                <a:solidFill>
                  <a:srgbClr val="002060"/>
                </a:solidFill>
                <a:latin typeface="Helvetica Neue"/>
                <a:cs typeface="Helvetica Neue"/>
              </a:rPr>
              <a:t> </a:t>
            </a:r>
            <a:r>
              <a:rPr sz="1800" spc="-10" dirty="0">
                <a:solidFill>
                  <a:srgbClr val="002060"/>
                </a:solidFill>
                <a:latin typeface="Helvetica Neue"/>
                <a:cs typeface="Helvetica Neue"/>
                <a:hlinkClick r:id="rId8"/>
              </a:rPr>
              <a:t>siren@ucsf.edu</a:t>
            </a:r>
            <a:endParaRPr sz="1800" dirty="0">
              <a:latin typeface="Helvetica Neue"/>
              <a:cs typeface="Helvetica Neue"/>
            </a:endParaRPr>
          </a:p>
        </p:txBody>
      </p:sp>
      <p:sp>
        <p:nvSpPr>
          <p:cNvPr id="6" name="object 6" descr="$PPTXTitle"/>
          <p:cNvSpPr txBox="1">
            <a:spLocks noGrp="1"/>
          </p:cNvSpPr>
          <p:nvPr>
            <p:ph type="title"/>
          </p:nvPr>
        </p:nvSpPr>
        <p:spPr>
          <a:xfrm>
            <a:off x="1944687" y="486155"/>
            <a:ext cx="5254625" cy="695960"/>
          </a:xfrm>
          <a:prstGeom prst="rect">
            <a:avLst/>
          </a:prstGeom>
        </p:spPr>
        <p:txBody>
          <a:bodyPr vert="horz" wrap="square" lIns="0" tIns="12700" rIns="0" bIns="0" rtlCol="0">
            <a:spAutoFit/>
          </a:bodyPr>
          <a:lstStyle/>
          <a:p>
            <a:pPr marL="12700">
              <a:lnSpc>
                <a:spcPct val="100000"/>
              </a:lnSpc>
              <a:spcBef>
                <a:spcPts val="100"/>
              </a:spcBef>
              <a:tabLst>
                <a:tab pos="3241675" algn="l"/>
              </a:tabLst>
            </a:pPr>
            <a:r>
              <a:rPr sz="4400" b="1" spc="-10" dirty="0">
                <a:solidFill>
                  <a:srgbClr val="002060"/>
                </a:solidFill>
                <a:latin typeface="Helvetica Neue"/>
                <a:cs typeface="Helvetica Neue"/>
              </a:rPr>
              <a:t>Connecting</a:t>
            </a:r>
            <a:r>
              <a:rPr sz="4400" b="1" dirty="0">
                <a:solidFill>
                  <a:srgbClr val="002060"/>
                </a:solidFill>
                <a:latin typeface="Helvetica Neue"/>
                <a:cs typeface="Helvetica Neue"/>
              </a:rPr>
              <a:t>	with</a:t>
            </a:r>
            <a:r>
              <a:rPr sz="4400" b="1" spc="-85" dirty="0">
                <a:solidFill>
                  <a:srgbClr val="002060"/>
                </a:solidFill>
                <a:latin typeface="Helvetica Neue"/>
                <a:cs typeface="Helvetica Neue"/>
              </a:rPr>
              <a:t> </a:t>
            </a:r>
            <a:r>
              <a:rPr sz="4400" b="1" spc="-25" dirty="0">
                <a:solidFill>
                  <a:srgbClr val="002060"/>
                </a:solidFill>
                <a:latin typeface="Helvetica Neue"/>
                <a:cs typeface="Helvetica Neue"/>
              </a:rPr>
              <a:t>Us</a:t>
            </a:r>
            <a:endParaRPr sz="4400" dirty="0">
              <a:latin typeface="Helvetica Neue"/>
              <a:cs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546100" rIns="0" bIns="0" rtlCol="0">
            <a:spAutoFit/>
          </a:bodyPr>
          <a:lstStyle/>
          <a:p>
            <a:pPr marL="1438910">
              <a:lnSpc>
                <a:spcPct val="100000"/>
              </a:lnSpc>
              <a:spcBef>
                <a:spcPts val="100"/>
              </a:spcBef>
            </a:pPr>
            <a:r>
              <a:rPr sz="4400" spc="-229" dirty="0"/>
              <a:t>2019</a:t>
            </a:r>
            <a:r>
              <a:rPr sz="4400" spc="-210" dirty="0"/>
              <a:t> </a:t>
            </a:r>
            <a:r>
              <a:rPr sz="4400" spc="-225" dirty="0"/>
              <a:t>Final</a:t>
            </a:r>
            <a:r>
              <a:rPr sz="4400" spc="-195" dirty="0"/>
              <a:t> </a:t>
            </a:r>
            <a:r>
              <a:rPr sz="4400" spc="-290" dirty="0"/>
              <a:t>Call</a:t>
            </a:r>
            <a:r>
              <a:rPr sz="4400" spc="-200" dirty="0"/>
              <a:t> </a:t>
            </a:r>
            <a:r>
              <a:rPr sz="4400" spc="-100" dirty="0"/>
              <a:t>Letter</a:t>
            </a:r>
            <a:endParaRPr sz="4400"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4</a:t>
            </a:r>
          </a:p>
        </p:txBody>
      </p:sp>
      <p:sp>
        <p:nvSpPr>
          <p:cNvPr id="3" name="object 3" descr="Adult Day Care&#13;&#10;Caregiver Supports&#13;&#10;Home and Bathroom Safety Devices and Modifications&#13;&#10;Home-Based Palliative Care&#13;&#10;In-Home Support Services&#13;&#10;Non-Opioid pain management&#13;&#10;Memory Fitness Benefit&#13;&#10;Over-the-Counter Items&#13;&#10;"/>
          <p:cNvSpPr txBox="1"/>
          <p:nvPr/>
        </p:nvSpPr>
        <p:spPr>
          <a:xfrm>
            <a:off x="535940" y="1505204"/>
            <a:ext cx="6572250" cy="4472940"/>
          </a:xfrm>
          <a:prstGeom prst="rect">
            <a:avLst/>
          </a:prstGeom>
        </p:spPr>
        <p:txBody>
          <a:bodyPr vert="horz" wrap="square" lIns="0" tIns="64135" rIns="0" bIns="0" rtlCol="0">
            <a:spAutoFit/>
          </a:bodyPr>
          <a:lstStyle/>
          <a:p>
            <a:pPr marL="354965" indent="-342265">
              <a:lnSpc>
                <a:spcPct val="100000"/>
              </a:lnSpc>
              <a:spcBef>
                <a:spcPts val="505"/>
              </a:spcBef>
              <a:buClr>
                <a:srgbClr val="FF0000"/>
              </a:buClr>
              <a:buFont typeface="Wingdings"/>
              <a:buChar char=""/>
              <a:tabLst>
                <a:tab pos="354965" algn="l"/>
              </a:tabLst>
            </a:pPr>
            <a:r>
              <a:rPr sz="3000" spc="-55" dirty="0">
                <a:latin typeface="Arial"/>
                <a:cs typeface="Arial"/>
              </a:rPr>
              <a:t>Adult</a:t>
            </a:r>
            <a:r>
              <a:rPr sz="3000" spc="-165" dirty="0">
                <a:latin typeface="Arial"/>
                <a:cs typeface="Arial"/>
              </a:rPr>
              <a:t> </a:t>
            </a:r>
            <a:r>
              <a:rPr sz="3000" spc="-254" dirty="0">
                <a:latin typeface="Arial"/>
                <a:cs typeface="Arial"/>
              </a:rPr>
              <a:t>Day</a:t>
            </a:r>
            <a:r>
              <a:rPr sz="3000" spc="-155" dirty="0">
                <a:latin typeface="Arial"/>
                <a:cs typeface="Arial"/>
              </a:rPr>
              <a:t> </a:t>
            </a:r>
            <a:r>
              <a:rPr sz="3000" spc="-20" dirty="0">
                <a:latin typeface="Arial"/>
                <a:cs typeface="Arial"/>
              </a:rPr>
              <a:t>Care</a:t>
            </a:r>
            <a:endParaRPr sz="3000" dirty="0">
              <a:latin typeface="Arial"/>
              <a:cs typeface="Arial"/>
            </a:endParaRPr>
          </a:p>
          <a:p>
            <a:pPr marL="354965" indent="-342265">
              <a:lnSpc>
                <a:spcPct val="100000"/>
              </a:lnSpc>
              <a:spcBef>
                <a:spcPts val="409"/>
              </a:spcBef>
              <a:buClr>
                <a:srgbClr val="FF0000"/>
              </a:buClr>
              <a:buFont typeface="Wingdings"/>
              <a:buChar char=""/>
              <a:tabLst>
                <a:tab pos="354965" algn="l"/>
              </a:tabLst>
            </a:pPr>
            <a:r>
              <a:rPr sz="3000" spc="-185" dirty="0">
                <a:latin typeface="Arial"/>
                <a:cs typeface="Arial"/>
              </a:rPr>
              <a:t>Caregiver</a:t>
            </a:r>
            <a:r>
              <a:rPr sz="3000" spc="-75" dirty="0">
                <a:latin typeface="Arial"/>
                <a:cs typeface="Arial"/>
              </a:rPr>
              <a:t> </a:t>
            </a:r>
            <a:r>
              <a:rPr sz="3000" spc="-10" dirty="0">
                <a:latin typeface="Arial"/>
                <a:cs typeface="Arial"/>
              </a:rPr>
              <a:t>Supports</a:t>
            </a:r>
            <a:endParaRPr sz="3000" dirty="0">
              <a:latin typeface="Arial"/>
              <a:cs typeface="Arial"/>
            </a:endParaRPr>
          </a:p>
          <a:p>
            <a:pPr marL="354965" marR="5080" indent="-342900">
              <a:lnSpc>
                <a:spcPts val="3220"/>
              </a:lnSpc>
              <a:spcBef>
                <a:spcPts val="805"/>
              </a:spcBef>
              <a:buClr>
                <a:srgbClr val="FF0000"/>
              </a:buClr>
              <a:buFont typeface="Wingdings"/>
              <a:buChar char=""/>
              <a:tabLst>
                <a:tab pos="354965" algn="l"/>
              </a:tabLst>
            </a:pPr>
            <a:r>
              <a:rPr sz="3000" spc="-180" dirty="0">
                <a:latin typeface="Arial"/>
                <a:cs typeface="Arial"/>
              </a:rPr>
              <a:t>Home</a:t>
            </a:r>
            <a:r>
              <a:rPr sz="3000" spc="-150" dirty="0">
                <a:latin typeface="Arial"/>
                <a:cs typeface="Arial"/>
              </a:rPr>
              <a:t> </a:t>
            </a:r>
            <a:r>
              <a:rPr sz="3000" spc="-145" dirty="0">
                <a:latin typeface="Arial"/>
                <a:cs typeface="Arial"/>
              </a:rPr>
              <a:t>and </a:t>
            </a:r>
            <a:r>
              <a:rPr sz="3000" spc="-110" dirty="0">
                <a:latin typeface="Arial"/>
                <a:cs typeface="Arial"/>
              </a:rPr>
              <a:t>Bathroom</a:t>
            </a:r>
            <a:r>
              <a:rPr sz="3000" spc="-140" dirty="0">
                <a:latin typeface="Arial"/>
                <a:cs typeface="Arial"/>
              </a:rPr>
              <a:t> </a:t>
            </a:r>
            <a:r>
              <a:rPr sz="3000" spc="-185" dirty="0">
                <a:latin typeface="Arial"/>
                <a:cs typeface="Arial"/>
              </a:rPr>
              <a:t>Safety</a:t>
            </a:r>
            <a:r>
              <a:rPr sz="3000" spc="-140" dirty="0">
                <a:latin typeface="Arial"/>
                <a:cs typeface="Arial"/>
              </a:rPr>
              <a:t> </a:t>
            </a:r>
            <a:r>
              <a:rPr sz="3000" spc="-204" dirty="0">
                <a:latin typeface="Arial"/>
                <a:cs typeface="Arial"/>
              </a:rPr>
              <a:t>Devices</a:t>
            </a:r>
            <a:r>
              <a:rPr sz="3000" spc="-140" dirty="0">
                <a:latin typeface="Arial"/>
                <a:cs typeface="Arial"/>
              </a:rPr>
              <a:t> </a:t>
            </a:r>
            <a:r>
              <a:rPr sz="3000" spc="-65" dirty="0">
                <a:latin typeface="Arial"/>
                <a:cs typeface="Arial"/>
              </a:rPr>
              <a:t>and </a:t>
            </a:r>
            <a:r>
              <a:rPr sz="3000" spc="-10" dirty="0">
                <a:latin typeface="Arial"/>
                <a:cs typeface="Arial"/>
              </a:rPr>
              <a:t>Modifications</a:t>
            </a:r>
            <a:endParaRPr sz="3000" dirty="0">
              <a:latin typeface="Arial"/>
              <a:cs typeface="Arial"/>
            </a:endParaRPr>
          </a:p>
          <a:p>
            <a:pPr marL="354965" indent="-342265">
              <a:lnSpc>
                <a:spcPct val="100000"/>
              </a:lnSpc>
              <a:spcBef>
                <a:spcPts val="340"/>
              </a:spcBef>
              <a:buClr>
                <a:srgbClr val="FF0000"/>
              </a:buClr>
              <a:buFont typeface="Wingdings"/>
              <a:buChar char=""/>
              <a:tabLst>
                <a:tab pos="354965" algn="l"/>
              </a:tabLst>
            </a:pPr>
            <a:r>
              <a:rPr sz="3000" spc="-165" dirty="0">
                <a:latin typeface="Arial"/>
                <a:cs typeface="Arial"/>
              </a:rPr>
              <a:t>Home-</a:t>
            </a:r>
            <a:r>
              <a:rPr sz="3000" spc="-254" dirty="0">
                <a:latin typeface="Arial"/>
                <a:cs typeface="Arial"/>
              </a:rPr>
              <a:t>Based</a:t>
            </a:r>
            <a:r>
              <a:rPr sz="3000" spc="-114" dirty="0">
                <a:latin typeface="Arial"/>
                <a:cs typeface="Arial"/>
              </a:rPr>
              <a:t> </a:t>
            </a:r>
            <a:r>
              <a:rPr sz="3000" spc="-120" dirty="0">
                <a:latin typeface="Arial"/>
                <a:cs typeface="Arial"/>
              </a:rPr>
              <a:t>Palliative </a:t>
            </a:r>
            <a:r>
              <a:rPr sz="3000" spc="-20" dirty="0">
                <a:latin typeface="Arial"/>
                <a:cs typeface="Arial"/>
              </a:rPr>
              <a:t>Care</a:t>
            </a:r>
            <a:endParaRPr sz="3000" dirty="0">
              <a:latin typeface="Arial"/>
              <a:cs typeface="Arial"/>
            </a:endParaRPr>
          </a:p>
          <a:p>
            <a:pPr marL="354965" indent="-342265">
              <a:lnSpc>
                <a:spcPct val="100000"/>
              </a:lnSpc>
              <a:spcBef>
                <a:spcPts val="310"/>
              </a:spcBef>
              <a:buClr>
                <a:srgbClr val="FF0000"/>
              </a:buClr>
              <a:buFont typeface="Wingdings"/>
              <a:buChar char=""/>
              <a:tabLst>
                <a:tab pos="354965" algn="l"/>
              </a:tabLst>
            </a:pPr>
            <a:r>
              <a:rPr sz="3000" spc="-95" dirty="0">
                <a:latin typeface="Arial"/>
                <a:cs typeface="Arial"/>
              </a:rPr>
              <a:t>In-</a:t>
            </a:r>
            <a:r>
              <a:rPr sz="3000" spc="-180" dirty="0">
                <a:latin typeface="Arial"/>
                <a:cs typeface="Arial"/>
              </a:rPr>
              <a:t>Home</a:t>
            </a:r>
            <a:r>
              <a:rPr sz="3000" spc="-140" dirty="0">
                <a:latin typeface="Arial"/>
                <a:cs typeface="Arial"/>
              </a:rPr>
              <a:t> </a:t>
            </a:r>
            <a:r>
              <a:rPr sz="3000" spc="-125" dirty="0">
                <a:latin typeface="Arial"/>
                <a:cs typeface="Arial"/>
              </a:rPr>
              <a:t>Support</a:t>
            </a:r>
            <a:r>
              <a:rPr sz="3000" spc="-135" dirty="0">
                <a:latin typeface="Arial"/>
                <a:cs typeface="Arial"/>
              </a:rPr>
              <a:t> </a:t>
            </a:r>
            <a:r>
              <a:rPr sz="3000" spc="-70" dirty="0">
                <a:latin typeface="Arial"/>
                <a:cs typeface="Arial"/>
              </a:rPr>
              <a:t>Services</a:t>
            </a:r>
            <a:endParaRPr sz="3000" dirty="0">
              <a:latin typeface="Arial"/>
              <a:cs typeface="Arial"/>
            </a:endParaRPr>
          </a:p>
          <a:p>
            <a:pPr marL="354965" indent="-342265">
              <a:lnSpc>
                <a:spcPct val="100000"/>
              </a:lnSpc>
              <a:spcBef>
                <a:spcPts val="385"/>
              </a:spcBef>
              <a:buClr>
                <a:srgbClr val="FF0000"/>
              </a:buClr>
              <a:buFont typeface="Wingdings"/>
              <a:buChar char=""/>
              <a:tabLst>
                <a:tab pos="354965" algn="l"/>
              </a:tabLst>
            </a:pPr>
            <a:r>
              <a:rPr sz="3000" spc="-145" dirty="0">
                <a:latin typeface="Arial"/>
                <a:cs typeface="Arial"/>
              </a:rPr>
              <a:t>Non-</a:t>
            </a:r>
            <a:r>
              <a:rPr sz="3000" spc="-100" dirty="0">
                <a:latin typeface="Arial"/>
                <a:cs typeface="Arial"/>
              </a:rPr>
              <a:t>Opioid</a:t>
            </a:r>
            <a:r>
              <a:rPr sz="3000" spc="-130" dirty="0">
                <a:latin typeface="Arial"/>
                <a:cs typeface="Arial"/>
              </a:rPr>
              <a:t> </a:t>
            </a:r>
            <a:r>
              <a:rPr sz="3000" spc="-110" dirty="0">
                <a:latin typeface="Arial"/>
                <a:cs typeface="Arial"/>
              </a:rPr>
              <a:t>pain</a:t>
            </a:r>
            <a:r>
              <a:rPr sz="3000" spc="-125" dirty="0">
                <a:latin typeface="Arial"/>
                <a:cs typeface="Arial"/>
              </a:rPr>
              <a:t> </a:t>
            </a:r>
            <a:r>
              <a:rPr sz="3000" spc="-35" dirty="0">
                <a:latin typeface="Arial"/>
                <a:cs typeface="Arial"/>
              </a:rPr>
              <a:t>management</a:t>
            </a:r>
            <a:endParaRPr sz="3000" dirty="0">
              <a:latin typeface="Arial"/>
              <a:cs typeface="Arial"/>
            </a:endParaRPr>
          </a:p>
          <a:p>
            <a:pPr marL="354965" indent="-342265">
              <a:lnSpc>
                <a:spcPct val="100000"/>
              </a:lnSpc>
              <a:spcBef>
                <a:spcPts val="310"/>
              </a:spcBef>
              <a:buClr>
                <a:srgbClr val="FF0000"/>
              </a:buClr>
              <a:buFont typeface="Wingdings"/>
              <a:buChar char=""/>
              <a:tabLst>
                <a:tab pos="354965" algn="l"/>
              </a:tabLst>
            </a:pPr>
            <a:r>
              <a:rPr sz="3000" spc="-75" dirty="0">
                <a:latin typeface="Arial"/>
                <a:cs typeface="Arial"/>
              </a:rPr>
              <a:t>Memory</a:t>
            </a:r>
            <a:r>
              <a:rPr sz="3000" spc="-120" dirty="0">
                <a:latin typeface="Arial"/>
                <a:cs typeface="Arial"/>
              </a:rPr>
              <a:t> </a:t>
            </a:r>
            <a:r>
              <a:rPr sz="3000" spc="-185" dirty="0">
                <a:latin typeface="Arial"/>
                <a:cs typeface="Arial"/>
              </a:rPr>
              <a:t>Fitness</a:t>
            </a:r>
            <a:r>
              <a:rPr sz="3000" spc="-130" dirty="0">
                <a:latin typeface="Arial"/>
                <a:cs typeface="Arial"/>
              </a:rPr>
              <a:t> </a:t>
            </a:r>
            <a:r>
              <a:rPr sz="3000" spc="-10" dirty="0">
                <a:latin typeface="Arial"/>
                <a:cs typeface="Arial"/>
              </a:rPr>
              <a:t>Benefit</a:t>
            </a:r>
            <a:endParaRPr sz="3000" dirty="0">
              <a:latin typeface="Arial"/>
              <a:cs typeface="Arial"/>
            </a:endParaRPr>
          </a:p>
          <a:p>
            <a:pPr marL="354965" indent="-342265">
              <a:lnSpc>
                <a:spcPct val="100000"/>
              </a:lnSpc>
              <a:spcBef>
                <a:spcPts val="409"/>
              </a:spcBef>
              <a:buClr>
                <a:srgbClr val="FF0000"/>
              </a:buClr>
              <a:buFont typeface="Wingdings"/>
              <a:buChar char=""/>
              <a:tabLst>
                <a:tab pos="354965" algn="l"/>
              </a:tabLst>
            </a:pPr>
            <a:r>
              <a:rPr sz="3000" spc="-185" dirty="0">
                <a:latin typeface="Arial"/>
                <a:cs typeface="Arial"/>
              </a:rPr>
              <a:t>Over-</a:t>
            </a:r>
            <a:r>
              <a:rPr sz="3000" spc="-65" dirty="0">
                <a:latin typeface="Arial"/>
                <a:cs typeface="Arial"/>
              </a:rPr>
              <a:t>the-</a:t>
            </a:r>
            <a:r>
              <a:rPr sz="3000" spc="-140" dirty="0">
                <a:latin typeface="Arial"/>
                <a:cs typeface="Arial"/>
              </a:rPr>
              <a:t>Counter</a:t>
            </a:r>
            <a:r>
              <a:rPr sz="3000" spc="-15" dirty="0">
                <a:latin typeface="Arial"/>
                <a:cs typeface="Arial"/>
              </a:rPr>
              <a:t> </a:t>
            </a:r>
            <a:r>
              <a:rPr sz="3000" spc="-10" dirty="0">
                <a:latin typeface="Arial"/>
                <a:cs typeface="Arial"/>
              </a:rPr>
              <a:t>Items</a:t>
            </a:r>
            <a:endParaRPr sz="3000"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462534" rIns="0" bIns="0" rtlCol="0">
            <a:spAutoFit/>
          </a:bodyPr>
          <a:lstStyle/>
          <a:p>
            <a:pPr marL="193675" marR="5080" indent="123825">
              <a:lnSpc>
                <a:spcPct val="101400"/>
              </a:lnSpc>
              <a:spcBef>
                <a:spcPts val="50"/>
              </a:spcBef>
            </a:pPr>
            <a:r>
              <a:rPr sz="2800" spc="-220" dirty="0"/>
              <a:t>The</a:t>
            </a:r>
            <a:r>
              <a:rPr sz="2800" spc="-114" dirty="0"/>
              <a:t> </a:t>
            </a:r>
            <a:r>
              <a:rPr sz="2800" spc="-150" dirty="0"/>
              <a:t>Creating</a:t>
            </a:r>
            <a:r>
              <a:rPr sz="2800" spc="-114" dirty="0"/>
              <a:t> </a:t>
            </a:r>
            <a:r>
              <a:rPr sz="2800" spc="-150" dirty="0"/>
              <a:t>High-</a:t>
            </a:r>
            <a:r>
              <a:rPr sz="2800" spc="-90" dirty="0"/>
              <a:t>Quality</a:t>
            </a:r>
            <a:r>
              <a:rPr sz="2800" spc="-110" dirty="0"/>
              <a:t> </a:t>
            </a:r>
            <a:r>
              <a:rPr sz="2800" spc="-190" dirty="0"/>
              <a:t>Results</a:t>
            </a:r>
            <a:r>
              <a:rPr sz="2800" spc="-100" dirty="0"/>
              <a:t> </a:t>
            </a:r>
            <a:r>
              <a:rPr sz="2800" spc="-150" dirty="0"/>
              <a:t>and</a:t>
            </a:r>
            <a:r>
              <a:rPr sz="2800" spc="-105" dirty="0"/>
              <a:t> </a:t>
            </a:r>
            <a:r>
              <a:rPr sz="2800" spc="-10" dirty="0"/>
              <a:t>Outcomes </a:t>
            </a:r>
            <a:r>
              <a:rPr sz="2800" spc="-200" dirty="0"/>
              <a:t>Necessary</a:t>
            </a:r>
            <a:r>
              <a:rPr sz="2800" spc="-120" dirty="0"/>
              <a:t> </a:t>
            </a:r>
            <a:r>
              <a:rPr sz="2800" dirty="0"/>
              <a:t>to</a:t>
            </a:r>
            <a:r>
              <a:rPr sz="2800" spc="-105" dirty="0"/>
              <a:t> </a:t>
            </a:r>
            <a:r>
              <a:rPr sz="2800" spc="-110" dirty="0"/>
              <a:t>Improve</a:t>
            </a:r>
            <a:r>
              <a:rPr sz="2800" spc="-114" dirty="0"/>
              <a:t> </a:t>
            </a:r>
            <a:r>
              <a:rPr sz="2800" spc="-160" dirty="0"/>
              <a:t>Chronic</a:t>
            </a:r>
            <a:r>
              <a:rPr sz="2800" spc="-105" dirty="0"/>
              <a:t> </a:t>
            </a:r>
            <a:r>
              <a:rPr sz="2800" spc="-310" dirty="0"/>
              <a:t>(CHRONIC)</a:t>
            </a:r>
            <a:r>
              <a:rPr sz="2800" spc="-110" dirty="0"/>
              <a:t> </a:t>
            </a:r>
            <a:r>
              <a:rPr sz="2800" spc="-250" dirty="0"/>
              <a:t>Care</a:t>
            </a:r>
            <a:r>
              <a:rPr sz="2800" spc="-114" dirty="0"/>
              <a:t> </a:t>
            </a:r>
            <a:r>
              <a:rPr sz="2800" spc="-25" dirty="0"/>
              <a:t>Act</a:t>
            </a:r>
            <a:endParaRPr sz="280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5</a:t>
            </a:r>
          </a:p>
        </p:txBody>
      </p:sp>
      <p:sp>
        <p:nvSpPr>
          <p:cNvPr id="3" name="object 3"/>
          <p:cNvSpPr txBox="1"/>
          <p:nvPr/>
        </p:nvSpPr>
        <p:spPr>
          <a:xfrm>
            <a:off x="535940" y="1510284"/>
            <a:ext cx="6551295" cy="2275205"/>
          </a:xfrm>
          <a:prstGeom prst="rect">
            <a:avLst/>
          </a:prstGeom>
        </p:spPr>
        <p:txBody>
          <a:bodyPr vert="horz" wrap="square" lIns="0" tIns="109855" rIns="0" bIns="0" rtlCol="0">
            <a:spAutoFit/>
          </a:bodyPr>
          <a:lstStyle/>
          <a:p>
            <a:pPr marL="354965" indent="-342265">
              <a:lnSpc>
                <a:spcPct val="100000"/>
              </a:lnSpc>
              <a:spcBef>
                <a:spcPts val="865"/>
              </a:spcBef>
              <a:buClr>
                <a:srgbClr val="FF0000"/>
              </a:buClr>
              <a:buFont typeface="Wingdings"/>
              <a:buChar char=""/>
              <a:tabLst>
                <a:tab pos="354965" algn="l"/>
              </a:tabLst>
            </a:pPr>
            <a:r>
              <a:rPr sz="3200" spc="-120" dirty="0">
                <a:latin typeface="Arial"/>
                <a:cs typeface="Arial"/>
              </a:rPr>
              <a:t>Bipartisan</a:t>
            </a:r>
            <a:r>
              <a:rPr sz="3200" spc="-145" dirty="0">
                <a:latin typeface="Arial"/>
                <a:cs typeface="Arial"/>
              </a:rPr>
              <a:t> </a:t>
            </a:r>
            <a:r>
              <a:rPr sz="3200" spc="-170" dirty="0">
                <a:latin typeface="Arial"/>
                <a:cs typeface="Arial"/>
              </a:rPr>
              <a:t>Budget</a:t>
            </a:r>
            <a:r>
              <a:rPr sz="3200" spc="-145" dirty="0">
                <a:latin typeface="Arial"/>
                <a:cs typeface="Arial"/>
              </a:rPr>
              <a:t> </a:t>
            </a:r>
            <a:r>
              <a:rPr sz="3200" spc="-135" dirty="0">
                <a:latin typeface="Arial"/>
                <a:cs typeface="Arial"/>
              </a:rPr>
              <a:t>Act</a:t>
            </a:r>
            <a:r>
              <a:rPr sz="3200" spc="-140" dirty="0">
                <a:latin typeface="Arial"/>
                <a:cs typeface="Arial"/>
              </a:rPr>
              <a:t> </a:t>
            </a:r>
            <a:r>
              <a:rPr sz="3200" dirty="0">
                <a:latin typeface="Arial"/>
                <a:cs typeface="Arial"/>
              </a:rPr>
              <a:t>of</a:t>
            </a:r>
            <a:r>
              <a:rPr sz="3200" spc="-150" dirty="0">
                <a:latin typeface="Arial"/>
                <a:cs typeface="Arial"/>
              </a:rPr>
              <a:t> </a:t>
            </a:r>
            <a:r>
              <a:rPr sz="3200" spc="-20" dirty="0">
                <a:latin typeface="Arial"/>
                <a:cs typeface="Arial"/>
              </a:rPr>
              <a:t>2018</a:t>
            </a:r>
            <a:endParaRPr sz="3200">
              <a:latin typeface="Arial"/>
              <a:cs typeface="Arial"/>
            </a:endParaRPr>
          </a:p>
          <a:p>
            <a:pPr marL="354965" indent="-342265">
              <a:lnSpc>
                <a:spcPct val="100000"/>
              </a:lnSpc>
              <a:spcBef>
                <a:spcPts val="770"/>
              </a:spcBef>
              <a:buClr>
                <a:srgbClr val="FF0000"/>
              </a:buClr>
              <a:buFont typeface="Wingdings"/>
              <a:buChar char=""/>
              <a:tabLst>
                <a:tab pos="354965" algn="l"/>
              </a:tabLst>
            </a:pPr>
            <a:r>
              <a:rPr sz="3200" spc="-125" dirty="0">
                <a:latin typeface="Arial"/>
                <a:cs typeface="Arial"/>
              </a:rPr>
              <a:t>Detailed</a:t>
            </a:r>
            <a:r>
              <a:rPr sz="3200" spc="-140" dirty="0">
                <a:latin typeface="Arial"/>
                <a:cs typeface="Arial"/>
              </a:rPr>
              <a:t> </a:t>
            </a:r>
            <a:r>
              <a:rPr sz="3200" spc="-30" dirty="0">
                <a:latin typeface="Arial"/>
                <a:cs typeface="Arial"/>
              </a:rPr>
              <a:t>in</a:t>
            </a:r>
            <a:r>
              <a:rPr sz="3200" spc="-135" dirty="0">
                <a:latin typeface="Arial"/>
                <a:cs typeface="Arial"/>
              </a:rPr>
              <a:t> </a:t>
            </a:r>
            <a:r>
              <a:rPr sz="3200" spc="-165" dirty="0">
                <a:latin typeface="Arial"/>
                <a:cs typeface="Arial"/>
              </a:rPr>
              <a:t>2020</a:t>
            </a:r>
            <a:r>
              <a:rPr sz="3200" spc="-140" dirty="0">
                <a:latin typeface="Arial"/>
                <a:cs typeface="Arial"/>
              </a:rPr>
              <a:t> </a:t>
            </a:r>
            <a:r>
              <a:rPr sz="3200" spc="-210" dirty="0">
                <a:latin typeface="Arial"/>
                <a:cs typeface="Arial"/>
              </a:rPr>
              <a:t>Call</a:t>
            </a:r>
            <a:r>
              <a:rPr sz="3200" spc="-140" dirty="0">
                <a:latin typeface="Arial"/>
                <a:cs typeface="Arial"/>
              </a:rPr>
              <a:t> </a:t>
            </a:r>
            <a:r>
              <a:rPr sz="3200" spc="-10" dirty="0">
                <a:latin typeface="Arial"/>
                <a:cs typeface="Arial"/>
              </a:rPr>
              <a:t>Letter</a:t>
            </a:r>
            <a:endParaRPr sz="3200">
              <a:latin typeface="Arial"/>
              <a:cs typeface="Arial"/>
            </a:endParaRPr>
          </a:p>
          <a:p>
            <a:pPr marL="354965" marR="5080" indent="-342900">
              <a:lnSpc>
                <a:spcPct val="101800"/>
              </a:lnSpc>
              <a:spcBef>
                <a:spcPts val="675"/>
              </a:spcBef>
              <a:buClr>
                <a:srgbClr val="FF0000"/>
              </a:buClr>
              <a:buFont typeface="Wingdings"/>
              <a:buChar char=""/>
              <a:tabLst>
                <a:tab pos="354965" algn="l"/>
              </a:tabLst>
            </a:pPr>
            <a:r>
              <a:rPr sz="3200" spc="-215" dirty="0">
                <a:latin typeface="Arial"/>
                <a:cs typeface="Arial"/>
              </a:rPr>
              <a:t>Special</a:t>
            </a:r>
            <a:r>
              <a:rPr sz="3200" spc="-140" dirty="0">
                <a:latin typeface="Arial"/>
                <a:cs typeface="Arial"/>
              </a:rPr>
              <a:t> </a:t>
            </a:r>
            <a:r>
              <a:rPr sz="3200" spc="-145" dirty="0">
                <a:latin typeface="Arial"/>
                <a:cs typeface="Arial"/>
              </a:rPr>
              <a:t>Supplemental</a:t>
            </a:r>
            <a:r>
              <a:rPr sz="3200" spc="-135" dirty="0">
                <a:latin typeface="Arial"/>
                <a:cs typeface="Arial"/>
              </a:rPr>
              <a:t> </a:t>
            </a:r>
            <a:r>
              <a:rPr sz="3200" spc="-130" dirty="0">
                <a:latin typeface="Arial"/>
                <a:cs typeface="Arial"/>
              </a:rPr>
              <a:t>Benefits</a:t>
            </a:r>
            <a:r>
              <a:rPr sz="3200" spc="-165" dirty="0">
                <a:latin typeface="Arial"/>
                <a:cs typeface="Arial"/>
              </a:rPr>
              <a:t> </a:t>
            </a:r>
            <a:r>
              <a:rPr sz="3200" dirty="0">
                <a:latin typeface="Arial"/>
                <a:cs typeface="Arial"/>
              </a:rPr>
              <a:t>for</a:t>
            </a:r>
            <a:r>
              <a:rPr sz="3200" spc="-140" dirty="0">
                <a:latin typeface="Arial"/>
                <a:cs typeface="Arial"/>
              </a:rPr>
              <a:t> </a:t>
            </a:r>
            <a:r>
              <a:rPr sz="3200" spc="-25" dirty="0">
                <a:latin typeface="Arial"/>
                <a:cs typeface="Arial"/>
              </a:rPr>
              <a:t>the </a:t>
            </a:r>
            <a:r>
              <a:rPr sz="3200" spc="-145" dirty="0">
                <a:latin typeface="Arial"/>
                <a:cs typeface="Arial"/>
              </a:rPr>
              <a:t>Chronically</a:t>
            </a:r>
            <a:r>
              <a:rPr sz="3200" spc="-165" dirty="0">
                <a:latin typeface="Arial"/>
                <a:cs typeface="Arial"/>
              </a:rPr>
              <a:t> </a:t>
            </a:r>
            <a:r>
              <a:rPr sz="3200" dirty="0">
                <a:latin typeface="Arial"/>
                <a:cs typeface="Arial"/>
              </a:rPr>
              <a:t>Ill</a:t>
            </a:r>
            <a:r>
              <a:rPr sz="3200" spc="-155" dirty="0">
                <a:latin typeface="Arial"/>
                <a:cs typeface="Arial"/>
              </a:rPr>
              <a:t> </a:t>
            </a:r>
            <a:r>
              <a:rPr sz="3200" spc="-385" dirty="0">
                <a:latin typeface="Arial"/>
                <a:cs typeface="Arial"/>
              </a:rPr>
              <a:t>(SSBCI)</a:t>
            </a:r>
            <a:endParaRPr sz="32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9525" rIns="0" bIns="0" rtlCol="0">
            <a:spAutoFit/>
          </a:bodyPr>
          <a:lstStyle/>
          <a:p>
            <a:pPr marL="995680" marR="5080" indent="-982980">
              <a:lnSpc>
                <a:spcPct val="100400"/>
              </a:lnSpc>
              <a:spcBef>
                <a:spcPts val="75"/>
              </a:spcBef>
            </a:pPr>
            <a:r>
              <a:rPr sz="4400" spc="-290" dirty="0"/>
              <a:t>Special</a:t>
            </a:r>
            <a:r>
              <a:rPr sz="4400" spc="-195" dirty="0"/>
              <a:t> </a:t>
            </a:r>
            <a:r>
              <a:rPr sz="4400" spc="-200" dirty="0"/>
              <a:t>Supplemental</a:t>
            </a:r>
            <a:r>
              <a:rPr sz="4400" spc="-195" dirty="0"/>
              <a:t> </a:t>
            </a:r>
            <a:r>
              <a:rPr sz="4400" spc="-185" dirty="0"/>
              <a:t>Benefits</a:t>
            </a:r>
            <a:r>
              <a:rPr sz="4400" spc="-195" dirty="0"/>
              <a:t> </a:t>
            </a:r>
            <a:r>
              <a:rPr sz="4400" spc="-25" dirty="0"/>
              <a:t>for </a:t>
            </a:r>
            <a:r>
              <a:rPr sz="4400" spc="-55" dirty="0"/>
              <a:t>the</a:t>
            </a:r>
            <a:r>
              <a:rPr sz="4400" spc="-254" dirty="0"/>
              <a:t> </a:t>
            </a:r>
            <a:r>
              <a:rPr sz="4400" spc="-200" dirty="0"/>
              <a:t>Chronically</a:t>
            </a:r>
            <a:r>
              <a:rPr sz="4400" spc="-235" dirty="0"/>
              <a:t> </a:t>
            </a:r>
            <a:r>
              <a:rPr sz="4400" dirty="0"/>
              <a:t>Ill</a:t>
            </a:r>
            <a:r>
              <a:rPr sz="4400" spc="-254" dirty="0"/>
              <a:t> </a:t>
            </a:r>
            <a:r>
              <a:rPr sz="4400" spc="-540" dirty="0"/>
              <a:t>(SSBCI)</a:t>
            </a:r>
            <a:endParaRPr sz="4400"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6</a:t>
            </a:r>
          </a:p>
        </p:txBody>
      </p:sp>
      <p:sp>
        <p:nvSpPr>
          <p:cNvPr id="3" name="object 3" descr="Items and services may include, but are not limited to:&#13;&#10;meals furnished to the enrollee beyond a limited basis&#13;&#10;transportation for non-medical needs&#13;&#10;pest control&#13;&#10;indoor air quality equipment and services&#13;&#10;benefits to address social needs, so long as such items and &#9;services have a reasonable expectation of improving or &#9;maintaining the health or overall function of an individual &#9;as it relates to their chronic condition or illness&#13;&#10;"/>
          <p:cNvSpPr txBox="1"/>
          <p:nvPr/>
        </p:nvSpPr>
        <p:spPr>
          <a:xfrm>
            <a:off x="535940" y="1606803"/>
            <a:ext cx="7985759" cy="4175760"/>
          </a:xfrm>
          <a:prstGeom prst="rect">
            <a:avLst/>
          </a:prstGeom>
        </p:spPr>
        <p:txBody>
          <a:bodyPr vert="horz" wrap="square" lIns="0" tIns="6350" rIns="0" bIns="0" rtlCol="0">
            <a:spAutoFit/>
          </a:bodyPr>
          <a:lstStyle/>
          <a:p>
            <a:pPr marL="355600" marR="269240" indent="-342900">
              <a:lnSpc>
                <a:spcPct val="101400"/>
              </a:lnSpc>
              <a:spcBef>
                <a:spcPts val="50"/>
              </a:spcBef>
              <a:buClr>
                <a:srgbClr val="FF0000"/>
              </a:buClr>
              <a:buFont typeface="Wingdings"/>
              <a:buChar char=""/>
              <a:tabLst>
                <a:tab pos="355600" algn="l"/>
              </a:tabLst>
            </a:pPr>
            <a:r>
              <a:rPr sz="2800" spc="-110" dirty="0">
                <a:latin typeface="Arial"/>
                <a:cs typeface="Arial"/>
              </a:rPr>
              <a:t>Items</a:t>
            </a:r>
            <a:r>
              <a:rPr sz="2800" spc="-140" dirty="0">
                <a:latin typeface="Arial"/>
                <a:cs typeface="Arial"/>
              </a:rPr>
              <a:t> </a:t>
            </a:r>
            <a:r>
              <a:rPr sz="2800" spc="-150" dirty="0">
                <a:latin typeface="Arial"/>
                <a:cs typeface="Arial"/>
              </a:rPr>
              <a:t>and</a:t>
            </a:r>
            <a:r>
              <a:rPr sz="2800" spc="-135" dirty="0">
                <a:latin typeface="Arial"/>
                <a:cs typeface="Arial"/>
              </a:rPr>
              <a:t> </a:t>
            </a:r>
            <a:r>
              <a:rPr sz="2800" spc="-160" dirty="0">
                <a:latin typeface="Arial"/>
                <a:cs typeface="Arial"/>
              </a:rPr>
              <a:t>services</a:t>
            </a:r>
            <a:r>
              <a:rPr sz="2800" spc="-130" dirty="0">
                <a:latin typeface="Arial"/>
                <a:cs typeface="Arial"/>
              </a:rPr>
              <a:t> </a:t>
            </a:r>
            <a:r>
              <a:rPr sz="2800" spc="-190" dirty="0">
                <a:latin typeface="Arial"/>
                <a:cs typeface="Arial"/>
              </a:rPr>
              <a:t>may</a:t>
            </a:r>
            <a:r>
              <a:rPr sz="2800" spc="-145" dirty="0">
                <a:latin typeface="Arial"/>
                <a:cs typeface="Arial"/>
              </a:rPr>
              <a:t> </a:t>
            </a:r>
            <a:r>
              <a:rPr sz="2800" spc="-95" dirty="0">
                <a:latin typeface="Arial"/>
                <a:cs typeface="Arial"/>
              </a:rPr>
              <a:t>include,</a:t>
            </a:r>
            <a:r>
              <a:rPr sz="2800" spc="-135" dirty="0">
                <a:latin typeface="Arial"/>
                <a:cs typeface="Arial"/>
              </a:rPr>
              <a:t> </a:t>
            </a:r>
            <a:r>
              <a:rPr sz="2800" dirty="0">
                <a:latin typeface="Arial"/>
                <a:cs typeface="Arial"/>
              </a:rPr>
              <a:t>but</a:t>
            </a:r>
            <a:r>
              <a:rPr sz="2800" spc="-140" dirty="0">
                <a:latin typeface="Arial"/>
                <a:cs typeface="Arial"/>
              </a:rPr>
              <a:t> </a:t>
            </a:r>
            <a:r>
              <a:rPr sz="2800" spc="-145" dirty="0">
                <a:latin typeface="Arial"/>
                <a:cs typeface="Arial"/>
              </a:rPr>
              <a:t>are</a:t>
            </a:r>
            <a:r>
              <a:rPr sz="2800" spc="-150" dirty="0">
                <a:latin typeface="Arial"/>
                <a:cs typeface="Arial"/>
              </a:rPr>
              <a:t> </a:t>
            </a:r>
            <a:r>
              <a:rPr sz="2800" dirty="0">
                <a:latin typeface="Arial"/>
                <a:cs typeface="Arial"/>
              </a:rPr>
              <a:t>not</a:t>
            </a:r>
            <a:r>
              <a:rPr sz="2800" spc="-140" dirty="0">
                <a:latin typeface="Arial"/>
                <a:cs typeface="Arial"/>
              </a:rPr>
              <a:t> </a:t>
            </a:r>
            <a:r>
              <a:rPr sz="2800" spc="-10" dirty="0">
                <a:latin typeface="Arial"/>
                <a:cs typeface="Arial"/>
              </a:rPr>
              <a:t>limited </a:t>
            </a:r>
            <a:r>
              <a:rPr sz="2800" spc="-25" dirty="0">
                <a:latin typeface="Arial"/>
                <a:cs typeface="Arial"/>
              </a:rPr>
              <a:t>to:</a:t>
            </a:r>
            <a:endParaRPr sz="2800" dirty="0">
              <a:latin typeface="Arial"/>
              <a:cs typeface="Arial"/>
            </a:endParaRPr>
          </a:p>
          <a:p>
            <a:pPr marL="754380" lvl="1" indent="-284480">
              <a:lnSpc>
                <a:spcPct val="100000"/>
              </a:lnSpc>
              <a:spcBef>
                <a:spcPts val="545"/>
              </a:spcBef>
              <a:buChar char="–"/>
              <a:tabLst>
                <a:tab pos="754380" algn="l"/>
              </a:tabLst>
            </a:pPr>
            <a:r>
              <a:rPr sz="2400" spc="-145" dirty="0">
                <a:latin typeface="Arial"/>
                <a:cs typeface="Arial"/>
              </a:rPr>
              <a:t>meals</a:t>
            </a:r>
            <a:r>
              <a:rPr sz="2400" spc="-105" dirty="0">
                <a:latin typeface="Arial"/>
                <a:cs typeface="Arial"/>
              </a:rPr>
              <a:t> </a:t>
            </a:r>
            <a:r>
              <a:rPr sz="2400" spc="-75" dirty="0">
                <a:latin typeface="Arial"/>
                <a:cs typeface="Arial"/>
              </a:rPr>
              <a:t>furnished</a:t>
            </a:r>
            <a:r>
              <a:rPr sz="2400" spc="-105" dirty="0">
                <a:latin typeface="Arial"/>
                <a:cs typeface="Arial"/>
              </a:rPr>
              <a:t> </a:t>
            </a:r>
            <a:r>
              <a:rPr sz="2400" dirty="0">
                <a:latin typeface="Arial"/>
                <a:cs typeface="Arial"/>
              </a:rPr>
              <a:t>to</a:t>
            </a:r>
            <a:r>
              <a:rPr sz="2400" spc="-105" dirty="0">
                <a:latin typeface="Arial"/>
                <a:cs typeface="Arial"/>
              </a:rPr>
              <a:t> </a:t>
            </a:r>
            <a:r>
              <a:rPr sz="2400" spc="-35" dirty="0">
                <a:latin typeface="Arial"/>
                <a:cs typeface="Arial"/>
              </a:rPr>
              <a:t>the</a:t>
            </a:r>
            <a:r>
              <a:rPr sz="2400" spc="-100" dirty="0">
                <a:latin typeface="Arial"/>
                <a:cs typeface="Arial"/>
              </a:rPr>
              <a:t> </a:t>
            </a:r>
            <a:r>
              <a:rPr sz="2400" spc="-75" dirty="0">
                <a:latin typeface="Arial"/>
                <a:cs typeface="Arial"/>
              </a:rPr>
              <a:t>enrollee</a:t>
            </a:r>
            <a:r>
              <a:rPr sz="2400" spc="-100" dirty="0">
                <a:latin typeface="Arial"/>
                <a:cs typeface="Arial"/>
              </a:rPr>
              <a:t> </a:t>
            </a:r>
            <a:r>
              <a:rPr sz="2400" spc="-114" dirty="0">
                <a:latin typeface="Arial"/>
                <a:cs typeface="Arial"/>
              </a:rPr>
              <a:t>beyond</a:t>
            </a:r>
            <a:r>
              <a:rPr sz="2400" spc="-105" dirty="0">
                <a:latin typeface="Arial"/>
                <a:cs typeface="Arial"/>
              </a:rPr>
              <a:t> </a:t>
            </a:r>
            <a:r>
              <a:rPr sz="2400" spc="-210" dirty="0">
                <a:latin typeface="Arial"/>
                <a:cs typeface="Arial"/>
              </a:rPr>
              <a:t>a</a:t>
            </a:r>
            <a:r>
              <a:rPr sz="2400" spc="-100" dirty="0">
                <a:latin typeface="Arial"/>
                <a:cs typeface="Arial"/>
              </a:rPr>
              <a:t> </a:t>
            </a:r>
            <a:r>
              <a:rPr sz="2400" spc="-30" dirty="0">
                <a:latin typeface="Arial"/>
                <a:cs typeface="Arial"/>
              </a:rPr>
              <a:t>limited</a:t>
            </a:r>
            <a:r>
              <a:rPr sz="2400" spc="-110" dirty="0">
                <a:latin typeface="Arial"/>
                <a:cs typeface="Arial"/>
              </a:rPr>
              <a:t> </a:t>
            </a:r>
            <a:r>
              <a:rPr sz="2400" spc="-10" dirty="0">
                <a:latin typeface="Arial"/>
                <a:cs typeface="Arial"/>
              </a:rPr>
              <a:t>basis</a:t>
            </a:r>
            <a:endParaRPr sz="2400" dirty="0">
              <a:latin typeface="Arial"/>
              <a:cs typeface="Arial"/>
            </a:endParaRPr>
          </a:p>
          <a:p>
            <a:pPr marL="754380" lvl="1" indent="-284480">
              <a:lnSpc>
                <a:spcPct val="100000"/>
              </a:lnSpc>
              <a:spcBef>
                <a:spcPts val="625"/>
              </a:spcBef>
              <a:buChar char="–"/>
              <a:tabLst>
                <a:tab pos="754380" algn="l"/>
              </a:tabLst>
            </a:pPr>
            <a:r>
              <a:rPr sz="2400" spc="-55" dirty="0">
                <a:latin typeface="Arial"/>
                <a:cs typeface="Arial"/>
              </a:rPr>
              <a:t>transportation</a:t>
            </a:r>
            <a:r>
              <a:rPr sz="2400" spc="-105" dirty="0">
                <a:latin typeface="Arial"/>
                <a:cs typeface="Arial"/>
              </a:rPr>
              <a:t> </a:t>
            </a:r>
            <a:r>
              <a:rPr sz="2400" spc="-10" dirty="0">
                <a:latin typeface="Arial"/>
                <a:cs typeface="Arial"/>
              </a:rPr>
              <a:t>for</a:t>
            </a:r>
            <a:r>
              <a:rPr sz="2400" spc="-105" dirty="0">
                <a:latin typeface="Arial"/>
                <a:cs typeface="Arial"/>
              </a:rPr>
              <a:t> </a:t>
            </a:r>
            <a:r>
              <a:rPr sz="2400" spc="-85" dirty="0">
                <a:latin typeface="Arial"/>
                <a:cs typeface="Arial"/>
              </a:rPr>
              <a:t>non-</a:t>
            </a:r>
            <a:r>
              <a:rPr sz="2400" spc="-105" dirty="0">
                <a:latin typeface="Arial"/>
                <a:cs typeface="Arial"/>
              </a:rPr>
              <a:t>medical </a:t>
            </a:r>
            <a:r>
              <a:rPr sz="2400" spc="-10" dirty="0">
                <a:latin typeface="Arial"/>
                <a:cs typeface="Arial"/>
              </a:rPr>
              <a:t>needs</a:t>
            </a:r>
            <a:endParaRPr sz="2400" dirty="0">
              <a:latin typeface="Arial"/>
              <a:cs typeface="Arial"/>
            </a:endParaRPr>
          </a:p>
          <a:p>
            <a:pPr marL="754380" lvl="1" indent="-284480">
              <a:lnSpc>
                <a:spcPct val="100000"/>
              </a:lnSpc>
              <a:spcBef>
                <a:spcPts val="600"/>
              </a:spcBef>
              <a:buChar char="–"/>
              <a:tabLst>
                <a:tab pos="754380" algn="l"/>
              </a:tabLst>
            </a:pPr>
            <a:r>
              <a:rPr sz="2400" spc="-100" dirty="0">
                <a:latin typeface="Arial"/>
                <a:cs typeface="Arial"/>
              </a:rPr>
              <a:t>pest</a:t>
            </a:r>
            <a:r>
              <a:rPr sz="2400" spc="-135" dirty="0">
                <a:latin typeface="Arial"/>
                <a:cs typeface="Arial"/>
              </a:rPr>
              <a:t> </a:t>
            </a:r>
            <a:r>
              <a:rPr sz="2400" spc="-10" dirty="0">
                <a:latin typeface="Arial"/>
                <a:cs typeface="Arial"/>
              </a:rPr>
              <a:t>control</a:t>
            </a:r>
            <a:endParaRPr sz="2400" dirty="0">
              <a:latin typeface="Arial"/>
              <a:cs typeface="Arial"/>
            </a:endParaRPr>
          </a:p>
          <a:p>
            <a:pPr marL="754380" lvl="1" indent="-284480">
              <a:lnSpc>
                <a:spcPct val="100000"/>
              </a:lnSpc>
              <a:spcBef>
                <a:spcPts val="530"/>
              </a:spcBef>
              <a:buChar char="–"/>
              <a:tabLst>
                <a:tab pos="754380" algn="l"/>
              </a:tabLst>
            </a:pPr>
            <a:r>
              <a:rPr sz="2400" spc="-50" dirty="0">
                <a:latin typeface="Arial"/>
                <a:cs typeface="Arial"/>
              </a:rPr>
              <a:t>indoor</a:t>
            </a:r>
            <a:r>
              <a:rPr sz="2400" spc="-110" dirty="0">
                <a:latin typeface="Arial"/>
                <a:cs typeface="Arial"/>
              </a:rPr>
              <a:t> </a:t>
            </a:r>
            <a:r>
              <a:rPr sz="2400" spc="-60" dirty="0">
                <a:latin typeface="Arial"/>
                <a:cs typeface="Arial"/>
              </a:rPr>
              <a:t>air</a:t>
            </a:r>
            <a:r>
              <a:rPr sz="2400" spc="-110" dirty="0">
                <a:latin typeface="Arial"/>
                <a:cs typeface="Arial"/>
              </a:rPr>
              <a:t> </a:t>
            </a:r>
            <a:r>
              <a:rPr sz="2400" spc="-50" dirty="0">
                <a:latin typeface="Arial"/>
                <a:cs typeface="Arial"/>
              </a:rPr>
              <a:t>quality</a:t>
            </a:r>
            <a:r>
              <a:rPr sz="2400" spc="-110" dirty="0">
                <a:latin typeface="Arial"/>
                <a:cs typeface="Arial"/>
              </a:rPr>
              <a:t> </a:t>
            </a:r>
            <a:r>
              <a:rPr sz="2400" spc="-70" dirty="0">
                <a:latin typeface="Arial"/>
                <a:cs typeface="Arial"/>
              </a:rPr>
              <a:t>equipment</a:t>
            </a:r>
            <a:r>
              <a:rPr sz="2400" spc="-114" dirty="0">
                <a:latin typeface="Arial"/>
                <a:cs typeface="Arial"/>
              </a:rPr>
              <a:t> </a:t>
            </a:r>
            <a:r>
              <a:rPr sz="2400" spc="-125" dirty="0">
                <a:latin typeface="Arial"/>
                <a:cs typeface="Arial"/>
              </a:rPr>
              <a:t>and</a:t>
            </a:r>
            <a:r>
              <a:rPr sz="2400" spc="-105" dirty="0">
                <a:latin typeface="Arial"/>
                <a:cs typeface="Arial"/>
              </a:rPr>
              <a:t> </a:t>
            </a:r>
            <a:r>
              <a:rPr sz="2400" spc="-10" dirty="0">
                <a:latin typeface="Arial"/>
                <a:cs typeface="Arial"/>
              </a:rPr>
              <a:t>services</a:t>
            </a:r>
            <a:endParaRPr sz="2400" dirty="0">
              <a:latin typeface="Arial"/>
              <a:cs typeface="Arial"/>
            </a:endParaRPr>
          </a:p>
          <a:p>
            <a:pPr marL="753745" marR="5080" lvl="1" indent="-284480">
              <a:lnSpc>
                <a:spcPct val="99400"/>
              </a:lnSpc>
              <a:spcBef>
                <a:spcPts val="640"/>
              </a:spcBef>
              <a:buChar char="–"/>
              <a:tabLst>
                <a:tab pos="755015" algn="l"/>
              </a:tabLst>
            </a:pPr>
            <a:r>
              <a:rPr sz="2400" spc="-70" dirty="0">
                <a:latin typeface="Arial"/>
                <a:cs typeface="Arial"/>
              </a:rPr>
              <a:t>benefits</a:t>
            </a:r>
            <a:r>
              <a:rPr sz="2400" spc="-125" dirty="0">
                <a:latin typeface="Arial"/>
                <a:cs typeface="Arial"/>
              </a:rPr>
              <a:t> </a:t>
            </a:r>
            <a:r>
              <a:rPr sz="2400" dirty="0">
                <a:latin typeface="Arial"/>
                <a:cs typeface="Arial"/>
              </a:rPr>
              <a:t>to</a:t>
            </a:r>
            <a:r>
              <a:rPr sz="2400" spc="-120" dirty="0">
                <a:latin typeface="Arial"/>
                <a:cs typeface="Arial"/>
              </a:rPr>
              <a:t> </a:t>
            </a:r>
            <a:r>
              <a:rPr sz="2400" spc="-150" dirty="0">
                <a:latin typeface="Arial"/>
                <a:cs typeface="Arial"/>
              </a:rPr>
              <a:t>address</a:t>
            </a:r>
            <a:r>
              <a:rPr sz="2400" spc="-120" dirty="0">
                <a:latin typeface="Arial"/>
                <a:cs typeface="Arial"/>
              </a:rPr>
              <a:t> </a:t>
            </a:r>
            <a:r>
              <a:rPr sz="2400" spc="-125" dirty="0">
                <a:latin typeface="Arial"/>
                <a:cs typeface="Arial"/>
              </a:rPr>
              <a:t>social</a:t>
            </a:r>
            <a:r>
              <a:rPr sz="2400" spc="-114" dirty="0">
                <a:latin typeface="Arial"/>
                <a:cs typeface="Arial"/>
              </a:rPr>
              <a:t> </a:t>
            </a:r>
            <a:r>
              <a:rPr sz="2400" spc="-130" dirty="0">
                <a:latin typeface="Arial"/>
                <a:cs typeface="Arial"/>
              </a:rPr>
              <a:t>needs,</a:t>
            </a:r>
            <a:r>
              <a:rPr sz="2400" spc="-120" dirty="0">
                <a:latin typeface="Arial"/>
                <a:cs typeface="Arial"/>
              </a:rPr>
              <a:t> </a:t>
            </a:r>
            <a:r>
              <a:rPr sz="2400" spc="-190" dirty="0">
                <a:latin typeface="Arial"/>
                <a:cs typeface="Arial"/>
              </a:rPr>
              <a:t>so</a:t>
            </a:r>
            <a:r>
              <a:rPr sz="2400" spc="-125" dirty="0">
                <a:latin typeface="Arial"/>
                <a:cs typeface="Arial"/>
              </a:rPr>
              <a:t> </a:t>
            </a:r>
            <a:r>
              <a:rPr sz="2400" spc="-95" dirty="0">
                <a:latin typeface="Arial"/>
                <a:cs typeface="Arial"/>
              </a:rPr>
              <a:t>long</a:t>
            </a:r>
            <a:r>
              <a:rPr sz="2400" spc="-120" dirty="0">
                <a:latin typeface="Arial"/>
                <a:cs typeface="Arial"/>
              </a:rPr>
              <a:t> </a:t>
            </a:r>
            <a:r>
              <a:rPr sz="2400" spc="-240" dirty="0">
                <a:latin typeface="Arial"/>
                <a:cs typeface="Arial"/>
              </a:rPr>
              <a:t>as</a:t>
            </a:r>
            <a:r>
              <a:rPr sz="2400" spc="-120" dirty="0">
                <a:latin typeface="Arial"/>
                <a:cs typeface="Arial"/>
              </a:rPr>
              <a:t> </a:t>
            </a:r>
            <a:r>
              <a:rPr sz="2400" spc="-160" dirty="0">
                <a:latin typeface="Arial"/>
                <a:cs typeface="Arial"/>
              </a:rPr>
              <a:t>such</a:t>
            </a:r>
            <a:r>
              <a:rPr sz="2400" spc="-114" dirty="0">
                <a:latin typeface="Arial"/>
                <a:cs typeface="Arial"/>
              </a:rPr>
              <a:t> </a:t>
            </a:r>
            <a:r>
              <a:rPr sz="2400" spc="-80" dirty="0">
                <a:latin typeface="Arial"/>
                <a:cs typeface="Arial"/>
              </a:rPr>
              <a:t>items</a:t>
            </a:r>
            <a:r>
              <a:rPr sz="2400" spc="-120" dirty="0">
                <a:latin typeface="Arial"/>
                <a:cs typeface="Arial"/>
              </a:rPr>
              <a:t> </a:t>
            </a:r>
            <a:r>
              <a:rPr sz="2400" spc="-25" dirty="0">
                <a:latin typeface="Arial"/>
                <a:cs typeface="Arial"/>
              </a:rPr>
              <a:t>and 	</a:t>
            </a:r>
            <a:r>
              <a:rPr sz="2400" spc="-135" dirty="0">
                <a:latin typeface="Arial"/>
                <a:cs typeface="Arial"/>
              </a:rPr>
              <a:t>services</a:t>
            </a:r>
            <a:r>
              <a:rPr sz="2400" spc="-114" dirty="0">
                <a:latin typeface="Arial"/>
                <a:cs typeface="Arial"/>
              </a:rPr>
              <a:t> </a:t>
            </a:r>
            <a:r>
              <a:rPr sz="2400" spc="-160" dirty="0">
                <a:latin typeface="Arial"/>
                <a:cs typeface="Arial"/>
              </a:rPr>
              <a:t>have</a:t>
            </a:r>
            <a:r>
              <a:rPr sz="2400" spc="-100" dirty="0">
                <a:latin typeface="Arial"/>
                <a:cs typeface="Arial"/>
              </a:rPr>
              <a:t> </a:t>
            </a:r>
            <a:r>
              <a:rPr sz="2400" spc="-210" dirty="0">
                <a:latin typeface="Arial"/>
                <a:cs typeface="Arial"/>
              </a:rPr>
              <a:t>a</a:t>
            </a:r>
            <a:r>
              <a:rPr sz="2400" spc="-110" dirty="0">
                <a:latin typeface="Arial"/>
                <a:cs typeface="Arial"/>
              </a:rPr>
              <a:t> </a:t>
            </a:r>
            <a:r>
              <a:rPr sz="2400" spc="-120" dirty="0">
                <a:latin typeface="Arial"/>
                <a:cs typeface="Arial"/>
              </a:rPr>
              <a:t>reasonable</a:t>
            </a:r>
            <a:r>
              <a:rPr sz="2400" spc="-100" dirty="0">
                <a:latin typeface="Arial"/>
                <a:cs typeface="Arial"/>
              </a:rPr>
              <a:t> </a:t>
            </a:r>
            <a:r>
              <a:rPr sz="2400" spc="-90" dirty="0">
                <a:latin typeface="Arial"/>
                <a:cs typeface="Arial"/>
              </a:rPr>
              <a:t>expectation</a:t>
            </a:r>
            <a:r>
              <a:rPr sz="2400" spc="-105" dirty="0">
                <a:latin typeface="Arial"/>
                <a:cs typeface="Arial"/>
              </a:rPr>
              <a:t> </a:t>
            </a:r>
            <a:r>
              <a:rPr sz="2400" dirty="0">
                <a:latin typeface="Arial"/>
                <a:cs typeface="Arial"/>
              </a:rPr>
              <a:t>of</a:t>
            </a:r>
            <a:r>
              <a:rPr sz="2400" spc="-105" dirty="0">
                <a:latin typeface="Arial"/>
                <a:cs typeface="Arial"/>
              </a:rPr>
              <a:t> </a:t>
            </a:r>
            <a:r>
              <a:rPr sz="2400" spc="-80" dirty="0">
                <a:latin typeface="Arial"/>
                <a:cs typeface="Arial"/>
              </a:rPr>
              <a:t>improving</a:t>
            </a:r>
            <a:r>
              <a:rPr sz="2400" spc="-110" dirty="0">
                <a:latin typeface="Arial"/>
                <a:cs typeface="Arial"/>
              </a:rPr>
              <a:t> </a:t>
            </a:r>
            <a:r>
              <a:rPr sz="2400" spc="-25" dirty="0">
                <a:latin typeface="Arial"/>
                <a:cs typeface="Arial"/>
              </a:rPr>
              <a:t>or 	</a:t>
            </a:r>
            <a:r>
              <a:rPr sz="2400" spc="-80" dirty="0">
                <a:latin typeface="Arial"/>
                <a:cs typeface="Arial"/>
              </a:rPr>
              <a:t>maintaining</a:t>
            </a:r>
            <a:r>
              <a:rPr sz="2400" spc="-125" dirty="0">
                <a:latin typeface="Arial"/>
                <a:cs typeface="Arial"/>
              </a:rPr>
              <a:t> </a:t>
            </a:r>
            <a:r>
              <a:rPr sz="2400" spc="-35" dirty="0">
                <a:latin typeface="Arial"/>
                <a:cs typeface="Arial"/>
              </a:rPr>
              <a:t>the</a:t>
            </a:r>
            <a:r>
              <a:rPr sz="2400" spc="-114" dirty="0">
                <a:latin typeface="Arial"/>
                <a:cs typeface="Arial"/>
              </a:rPr>
              <a:t> </a:t>
            </a:r>
            <a:r>
              <a:rPr sz="2400" spc="-60" dirty="0">
                <a:latin typeface="Arial"/>
                <a:cs typeface="Arial"/>
              </a:rPr>
              <a:t>health</a:t>
            </a:r>
            <a:r>
              <a:rPr sz="2400" spc="-120" dirty="0">
                <a:latin typeface="Arial"/>
                <a:cs typeface="Arial"/>
              </a:rPr>
              <a:t> </a:t>
            </a:r>
            <a:r>
              <a:rPr sz="2400" spc="-20" dirty="0">
                <a:latin typeface="Arial"/>
                <a:cs typeface="Arial"/>
              </a:rPr>
              <a:t>or</a:t>
            </a:r>
            <a:r>
              <a:rPr sz="2400" spc="-120" dirty="0">
                <a:latin typeface="Arial"/>
                <a:cs typeface="Arial"/>
              </a:rPr>
              <a:t> </a:t>
            </a:r>
            <a:r>
              <a:rPr sz="2400" spc="-85" dirty="0">
                <a:latin typeface="Arial"/>
                <a:cs typeface="Arial"/>
              </a:rPr>
              <a:t>overall</a:t>
            </a:r>
            <a:r>
              <a:rPr sz="2400" spc="-120" dirty="0">
                <a:latin typeface="Arial"/>
                <a:cs typeface="Arial"/>
              </a:rPr>
              <a:t> </a:t>
            </a:r>
            <a:r>
              <a:rPr sz="2400" spc="-45" dirty="0">
                <a:latin typeface="Arial"/>
                <a:cs typeface="Arial"/>
              </a:rPr>
              <a:t>function</a:t>
            </a:r>
            <a:r>
              <a:rPr sz="2400" spc="-120" dirty="0">
                <a:latin typeface="Arial"/>
                <a:cs typeface="Arial"/>
              </a:rPr>
              <a:t> </a:t>
            </a:r>
            <a:r>
              <a:rPr sz="2400" dirty="0">
                <a:latin typeface="Arial"/>
                <a:cs typeface="Arial"/>
              </a:rPr>
              <a:t>of</a:t>
            </a:r>
            <a:r>
              <a:rPr sz="2400" spc="-114" dirty="0">
                <a:latin typeface="Arial"/>
                <a:cs typeface="Arial"/>
              </a:rPr>
              <a:t> </a:t>
            </a:r>
            <a:r>
              <a:rPr sz="2400" spc="-145" dirty="0">
                <a:latin typeface="Arial"/>
                <a:cs typeface="Arial"/>
              </a:rPr>
              <a:t>an</a:t>
            </a:r>
            <a:r>
              <a:rPr sz="2400" spc="-120" dirty="0">
                <a:latin typeface="Arial"/>
                <a:cs typeface="Arial"/>
              </a:rPr>
              <a:t> </a:t>
            </a:r>
            <a:r>
              <a:rPr sz="2400" spc="-10" dirty="0">
                <a:latin typeface="Arial"/>
                <a:cs typeface="Arial"/>
              </a:rPr>
              <a:t>individual 	</a:t>
            </a:r>
            <a:r>
              <a:rPr sz="2400" spc="-240" dirty="0">
                <a:latin typeface="Arial"/>
                <a:cs typeface="Arial"/>
              </a:rPr>
              <a:t>as</a:t>
            </a:r>
            <a:r>
              <a:rPr sz="2400" spc="-114" dirty="0">
                <a:latin typeface="Arial"/>
                <a:cs typeface="Arial"/>
              </a:rPr>
              <a:t> </a:t>
            </a:r>
            <a:r>
              <a:rPr sz="2400" spc="70" dirty="0">
                <a:latin typeface="Arial"/>
                <a:cs typeface="Arial"/>
              </a:rPr>
              <a:t>it</a:t>
            </a:r>
            <a:r>
              <a:rPr sz="2400" spc="-120" dirty="0">
                <a:latin typeface="Arial"/>
                <a:cs typeface="Arial"/>
              </a:rPr>
              <a:t> </a:t>
            </a:r>
            <a:r>
              <a:rPr sz="2400" spc="-95" dirty="0">
                <a:latin typeface="Arial"/>
                <a:cs typeface="Arial"/>
              </a:rPr>
              <a:t>relates</a:t>
            </a:r>
            <a:r>
              <a:rPr sz="2400" spc="-120" dirty="0">
                <a:latin typeface="Arial"/>
                <a:cs typeface="Arial"/>
              </a:rPr>
              <a:t> </a:t>
            </a:r>
            <a:r>
              <a:rPr sz="2400" dirty="0">
                <a:latin typeface="Arial"/>
                <a:cs typeface="Arial"/>
              </a:rPr>
              <a:t>to</a:t>
            </a:r>
            <a:r>
              <a:rPr sz="2400" spc="-114" dirty="0">
                <a:latin typeface="Arial"/>
                <a:cs typeface="Arial"/>
              </a:rPr>
              <a:t> </a:t>
            </a:r>
            <a:r>
              <a:rPr sz="2400" spc="-10" dirty="0">
                <a:latin typeface="Arial"/>
                <a:cs typeface="Arial"/>
              </a:rPr>
              <a:t>their</a:t>
            </a:r>
            <a:r>
              <a:rPr sz="2400" spc="-114" dirty="0">
                <a:latin typeface="Arial"/>
                <a:cs typeface="Arial"/>
              </a:rPr>
              <a:t> </a:t>
            </a:r>
            <a:r>
              <a:rPr sz="2400" spc="-95" dirty="0">
                <a:latin typeface="Arial"/>
                <a:cs typeface="Arial"/>
              </a:rPr>
              <a:t>chronic</a:t>
            </a:r>
            <a:r>
              <a:rPr sz="2400" spc="-120" dirty="0">
                <a:latin typeface="Arial"/>
                <a:cs typeface="Arial"/>
              </a:rPr>
              <a:t> </a:t>
            </a:r>
            <a:r>
              <a:rPr sz="2400" spc="-60" dirty="0">
                <a:latin typeface="Arial"/>
                <a:cs typeface="Arial"/>
              </a:rPr>
              <a:t>condition</a:t>
            </a:r>
            <a:r>
              <a:rPr sz="2400" spc="-114" dirty="0">
                <a:latin typeface="Arial"/>
                <a:cs typeface="Arial"/>
              </a:rPr>
              <a:t> </a:t>
            </a:r>
            <a:r>
              <a:rPr sz="2400" spc="-20" dirty="0">
                <a:latin typeface="Arial"/>
                <a:cs typeface="Arial"/>
              </a:rPr>
              <a:t>or</a:t>
            </a:r>
            <a:r>
              <a:rPr sz="2400" spc="-110" dirty="0">
                <a:latin typeface="Arial"/>
                <a:cs typeface="Arial"/>
              </a:rPr>
              <a:t> </a:t>
            </a:r>
            <a:r>
              <a:rPr sz="2400" spc="-10" dirty="0">
                <a:latin typeface="Arial"/>
                <a:cs typeface="Arial"/>
              </a:rPr>
              <a:t>illness</a:t>
            </a:r>
            <a:endParaRPr sz="2400" dirty="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538442" y="458723"/>
            <a:ext cx="2067560" cy="695960"/>
          </a:xfrm>
          <a:prstGeom prst="rect">
            <a:avLst/>
          </a:prstGeom>
        </p:spPr>
        <p:txBody>
          <a:bodyPr vert="horz" wrap="square" lIns="0" tIns="12700" rIns="0" bIns="0" rtlCol="0">
            <a:spAutoFit/>
          </a:bodyPr>
          <a:lstStyle/>
          <a:p>
            <a:pPr marL="12700">
              <a:lnSpc>
                <a:spcPct val="100000"/>
              </a:lnSpc>
              <a:spcBef>
                <a:spcPts val="100"/>
              </a:spcBef>
            </a:pPr>
            <a:r>
              <a:rPr sz="4400" spc="-114" dirty="0"/>
              <a:t>Methods</a:t>
            </a:r>
            <a:endParaRPr sz="4400"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prstGeom prst="rect">
            <a:avLst/>
          </a:prstGeom>
        </p:spPr>
        <p:txBody>
          <a:bodyPr vert="horz" wrap="square" lIns="0" tIns="1270" rIns="0" bIns="0" rtlCol="0">
            <a:spAutoFit/>
          </a:bodyPr>
          <a:lstStyle/>
          <a:p>
            <a:pPr marL="38100">
              <a:lnSpc>
                <a:spcPct val="100000"/>
              </a:lnSpc>
              <a:spcBef>
                <a:spcPts val="10"/>
              </a:spcBef>
            </a:pPr>
            <a:r>
              <a:rPr spc="-70" dirty="0"/>
              <a:t>7</a:t>
            </a:r>
          </a:p>
        </p:txBody>
      </p:sp>
      <p:sp>
        <p:nvSpPr>
          <p:cNvPr id="3" name="object 3" descr="2019 and 2020 Plan Benefits Data&#13;&#10;Categorizing Benefits&#13;&#10;Checkboxes&#13;&#10;Free text fields qualitatively coded&#13;&#10;"/>
          <p:cNvSpPr txBox="1"/>
          <p:nvPr/>
        </p:nvSpPr>
        <p:spPr>
          <a:xfrm>
            <a:off x="535940" y="1510284"/>
            <a:ext cx="5932170" cy="2225040"/>
          </a:xfrm>
          <a:prstGeom prst="rect">
            <a:avLst/>
          </a:prstGeom>
        </p:spPr>
        <p:txBody>
          <a:bodyPr vert="horz" wrap="square" lIns="0" tIns="109855" rIns="0" bIns="0" rtlCol="0">
            <a:spAutoFit/>
          </a:bodyPr>
          <a:lstStyle/>
          <a:p>
            <a:pPr marL="354965" indent="-342265">
              <a:lnSpc>
                <a:spcPct val="100000"/>
              </a:lnSpc>
              <a:spcBef>
                <a:spcPts val="865"/>
              </a:spcBef>
              <a:buClr>
                <a:srgbClr val="FF0000"/>
              </a:buClr>
              <a:buFont typeface="Wingdings"/>
              <a:buChar char=""/>
              <a:tabLst>
                <a:tab pos="354965" algn="l"/>
              </a:tabLst>
            </a:pPr>
            <a:r>
              <a:rPr sz="3200" spc="-165" dirty="0">
                <a:latin typeface="Arial"/>
                <a:cs typeface="Arial"/>
              </a:rPr>
              <a:t>2019</a:t>
            </a:r>
            <a:r>
              <a:rPr sz="3200" spc="-145" dirty="0">
                <a:latin typeface="Arial"/>
                <a:cs typeface="Arial"/>
              </a:rPr>
              <a:t> </a:t>
            </a:r>
            <a:r>
              <a:rPr sz="3200" spc="-160" dirty="0">
                <a:latin typeface="Arial"/>
                <a:cs typeface="Arial"/>
              </a:rPr>
              <a:t>and</a:t>
            </a:r>
            <a:r>
              <a:rPr sz="3200" spc="-135" dirty="0">
                <a:latin typeface="Arial"/>
                <a:cs typeface="Arial"/>
              </a:rPr>
              <a:t> </a:t>
            </a:r>
            <a:r>
              <a:rPr sz="3200" spc="-165" dirty="0">
                <a:latin typeface="Arial"/>
                <a:cs typeface="Arial"/>
              </a:rPr>
              <a:t>2020</a:t>
            </a:r>
            <a:r>
              <a:rPr sz="3200" spc="-140" dirty="0">
                <a:latin typeface="Arial"/>
                <a:cs typeface="Arial"/>
              </a:rPr>
              <a:t> </a:t>
            </a:r>
            <a:r>
              <a:rPr sz="3200" spc="-215" dirty="0">
                <a:latin typeface="Arial"/>
                <a:cs typeface="Arial"/>
              </a:rPr>
              <a:t>Plan</a:t>
            </a:r>
            <a:r>
              <a:rPr sz="3200" spc="-140" dirty="0">
                <a:latin typeface="Arial"/>
                <a:cs typeface="Arial"/>
              </a:rPr>
              <a:t> </a:t>
            </a:r>
            <a:r>
              <a:rPr sz="3200" spc="-130" dirty="0">
                <a:latin typeface="Arial"/>
                <a:cs typeface="Arial"/>
              </a:rPr>
              <a:t>Benefits</a:t>
            </a:r>
            <a:r>
              <a:rPr sz="3200" spc="-140" dirty="0">
                <a:latin typeface="Arial"/>
                <a:cs typeface="Arial"/>
              </a:rPr>
              <a:t> </a:t>
            </a:r>
            <a:r>
              <a:rPr sz="3200" spc="-110" dirty="0">
                <a:latin typeface="Arial"/>
                <a:cs typeface="Arial"/>
              </a:rPr>
              <a:t>Data</a:t>
            </a:r>
            <a:endParaRPr sz="3200" dirty="0">
              <a:latin typeface="Arial"/>
              <a:cs typeface="Arial"/>
            </a:endParaRPr>
          </a:p>
          <a:p>
            <a:pPr marL="354965" indent="-342265">
              <a:lnSpc>
                <a:spcPct val="100000"/>
              </a:lnSpc>
              <a:spcBef>
                <a:spcPts val="770"/>
              </a:spcBef>
              <a:buClr>
                <a:srgbClr val="FF0000"/>
              </a:buClr>
              <a:buFont typeface="Wingdings"/>
              <a:buChar char=""/>
              <a:tabLst>
                <a:tab pos="354965" algn="l"/>
              </a:tabLst>
            </a:pPr>
            <a:r>
              <a:rPr sz="3200" spc="-165" dirty="0">
                <a:latin typeface="Arial"/>
                <a:cs typeface="Arial"/>
              </a:rPr>
              <a:t>Categorizing</a:t>
            </a:r>
            <a:r>
              <a:rPr sz="3200" spc="-150" dirty="0">
                <a:latin typeface="Arial"/>
                <a:cs typeface="Arial"/>
              </a:rPr>
              <a:t> </a:t>
            </a:r>
            <a:r>
              <a:rPr sz="3200" spc="-10" dirty="0">
                <a:latin typeface="Arial"/>
                <a:cs typeface="Arial"/>
              </a:rPr>
              <a:t>Benefits</a:t>
            </a:r>
            <a:endParaRPr sz="3200" dirty="0">
              <a:latin typeface="Arial"/>
              <a:cs typeface="Arial"/>
            </a:endParaRPr>
          </a:p>
          <a:p>
            <a:pPr marL="754380" lvl="1" indent="-284480">
              <a:lnSpc>
                <a:spcPct val="100000"/>
              </a:lnSpc>
              <a:spcBef>
                <a:spcPts val="640"/>
              </a:spcBef>
              <a:buChar char="–"/>
              <a:tabLst>
                <a:tab pos="754380" algn="l"/>
              </a:tabLst>
            </a:pPr>
            <a:r>
              <a:rPr sz="2800" spc="-125" dirty="0">
                <a:latin typeface="Arial"/>
                <a:cs typeface="Arial"/>
              </a:rPr>
              <a:t>Checkboxes</a:t>
            </a:r>
            <a:endParaRPr sz="2800" dirty="0">
              <a:latin typeface="Arial"/>
              <a:cs typeface="Arial"/>
            </a:endParaRPr>
          </a:p>
          <a:p>
            <a:pPr marL="754380" lvl="1" indent="-284480">
              <a:lnSpc>
                <a:spcPct val="100000"/>
              </a:lnSpc>
              <a:spcBef>
                <a:spcPts val="745"/>
              </a:spcBef>
              <a:buChar char="–"/>
              <a:tabLst>
                <a:tab pos="754380" algn="l"/>
              </a:tabLst>
            </a:pPr>
            <a:r>
              <a:rPr sz="2800" spc="-204" dirty="0">
                <a:latin typeface="Arial"/>
                <a:cs typeface="Arial"/>
              </a:rPr>
              <a:t>Free</a:t>
            </a:r>
            <a:r>
              <a:rPr sz="2800" spc="-125" dirty="0">
                <a:latin typeface="Arial"/>
                <a:cs typeface="Arial"/>
              </a:rPr>
              <a:t> </a:t>
            </a:r>
            <a:r>
              <a:rPr sz="2800" spc="-25" dirty="0">
                <a:latin typeface="Arial"/>
                <a:cs typeface="Arial"/>
              </a:rPr>
              <a:t>text</a:t>
            </a:r>
            <a:r>
              <a:rPr sz="2800" spc="-120" dirty="0">
                <a:latin typeface="Arial"/>
                <a:cs typeface="Arial"/>
              </a:rPr>
              <a:t> </a:t>
            </a:r>
            <a:r>
              <a:rPr sz="2800" spc="-90" dirty="0">
                <a:latin typeface="Arial"/>
                <a:cs typeface="Arial"/>
              </a:rPr>
              <a:t>fields</a:t>
            </a:r>
            <a:r>
              <a:rPr sz="2800" spc="-110" dirty="0">
                <a:latin typeface="Arial"/>
                <a:cs typeface="Arial"/>
              </a:rPr>
              <a:t> </a:t>
            </a:r>
            <a:r>
              <a:rPr sz="2800" spc="-70" dirty="0">
                <a:latin typeface="Arial"/>
                <a:cs typeface="Arial"/>
              </a:rPr>
              <a:t>qualitatively</a:t>
            </a:r>
            <a:r>
              <a:rPr sz="2800" spc="-125" dirty="0">
                <a:latin typeface="Arial"/>
                <a:cs typeface="Arial"/>
              </a:rPr>
              <a:t> </a:t>
            </a:r>
            <a:r>
              <a:rPr sz="2800" spc="-10" dirty="0">
                <a:latin typeface="Arial"/>
                <a:cs typeface="Arial"/>
              </a:rPr>
              <a:t>coded</a:t>
            </a:r>
            <a:endParaRPr sz="2800"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TotalTime>
  <Words>2521</Words>
  <Application>Microsoft Macintosh PowerPoint</Application>
  <PresentationFormat>On-screen Show (4:3)</PresentationFormat>
  <Paragraphs>413</Paragraphs>
  <Slides>51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Helvetica Neue</vt:lpstr>
      <vt:lpstr>Helvetica Neue Medium</vt:lpstr>
      <vt:lpstr>Times New Roman</vt:lpstr>
      <vt:lpstr>Wingdings</vt:lpstr>
      <vt:lpstr>Office Theme</vt:lpstr>
      <vt:lpstr>PowerPoint Presentation</vt:lpstr>
      <vt:lpstr>Moderator</vt:lpstr>
      <vt:lpstr>SIREN Webinar Understanding Opportunities and Barriers to Launching Social Care Initiatives in Medicare Advantage Plans</vt:lpstr>
      <vt:lpstr>Disclosure &amp; Acknowledgements</vt:lpstr>
      <vt:lpstr>2019 Final Call Letter</vt:lpstr>
      <vt:lpstr>2019 Final Call Letter</vt:lpstr>
      <vt:lpstr>The Creating High-Quality Results and Outcomes Necessary to Improve Chronic (CHRONIC) Care Act</vt:lpstr>
      <vt:lpstr>Special Supplemental Benefits for the Chronically Ill (SSBCI)</vt:lpstr>
      <vt:lpstr>Methods</vt:lpstr>
      <vt:lpstr>Adoption of 2019 Benefits</vt:lpstr>
      <vt:lpstr>Adoption of 2019 Benefits</vt:lpstr>
      <vt:lpstr>Adoption of 2020 Benefits</vt:lpstr>
      <vt:lpstr>PowerPoint Presentation</vt:lpstr>
      <vt:lpstr>Conclusions</vt:lpstr>
      <vt:lpstr>Kali S. Thomas, PhD November 22, 2019</vt:lpstr>
      <vt:lpstr>Disclosure &amp; Acknowledgements</vt:lpstr>
      <vt:lpstr>Objectives</vt:lpstr>
      <vt:lpstr>Study Design</vt:lpstr>
      <vt:lpstr>Study Sample</vt:lpstr>
      <vt:lpstr>Main Finding: Theme 1</vt:lpstr>
      <vt:lpstr>Addressing Social Needs is Important</vt:lpstr>
      <vt:lpstr>Addressing Social Needs is Important</vt:lpstr>
      <vt:lpstr>Main Finding: Theme 2</vt:lpstr>
      <vt:lpstr>Address SDOH by Referring to and Supporting CBOs</vt:lpstr>
      <vt:lpstr>Address SDOH by Referring to and Supporting CBOs</vt:lpstr>
      <vt:lpstr>Address SDOH by Referring to and Supporting CBOs</vt:lpstr>
      <vt:lpstr>Addressing Social Needs through Benefit Design</vt:lpstr>
      <vt:lpstr>Addressing Social Needs through Benefit Design</vt:lpstr>
      <vt:lpstr>Addressing Social Needs through Benefit Design</vt:lpstr>
      <vt:lpstr>Qualities in CBO Partners</vt:lpstr>
      <vt:lpstr>Qualities in CBO Partners</vt:lpstr>
      <vt:lpstr>Qualities in CBO Partners</vt:lpstr>
      <vt:lpstr>Conclusion</vt:lpstr>
      <vt:lpstr>Thank you!</vt:lpstr>
      <vt:lpstr>How do Medicare Advantage plans leverage new opportunities to provide social care benefits?</vt:lpstr>
      <vt:lpstr>Study overview</vt:lpstr>
      <vt:lpstr>Rationale for addressing SDoH</vt:lpstr>
      <vt:lpstr>What did we find?</vt:lpstr>
      <vt:lpstr>“</vt:lpstr>
      <vt:lpstr>“</vt:lpstr>
      <vt:lpstr>Evidence gaps</vt:lpstr>
      <vt:lpstr>What did we find? (2)</vt:lpstr>
      <vt:lpstr>PowerPoint Presentation</vt:lpstr>
      <vt:lpstr>What benefits do MA plans offer now, and what changes are they planning?</vt:lpstr>
      <vt:lpstr>What did we find? (3)</vt:lpstr>
      <vt:lpstr>“ We did significant reinvestment in our</vt:lpstr>
      <vt:lpstr>“</vt:lpstr>
      <vt:lpstr>Future Directions</vt:lpstr>
      <vt:lpstr>“Just because we aren’t offering it in 2020 doesn’t</vt:lpstr>
      <vt:lpstr>PowerPoint Presentation</vt:lpstr>
      <vt:lpstr>Connecting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Webinar Slides: Exploring Opportunities and Barriers for Social Care Initiatives in Medicare Advantage Plans (November 22, 2019)</dc:title>
  <cp:lastModifiedBy>Gonzalez, Dylnne</cp:lastModifiedBy>
  <cp:revision>1</cp:revision>
  <dcterms:created xsi:type="dcterms:W3CDTF">2026-07-08T23:32:21Z</dcterms:created>
  <dcterms:modified xsi:type="dcterms:W3CDTF">2026-07-08T23:42:51Z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2026-07-08T00:00:00Z</vt:filetime>
  </property>
  <property fmtid="{D5CDD505-2E9C-101B-9397-08002B2CF9AE}" pid="3" name="Creator">
    <vt:lpwstr>pdf-lib (https://github.com/Hopding/pdf-lib)</vt:lpwstr>
  </property>
  <property fmtid="{D5CDD505-2E9C-101B-9397-08002B2CF9AE}" pid="4" name="LastSaved">
    <vt:filetime>2026-07-08T00:00:00Z</vt:filetime>
  </property>
  <property fmtid="{D5CDD505-2E9C-101B-9397-08002B2CF9AE}" pid="5" name="Producer">
    <vt:lpwstr>pdf-lib (https://github.com/Hopding/pdf-lib)</vt:lpwstr>
  </property>
</Properties>
</file>