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22" r:id="rId2"/>
    <p:sldId id="723" r:id="rId3"/>
    <p:sldId id="724" r:id="rId4"/>
    <p:sldId id="725" r:id="rId5"/>
    <p:sldId id="749" r:id="rId6"/>
    <p:sldId id="726" r:id="rId7"/>
    <p:sldId id="727" r:id="rId8"/>
    <p:sldId id="728" r:id="rId9"/>
    <p:sldId id="729" r:id="rId10"/>
    <p:sldId id="730" r:id="rId11"/>
    <p:sldId id="731" r:id="rId12"/>
    <p:sldId id="732" r:id="rId13"/>
    <p:sldId id="740" r:id="rId14"/>
    <p:sldId id="741" r:id="rId15"/>
    <p:sldId id="742" r:id="rId16"/>
    <p:sldId id="743" r:id="rId17"/>
    <p:sldId id="744" r:id="rId18"/>
    <p:sldId id="745" r:id="rId19"/>
    <p:sldId id="750" r:id="rId20"/>
    <p:sldId id="746" r:id="rId21"/>
  </p:sldIdLst>
  <p:sldSz cx="9144000" cy="5143500" type="screen16x9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AC0D0A-8756-4E9F-80DB-C5CD5F52C062}">
          <p14:sldIdLst>
            <p14:sldId id="722"/>
            <p14:sldId id="723"/>
            <p14:sldId id="724"/>
            <p14:sldId id="725"/>
            <p14:sldId id="749"/>
            <p14:sldId id="726"/>
            <p14:sldId id="727"/>
            <p14:sldId id="728"/>
            <p14:sldId id="729"/>
            <p14:sldId id="730"/>
            <p14:sldId id="731"/>
            <p14:sldId id="732"/>
            <p14:sldId id="740"/>
            <p14:sldId id="741"/>
            <p14:sldId id="742"/>
            <p14:sldId id="743"/>
            <p14:sldId id="744"/>
            <p14:sldId id="745"/>
            <p14:sldId id="750"/>
            <p14:sldId id="7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 R. Carter" initials="RRC" lastIdx="7" clrIdx="0"/>
  <p:cmAuthor id="1" name="Robin Carter" initials="RC" lastIdx="5" clrIdx="1">
    <p:extLst/>
  </p:cmAuthor>
  <p:cmAuthor id="2" name="Kevin Geoffroy" initials="KG" lastIdx="15" clrIdx="2">
    <p:extLst/>
  </p:cmAuthor>
  <p:cmAuthor id="3" name="Ryan James" initials="RJ" lastIdx="8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6B"/>
    <a:srgbClr val="8497B0"/>
    <a:srgbClr val="FCD5B5"/>
    <a:srgbClr val="000000"/>
    <a:srgbClr val="E9C165"/>
    <a:srgbClr val="E76A5C"/>
    <a:srgbClr val="42B4BB"/>
    <a:srgbClr val="CCE7BF"/>
    <a:srgbClr val="02283A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6" autoAdjust="0"/>
    <p:restoredTop sz="78021" autoAdjust="0"/>
  </p:normalViewPr>
  <p:slideViewPr>
    <p:cSldViewPr>
      <p:cViewPr varScale="1">
        <p:scale>
          <a:sx n="129" d="100"/>
          <a:sy n="129" d="100"/>
        </p:scale>
        <p:origin x="1024" y="184"/>
      </p:cViewPr>
      <p:guideLst>
        <p:guide orient="horz" pos="2402"/>
        <p:guide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1164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29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9278"/>
          </a:xfrm>
          <a:prstGeom prst="rect">
            <a:avLst/>
          </a:prstGeom>
        </p:spPr>
        <p:txBody>
          <a:bodyPr vert="horz" lIns="88688" tIns="44344" rIns="88688" bIns="443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9278"/>
          </a:xfrm>
          <a:prstGeom prst="rect">
            <a:avLst/>
          </a:prstGeom>
        </p:spPr>
        <p:txBody>
          <a:bodyPr vert="horz" lIns="88688" tIns="44344" rIns="88688" bIns="44344" rtlCol="0"/>
          <a:lstStyle>
            <a:lvl1pPr algn="r">
              <a:defRPr sz="1200"/>
            </a:lvl1pPr>
          </a:lstStyle>
          <a:p>
            <a:fld id="{D725062D-9D20-431F-A7F4-05CC076BC01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7169"/>
            <a:ext cx="3038145" cy="469278"/>
          </a:xfrm>
          <a:prstGeom prst="rect">
            <a:avLst/>
          </a:prstGeom>
        </p:spPr>
        <p:txBody>
          <a:bodyPr vert="horz" lIns="88688" tIns="44344" rIns="88688" bIns="443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927169"/>
            <a:ext cx="3038145" cy="469278"/>
          </a:xfrm>
          <a:prstGeom prst="rect">
            <a:avLst/>
          </a:prstGeom>
        </p:spPr>
        <p:txBody>
          <a:bodyPr vert="horz" lIns="88688" tIns="44344" rIns="88688" bIns="44344" rtlCol="0" anchor="b"/>
          <a:lstStyle>
            <a:lvl1pPr algn="r">
              <a:defRPr sz="1200"/>
            </a:lvl1pPr>
          </a:lstStyle>
          <a:p>
            <a:fld id="{B01E8034-DAC6-4156-8E81-6D1EDED3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70833"/>
          </a:xfrm>
          <a:prstGeom prst="rect">
            <a:avLst/>
          </a:prstGeom>
        </p:spPr>
        <p:txBody>
          <a:bodyPr vert="horz" lIns="88688" tIns="44344" rIns="88688" bIns="443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70833"/>
          </a:xfrm>
          <a:prstGeom prst="rect">
            <a:avLst/>
          </a:prstGeom>
        </p:spPr>
        <p:txBody>
          <a:bodyPr vert="horz" lIns="88688" tIns="44344" rIns="88688" bIns="44344" rtlCol="0"/>
          <a:lstStyle>
            <a:lvl1pPr algn="r">
              <a:defRPr sz="1200"/>
            </a:lvl1pPr>
          </a:lstStyle>
          <a:p>
            <a:fld id="{D73A34E9-B60B-4511-A619-AAE9D13369D6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74750"/>
            <a:ext cx="56388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88" tIns="44344" rIns="88688" bIns="443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523410"/>
            <a:ext cx="5607711" cy="3699840"/>
          </a:xfrm>
          <a:prstGeom prst="rect">
            <a:avLst/>
          </a:prstGeom>
        </p:spPr>
        <p:txBody>
          <a:bodyPr vert="horz" lIns="88688" tIns="44344" rIns="88688" bIns="443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7168"/>
            <a:ext cx="3038145" cy="470832"/>
          </a:xfrm>
          <a:prstGeom prst="rect">
            <a:avLst/>
          </a:prstGeom>
        </p:spPr>
        <p:txBody>
          <a:bodyPr vert="horz" lIns="88688" tIns="44344" rIns="88688" bIns="443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927168"/>
            <a:ext cx="3038145" cy="470832"/>
          </a:xfrm>
          <a:prstGeom prst="rect">
            <a:avLst/>
          </a:prstGeom>
        </p:spPr>
        <p:txBody>
          <a:bodyPr vert="horz" lIns="88688" tIns="44344" rIns="88688" bIns="44344" rtlCol="0" anchor="b"/>
          <a:lstStyle>
            <a:lvl1pPr algn="r">
              <a:defRPr sz="1200"/>
            </a:lvl1pPr>
          </a:lstStyle>
          <a:p>
            <a:fld id="{7C61CBF9-10DC-4C03-A77C-48F85E261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AB36-4E04-4435-9929-78B753A1A8B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C7616-9FCE-4F33-AA40-7FAA069CC1B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0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3FC58-1298-443A-90A4-1A03756AE3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9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We asked stakeholders to prioritize SDH domains and questions:</a:t>
            </a:r>
          </a:p>
          <a:p>
            <a:pPr lvl="1"/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IOM-recommended SDH domains</a:t>
            </a:r>
          </a:p>
          <a:p>
            <a:pPr lvl="1"/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the PRAPARE tool, and </a:t>
            </a:r>
          </a:p>
          <a:p>
            <a:pPr lvl="1"/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</a:rPr>
              <a:t>other resources. </a:t>
            </a:r>
          </a:p>
          <a:p>
            <a:r>
              <a:rPr lang="en-US" altLang="en-US" dirty="0" smtClean="0"/>
              <a:t>The PC-CORC used the IOM domain list as a starting point for deciding which measures to add.</a:t>
            </a:r>
          </a:p>
          <a:p>
            <a:r>
              <a:rPr lang="en-US" altLang="en-US" dirty="0" smtClean="0"/>
              <a:t>Met with the PC-CORC 5 times over 6 months until consensus was reached – first on the domains, then on the wording used for each.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AB36-4E04-4435-9929-78B753A1A8B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6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450">
              <a:defRPr/>
            </a:pPr>
            <a:r>
              <a:rPr lang="en-US" altLang="en-US" dirty="0" smtClean="0"/>
              <a:t>Consider ensuring that the appropriate care team members can access all aspects of the tools. Most or all of the work associated with SDH data collection and follow-up is conducted by clinical support staff, not clinicians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5AEAB-BE29-4F96-B149-3F2484E0ECA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Page 1: Road Ahead">
    <p:bg>
      <p:bgPr>
        <a:solidFill>
          <a:srgbClr val="02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0"/>
            <a:ext cx="42672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514352"/>
            <a:ext cx="3733800" cy="15430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457450"/>
            <a:ext cx="3733800" cy="14859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08894"/>
            <a:ext cx="9144000" cy="7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2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Page 1: Road Ahead">
    <p:bg>
      <p:bgPr>
        <a:solidFill>
          <a:srgbClr val="022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1" y="0"/>
            <a:ext cx="42671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514352"/>
            <a:ext cx="3733800" cy="15430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457450"/>
            <a:ext cx="3733800" cy="14859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08894"/>
            <a:ext cx="9144000" cy="7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8153400" cy="3680222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600"/>
            </a:lvl1pPr>
            <a:lvl2pPr>
              <a:spcBef>
                <a:spcPts val="0"/>
              </a:spcBef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758"/>
            <a:ext cx="9144000" cy="46274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6200" y="478901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D841E3-168A-4BAF-BF7A-3DD3AF16C7D9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1203" y="4796541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00881FB-30A6-4334-AD23-224701B869B7}" type="slidenum">
              <a:rPr lang="en-US" sz="1000" smtClean="0"/>
              <a:t>‹#›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8153400" cy="368022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64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759"/>
            <a:ext cx="9144000" cy="46274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00" y="478901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D841E3-168A-4BAF-BF7A-3DD3AF16C7D9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700">
                <a:solidFill>
                  <a:srgbClr val="02283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b="24643"/>
          <a:stretch/>
        </p:blipFill>
        <p:spPr>
          <a:xfrm>
            <a:off x="0" y="-19050"/>
            <a:ext cx="9144000" cy="3867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759"/>
            <a:ext cx="9144000" cy="4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2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759"/>
            <a:ext cx="9144000" cy="462742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4810927"/>
            <a:ext cx="533400" cy="20240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AEB8D3-B78C-49D8-AB40-E750F5F7A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9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8153400" cy="3680222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600"/>
            </a:lvl1pPr>
            <a:lvl2pPr>
              <a:spcBef>
                <a:spcPts val="0"/>
              </a:spcBef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4810931"/>
            <a:ext cx="533400" cy="202405"/>
          </a:xfrm>
          <a:prstGeom prst="rect">
            <a:avLst/>
          </a:prstGeom>
        </p:spPr>
        <p:txBody>
          <a:bodyPr lIns="68576" tIns="34289" rIns="68576" bIns="34289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685749"/>
            <a:fld id="{3FAEB8D3-B78C-49D8-AB40-E750F5F7A6A4}" type="slidenum">
              <a:rPr lang="en-US" smtClean="0">
                <a:solidFill>
                  <a:prstClr val="white"/>
                </a:solidFill>
              </a:rPr>
              <a:pPr defTabSz="685749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653" r:id="rId3"/>
    <p:sldLayoutId id="2147483668" r:id="rId4"/>
    <p:sldLayoutId id="2147483654" r:id="rId5"/>
    <p:sldLayoutId id="2147483719" r:id="rId6"/>
    <p:sldLayoutId id="2147483726" r:id="rId7"/>
    <p:sldLayoutId id="2147483733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b="0" kern="1200">
          <a:solidFill>
            <a:srgbClr val="02283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600"/>
        </a:spcBef>
        <a:buFont typeface="Arial" pitchFamily="34" charset="0"/>
        <a:buChar char="•"/>
        <a:defRPr sz="2600" kern="1200">
          <a:solidFill>
            <a:srgbClr val="0228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rgbClr val="0228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228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228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228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Rachel.Gold@kpchr.org" TargetMode="Externa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Designing EHR Tools for Collecting, Summarizing</a:t>
            </a:r>
            <a:r>
              <a:rPr lang="en-US" sz="2400" dirty="0" smtClean="0"/>
              <a:t>, &amp; Acting </a:t>
            </a:r>
            <a:r>
              <a:rPr lang="en-US" sz="2400" dirty="0"/>
              <a:t>on Patient-Reported </a:t>
            </a:r>
            <a:r>
              <a:rPr lang="en-US" sz="2400" dirty="0" smtClean="0"/>
              <a:t>SDH, </a:t>
            </a:r>
            <a:r>
              <a:rPr lang="en-US" sz="2400" dirty="0"/>
              <a:t>in </a:t>
            </a:r>
            <a:r>
              <a:rPr lang="en-US" sz="2400" dirty="0" smtClean="0"/>
              <a:t>CHCs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Stakeholder-Driven </a:t>
            </a:r>
            <a:r>
              <a:rPr lang="en-US" sz="2400" dirty="0"/>
              <a:t>Process </a:t>
            </a:r>
            <a:endParaRPr lang="en-US" sz="2400" dirty="0">
              <a:solidFill>
                <a:srgbClr val="216BA9"/>
              </a:solidFill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 Narrow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 Narrow" charset="0"/>
              </a:rPr>
              <a:t>Rachel Gold, PhD, MPH (PI)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 Narrow" charset="0"/>
              </a:rPr>
              <a:t>Erika Cottrell, PhD (PD)</a:t>
            </a:r>
          </a:p>
        </p:txBody>
      </p:sp>
    </p:spTree>
    <p:extLst>
      <p:ext uri="{BB962C8B-B14F-4D97-AF65-F5344CB8AC3E}">
        <p14:creationId xmlns:p14="http://schemas.microsoft.com/office/powerpoint/2010/main" val="7764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276" y="971550"/>
            <a:ext cx="3440724" cy="2008240"/>
          </a:xfrm>
          <a:prstGeom prst="rect">
            <a:avLst/>
          </a:prstGeom>
        </p:spPr>
        <p:txBody>
          <a:bodyPr wrap="square" lIns="68552" tIns="34289" rIns="68552" bIns="34289">
            <a:spAutoFit/>
          </a:bodyPr>
          <a:lstStyle/>
          <a:p>
            <a:pPr defTabSz="685477"/>
            <a:r>
              <a:rPr lang="en-US" sz="1400" b="1" dirty="0" smtClean="0">
                <a:solidFill>
                  <a:srgbClr val="02283A"/>
                </a:solidFill>
              </a:rPr>
              <a:t>Considered:</a:t>
            </a:r>
            <a:endParaRPr lang="en-US" sz="1400" b="1" dirty="0">
              <a:solidFill>
                <a:srgbClr val="02283A"/>
              </a:solidFill>
            </a:endParaRPr>
          </a:p>
          <a:p>
            <a:pPr marL="214213" indent="-214213" defTabSz="6854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283A"/>
                </a:solidFill>
              </a:rPr>
              <a:t>What SDH data already collected?</a:t>
            </a:r>
            <a:endParaRPr lang="en-US" sz="1400" dirty="0">
              <a:solidFill>
                <a:srgbClr val="02283A"/>
              </a:solidFill>
            </a:endParaRPr>
          </a:p>
          <a:p>
            <a:pPr marL="214213" indent="-214213" defTabSz="6854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283A"/>
                </a:solidFill>
              </a:rPr>
              <a:t>What did IOM recommend?</a:t>
            </a:r>
          </a:p>
          <a:p>
            <a:pPr marL="214213" indent="-214213" defTabSz="6854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283A"/>
                </a:solidFill>
              </a:rPr>
              <a:t>What did PRAPARE recommend?</a:t>
            </a:r>
          </a:p>
          <a:p>
            <a:pPr marL="214213" indent="-214213" defTabSz="6854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283A"/>
                </a:solidFill>
              </a:rPr>
              <a:t>What did KP use?</a:t>
            </a:r>
          </a:p>
          <a:p>
            <a:pPr marL="214213" indent="-214213" defTabSz="6854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2283A"/>
                </a:solidFill>
              </a:rPr>
              <a:t>Differences in wording?</a:t>
            </a:r>
          </a:p>
          <a:p>
            <a:pPr marL="214213" indent="-214213" defTabSz="685477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2283A"/>
              </a:solidFill>
            </a:endParaRPr>
          </a:p>
          <a:p>
            <a:pPr defTabSz="685477"/>
            <a:r>
              <a:rPr lang="en-US" sz="1400" b="1" dirty="0" smtClean="0">
                <a:solidFill>
                  <a:srgbClr val="02283A"/>
                </a:solidFill>
              </a:rPr>
              <a:t>Process: </a:t>
            </a:r>
            <a:r>
              <a:rPr lang="en-US" sz="1400" dirty="0" smtClean="0">
                <a:solidFill>
                  <a:srgbClr val="02283A"/>
                </a:solidFill>
              </a:rPr>
              <a:t>Multiple meetings over 6 months</a:t>
            </a:r>
          </a:p>
          <a:p>
            <a:pPr marL="214213" indent="-214213" defTabSz="685477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2283A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1431" y="364837"/>
            <a:ext cx="7913078" cy="594122"/>
          </a:xfrm>
          <a:prstGeom prst="rect">
            <a:avLst/>
          </a:prstGeom>
        </p:spPr>
        <p:txBody>
          <a:bodyPr lIns="68552" tIns="34289" rIns="68552" bIns="34289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228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68AA"/>
                </a:solidFill>
                <a:latin typeface="Arial" charset="0"/>
                <a:ea typeface="Arial" charset="0"/>
                <a:cs typeface="Arial" charset="0"/>
              </a:rPr>
              <a:t>Q1: Which SDH Domains?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6860" y="923674"/>
            <a:ext cx="4108940" cy="4162676"/>
          </a:xfrm>
          <a:prstGeom prst="rect">
            <a:avLst/>
          </a:prstGeom>
        </p:spPr>
        <p:txBody>
          <a:bodyPr wrap="square" lIns="68552" tIns="34289" rIns="68552" bIns="34289">
            <a:spAutoFit/>
          </a:bodyPr>
          <a:lstStyle/>
          <a:p>
            <a:pPr defTabSz="685477"/>
            <a:r>
              <a:rPr lang="en-US" sz="1400" b="1" dirty="0" smtClean="0">
                <a:solidFill>
                  <a:srgbClr val="02283A"/>
                </a:solidFill>
              </a:rPr>
              <a:t>Decided to include:</a:t>
            </a:r>
          </a:p>
          <a:p>
            <a:pPr defTabSz="685477"/>
            <a:r>
              <a:rPr lang="en-US" sz="1400" dirty="0" smtClean="0">
                <a:solidFill>
                  <a:srgbClr val="02283A"/>
                </a:solidFill>
              </a:rPr>
              <a:t>1</a:t>
            </a:r>
            <a:r>
              <a:rPr lang="en-US" sz="1400" dirty="0">
                <a:solidFill>
                  <a:srgbClr val="02283A"/>
                </a:solidFill>
              </a:rPr>
              <a:t>. Alcohol use* </a:t>
            </a:r>
          </a:p>
          <a:p>
            <a:pPr defTabSz="685477"/>
            <a:r>
              <a:rPr lang="en-US" sz="1400" dirty="0">
                <a:solidFill>
                  <a:srgbClr val="02283A"/>
                </a:solidFill>
              </a:rPr>
              <a:t>2. Race and ethnicity* </a:t>
            </a:r>
          </a:p>
          <a:p>
            <a:pPr defTabSz="685477"/>
            <a:r>
              <a:rPr lang="en-US" sz="1400" dirty="0">
                <a:solidFill>
                  <a:srgbClr val="02283A"/>
                </a:solidFill>
              </a:rPr>
              <a:t>3. Tobacco use </a:t>
            </a:r>
            <a:r>
              <a:rPr lang="en-US" sz="1400" dirty="0" smtClean="0">
                <a:solidFill>
                  <a:srgbClr val="02283A"/>
                </a:solidFill>
              </a:rPr>
              <a:t>/ exposure </a:t>
            </a:r>
            <a:r>
              <a:rPr lang="en-US" sz="1400" dirty="0">
                <a:solidFill>
                  <a:srgbClr val="02283A"/>
                </a:solidFill>
              </a:rPr>
              <a:t>*</a:t>
            </a:r>
          </a:p>
          <a:p>
            <a:pPr defTabSz="685477"/>
            <a:r>
              <a:rPr lang="en-US" sz="1400" dirty="0">
                <a:solidFill>
                  <a:srgbClr val="02283A"/>
                </a:solidFill>
              </a:rPr>
              <a:t>4. Depression* </a:t>
            </a:r>
          </a:p>
          <a:p>
            <a:pPr defTabSz="685477"/>
            <a:r>
              <a:rPr lang="en-US" sz="1400" b="1" dirty="0">
                <a:solidFill>
                  <a:srgbClr val="02283A"/>
                </a:solidFill>
              </a:rPr>
              <a:t>5. </a:t>
            </a:r>
            <a:r>
              <a:rPr lang="en-US" sz="1400" b="1" dirty="0" smtClean="0">
                <a:solidFill>
                  <a:srgbClr val="02283A"/>
                </a:solidFill>
              </a:rPr>
              <a:t>Education** </a:t>
            </a:r>
            <a:endParaRPr lang="en-US" sz="1400" b="1" dirty="0">
              <a:solidFill>
                <a:srgbClr val="02283A"/>
              </a:solidFill>
            </a:endParaRPr>
          </a:p>
          <a:p>
            <a:pPr defTabSz="685477"/>
            <a:r>
              <a:rPr lang="en-US" sz="1400" b="1" dirty="0">
                <a:solidFill>
                  <a:srgbClr val="02283A"/>
                </a:solidFill>
              </a:rPr>
              <a:t>6</a:t>
            </a:r>
            <a:r>
              <a:rPr lang="en-US" sz="1400" b="1" dirty="0" smtClean="0">
                <a:solidFill>
                  <a:srgbClr val="02283A"/>
                </a:solidFill>
              </a:rPr>
              <a:t>. </a:t>
            </a:r>
            <a:r>
              <a:rPr lang="en-US" sz="1400" b="1" dirty="0">
                <a:solidFill>
                  <a:srgbClr val="02283A"/>
                </a:solidFill>
              </a:rPr>
              <a:t>Financial resource strain </a:t>
            </a:r>
          </a:p>
          <a:p>
            <a:pPr defTabSz="685477"/>
            <a:r>
              <a:rPr lang="en-US" sz="1400" b="1" dirty="0">
                <a:solidFill>
                  <a:srgbClr val="02283A"/>
                </a:solidFill>
              </a:rPr>
              <a:t>7</a:t>
            </a:r>
            <a:r>
              <a:rPr lang="en-US" sz="1400" b="1" dirty="0" smtClean="0">
                <a:solidFill>
                  <a:srgbClr val="02283A"/>
                </a:solidFill>
              </a:rPr>
              <a:t>. Intimate </a:t>
            </a:r>
            <a:r>
              <a:rPr lang="en-US" sz="1400" b="1" dirty="0">
                <a:solidFill>
                  <a:srgbClr val="02283A"/>
                </a:solidFill>
              </a:rPr>
              <a:t>partner violence </a:t>
            </a:r>
          </a:p>
          <a:p>
            <a:pPr defTabSz="685477"/>
            <a:r>
              <a:rPr lang="en-US" sz="1400" b="1" dirty="0">
                <a:solidFill>
                  <a:srgbClr val="02283A"/>
                </a:solidFill>
              </a:rPr>
              <a:t>8</a:t>
            </a:r>
            <a:r>
              <a:rPr lang="en-US" sz="1400" b="1" dirty="0" smtClean="0">
                <a:solidFill>
                  <a:srgbClr val="02283A"/>
                </a:solidFill>
              </a:rPr>
              <a:t>. </a:t>
            </a:r>
            <a:r>
              <a:rPr lang="en-US" sz="1400" b="1" dirty="0">
                <a:solidFill>
                  <a:srgbClr val="02283A"/>
                </a:solidFill>
              </a:rPr>
              <a:t>Physical activity</a:t>
            </a:r>
          </a:p>
          <a:p>
            <a:pPr defTabSz="685477"/>
            <a:r>
              <a:rPr lang="en-US" sz="1400" b="1" dirty="0">
                <a:solidFill>
                  <a:srgbClr val="02283A"/>
                </a:solidFill>
              </a:rPr>
              <a:t>9</a:t>
            </a:r>
            <a:r>
              <a:rPr lang="en-US" sz="1400" b="1" dirty="0" smtClean="0">
                <a:solidFill>
                  <a:srgbClr val="02283A"/>
                </a:solidFill>
              </a:rPr>
              <a:t>. </a:t>
            </a:r>
            <a:r>
              <a:rPr lang="en-US" sz="1400" b="1" dirty="0">
                <a:solidFill>
                  <a:srgbClr val="02283A"/>
                </a:solidFill>
              </a:rPr>
              <a:t>Social connections </a:t>
            </a:r>
            <a:r>
              <a:rPr lang="en-US" sz="1400" b="1" dirty="0" smtClean="0">
                <a:solidFill>
                  <a:srgbClr val="02283A"/>
                </a:solidFill>
              </a:rPr>
              <a:t>/ isolation</a:t>
            </a:r>
            <a:endParaRPr lang="en-US" sz="1400" b="1" dirty="0">
              <a:solidFill>
                <a:srgbClr val="02283A"/>
              </a:solidFill>
            </a:endParaRPr>
          </a:p>
          <a:p>
            <a:pPr defTabSz="685477"/>
            <a:r>
              <a:rPr lang="en-US" sz="1400" b="1" dirty="0" smtClean="0">
                <a:solidFill>
                  <a:srgbClr val="02283A"/>
                </a:solidFill>
              </a:rPr>
              <a:t>10. </a:t>
            </a:r>
            <a:r>
              <a:rPr lang="en-US" sz="1400" b="1" dirty="0">
                <a:solidFill>
                  <a:srgbClr val="02283A"/>
                </a:solidFill>
              </a:rPr>
              <a:t>Stress </a:t>
            </a:r>
          </a:p>
          <a:p>
            <a:pPr defTabSz="685477"/>
            <a:r>
              <a:rPr lang="en-US" sz="1400" b="1" dirty="0" smtClean="0">
                <a:solidFill>
                  <a:srgbClr val="02283A"/>
                </a:solidFill>
              </a:rPr>
              <a:t>11. </a:t>
            </a:r>
            <a:r>
              <a:rPr lang="en-US" sz="1400" b="1" dirty="0">
                <a:solidFill>
                  <a:srgbClr val="02283A"/>
                </a:solidFill>
              </a:rPr>
              <a:t>Sexual orientation </a:t>
            </a:r>
            <a:r>
              <a:rPr lang="en-US" sz="1400" b="1" dirty="0" smtClean="0">
                <a:solidFill>
                  <a:srgbClr val="02283A"/>
                </a:solidFill>
              </a:rPr>
              <a:t>/ gender </a:t>
            </a:r>
            <a:r>
              <a:rPr lang="en-US" sz="1400" b="1" dirty="0">
                <a:solidFill>
                  <a:srgbClr val="02283A"/>
                </a:solidFill>
              </a:rPr>
              <a:t>identity</a:t>
            </a:r>
          </a:p>
          <a:p>
            <a:pPr defTabSz="685477"/>
            <a:r>
              <a:rPr lang="en-US" sz="1400" b="1" dirty="0" smtClean="0">
                <a:solidFill>
                  <a:srgbClr val="02283A"/>
                </a:solidFill>
              </a:rPr>
              <a:t>12. </a:t>
            </a:r>
            <a:r>
              <a:rPr lang="en-US" sz="1400" b="1" dirty="0">
                <a:solidFill>
                  <a:srgbClr val="02283A"/>
                </a:solidFill>
              </a:rPr>
              <a:t>Housing** </a:t>
            </a:r>
          </a:p>
          <a:p>
            <a:pPr defTabSz="685477"/>
            <a:r>
              <a:rPr lang="en-US" sz="1400" b="1" dirty="0" smtClean="0">
                <a:solidFill>
                  <a:srgbClr val="02283A"/>
                </a:solidFill>
              </a:rPr>
              <a:t>13. </a:t>
            </a:r>
            <a:r>
              <a:rPr lang="en-US" sz="1400" b="1" dirty="0">
                <a:solidFill>
                  <a:srgbClr val="02283A"/>
                </a:solidFill>
              </a:rPr>
              <a:t>Food insecurity**</a:t>
            </a:r>
          </a:p>
          <a:p>
            <a:pPr defTabSz="685477"/>
            <a:endParaRPr lang="en-US" sz="1400" dirty="0">
              <a:solidFill>
                <a:srgbClr val="02283A"/>
              </a:solidFill>
            </a:endParaRPr>
          </a:p>
          <a:p>
            <a:pPr defTabSz="685477"/>
            <a:r>
              <a:rPr lang="en-US" sz="1400" dirty="0">
                <a:solidFill>
                  <a:srgbClr val="02283A"/>
                </a:solidFill>
              </a:rPr>
              <a:t>*=already routinely collected in EHRs</a:t>
            </a:r>
          </a:p>
          <a:p>
            <a:pPr defTabSz="685477"/>
            <a:r>
              <a:rPr lang="en-US" sz="1400" dirty="0">
                <a:solidFill>
                  <a:srgbClr val="02283A"/>
                </a:solidFill>
              </a:rPr>
              <a:t>**=prioritized by OCHIN CORC</a:t>
            </a:r>
          </a:p>
          <a:p>
            <a:pPr defTabSz="685477"/>
            <a:endParaRPr lang="en-US" sz="1400" dirty="0">
              <a:solidFill>
                <a:srgbClr val="02283A"/>
              </a:solidFill>
            </a:endParaRPr>
          </a:p>
          <a:p>
            <a:pPr defTabSz="685477"/>
            <a:endParaRPr lang="en-US" sz="1400" dirty="0">
              <a:solidFill>
                <a:srgbClr val="02283A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5488" y="2952750"/>
            <a:ext cx="2847791" cy="1752600"/>
            <a:chOff x="445477" y="2335614"/>
            <a:chExt cx="2847791" cy="17526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77" y="2335614"/>
              <a:ext cx="2847791" cy="7625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2443962"/>
              <a:ext cx="544895" cy="8193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145" y="3146152"/>
              <a:ext cx="1706671" cy="942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487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8153400" cy="409574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altLang="en-US" sz="2000" dirty="0" smtClean="0"/>
              <a:t>Mocked-up tools based on commonly-used EHR functions (e.g., flowsheets, preference lists)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altLang="en-US" sz="2000" dirty="0" smtClean="0"/>
              <a:t>Presented to CORC and pilot CHCs, sought feedback</a:t>
            </a:r>
            <a:endParaRPr lang="en-US" altLang="en-US" sz="2000" dirty="0"/>
          </a:p>
          <a:p>
            <a:pPr lvl="1">
              <a:spcBef>
                <a:spcPts val="450"/>
              </a:spcBef>
              <a:spcAft>
                <a:spcPts val="900"/>
              </a:spcAft>
            </a:pPr>
            <a:r>
              <a:rPr lang="en-US" altLang="en-US" sz="1800" dirty="0" smtClean="0"/>
              <a:t>Multiple meetings over 6 months</a:t>
            </a:r>
          </a:p>
          <a:p>
            <a:pPr lvl="1">
              <a:spcBef>
                <a:spcPts val="450"/>
              </a:spcBef>
              <a:spcAft>
                <a:spcPts val="900"/>
              </a:spcAft>
            </a:pPr>
            <a:r>
              <a:rPr lang="en-US" altLang="en-US" sz="1800" dirty="0"/>
              <a:t>Epic programmer advised on feasibility of suggested changes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altLang="en-US" sz="2000" dirty="0"/>
              <a:t>R</a:t>
            </a:r>
            <a:r>
              <a:rPr lang="en-US" altLang="en-US" sz="2000" dirty="0" smtClean="0"/>
              <a:t>evised tools based on stakeholder feedback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en-US" altLang="en-US" sz="2000" dirty="0" smtClean="0"/>
              <a:t>Verified that revisions addressed feedback (follow-up meetings, calls)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74" y="312762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Q2: Tools for Collecting, Summarizing SDH Data?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95952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025128"/>
            <a:ext cx="8153400" cy="368022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Wanted SDH referrals to work like clinical referrals, as possible</a:t>
            </a:r>
          </a:p>
          <a:p>
            <a:r>
              <a:rPr lang="en-US" altLang="en-US" dirty="0" smtClean="0"/>
              <a:t>Pilot CHCs identified SDH domains </a:t>
            </a:r>
            <a:r>
              <a:rPr lang="en-US" altLang="en-US" dirty="0"/>
              <a:t>for which they </a:t>
            </a:r>
            <a:r>
              <a:rPr lang="en-US" altLang="en-US" dirty="0" smtClean="0"/>
              <a:t>wanted community </a:t>
            </a:r>
            <a:r>
              <a:rPr lang="en-US" altLang="en-US" dirty="0"/>
              <a:t>resource </a:t>
            </a:r>
            <a:r>
              <a:rPr lang="en-US" altLang="en-US" dirty="0" smtClean="0"/>
              <a:t>referral lists:</a:t>
            </a:r>
          </a:p>
          <a:p>
            <a:pPr lvl="1"/>
            <a:r>
              <a:rPr lang="en-US" altLang="en-US" dirty="0" smtClean="0">
                <a:solidFill>
                  <a:srgbClr val="7030A0"/>
                </a:solidFill>
              </a:rPr>
              <a:t>Housing, food, transportation, intimate partner violence</a:t>
            </a:r>
            <a:endParaRPr lang="en-US" altLang="en-US" dirty="0"/>
          </a:p>
          <a:p>
            <a:r>
              <a:rPr lang="en-US" altLang="en-US" dirty="0" smtClean="0"/>
              <a:t>Considered existing services like 211, Purple Binder, etc.</a:t>
            </a:r>
          </a:p>
          <a:p>
            <a:pPr lvl="1"/>
            <a:r>
              <a:rPr lang="en-US" altLang="en-US" dirty="0" smtClean="0"/>
              <a:t>All had downstream costs or other limitations</a:t>
            </a:r>
          </a:p>
          <a:p>
            <a:r>
              <a:rPr lang="en-US" altLang="en-US" dirty="0" smtClean="0"/>
              <a:t>Created “</a:t>
            </a:r>
            <a:r>
              <a:rPr lang="en-US" altLang="en-US" dirty="0"/>
              <a:t>preference lists” </a:t>
            </a:r>
            <a:r>
              <a:rPr lang="en-US" altLang="en-US" dirty="0" smtClean="0"/>
              <a:t>with </a:t>
            </a:r>
            <a:r>
              <a:rPr lang="en-US" altLang="en-US" i="1" dirty="0" smtClean="0">
                <a:solidFill>
                  <a:srgbClr val="7030A0"/>
                </a:solidFill>
              </a:rPr>
              <a:t>current local resources</a:t>
            </a:r>
          </a:p>
          <a:p>
            <a:pPr lvl="1"/>
            <a:r>
              <a:rPr lang="en-US" altLang="en-US" dirty="0" smtClean="0"/>
              <a:t>built </a:t>
            </a:r>
            <a:r>
              <a:rPr lang="en-US" altLang="en-US" dirty="0"/>
              <a:t>on local knowledge of relevant </a:t>
            </a:r>
            <a:r>
              <a:rPr lang="en-US" altLang="en-US" dirty="0" smtClean="0"/>
              <a:t>services</a:t>
            </a:r>
          </a:p>
          <a:p>
            <a:r>
              <a:rPr lang="en-US" altLang="en-US" dirty="0" smtClean="0"/>
              <a:t>How to maintain these?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36" y="148828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/>
              <a:t>Q3: </a:t>
            </a:r>
            <a:r>
              <a:rPr lang="en-US" sz="2500" b="1" dirty="0" smtClean="0"/>
              <a:t>Tools for Making, Tracking SDH Referrals?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85421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95644" y="3486150"/>
            <a:ext cx="334833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*Some barriers to preference list use have been identified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918" y="140024"/>
            <a:ext cx="4267200" cy="12954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Preliminary Results </a:t>
            </a:r>
            <a:br>
              <a:rPr lang="en-US" sz="2500" b="1" dirty="0" smtClean="0"/>
            </a:br>
            <a:r>
              <a:rPr lang="en-US" sz="2500" b="1" dirty="0" smtClean="0"/>
              <a:t>(6/24/16 - 11/16/16)</a:t>
            </a:r>
            <a:endParaRPr lang="en-US" sz="2500" b="1" dirty="0"/>
          </a:p>
        </p:txBody>
      </p:sp>
      <p:pic>
        <p:nvPicPr>
          <p:cNvPr id="6" name="Picture 1" descr="img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5"/>
          <a:stretch/>
        </p:blipFill>
        <p:spPr bwMode="auto">
          <a:xfrm>
            <a:off x="562300" y="1275760"/>
            <a:ext cx="4800599" cy="33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307234"/>
              </p:ext>
            </p:extLst>
          </p:nvPr>
        </p:nvGraphicFramePr>
        <p:xfrm>
          <a:off x="5558130" y="677312"/>
          <a:ext cx="3124200" cy="2589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310"/>
                <a:gridCol w="1056290"/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Pilot CHC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Patients screened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% screened who were referred via preference lists*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ctr"/>
                </a:tc>
              </a:tr>
              <a:tr h="453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 (K)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257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49%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</a:tr>
              <a:tr h="453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(M)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108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3%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</a:tr>
              <a:tr h="45391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 (S)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solidFill>
                            <a:srgbClr val="002060"/>
                          </a:solidFill>
                          <a:effectLst/>
                        </a:rPr>
                        <a:t>102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38%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7" marR="8467" marT="846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90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971550"/>
            <a:ext cx="8052728" cy="3680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/>
              <a:t>Which SDH measures? 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Many CHC patients have financial hardship; </a:t>
            </a:r>
            <a:r>
              <a:rPr lang="en-US" sz="1600" dirty="0" smtClean="0"/>
              <a:t>granular SDH </a:t>
            </a:r>
            <a:r>
              <a:rPr lang="en-US" sz="1600" dirty="0"/>
              <a:t>data needed to </a:t>
            </a:r>
            <a:r>
              <a:rPr lang="en-US" sz="1600" dirty="0" smtClean="0"/>
              <a:t>ID </a:t>
            </a:r>
            <a:r>
              <a:rPr lang="en-US" sz="1600" i="1" dirty="0" smtClean="0"/>
              <a:t>specific</a:t>
            </a:r>
            <a:r>
              <a:rPr lang="en-US" sz="1600" dirty="0" smtClean="0"/>
              <a:t> </a:t>
            </a:r>
            <a:r>
              <a:rPr lang="en-US" sz="1600" dirty="0"/>
              <a:t>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Added </a:t>
            </a:r>
            <a:r>
              <a:rPr lang="en-US" sz="1600" dirty="0" smtClean="0"/>
              <a:t>question </a:t>
            </a:r>
            <a:r>
              <a:rPr lang="en-US" sz="1600" dirty="0"/>
              <a:t>on </a:t>
            </a:r>
            <a:r>
              <a:rPr lang="en-US" sz="1600" i="1" dirty="0"/>
              <a:t>preferred learning style </a:t>
            </a:r>
            <a:r>
              <a:rPr lang="en-US" sz="1600" dirty="0" smtClean="0"/>
              <a:t>(reading</a:t>
            </a:r>
            <a:r>
              <a:rPr lang="en-US" sz="1600" dirty="0"/>
              <a:t>, listening, pictures</a:t>
            </a:r>
            <a:r>
              <a:rPr lang="en-US" sz="16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How many Qs? Which most important? Minimum?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What counts as a positive screen? Says who?</a:t>
            </a:r>
          </a:p>
          <a:p>
            <a:pPr marL="0" indent="0">
              <a:buNone/>
            </a:pPr>
            <a:r>
              <a:rPr lang="en-US" sz="1600" b="1" dirty="0" smtClean="0"/>
              <a:t>Other considerations: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How </a:t>
            </a:r>
            <a:r>
              <a:rPr lang="en-US" sz="1600" dirty="0"/>
              <a:t>to avoid duplicate data entry? Manage conflicting data</a:t>
            </a:r>
            <a:r>
              <a:rPr lang="en-US" sz="1600" dirty="0" smtClean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How to adapt to local needs, while supporting national standardization?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5750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Lessons and challenges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21402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872728"/>
            <a:ext cx="8610600" cy="3680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 smtClean="0"/>
              <a:t>Collecting </a:t>
            </a:r>
            <a:r>
              <a:rPr lang="en-US" sz="1800" b="1" i="1" dirty="0"/>
              <a:t>SDH data: 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Workflows!  Whose job is it?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Preferred: SDH </a:t>
            </a:r>
            <a:r>
              <a:rPr lang="en-US" sz="1600" dirty="0"/>
              <a:t>data collection, referrals </a:t>
            </a:r>
            <a:r>
              <a:rPr lang="en-US" sz="1600" dirty="0" smtClean="0"/>
              <a:t>done </a:t>
            </a:r>
            <a:r>
              <a:rPr lang="en-US" sz="1600" dirty="0"/>
              <a:t>by support staff, not clinicians 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Must enable </a:t>
            </a:r>
            <a:r>
              <a:rPr lang="en-US" sz="1600" dirty="0"/>
              <a:t>SDH data collection </a:t>
            </a:r>
            <a:r>
              <a:rPr lang="en-US" sz="1600" dirty="0" smtClean="0"/>
              <a:t>by diverse care </a:t>
            </a:r>
            <a:r>
              <a:rPr lang="en-US" sz="1600" dirty="0"/>
              <a:t>team </a:t>
            </a:r>
            <a:r>
              <a:rPr lang="en-US" sz="1600" dirty="0" smtClean="0"/>
              <a:t>members (to fit various workflows)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u="sng" dirty="0" smtClean="0"/>
              <a:t>Paper versions</a:t>
            </a:r>
            <a:r>
              <a:rPr lang="en-US" sz="1600" dirty="0" smtClean="0"/>
              <a:t>: must </a:t>
            </a:r>
            <a:r>
              <a:rPr lang="en-US" sz="1600" dirty="0"/>
              <a:t>be hand-entered </a:t>
            </a:r>
            <a:r>
              <a:rPr lang="en-US" sz="1600" dirty="0" smtClean="0"/>
              <a:t>into EHR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timing </a:t>
            </a:r>
            <a:r>
              <a:rPr lang="en-US" sz="1600" dirty="0" smtClean="0"/>
              <a:t>issues (but is what people are used to!)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Sometimes data never entered into EHR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Considered using tablets: too complex / </a:t>
            </a:r>
            <a:r>
              <a:rPr lang="en-US" sz="1600" dirty="0" smtClean="0"/>
              <a:t>costly? Considered </a:t>
            </a:r>
            <a:r>
              <a:rPr lang="en-US" sz="1600" dirty="0"/>
              <a:t>portal signup on the spot: led to impractical multi-step </a:t>
            </a:r>
            <a:r>
              <a:rPr lang="en-US" sz="1600" dirty="0" smtClean="0"/>
              <a:t>workflow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More research needed on mechanisms / technologies for getting SDH data directly into the </a:t>
            </a:r>
            <a:r>
              <a:rPr lang="en-US" sz="1600" dirty="0" smtClean="0"/>
              <a:t>EHR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Screening </a:t>
            </a:r>
            <a:r>
              <a:rPr lang="en-US" sz="1600" dirty="0"/>
              <a:t>reminder </a:t>
            </a:r>
            <a:r>
              <a:rPr lang="en-US" sz="1600" dirty="0" smtClean="0"/>
              <a:t>options?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5028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Lessons and challenges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23437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971550"/>
            <a:ext cx="8153400" cy="3886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800" b="1" i="1" dirty="0" smtClean="0"/>
              <a:t>Ordering </a:t>
            </a:r>
            <a:r>
              <a:rPr lang="en-US" sz="3800" b="1" i="1" dirty="0"/>
              <a:t>referrals: </a:t>
            </a:r>
            <a:endParaRPr lang="en-US" sz="3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/>
              <a:t>Can’t </a:t>
            </a:r>
            <a:r>
              <a:rPr lang="en-US" sz="3400" dirty="0" smtClean="0"/>
              <a:t>schedule appointments, as you might with </a:t>
            </a:r>
            <a:r>
              <a:rPr lang="en-US" sz="3400" dirty="0"/>
              <a:t>some clinical referrals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What does an SDH “referral” involve? How much staff ‘touch’?</a:t>
            </a:r>
            <a:endParaRPr lang="en-US" sz="3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/>
              <a:t>Impact on work burden: created a new referral option </a:t>
            </a:r>
            <a:r>
              <a:rPr lang="en-US" sz="3400" dirty="0">
                <a:sym typeface="Wingdings"/>
              </a:rPr>
              <a:t></a:t>
            </a:r>
            <a:r>
              <a:rPr lang="en-US" sz="3400" dirty="0"/>
              <a:t> ‘no follow-up needed’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/>
              <a:t>Support staff must be trained / authorized to use referral </a:t>
            </a:r>
            <a:r>
              <a:rPr lang="en-US" sz="3400" dirty="0" smtClean="0"/>
              <a:t>tools (may involve programming!)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Referrals may be part of outreach (between visits) – how to ID which patients should be called?</a:t>
            </a:r>
            <a:endParaRPr lang="en-US" sz="3400" dirty="0"/>
          </a:p>
          <a:p>
            <a:pPr marL="0" indent="0">
              <a:buNone/>
            </a:pPr>
            <a:r>
              <a:rPr lang="en-US" sz="3800" b="1" i="1" dirty="0"/>
              <a:t> </a:t>
            </a:r>
            <a:endParaRPr lang="en-US" sz="3800" b="1" i="1" dirty="0" smtClean="0"/>
          </a:p>
          <a:p>
            <a:pPr marL="0" indent="0">
              <a:buNone/>
            </a:pPr>
            <a:r>
              <a:rPr lang="en-US" sz="3800" b="1" i="1" dirty="0" smtClean="0"/>
              <a:t>Tracking </a:t>
            </a:r>
            <a:r>
              <a:rPr lang="en-US" sz="3800" b="1" i="1" dirty="0"/>
              <a:t>past referrals: </a:t>
            </a:r>
            <a:endParaRPr lang="en-US" sz="3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Requires use of the preference lists / ICD10 codes, or can’t be tracked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Which codes???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400" dirty="0" smtClean="0"/>
              <a:t>HARD to monitor referral outcomes</a:t>
            </a: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4066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Lessons and challenges</a:t>
            </a:r>
            <a:endParaRPr lang="en-US" sz="2500" b="1" dirty="0"/>
          </a:p>
        </p:txBody>
      </p:sp>
      <p:sp>
        <p:nvSpPr>
          <p:cNvPr id="4" name="Rectangle 3"/>
          <p:cNvSpPr/>
          <p:nvPr/>
        </p:nvSpPr>
        <p:spPr>
          <a:xfrm>
            <a:off x="2282613" y="-26010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7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01328"/>
            <a:ext cx="8001000" cy="29182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Coding for SDH </a:t>
            </a:r>
            <a:r>
              <a:rPr lang="en-US" altLang="en-US" sz="2000" dirty="0"/>
              <a:t>needs </a:t>
            </a:r>
            <a:r>
              <a:rPr lang="en-US" altLang="en-US" sz="2000" dirty="0" smtClean="0"/>
              <a:t>– not yet standardized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See Gottlieb 2016 Health Affairs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Don’t  want to add </a:t>
            </a:r>
            <a:r>
              <a:rPr lang="en-US" altLang="en-US" sz="2000" dirty="0"/>
              <a:t>to problem </a:t>
            </a:r>
            <a:r>
              <a:rPr lang="en-US" altLang="en-US" sz="2000" dirty="0" smtClean="0"/>
              <a:t>list complexity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Create </a:t>
            </a:r>
            <a:r>
              <a:rPr lang="en-US" altLang="en-US" sz="1600" dirty="0"/>
              <a:t>an SDH ‘box’ within the problem list?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000" dirty="0"/>
              <a:t>Not all patients with SDH needs want them </a:t>
            </a:r>
            <a:r>
              <a:rPr lang="en-US" altLang="en-US" sz="2000" dirty="0" smtClean="0"/>
              <a:t>addressed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dirty="0" smtClean="0"/>
              <a:t>BUCKETING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dirty="0" smtClean="0"/>
              <a:t>SEGMENTATION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dirty="0" smtClean="0"/>
              <a:t>Do you want help? What kind of help? </a:t>
            </a:r>
            <a:r>
              <a:rPr lang="en-US" altLang="en-US" sz="1600" dirty="0" smtClean="0">
                <a:sym typeface="Wingdings" panose="05000000000000000000" pitchFamily="2" charset="2"/>
              </a:rPr>
              <a:t> How can EHR tools facilitate this?</a:t>
            </a:r>
            <a:endParaRPr lang="en-US" altLang="en-US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Avoid implying that the clinic can help with any / all SDH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Modularity of tools?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315162"/>
            <a:ext cx="8229600" cy="594122"/>
          </a:xfrm>
        </p:spPr>
        <p:txBody>
          <a:bodyPr>
            <a:normAutofit/>
          </a:bodyPr>
          <a:lstStyle/>
          <a:p>
            <a:r>
              <a:rPr lang="en-US" altLang="en-US" sz="2500" b="1" dirty="0" smtClean="0"/>
              <a:t>More Lessons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42294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Proposal submitted fall 2016: Test approaches to helping CHCs implement SDH-related workflows, data collection, action</a:t>
            </a:r>
          </a:p>
          <a:p>
            <a:r>
              <a:rPr lang="en-US" dirty="0" smtClean="0"/>
              <a:t>Planned proposals:</a:t>
            </a:r>
          </a:p>
          <a:p>
            <a:pPr lvl="1"/>
            <a:r>
              <a:rPr lang="en-US" dirty="0" smtClean="0"/>
              <a:t>Merck: Partner with Oregon Food Bank</a:t>
            </a:r>
          </a:p>
          <a:p>
            <a:pPr lvl="1"/>
            <a:r>
              <a:rPr lang="en-US" dirty="0" smtClean="0"/>
              <a:t>Other research on connecting to community resources</a:t>
            </a:r>
          </a:p>
          <a:p>
            <a:pPr lvl="1"/>
            <a:r>
              <a:rPr lang="en-US" dirty="0" smtClean="0"/>
              <a:t>Gottlieb / </a:t>
            </a:r>
            <a:r>
              <a:rPr lang="en-US" dirty="0" err="1"/>
              <a:t>H</a:t>
            </a:r>
            <a:r>
              <a:rPr lang="en-US" dirty="0" err="1" smtClean="0"/>
              <a:t>essler</a:t>
            </a:r>
            <a:r>
              <a:rPr lang="en-US" dirty="0" smtClean="0"/>
              <a:t>: Provider / patient activation methods?</a:t>
            </a:r>
          </a:p>
          <a:p>
            <a:pPr lvl="1"/>
            <a:r>
              <a:rPr lang="en-US" dirty="0" smtClean="0"/>
              <a:t>Community vital signs </a:t>
            </a:r>
          </a:p>
          <a:p>
            <a:pPr lvl="2"/>
            <a:r>
              <a:rPr lang="en-US" dirty="0" smtClean="0"/>
              <a:t>On their own? As a complement? Instead of patient-reported?</a:t>
            </a:r>
          </a:p>
          <a:p>
            <a:pPr lvl="1"/>
            <a:r>
              <a:rPr lang="en-US" dirty="0" smtClean="0"/>
              <a:t>What else???? Ideas?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548" y="326110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Next steps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73457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many / which SDH questions are essential?</a:t>
            </a:r>
          </a:p>
          <a:p>
            <a:r>
              <a:rPr lang="en-US" dirty="0" smtClean="0"/>
              <a:t>Optimal workflows? </a:t>
            </a:r>
          </a:p>
          <a:p>
            <a:r>
              <a:rPr lang="en-US" dirty="0" smtClean="0"/>
              <a:t>Better methods for patient-led data entry?</a:t>
            </a:r>
            <a:endParaRPr lang="en-US" dirty="0"/>
          </a:p>
          <a:p>
            <a:r>
              <a:rPr lang="en-US" dirty="0" smtClean="0"/>
              <a:t>How to take action / make referrals?</a:t>
            </a:r>
          </a:p>
          <a:p>
            <a:r>
              <a:rPr lang="en-US" dirty="0" smtClean="0"/>
              <a:t>How to know if patients want SDH help from their care team, and if so, what kind???? How can EHR help?</a:t>
            </a:r>
          </a:p>
          <a:p>
            <a:r>
              <a:rPr lang="en-US" dirty="0" smtClean="0"/>
              <a:t>Implementation strategies?</a:t>
            </a:r>
          </a:p>
          <a:p>
            <a:r>
              <a:rPr lang="en-US" dirty="0" smtClean="0"/>
              <a:t>Orienting correct staff to tool use (wait, there’s a summary page?)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/ current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3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" y="926249"/>
            <a:ext cx="9143999" cy="367924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Dr. Rachel Gold</a:t>
            </a:r>
            <a:r>
              <a:rPr lang="en-US" sz="1900" dirty="0"/>
              <a:t>, Principal Investigator, </a:t>
            </a:r>
            <a:r>
              <a:rPr lang="en-US" sz="1900" dirty="0" smtClean="0"/>
              <a:t>Kaiser </a:t>
            </a:r>
            <a:r>
              <a:rPr lang="en-US" sz="1900" dirty="0"/>
              <a:t>Permanente Center for Health Research </a:t>
            </a:r>
            <a:r>
              <a:rPr lang="en-US" sz="1900" dirty="0" smtClean="0"/>
              <a:t>(CHR) and OCHIN, Inc</a:t>
            </a:r>
            <a:r>
              <a:rPr lang="en-US" sz="1900" dirty="0"/>
              <a:t>.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Dr. Erika Cottrell</a:t>
            </a:r>
            <a:r>
              <a:rPr lang="en-US" sz="1900" dirty="0"/>
              <a:t>, </a:t>
            </a:r>
            <a:r>
              <a:rPr lang="en-US" sz="1900" dirty="0" smtClean="0"/>
              <a:t>site Principal </a:t>
            </a:r>
            <a:r>
              <a:rPr lang="en-US" sz="1900" dirty="0"/>
              <a:t>Investigator, </a:t>
            </a:r>
            <a:r>
              <a:rPr lang="en-US" sz="1900" dirty="0" smtClean="0"/>
              <a:t>OCHIN</a:t>
            </a:r>
            <a:endParaRPr lang="en-US" sz="1900" dirty="0"/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Arwen Bunce</a:t>
            </a:r>
            <a:r>
              <a:rPr lang="en-US" sz="1900" dirty="0"/>
              <a:t>, Qualitative Lead, </a:t>
            </a:r>
            <a:r>
              <a:rPr lang="en-US" sz="1900" dirty="0" smtClean="0"/>
              <a:t>CHR</a:t>
            </a:r>
            <a:endParaRPr lang="en-US" sz="1900" dirty="0"/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Celine Hollombe</a:t>
            </a:r>
            <a:r>
              <a:rPr lang="en-US" sz="1900" dirty="0"/>
              <a:t>, Project Manager, </a:t>
            </a:r>
            <a:r>
              <a:rPr lang="en-US" sz="1900" dirty="0" smtClean="0"/>
              <a:t>CHR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 smtClean="0"/>
              <a:t>James Davis</a:t>
            </a:r>
            <a:r>
              <a:rPr lang="en-US" sz="1900" dirty="0" smtClean="0"/>
              <a:t>, Research Associate, CHR</a:t>
            </a:r>
            <a:endParaRPr lang="en-US" sz="1900" dirty="0"/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Marla Dearing</a:t>
            </a:r>
            <a:r>
              <a:rPr lang="en-US" sz="1900" dirty="0"/>
              <a:t>, Epic Project Manager, OCHIN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Katie </a:t>
            </a:r>
            <a:r>
              <a:rPr lang="en-US" sz="1900" b="1" dirty="0" err="1"/>
              <a:t>Dambrun</a:t>
            </a:r>
            <a:r>
              <a:rPr lang="en-US" sz="1900" dirty="0"/>
              <a:t>, Research Associate, OCHIN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Stuart Cowburn</a:t>
            </a:r>
            <a:r>
              <a:rPr lang="en-US" sz="1900" dirty="0"/>
              <a:t>, </a:t>
            </a:r>
            <a:r>
              <a:rPr lang="en-US" sz="1900" dirty="0" smtClean="0"/>
              <a:t>Biostatistician, </a:t>
            </a:r>
            <a:r>
              <a:rPr lang="en-US" sz="1900" dirty="0"/>
              <a:t>OCHIN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Mary </a:t>
            </a:r>
            <a:r>
              <a:rPr lang="en-US" sz="1900" b="1" dirty="0" smtClean="0"/>
              <a:t>Middendorf</a:t>
            </a:r>
            <a:r>
              <a:rPr lang="en-US" sz="1900" dirty="0"/>
              <a:t>, Epic Application Specialist, OCHIN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sz="1900" b="1" dirty="0"/>
              <a:t>Ned Mossman</a:t>
            </a:r>
            <a:r>
              <a:rPr lang="en-US" sz="1900" dirty="0"/>
              <a:t>, Quality Improvement Advisor, OCHIN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500" dirty="0"/>
          </a:p>
          <a:p>
            <a:pPr marL="913748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96" y="349417"/>
            <a:ext cx="8229600" cy="554588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Study Team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2596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54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Thank You! </a:t>
            </a:r>
            <a:endParaRPr lang="en-US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200" y="4810961"/>
            <a:ext cx="533400" cy="202405"/>
          </a:xfrm>
          <a:prstGeom prst="rect">
            <a:avLst/>
          </a:prstGeom>
        </p:spPr>
        <p:txBody>
          <a:bodyPr/>
          <a:lstStyle/>
          <a:p>
            <a:fld id="{3FAEB8D3-B78C-49D8-AB40-E750F5F7A6A4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26716"/>
            <a:ext cx="3124200" cy="1054231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/>
            <a:r>
              <a:rPr lang="en-US" i="1" dirty="0" smtClean="0">
                <a:solidFill>
                  <a:srgbClr val="02283A"/>
                </a:solidFill>
              </a:rPr>
              <a:t>Rachel Gold, </a:t>
            </a:r>
            <a:r>
              <a:rPr lang="en-US" i="1" dirty="0">
                <a:solidFill>
                  <a:srgbClr val="02283A"/>
                </a:solidFill>
              </a:rPr>
              <a:t>PhD, </a:t>
            </a:r>
            <a:r>
              <a:rPr lang="en-US" i="1" dirty="0" smtClean="0">
                <a:solidFill>
                  <a:srgbClr val="02283A"/>
                </a:solidFill>
              </a:rPr>
              <a:t>MPH</a:t>
            </a:r>
            <a:endParaRPr lang="en-US" i="1" dirty="0">
              <a:solidFill>
                <a:srgbClr val="02283A"/>
              </a:solidFill>
            </a:endParaRPr>
          </a:p>
          <a:p>
            <a:pPr defTabSz="685239"/>
            <a:r>
              <a:rPr lang="en-US" sz="1400" i="1" dirty="0" smtClean="0">
                <a:solidFill>
                  <a:srgbClr val="02283A"/>
                </a:solidFill>
              </a:rPr>
              <a:t>Investigator</a:t>
            </a:r>
            <a:endParaRPr lang="en-US" sz="1400" i="1" dirty="0">
              <a:solidFill>
                <a:srgbClr val="02283A"/>
              </a:solidFill>
            </a:endParaRPr>
          </a:p>
          <a:p>
            <a:pPr defTabSz="685239"/>
            <a:r>
              <a:rPr lang="en-US" sz="1400" i="1" dirty="0">
                <a:solidFill>
                  <a:srgbClr val="02283A"/>
                </a:solidFill>
                <a:hlinkClick r:id="rId2"/>
              </a:rPr>
              <a:t>Rachel.Gold@kpchr.org</a:t>
            </a:r>
            <a:r>
              <a:rPr lang="en-US" sz="1400" i="1" dirty="0">
                <a:solidFill>
                  <a:srgbClr val="02283A"/>
                </a:solidFill>
              </a:rPr>
              <a:t> </a:t>
            </a:r>
          </a:p>
          <a:p>
            <a:pPr defTabSz="685239"/>
            <a:endParaRPr lang="en-US" i="1" dirty="0">
              <a:solidFill>
                <a:srgbClr val="02283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3839188"/>
            <a:ext cx="7962900" cy="0"/>
          </a:xfrm>
          <a:prstGeom prst="line">
            <a:avLst/>
          </a:prstGeom>
          <a:ln>
            <a:solidFill>
              <a:srgbClr val="CCE2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36717"/>
            <a:ext cx="2209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2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9600" y="1301180"/>
            <a:ext cx="8534400" cy="348037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000" b="1" dirty="0"/>
              <a:t>Specific </a:t>
            </a:r>
            <a:r>
              <a:rPr lang="en-US" sz="2000" b="1" dirty="0" smtClean="0"/>
              <a:t>Pilot Study Aims: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US" sz="1200" b="1" dirty="0"/>
          </a:p>
          <a:p>
            <a:pPr marL="385475" indent="-385475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 smtClean="0"/>
              <a:t>Learn how </a:t>
            </a:r>
            <a:r>
              <a:rPr lang="en-US" sz="2000" dirty="0"/>
              <a:t>to systematically </a:t>
            </a:r>
            <a:r>
              <a:rPr lang="en-US" sz="2000" dirty="0" smtClean="0"/>
              <a:t>collect, </a:t>
            </a:r>
            <a:r>
              <a:rPr lang="en-US" sz="2000" dirty="0"/>
              <a:t>document </a:t>
            </a:r>
            <a:r>
              <a:rPr lang="en-US" sz="2000" dirty="0" smtClean="0"/>
              <a:t>Social Determinants of Health (SDH) data, </a:t>
            </a:r>
            <a:r>
              <a:rPr lang="en-US" sz="2000" dirty="0"/>
              <a:t>and </a:t>
            </a:r>
            <a:r>
              <a:rPr lang="en-US" sz="2000" dirty="0" smtClean="0"/>
              <a:t>track </a:t>
            </a:r>
            <a:r>
              <a:rPr lang="en-US" sz="2000" dirty="0"/>
              <a:t>SDH </a:t>
            </a:r>
            <a:r>
              <a:rPr lang="en-US" sz="2000" dirty="0" smtClean="0"/>
              <a:t>referrals, </a:t>
            </a:r>
            <a:r>
              <a:rPr lang="en-US" sz="2000" dirty="0"/>
              <a:t>in </a:t>
            </a:r>
            <a:r>
              <a:rPr lang="en-US" sz="2000" dirty="0" smtClean="0"/>
              <a:t>CHCs’ EHR</a:t>
            </a:r>
            <a:endParaRPr lang="en-US" sz="2000" dirty="0"/>
          </a:p>
          <a:p>
            <a:pPr marL="385475" indent="-385475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US" sz="1400" dirty="0" smtClean="0"/>
          </a:p>
          <a:p>
            <a:pPr marL="385475" indent="-385475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 smtClean="0"/>
              <a:t>Create ‘SDH Data Tools’</a:t>
            </a:r>
            <a:endParaRPr lang="en-US" sz="2000" dirty="0"/>
          </a:p>
          <a:p>
            <a:pPr marL="385475" indent="-385475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US" sz="1400" dirty="0"/>
          </a:p>
          <a:p>
            <a:pPr marL="385475" indent="-385475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 smtClean="0"/>
              <a:t>Evaluate tool uptake in </a:t>
            </a:r>
            <a:r>
              <a:rPr lang="en-US" sz="2000" dirty="0"/>
              <a:t>3 pilot </a:t>
            </a:r>
            <a:r>
              <a:rPr lang="en-US" sz="2000" dirty="0" smtClean="0"/>
              <a:t>CHCs</a:t>
            </a:r>
          </a:p>
          <a:p>
            <a:pPr marL="385475" indent="-385475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endParaRPr lang="en-US" sz="3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500" b="1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b="1" dirty="0" smtClean="0"/>
              <a:t>Funding: </a:t>
            </a:r>
            <a:r>
              <a:rPr lang="en-US" sz="1400" dirty="0" smtClean="0"/>
              <a:t>National Institutes of Diabetes and Digestive and Kidney Diseases (NIDDK) - R18DK105463</a:t>
            </a:r>
            <a:br>
              <a:rPr lang="en-US" sz="1400" dirty="0" smtClean="0"/>
            </a:br>
            <a:r>
              <a:rPr lang="en-US" sz="1400" b="1" dirty="0" smtClean="0"/>
              <a:t>Study period: </a:t>
            </a:r>
            <a:r>
              <a:rPr lang="en-US" sz="1400" dirty="0" smtClean="0"/>
              <a:t>Two year pilot (9/1/15 – 8/31/17)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244" y="487580"/>
            <a:ext cx="8326396" cy="594122"/>
          </a:xfrm>
        </p:spPr>
        <p:txBody>
          <a:bodyPr>
            <a:noAutofit/>
          </a:bodyPr>
          <a:lstStyle/>
          <a:p>
            <a:r>
              <a:rPr lang="en-US" sz="2500" b="1" dirty="0"/>
              <a:t>Act on Social Determinants using EHR tools in Safety </a:t>
            </a:r>
            <a:r>
              <a:rPr lang="en-US" sz="2500" b="1" dirty="0" smtClean="0"/>
              <a:t>Net </a:t>
            </a:r>
            <a:r>
              <a:rPr lang="en-US" sz="2500" b="1" dirty="0"/>
              <a:t>Settings for Diabetes Outcomes (</a:t>
            </a:r>
            <a:r>
              <a:rPr lang="en-US" sz="2500" b="1" dirty="0" smtClean="0"/>
              <a:t>ASSESS &amp; DO</a:t>
            </a:r>
            <a:r>
              <a:rPr lang="en-US" sz="25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7888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6436" y="28575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1" y="666750"/>
            <a:ext cx="8401090" cy="365760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1200" dirty="0" smtClean="0"/>
              <a:t>  </a:t>
            </a:r>
          </a:p>
          <a:p>
            <a:r>
              <a:rPr lang="en-US" sz="2000" b="1" dirty="0" smtClean="0"/>
              <a:t>Few approaches to capturing / presenting SDH data in CHCs’ EHRs have been developed or tested</a:t>
            </a:r>
          </a:p>
          <a:p>
            <a:endParaRPr lang="en-US" sz="1050" b="1" dirty="0" smtClean="0"/>
          </a:p>
          <a:p>
            <a:r>
              <a:rPr lang="en-US" sz="2000" dirty="0" smtClean="0"/>
              <a:t>The PRAPARE project, led by the National Association of CHCs, created preliminary approaches to SDH screening</a:t>
            </a:r>
          </a:p>
          <a:p>
            <a:pPr lvl="1"/>
            <a:r>
              <a:rPr lang="en-US" sz="1600" dirty="0" smtClean="0"/>
              <a:t>Based (in part) on IOM-recommended SDH screening measures</a:t>
            </a:r>
          </a:p>
          <a:p>
            <a:endParaRPr lang="en-US" sz="1050" dirty="0" smtClean="0"/>
          </a:p>
          <a:p>
            <a:r>
              <a:rPr lang="en-US" sz="2000" dirty="0" smtClean="0"/>
              <a:t>Next, we developed </a:t>
            </a:r>
            <a:r>
              <a:rPr lang="en-US" sz="2000" b="1" dirty="0" smtClean="0"/>
              <a:t>EHR-based strategies </a:t>
            </a:r>
            <a:r>
              <a:rPr lang="en-US" sz="2000" dirty="0" smtClean="0"/>
              <a:t>for </a:t>
            </a:r>
            <a:r>
              <a:rPr lang="en-US" sz="2000" dirty="0"/>
              <a:t>collecting, presenting and acting on patient-reported SDH data in </a:t>
            </a:r>
            <a:r>
              <a:rPr lang="en-US" sz="2000" dirty="0" smtClean="0"/>
              <a:t>CHCs </a:t>
            </a:r>
            <a:endParaRPr lang="en-US" sz="20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621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025128"/>
            <a:ext cx="8153400" cy="36802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IOM </a:t>
            </a:r>
            <a:r>
              <a:rPr lang="en-US" dirty="0">
                <a:solidFill>
                  <a:schemeClr val="tx1"/>
                </a:solidFill>
              </a:rPr>
              <a:t>list may be TMI – can we boil it down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to identify which patients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Have SDH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Want help with them (and what kind)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Implementation / workflows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Paper vs electronic primary collection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Ensuring correct staff know the tools are there (and can access them, and use them)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Next steps with these tools? How to improve?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onsider these questions during this talk 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880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9600" y="1101328"/>
            <a:ext cx="8153400" cy="368022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non-profit, full service HIT provider for CHCs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centrally managed Epic EHR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help with reporting, decision support, QI 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at OCHIN since 2007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 member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organizations, &gt;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480 member clinics (including &gt;440 CHCs) 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 states; &gt;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1,700,000 patients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years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266" y="279392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Study context: OCHIN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02952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512" y="925833"/>
            <a:ext cx="5606415" cy="623248"/>
          </a:xfrm>
          <a:prstGeom prst="rect">
            <a:avLst/>
          </a:prstGeom>
        </p:spPr>
        <p:txBody>
          <a:bodyPr wrap="square" lIns="61717" tIns="30860" rIns="61717" bIns="30860">
            <a:spAutoFit/>
          </a:bodyPr>
          <a:lstStyle/>
          <a:p>
            <a:pPr marL="308582" indent="-308582"/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08582" indent="-308582">
              <a:buFont typeface="+mj-lt"/>
              <a:buAutoNum type="arabicPeriod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90570" y="292740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/>
              <a:t>OCHIN network of CHCs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43101" y="914400"/>
            <a:ext cx="6469004" cy="3980562"/>
            <a:chOff x="199826" y="1750456"/>
            <a:chExt cx="4226367" cy="2600604"/>
          </a:xfrm>
          <a:solidFill>
            <a:srgbClr val="E7E6E6"/>
          </a:solidFill>
        </p:grpSpPr>
        <p:sp>
          <p:nvSpPr>
            <p:cNvPr id="7" name="Freeform 54"/>
            <p:cNvSpPr>
              <a:spLocks noEditPoints="1"/>
            </p:cNvSpPr>
            <p:nvPr/>
          </p:nvSpPr>
          <p:spPr bwMode="auto">
            <a:xfrm>
              <a:off x="199826" y="3505771"/>
              <a:ext cx="1134900" cy="681359"/>
            </a:xfrm>
            <a:custGeom>
              <a:avLst/>
              <a:gdLst>
                <a:gd name="T0" fmla="*/ 317 w 1083"/>
                <a:gd name="T1" fmla="*/ 272 h 650"/>
                <a:gd name="T2" fmla="*/ 649 w 1083"/>
                <a:gd name="T3" fmla="*/ 394 h 650"/>
                <a:gd name="T4" fmla="*/ 712 w 1083"/>
                <a:gd name="T5" fmla="*/ 422 h 650"/>
                <a:gd name="T6" fmla="*/ 422 w 1083"/>
                <a:gd name="T7" fmla="*/ 600 h 650"/>
                <a:gd name="T8" fmla="*/ 0 w 1083"/>
                <a:gd name="T9" fmla="*/ 621 h 650"/>
                <a:gd name="T10" fmla="*/ 372 w 1083"/>
                <a:gd name="T11" fmla="*/ 618 h 650"/>
                <a:gd name="T12" fmla="*/ 29 w 1083"/>
                <a:gd name="T13" fmla="*/ 623 h 650"/>
                <a:gd name="T14" fmla="*/ 29 w 1083"/>
                <a:gd name="T15" fmla="*/ 635 h 650"/>
                <a:gd name="T16" fmla="*/ 101 w 1083"/>
                <a:gd name="T17" fmla="*/ 627 h 650"/>
                <a:gd name="T18" fmla="*/ 240 w 1083"/>
                <a:gd name="T19" fmla="*/ 636 h 650"/>
                <a:gd name="T20" fmla="*/ 199 w 1083"/>
                <a:gd name="T21" fmla="*/ 641 h 650"/>
                <a:gd name="T22" fmla="*/ 612 w 1083"/>
                <a:gd name="T23" fmla="*/ 498 h 650"/>
                <a:gd name="T24" fmla="*/ 585 w 1083"/>
                <a:gd name="T25" fmla="*/ 508 h 650"/>
                <a:gd name="T26" fmla="*/ 560 w 1083"/>
                <a:gd name="T27" fmla="*/ 546 h 650"/>
                <a:gd name="T28" fmla="*/ 593 w 1083"/>
                <a:gd name="T29" fmla="*/ 535 h 650"/>
                <a:gd name="T30" fmla="*/ 609 w 1083"/>
                <a:gd name="T31" fmla="*/ 504 h 650"/>
                <a:gd name="T32" fmla="*/ 998 w 1083"/>
                <a:gd name="T33" fmla="*/ 540 h 650"/>
                <a:gd name="T34" fmla="*/ 1027 w 1083"/>
                <a:gd name="T35" fmla="*/ 591 h 650"/>
                <a:gd name="T36" fmla="*/ 1046 w 1083"/>
                <a:gd name="T37" fmla="*/ 586 h 650"/>
                <a:gd name="T38" fmla="*/ 981 w 1083"/>
                <a:gd name="T39" fmla="*/ 456 h 650"/>
                <a:gd name="T40" fmla="*/ 858 w 1083"/>
                <a:gd name="T41" fmla="*/ 405 h 650"/>
                <a:gd name="T42" fmla="*/ 734 w 1083"/>
                <a:gd name="T43" fmla="*/ 53 h 650"/>
                <a:gd name="T44" fmla="*/ 618 w 1083"/>
                <a:gd name="T45" fmla="*/ 24 h 650"/>
                <a:gd name="T46" fmla="*/ 572 w 1083"/>
                <a:gd name="T47" fmla="*/ 2 h 650"/>
                <a:gd name="T48" fmla="*/ 445 w 1083"/>
                <a:gd name="T49" fmla="*/ 120 h 650"/>
                <a:gd name="T50" fmla="*/ 461 w 1083"/>
                <a:gd name="T51" fmla="*/ 188 h 650"/>
                <a:gd name="T52" fmla="*/ 389 w 1083"/>
                <a:gd name="T53" fmla="*/ 220 h 650"/>
                <a:gd name="T54" fmla="*/ 465 w 1083"/>
                <a:gd name="T55" fmla="*/ 254 h 650"/>
                <a:gd name="T56" fmla="*/ 395 w 1083"/>
                <a:gd name="T57" fmla="*/ 310 h 650"/>
                <a:gd name="T58" fmla="*/ 374 w 1083"/>
                <a:gd name="T59" fmla="*/ 363 h 650"/>
                <a:gd name="T60" fmla="*/ 421 w 1083"/>
                <a:gd name="T61" fmla="*/ 408 h 650"/>
                <a:gd name="T62" fmla="*/ 456 w 1083"/>
                <a:gd name="T63" fmla="*/ 465 h 650"/>
                <a:gd name="T64" fmla="*/ 499 w 1083"/>
                <a:gd name="T65" fmla="*/ 518 h 650"/>
                <a:gd name="T66" fmla="*/ 429 w 1083"/>
                <a:gd name="T67" fmla="*/ 573 h 650"/>
                <a:gd name="T68" fmla="*/ 383 w 1083"/>
                <a:gd name="T69" fmla="*/ 585 h 650"/>
                <a:gd name="T70" fmla="*/ 363 w 1083"/>
                <a:gd name="T71" fmla="*/ 607 h 650"/>
                <a:gd name="T72" fmla="*/ 391 w 1083"/>
                <a:gd name="T73" fmla="*/ 597 h 650"/>
                <a:gd name="T74" fmla="*/ 446 w 1083"/>
                <a:gd name="T75" fmla="*/ 579 h 650"/>
                <a:gd name="T76" fmla="*/ 480 w 1083"/>
                <a:gd name="T77" fmla="*/ 569 h 650"/>
                <a:gd name="T78" fmla="*/ 506 w 1083"/>
                <a:gd name="T79" fmla="*/ 550 h 650"/>
                <a:gd name="T80" fmla="*/ 541 w 1083"/>
                <a:gd name="T81" fmla="*/ 514 h 650"/>
                <a:gd name="T82" fmla="*/ 589 w 1083"/>
                <a:gd name="T83" fmla="*/ 479 h 650"/>
                <a:gd name="T84" fmla="*/ 611 w 1083"/>
                <a:gd name="T85" fmla="*/ 417 h 650"/>
                <a:gd name="T86" fmla="*/ 625 w 1083"/>
                <a:gd name="T87" fmla="*/ 455 h 650"/>
                <a:gd name="T88" fmla="*/ 666 w 1083"/>
                <a:gd name="T89" fmla="*/ 436 h 650"/>
                <a:gd name="T90" fmla="*/ 691 w 1083"/>
                <a:gd name="T91" fmla="*/ 397 h 650"/>
                <a:gd name="T92" fmla="*/ 725 w 1083"/>
                <a:gd name="T93" fmla="*/ 407 h 650"/>
                <a:gd name="T94" fmla="*/ 748 w 1083"/>
                <a:gd name="T95" fmla="*/ 421 h 650"/>
                <a:gd name="T96" fmla="*/ 850 w 1083"/>
                <a:gd name="T97" fmla="*/ 423 h 650"/>
                <a:gd name="T98" fmla="*/ 932 w 1083"/>
                <a:gd name="T99" fmla="*/ 468 h 650"/>
                <a:gd name="T100" fmla="*/ 981 w 1083"/>
                <a:gd name="T101" fmla="*/ 493 h 650"/>
                <a:gd name="T102" fmla="*/ 989 w 1083"/>
                <a:gd name="T103" fmla="*/ 502 h 650"/>
                <a:gd name="T104" fmla="*/ 983 w 1083"/>
                <a:gd name="T105" fmla="*/ 532 h 650"/>
                <a:gd name="T106" fmla="*/ 1007 w 1083"/>
                <a:gd name="T107" fmla="*/ 532 h 650"/>
                <a:gd name="T108" fmla="*/ 1048 w 1083"/>
                <a:gd name="T109" fmla="*/ 568 h 650"/>
                <a:gd name="T110" fmla="*/ 1083 w 1083"/>
                <a:gd name="T111" fmla="*/ 552 h 650"/>
                <a:gd name="T112" fmla="*/ 932 w 1083"/>
                <a:gd name="T113" fmla="*/ 494 h 650"/>
                <a:gd name="T114" fmla="*/ 974 w 1083"/>
                <a:gd name="T115" fmla="*/ 527 h 650"/>
                <a:gd name="T116" fmla="*/ 255 w 1083"/>
                <a:gd name="T117" fmla="*/ 642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3" h="650">
                  <a:moveTo>
                    <a:pt x="329" y="267"/>
                  </a:moveTo>
                  <a:cubicBezTo>
                    <a:pt x="332" y="268"/>
                    <a:pt x="332" y="270"/>
                    <a:pt x="336" y="270"/>
                  </a:cubicBezTo>
                  <a:cubicBezTo>
                    <a:pt x="337" y="268"/>
                    <a:pt x="339" y="267"/>
                    <a:pt x="340" y="264"/>
                  </a:cubicBezTo>
                  <a:cubicBezTo>
                    <a:pt x="336" y="260"/>
                    <a:pt x="327" y="261"/>
                    <a:pt x="325" y="254"/>
                  </a:cubicBezTo>
                  <a:cubicBezTo>
                    <a:pt x="322" y="254"/>
                    <a:pt x="321" y="252"/>
                    <a:pt x="320" y="251"/>
                  </a:cubicBezTo>
                  <a:cubicBezTo>
                    <a:pt x="320" y="246"/>
                    <a:pt x="319" y="244"/>
                    <a:pt x="318" y="241"/>
                  </a:cubicBezTo>
                  <a:cubicBezTo>
                    <a:pt x="315" y="240"/>
                    <a:pt x="310" y="241"/>
                    <a:pt x="306" y="243"/>
                  </a:cubicBezTo>
                  <a:cubicBezTo>
                    <a:pt x="303" y="240"/>
                    <a:pt x="299" y="238"/>
                    <a:pt x="296" y="235"/>
                  </a:cubicBezTo>
                  <a:cubicBezTo>
                    <a:pt x="296" y="234"/>
                    <a:pt x="298" y="230"/>
                    <a:pt x="296" y="230"/>
                  </a:cubicBezTo>
                  <a:cubicBezTo>
                    <a:pt x="292" y="234"/>
                    <a:pt x="283" y="248"/>
                    <a:pt x="294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8" y="249"/>
                    <a:pt x="299" y="248"/>
                    <a:pt x="302" y="248"/>
                  </a:cubicBezTo>
                  <a:cubicBezTo>
                    <a:pt x="306" y="251"/>
                    <a:pt x="312" y="254"/>
                    <a:pt x="311" y="261"/>
                  </a:cubicBezTo>
                  <a:cubicBezTo>
                    <a:pt x="315" y="262"/>
                    <a:pt x="318" y="267"/>
                    <a:pt x="317" y="272"/>
                  </a:cubicBezTo>
                  <a:cubicBezTo>
                    <a:pt x="322" y="276"/>
                    <a:pt x="322" y="266"/>
                    <a:pt x="329" y="267"/>
                  </a:cubicBezTo>
                  <a:close/>
                  <a:moveTo>
                    <a:pt x="327" y="385"/>
                  </a:moveTo>
                  <a:cubicBezTo>
                    <a:pt x="328" y="386"/>
                    <a:pt x="328" y="388"/>
                    <a:pt x="328" y="391"/>
                  </a:cubicBezTo>
                  <a:cubicBezTo>
                    <a:pt x="334" y="395"/>
                    <a:pt x="337" y="401"/>
                    <a:pt x="344" y="403"/>
                  </a:cubicBezTo>
                  <a:cubicBezTo>
                    <a:pt x="346" y="405"/>
                    <a:pt x="347" y="406"/>
                    <a:pt x="348" y="409"/>
                  </a:cubicBezTo>
                  <a:cubicBezTo>
                    <a:pt x="354" y="409"/>
                    <a:pt x="354" y="403"/>
                    <a:pt x="362" y="405"/>
                  </a:cubicBezTo>
                  <a:cubicBezTo>
                    <a:pt x="361" y="404"/>
                    <a:pt x="362" y="404"/>
                    <a:pt x="362" y="403"/>
                  </a:cubicBezTo>
                  <a:cubicBezTo>
                    <a:pt x="358" y="400"/>
                    <a:pt x="361" y="394"/>
                    <a:pt x="362" y="389"/>
                  </a:cubicBezTo>
                  <a:cubicBezTo>
                    <a:pt x="360" y="388"/>
                    <a:pt x="359" y="386"/>
                    <a:pt x="355" y="387"/>
                  </a:cubicBezTo>
                  <a:cubicBezTo>
                    <a:pt x="355" y="385"/>
                    <a:pt x="354" y="384"/>
                    <a:pt x="355" y="382"/>
                  </a:cubicBezTo>
                  <a:cubicBezTo>
                    <a:pt x="349" y="385"/>
                    <a:pt x="342" y="380"/>
                    <a:pt x="339" y="387"/>
                  </a:cubicBezTo>
                  <a:cubicBezTo>
                    <a:pt x="336" y="385"/>
                    <a:pt x="330" y="382"/>
                    <a:pt x="327" y="385"/>
                  </a:cubicBezTo>
                  <a:close/>
                  <a:moveTo>
                    <a:pt x="652" y="391"/>
                  </a:moveTo>
                  <a:cubicBezTo>
                    <a:pt x="649" y="391"/>
                    <a:pt x="648" y="393"/>
                    <a:pt x="649" y="394"/>
                  </a:cubicBezTo>
                  <a:cubicBezTo>
                    <a:pt x="651" y="394"/>
                    <a:pt x="652" y="393"/>
                    <a:pt x="652" y="391"/>
                  </a:cubicBezTo>
                  <a:close/>
                  <a:moveTo>
                    <a:pt x="696" y="430"/>
                  </a:moveTo>
                  <a:cubicBezTo>
                    <a:pt x="698" y="425"/>
                    <a:pt x="701" y="417"/>
                    <a:pt x="696" y="415"/>
                  </a:cubicBezTo>
                  <a:cubicBezTo>
                    <a:pt x="693" y="420"/>
                    <a:pt x="691" y="427"/>
                    <a:pt x="696" y="430"/>
                  </a:cubicBezTo>
                  <a:close/>
                  <a:moveTo>
                    <a:pt x="710" y="423"/>
                  </a:moveTo>
                  <a:cubicBezTo>
                    <a:pt x="709" y="418"/>
                    <a:pt x="704" y="421"/>
                    <a:pt x="706" y="425"/>
                  </a:cubicBezTo>
                  <a:cubicBezTo>
                    <a:pt x="703" y="426"/>
                    <a:pt x="704" y="428"/>
                    <a:pt x="702" y="431"/>
                  </a:cubicBezTo>
                  <a:cubicBezTo>
                    <a:pt x="700" y="435"/>
                    <a:pt x="693" y="436"/>
                    <a:pt x="695" y="439"/>
                  </a:cubicBezTo>
                  <a:cubicBezTo>
                    <a:pt x="694" y="439"/>
                    <a:pt x="694" y="440"/>
                    <a:pt x="693" y="440"/>
                  </a:cubicBezTo>
                  <a:cubicBezTo>
                    <a:pt x="693" y="441"/>
                    <a:pt x="693" y="443"/>
                    <a:pt x="693" y="444"/>
                  </a:cubicBezTo>
                  <a:cubicBezTo>
                    <a:pt x="697" y="444"/>
                    <a:pt x="699" y="443"/>
                    <a:pt x="700" y="441"/>
                  </a:cubicBezTo>
                  <a:cubicBezTo>
                    <a:pt x="702" y="443"/>
                    <a:pt x="704" y="439"/>
                    <a:pt x="702" y="437"/>
                  </a:cubicBezTo>
                  <a:cubicBezTo>
                    <a:pt x="703" y="436"/>
                    <a:pt x="703" y="437"/>
                    <a:pt x="704" y="437"/>
                  </a:cubicBezTo>
                  <a:cubicBezTo>
                    <a:pt x="703" y="430"/>
                    <a:pt x="712" y="429"/>
                    <a:pt x="712" y="422"/>
                  </a:cubicBezTo>
                  <a:cubicBezTo>
                    <a:pt x="711" y="422"/>
                    <a:pt x="711" y="423"/>
                    <a:pt x="710" y="423"/>
                  </a:cubicBezTo>
                  <a:close/>
                  <a:moveTo>
                    <a:pt x="240" y="483"/>
                  </a:moveTo>
                  <a:cubicBezTo>
                    <a:pt x="242" y="482"/>
                    <a:pt x="245" y="482"/>
                    <a:pt x="246" y="478"/>
                  </a:cubicBezTo>
                  <a:cubicBezTo>
                    <a:pt x="243" y="480"/>
                    <a:pt x="239" y="477"/>
                    <a:pt x="238" y="479"/>
                  </a:cubicBezTo>
                  <a:cubicBezTo>
                    <a:pt x="237" y="482"/>
                    <a:pt x="241" y="481"/>
                    <a:pt x="240" y="483"/>
                  </a:cubicBezTo>
                  <a:close/>
                  <a:moveTo>
                    <a:pt x="248" y="509"/>
                  </a:moveTo>
                  <a:cubicBezTo>
                    <a:pt x="249" y="508"/>
                    <a:pt x="251" y="508"/>
                    <a:pt x="251" y="506"/>
                  </a:cubicBezTo>
                  <a:cubicBezTo>
                    <a:pt x="250" y="505"/>
                    <a:pt x="247" y="505"/>
                    <a:pt x="245" y="503"/>
                  </a:cubicBezTo>
                  <a:cubicBezTo>
                    <a:pt x="244" y="505"/>
                    <a:pt x="246" y="507"/>
                    <a:pt x="248" y="509"/>
                  </a:cubicBezTo>
                  <a:close/>
                  <a:moveTo>
                    <a:pt x="428" y="592"/>
                  </a:moveTo>
                  <a:cubicBezTo>
                    <a:pt x="426" y="592"/>
                    <a:pt x="427" y="593"/>
                    <a:pt x="426" y="593"/>
                  </a:cubicBezTo>
                  <a:cubicBezTo>
                    <a:pt x="426" y="593"/>
                    <a:pt x="425" y="592"/>
                    <a:pt x="425" y="591"/>
                  </a:cubicBezTo>
                  <a:cubicBezTo>
                    <a:pt x="418" y="591"/>
                    <a:pt x="419" y="600"/>
                    <a:pt x="420" y="603"/>
                  </a:cubicBezTo>
                  <a:cubicBezTo>
                    <a:pt x="421" y="603"/>
                    <a:pt x="421" y="601"/>
                    <a:pt x="422" y="600"/>
                  </a:cubicBezTo>
                  <a:cubicBezTo>
                    <a:pt x="424" y="602"/>
                    <a:pt x="425" y="603"/>
                    <a:pt x="427" y="604"/>
                  </a:cubicBezTo>
                  <a:cubicBezTo>
                    <a:pt x="427" y="603"/>
                    <a:pt x="427" y="601"/>
                    <a:pt x="429" y="601"/>
                  </a:cubicBezTo>
                  <a:cubicBezTo>
                    <a:pt x="429" y="599"/>
                    <a:pt x="427" y="598"/>
                    <a:pt x="427" y="596"/>
                  </a:cubicBezTo>
                  <a:cubicBezTo>
                    <a:pt x="428" y="597"/>
                    <a:pt x="430" y="599"/>
                    <a:pt x="431" y="600"/>
                  </a:cubicBezTo>
                  <a:cubicBezTo>
                    <a:pt x="432" y="599"/>
                    <a:pt x="433" y="596"/>
                    <a:pt x="432" y="594"/>
                  </a:cubicBezTo>
                  <a:cubicBezTo>
                    <a:pt x="430" y="595"/>
                    <a:pt x="428" y="594"/>
                    <a:pt x="428" y="592"/>
                  </a:cubicBezTo>
                  <a:close/>
                  <a:moveTo>
                    <a:pt x="11" y="620"/>
                  </a:moveTo>
                  <a:cubicBezTo>
                    <a:pt x="13" y="620"/>
                    <a:pt x="15" y="621"/>
                    <a:pt x="15" y="618"/>
                  </a:cubicBezTo>
                  <a:cubicBezTo>
                    <a:pt x="12" y="618"/>
                    <a:pt x="11" y="617"/>
                    <a:pt x="10" y="616"/>
                  </a:cubicBezTo>
                  <a:cubicBezTo>
                    <a:pt x="9" y="615"/>
                    <a:pt x="9" y="614"/>
                    <a:pt x="8" y="612"/>
                  </a:cubicBezTo>
                  <a:cubicBezTo>
                    <a:pt x="5" y="612"/>
                    <a:pt x="3" y="609"/>
                    <a:pt x="0" y="612"/>
                  </a:cubicBezTo>
                  <a:cubicBezTo>
                    <a:pt x="2" y="614"/>
                    <a:pt x="3" y="617"/>
                    <a:pt x="5" y="619"/>
                  </a:cubicBezTo>
                  <a:cubicBezTo>
                    <a:pt x="4" y="620"/>
                    <a:pt x="3" y="619"/>
                    <a:pt x="1" y="619"/>
                  </a:cubicBezTo>
                  <a:cubicBezTo>
                    <a:pt x="1" y="620"/>
                    <a:pt x="0" y="620"/>
                    <a:pt x="0" y="621"/>
                  </a:cubicBezTo>
                  <a:cubicBezTo>
                    <a:pt x="3" y="621"/>
                    <a:pt x="2" y="625"/>
                    <a:pt x="5" y="626"/>
                  </a:cubicBezTo>
                  <a:cubicBezTo>
                    <a:pt x="5" y="624"/>
                    <a:pt x="5" y="623"/>
                    <a:pt x="6" y="623"/>
                  </a:cubicBezTo>
                  <a:cubicBezTo>
                    <a:pt x="9" y="623"/>
                    <a:pt x="9" y="620"/>
                    <a:pt x="11" y="620"/>
                  </a:cubicBezTo>
                  <a:close/>
                  <a:moveTo>
                    <a:pt x="312" y="616"/>
                  </a:moveTo>
                  <a:cubicBezTo>
                    <a:pt x="312" y="615"/>
                    <a:pt x="314" y="615"/>
                    <a:pt x="313" y="613"/>
                  </a:cubicBezTo>
                  <a:cubicBezTo>
                    <a:pt x="310" y="613"/>
                    <a:pt x="309" y="613"/>
                    <a:pt x="308" y="614"/>
                  </a:cubicBezTo>
                  <a:cubicBezTo>
                    <a:pt x="308" y="616"/>
                    <a:pt x="310" y="617"/>
                    <a:pt x="308" y="619"/>
                  </a:cubicBezTo>
                  <a:cubicBezTo>
                    <a:pt x="307" y="616"/>
                    <a:pt x="304" y="617"/>
                    <a:pt x="304" y="614"/>
                  </a:cubicBezTo>
                  <a:cubicBezTo>
                    <a:pt x="299" y="612"/>
                    <a:pt x="296" y="617"/>
                    <a:pt x="298" y="621"/>
                  </a:cubicBezTo>
                  <a:cubicBezTo>
                    <a:pt x="300" y="621"/>
                    <a:pt x="301" y="620"/>
                    <a:pt x="302" y="622"/>
                  </a:cubicBezTo>
                  <a:cubicBezTo>
                    <a:pt x="304" y="621"/>
                    <a:pt x="307" y="620"/>
                    <a:pt x="310" y="621"/>
                  </a:cubicBezTo>
                  <a:cubicBezTo>
                    <a:pt x="311" y="620"/>
                    <a:pt x="312" y="619"/>
                    <a:pt x="315" y="619"/>
                  </a:cubicBezTo>
                  <a:cubicBezTo>
                    <a:pt x="315" y="616"/>
                    <a:pt x="313" y="617"/>
                    <a:pt x="312" y="616"/>
                  </a:cubicBezTo>
                  <a:close/>
                  <a:moveTo>
                    <a:pt x="372" y="618"/>
                  </a:moveTo>
                  <a:cubicBezTo>
                    <a:pt x="370" y="621"/>
                    <a:pt x="376" y="625"/>
                    <a:pt x="379" y="624"/>
                  </a:cubicBezTo>
                  <a:cubicBezTo>
                    <a:pt x="379" y="623"/>
                    <a:pt x="378" y="621"/>
                    <a:pt x="378" y="620"/>
                  </a:cubicBezTo>
                  <a:cubicBezTo>
                    <a:pt x="375" y="621"/>
                    <a:pt x="376" y="617"/>
                    <a:pt x="372" y="618"/>
                  </a:cubicBezTo>
                  <a:close/>
                  <a:moveTo>
                    <a:pt x="29" y="623"/>
                  </a:moveTo>
                  <a:cubicBezTo>
                    <a:pt x="29" y="620"/>
                    <a:pt x="28" y="619"/>
                    <a:pt x="26" y="619"/>
                  </a:cubicBezTo>
                  <a:cubicBezTo>
                    <a:pt x="24" y="620"/>
                    <a:pt x="24" y="622"/>
                    <a:pt x="22" y="623"/>
                  </a:cubicBezTo>
                  <a:cubicBezTo>
                    <a:pt x="18" y="622"/>
                    <a:pt x="16" y="625"/>
                    <a:pt x="13" y="622"/>
                  </a:cubicBezTo>
                  <a:cubicBezTo>
                    <a:pt x="12" y="622"/>
                    <a:pt x="10" y="622"/>
                    <a:pt x="10" y="623"/>
                  </a:cubicBezTo>
                  <a:cubicBezTo>
                    <a:pt x="10" y="624"/>
                    <a:pt x="10" y="625"/>
                    <a:pt x="11" y="626"/>
                  </a:cubicBezTo>
                  <a:cubicBezTo>
                    <a:pt x="12" y="627"/>
                    <a:pt x="12" y="625"/>
                    <a:pt x="13" y="624"/>
                  </a:cubicBezTo>
                  <a:cubicBezTo>
                    <a:pt x="13" y="626"/>
                    <a:pt x="16" y="625"/>
                    <a:pt x="18" y="626"/>
                  </a:cubicBezTo>
                  <a:cubicBezTo>
                    <a:pt x="19" y="627"/>
                    <a:pt x="19" y="628"/>
                    <a:pt x="20" y="629"/>
                  </a:cubicBezTo>
                  <a:cubicBezTo>
                    <a:pt x="22" y="628"/>
                    <a:pt x="22" y="629"/>
                    <a:pt x="24" y="629"/>
                  </a:cubicBezTo>
                  <a:cubicBezTo>
                    <a:pt x="25" y="627"/>
                    <a:pt x="26" y="623"/>
                    <a:pt x="29" y="623"/>
                  </a:cubicBezTo>
                  <a:close/>
                  <a:moveTo>
                    <a:pt x="53" y="629"/>
                  </a:moveTo>
                  <a:cubicBezTo>
                    <a:pt x="53" y="627"/>
                    <a:pt x="53" y="627"/>
                    <a:pt x="55" y="627"/>
                  </a:cubicBezTo>
                  <a:cubicBezTo>
                    <a:pt x="54" y="615"/>
                    <a:pt x="43" y="628"/>
                    <a:pt x="53" y="629"/>
                  </a:cubicBezTo>
                  <a:close/>
                  <a:moveTo>
                    <a:pt x="45" y="631"/>
                  </a:moveTo>
                  <a:cubicBezTo>
                    <a:pt x="46" y="627"/>
                    <a:pt x="39" y="630"/>
                    <a:pt x="38" y="627"/>
                  </a:cubicBezTo>
                  <a:cubicBezTo>
                    <a:pt x="41" y="627"/>
                    <a:pt x="41" y="624"/>
                    <a:pt x="41" y="622"/>
                  </a:cubicBezTo>
                  <a:cubicBezTo>
                    <a:pt x="38" y="623"/>
                    <a:pt x="38" y="622"/>
                    <a:pt x="35" y="622"/>
                  </a:cubicBezTo>
                  <a:cubicBezTo>
                    <a:pt x="33" y="623"/>
                    <a:pt x="34" y="627"/>
                    <a:pt x="32" y="627"/>
                  </a:cubicBezTo>
                  <a:cubicBezTo>
                    <a:pt x="32" y="626"/>
                    <a:pt x="31" y="626"/>
                    <a:pt x="30" y="626"/>
                  </a:cubicBezTo>
                  <a:cubicBezTo>
                    <a:pt x="29" y="627"/>
                    <a:pt x="29" y="628"/>
                    <a:pt x="29" y="629"/>
                  </a:cubicBezTo>
                  <a:cubicBezTo>
                    <a:pt x="27" y="630"/>
                    <a:pt x="25" y="632"/>
                    <a:pt x="24" y="634"/>
                  </a:cubicBezTo>
                  <a:cubicBezTo>
                    <a:pt x="25" y="634"/>
                    <a:pt x="25" y="634"/>
                    <a:pt x="26" y="635"/>
                  </a:cubicBezTo>
                  <a:cubicBezTo>
                    <a:pt x="28" y="635"/>
                    <a:pt x="27" y="633"/>
                    <a:pt x="29" y="633"/>
                  </a:cubicBezTo>
                  <a:cubicBezTo>
                    <a:pt x="29" y="634"/>
                    <a:pt x="29" y="634"/>
                    <a:pt x="29" y="635"/>
                  </a:cubicBezTo>
                  <a:cubicBezTo>
                    <a:pt x="31" y="635"/>
                    <a:pt x="31" y="636"/>
                    <a:pt x="32" y="636"/>
                  </a:cubicBezTo>
                  <a:cubicBezTo>
                    <a:pt x="33" y="632"/>
                    <a:pt x="38" y="636"/>
                    <a:pt x="38" y="633"/>
                  </a:cubicBezTo>
                  <a:cubicBezTo>
                    <a:pt x="39" y="635"/>
                    <a:pt x="42" y="635"/>
                    <a:pt x="44" y="635"/>
                  </a:cubicBezTo>
                  <a:cubicBezTo>
                    <a:pt x="44" y="634"/>
                    <a:pt x="45" y="633"/>
                    <a:pt x="45" y="632"/>
                  </a:cubicBezTo>
                  <a:cubicBezTo>
                    <a:pt x="46" y="633"/>
                    <a:pt x="46" y="634"/>
                    <a:pt x="46" y="635"/>
                  </a:cubicBezTo>
                  <a:cubicBezTo>
                    <a:pt x="49" y="635"/>
                    <a:pt x="49" y="634"/>
                    <a:pt x="51" y="635"/>
                  </a:cubicBezTo>
                  <a:cubicBezTo>
                    <a:pt x="51" y="634"/>
                    <a:pt x="51" y="633"/>
                    <a:pt x="53" y="634"/>
                  </a:cubicBezTo>
                  <a:cubicBezTo>
                    <a:pt x="53" y="633"/>
                    <a:pt x="53" y="632"/>
                    <a:pt x="53" y="630"/>
                  </a:cubicBezTo>
                  <a:cubicBezTo>
                    <a:pt x="49" y="631"/>
                    <a:pt x="47" y="628"/>
                    <a:pt x="45" y="631"/>
                  </a:cubicBezTo>
                  <a:close/>
                  <a:moveTo>
                    <a:pt x="113" y="644"/>
                  </a:moveTo>
                  <a:cubicBezTo>
                    <a:pt x="111" y="640"/>
                    <a:pt x="101" y="641"/>
                    <a:pt x="99" y="638"/>
                  </a:cubicBezTo>
                  <a:cubicBezTo>
                    <a:pt x="99" y="637"/>
                    <a:pt x="97" y="636"/>
                    <a:pt x="98" y="636"/>
                  </a:cubicBezTo>
                  <a:cubicBezTo>
                    <a:pt x="101" y="637"/>
                    <a:pt x="102" y="635"/>
                    <a:pt x="104" y="634"/>
                  </a:cubicBezTo>
                  <a:cubicBezTo>
                    <a:pt x="104" y="630"/>
                    <a:pt x="102" y="630"/>
                    <a:pt x="101" y="627"/>
                  </a:cubicBezTo>
                  <a:cubicBezTo>
                    <a:pt x="98" y="627"/>
                    <a:pt x="96" y="626"/>
                    <a:pt x="95" y="629"/>
                  </a:cubicBezTo>
                  <a:cubicBezTo>
                    <a:pt x="95" y="628"/>
                    <a:pt x="93" y="628"/>
                    <a:pt x="92" y="629"/>
                  </a:cubicBezTo>
                  <a:cubicBezTo>
                    <a:pt x="92" y="631"/>
                    <a:pt x="95" y="631"/>
                    <a:pt x="96" y="633"/>
                  </a:cubicBezTo>
                  <a:cubicBezTo>
                    <a:pt x="92" y="633"/>
                    <a:pt x="89" y="632"/>
                    <a:pt x="85" y="635"/>
                  </a:cubicBezTo>
                  <a:cubicBezTo>
                    <a:pt x="84" y="633"/>
                    <a:pt x="81" y="635"/>
                    <a:pt x="79" y="632"/>
                  </a:cubicBezTo>
                  <a:cubicBezTo>
                    <a:pt x="79" y="634"/>
                    <a:pt x="76" y="632"/>
                    <a:pt x="75" y="634"/>
                  </a:cubicBezTo>
                  <a:cubicBezTo>
                    <a:pt x="74" y="632"/>
                    <a:pt x="69" y="631"/>
                    <a:pt x="68" y="633"/>
                  </a:cubicBezTo>
                  <a:cubicBezTo>
                    <a:pt x="75" y="637"/>
                    <a:pt x="85" y="638"/>
                    <a:pt x="90" y="640"/>
                  </a:cubicBezTo>
                  <a:cubicBezTo>
                    <a:pt x="93" y="636"/>
                    <a:pt x="100" y="641"/>
                    <a:pt x="102" y="645"/>
                  </a:cubicBezTo>
                  <a:cubicBezTo>
                    <a:pt x="110" y="646"/>
                    <a:pt x="113" y="649"/>
                    <a:pt x="124" y="650"/>
                  </a:cubicBezTo>
                  <a:cubicBezTo>
                    <a:pt x="122" y="646"/>
                    <a:pt x="115" y="646"/>
                    <a:pt x="113" y="644"/>
                  </a:cubicBezTo>
                  <a:close/>
                  <a:moveTo>
                    <a:pt x="256" y="630"/>
                  </a:moveTo>
                  <a:cubicBezTo>
                    <a:pt x="254" y="630"/>
                    <a:pt x="252" y="630"/>
                    <a:pt x="252" y="627"/>
                  </a:cubicBezTo>
                  <a:cubicBezTo>
                    <a:pt x="244" y="625"/>
                    <a:pt x="237" y="632"/>
                    <a:pt x="240" y="636"/>
                  </a:cubicBezTo>
                  <a:cubicBezTo>
                    <a:pt x="238" y="635"/>
                    <a:pt x="236" y="636"/>
                    <a:pt x="234" y="634"/>
                  </a:cubicBezTo>
                  <a:cubicBezTo>
                    <a:pt x="233" y="637"/>
                    <a:pt x="226" y="637"/>
                    <a:pt x="229" y="642"/>
                  </a:cubicBezTo>
                  <a:cubicBezTo>
                    <a:pt x="226" y="642"/>
                    <a:pt x="226" y="644"/>
                    <a:pt x="225" y="645"/>
                  </a:cubicBezTo>
                  <a:cubicBezTo>
                    <a:pt x="223" y="643"/>
                    <a:pt x="223" y="649"/>
                    <a:pt x="220" y="646"/>
                  </a:cubicBezTo>
                  <a:cubicBezTo>
                    <a:pt x="220" y="649"/>
                    <a:pt x="219" y="646"/>
                    <a:pt x="218" y="649"/>
                  </a:cubicBezTo>
                  <a:cubicBezTo>
                    <a:pt x="223" y="649"/>
                    <a:pt x="225" y="647"/>
                    <a:pt x="229" y="648"/>
                  </a:cubicBezTo>
                  <a:cubicBezTo>
                    <a:pt x="228" y="646"/>
                    <a:pt x="232" y="645"/>
                    <a:pt x="236" y="645"/>
                  </a:cubicBezTo>
                  <a:cubicBezTo>
                    <a:pt x="239" y="639"/>
                    <a:pt x="247" y="638"/>
                    <a:pt x="254" y="636"/>
                  </a:cubicBezTo>
                  <a:cubicBezTo>
                    <a:pt x="253" y="632"/>
                    <a:pt x="257" y="633"/>
                    <a:pt x="256" y="630"/>
                  </a:cubicBezTo>
                  <a:close/>
                  <a:moveTo>
                    <a:pt x="199" y="641"/>
                  </a:moveTo>
                  <a:cubicBezTo>
                    <a:pt x="196" y="643"/>
                    <a:pt x="200" y="647"/>
                    <a:pt x="202" y="644"/>
                  </a:cubicBezTo>
                  <a:cubicBezTo>
                    <a:pt x="203" y="645"/>
                    <a:pt x="203" y="647"/>
                    <a:pt x="205" y="647"/>
                  </a:cubicBezTo>
                  <a:cubicBezTo>
                    <a:pt x="206" y="646"/>
                    <a:pt x="208" y="645"/>
                    <a:pt x="207" y="643"/>
                  </a:cubicBezTo>
                  <a:cubicBezTo>
                    <a:pt x="205" y="640"/>
                    <a:pt x="203" y="642"/>
                    <a:pt x="199" y="641"/>
                  </a:cubicBezTo>
                  <a:close/>
                  <a:moveTo>
                    <a:pt x="140" y="642"/>
                  </a:moveTo>
                  <a:cubicBezTo>
                    <a:pt x="136" y="641"/>
                    <a:pt x="133" y="642"/>
                    <a:pt x="132" y="646"/>
                  </a:cubicBezTo>
                  <a:cubicBezTo>
                    <a:pt x="135" y="648"/>
                    <a:pt x="139" y="647"/>
                    <a:pt x="142" y="646"/>
                  </a:cubicBezTo>
                  <a:cubicBezTo>
                    <a:pt x="143" y="643"/>
                    <a:pt x="140" y="644"/>
                    <a:pt x="140" y="642"/>
                  </a:cubicBezTo>
                  <a:close/>
                  <a:moveTo>
                    <a:pt x="176" y="647"/>
                  </a:moveTo>
                  <a:cubicBezTo>
                    <a:pt x="178" y="649"/>
                    <a:pt x="182" y="647"/>
                    <a:pt x="185" y="646"/>
                  </a:cubicBezTo>
                  <a:cubicBezTo>
                    <a:pt x="185" y="639"/>
                    <a:pt x="177" y="643"/>
                    <a:pt x="176" y="647"/>
                  </a:cubicBezTo>
                  <a:close/>
                  <a:moveTo>
                    <a:pt x="168" y="645"/>
                  </a:moveTo>
                  <a:cubicBezTo>
                    <a:pt x="166" y="645"/>
                    <a:pt x="164" y="646"/>
                    <a:pt x="165" y="648"/>
                  </a:cubicBezTo>
                  <a:cubicBezTo>
                    <a:pt x="166" y="648"/>
                    <a:pt x="166" y="649"/>
                    <a:pt x="168" y="649"/>
                  </a:cubicBezTo>
                  <a:cubicBezTo>
                    <a:pt x="168" y="648"/>
                    <a:pt x="168" y="648"/>
                    <a:pt x="169" y="648"/>
                  </a:cubicBezTo>
                  <a:cubicBezTo>
                    <a:pt x="169" y="646"/>
                    <a:pt x="168" y="646"/>
                    <a:pt x="168" y="645"/>
                  </a:cubicBezTo>
                  <a:close/>
                  <a:moveTo>
                    <a:pt x="614" y="497"/>
                  </a:moveTo>
                  <a:cubicBezTo>
                    <a:pt x="614" y="499"/>
                    <a:pt x="613" y="499"/>
                    <a:pt x="612" y="498"/>
                  </a:cubicBezTo>
                  <a:cubicBezTo>
                    <a:pt x="613" y="498"/>
                    <a:pt x="612" y="497"/>
                    <a:pt x="613" y="496"/>
                  </a:cubicBezTo>
                  <a:cubicBezTo>
                    <a:pt x="611" y="494"/>
                    <a:pt x="611" y="497"/>
                    <a:pt x="610" y="497"/>
                  </a:cubicBezTo>
                  <a:cubicBezTo>
                    <a:pt x="610" y="496"/>
                    <a:pt x="609" y="495"/>
                    <a:pt x="608" y="494"/>
                  </a:cubicBezTo>
                  <a:cubicBezTo>
                    <a:pt x="608" y="495"/>
                    <a:pt x="608" y="494"/>
                    <a:pt x="607" y="494"/>
                  </a:cubicBezTo>
                  <a:cubicBezTo>
                    <a:pt x="606" y="494"/>
                    <a:pt x="607" y="496"/>
                    <a:pt x="606" y="496"/>
                  </a:cubicBezTo>
                  <a:cubicBezTo>
                    <a:pt x="605" y="496"/>
                    <a:pt x="605" y="495"/>
                    <a:pt x="605" y="494"/>
                  </a:cubicBezTo>
                  <a:cubicBezTo>
                    <a:pt x="607" y="492"/>
                    <a:pt x="609" y="491"/>
                    <a:pt x="608" y="486"/>
                  </a:cubicBezTo>
                  <a:cubicBezTo>
                    <a:pt x="605" y="487"/>
                    <a:pt x="600" y="485"/>
                    <a:pt x="601" y="492"/>
                  </a:cubicBezTo>
                  <a:cubicBezTo>
                    <a:pt x="599" y="493"/>
                    <a:pt x="598" y="495"/>
                    <a:pt x="596" y="495"/>
                  </a:cubicBezTo>
                  <a:cubicBezTo>
                    <a:pt x="596" y="496"/>
                    <a:pt x="597" y="496"/>
                    <a:pt x="597" y="497"/>
                  </a:cubicBezTo>
                  <a:cubicBezTo>
                    <a:pt x="594" y="496"/>
                    <a:pt x="596" y="499"/>
                    <a:pt x="595" y="499"/>
                  </a:cubicBezTo>
                  <a:cubicBezTo>
                    <a:pt x="595" y="498"/>
                    <a:pt x="594" y="498"/>
                    <a:pt x="593" y="498"/>
                  </a:cubicBezTo>
                  <a:cubicBezTo>
                    <a:pt x="591" y="499"/>
                    <a:pt x="592" y="501"/>
                    <a:pt x="592" y="502"/>
                  </a:cubicBezTo>
                  <a:cubicBezTo>
                    <a:pt x="589" y="501"/>
                    <a:pt x="587" y="506"/>
                    <a:pt x="585" y="508"/>
                  </a:cubicBezTo>
                  <a:cubicBezTo>
                    <a:pt x="587" y="509"/>
                    <a:pt x="592" y="509"/>
                    <a:pt x="591" y="511"/>
                  </a:cubicBezTo>
                  <a:cubicBezTo>
                    <a:pt x="591" y="510"/>
                    <a:pt x="588" y="508"/>
                    <a:pt x="587" y="511"/>
                  </a:cubicBezTo>
                  <a:cubicBezTo>
                    <a:pt x="588" y="511"/>
                    <a:pt x="589" y="512"/>
                    <a:pt x="590" y="513"/>
                  </a:cubicBezTo>
                  <a:cubicBezTo>
                    <a:pt x="587" y="513"/>
                    <a:pt x="587" y="510"/>
                    <a:pt x="583" y="510"/>
                  </a:cubicBezTo>
                  <a:cubicBezTo>
                    <a:pt x="581" y="512"/>
                    <a:pt x="583" y="513"/>
                    <a:pt x="584" y="515"/>
                  </a:cubicBezTo>
                  <a:cubicBezTo>
                    <a:pt x="583" y="515"/>
                    <a:pt x="584" y="517"/>
                    <a:pt x="583" y="518"/>
                  </a:cubicBezTo>
                  <a:cubicBezTo>
                    <a:pt x="583" y="515"/>
                    <a:pt x="581" y="515"/>
                    <a:pt x="582" y="513"/>
                  </a:cubicBezTo>
                  <a:cubicBezTo>
                    <a:pt x="577" y="512"/>
                    <a:pt x="573" y="514"/>
                    <a:pt x="574" y="519"/>
                  </a:cubicBezTo>
                  <a:cubicBezTo>
                    <a:pt x="574" y="520"/>
                    <a:pt x="576" y="521"/>
                    <a:pt x="577" y="521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6" y="524"/>
                    <a:pt x="576" y="528"/>
                    <a:pt x="575" y="530"/>
                  </a:cubicBezTo>
                  <a:cubicBezTo>
                    <a:pt x="576" y="521"/>
                    <a:pt x="567" y="518"/>
                    <a:pt x="563" y="524"/>
                  </a:cubicBezTo>
                  <a:cubicBezTo>
                    <a:pt x="559" y="525"/>
                    <a:pt x="556" y="531"/>
                    <a:pt x="555" y="534"/>
                  </a:cubicBezTo>
                  <a:cubicBezTo>
                    <a:pt x="560" y="534"/>
                    <a:pt x="561" y="539"/>
                    <a:pt x="560" y="546"/>
                  </a:cubicBezTo>
                  <a:cubicBezTo>
                    <a:pt x="563" y="546"/>
                    <a:pt x="565" y="549"/>
                    <a:pt x="564" y="552"/>
                  </a:cubicBezTo>
                  <a:cubicBezTo>
                    <a:pt x="568" y="550"/>
                    <a:pt x="570" y="545"/>
                    <a:pt x="574" y="549"/>
                  </a:cubicBezTo>
                  <a:cubicBezTo>
                    <a:pt x="570" y="549"/>
                    <a:pt x="568" y="552"/>
                    <a:pt x="567" y="555"/>
                  </a:cubicBezTo>
                  <a:cubicBezTo>
                    <a:pt x="568" y="556"/>
                    <a:pt x="570" y="556"/>
                    <a:pt x="572" y="556"/>
                  </a:cubicBezTo>
                  <a:cubicBezTo>
                    <a:pt x="574" y="554"/>
                    <a:pt x="575" y="553"/>
                    <a:pt x="578" y="552"/>
                  </a:cubicBezTo>
                  <a:cubicBezTo>
                    <a:pt x="578" y="551"/>
                    <a:pt x="578" y="551"/>
                    <a:pt x="578" y="550"/>
                  </a:cubicBezTo>
                  <a:cubicBezTo>
                    <a:pt x="582" y="550"/>
                    <a:pt x="581" y="547"/>
                    <a:pt x="580" y="544"/>
                  </a:cubicBezTo>
                  <a:cubicBezTo>
                    <a:pt x="583" y="546"/>
                    <a:pt x="582" y="543"/>
                    <a:pt x="584" y="543"/>
                  </a:cubicBezTo>
                  <a:cubicBezTo>
                    <a:pt x="583" y="545"/>
                    <a:pt x="585" y="546"/>
                    <a:pt x="585" y="548"/>
                  </a:cubicBezTo>
                  <a:cubicBezTo>
                    <a:pt x="588" y="548"/>
                    <a:pt x="588" y="546"/>
                    <a:pt x="589" y="544"/>
                  </a:cubicBezTo>
                  <a:cubicBezTo>
                    <a:pt x="591" y="545"/>
                    <a:pt x="592" y="542"/>
                    <a:pt x="595" y="543"/>
                  </a:cubicBezTo>
                  <a:cubicBezTo>
                    <a:pt x="595" y="542"/>
                    <a:pt x="596" y="542"/>
                    <a:pt x="595" y="541"/>
                  </a:cubicBezTo>
                  <a:cubicBezTo>
                    <a:pt x="594" y="540"/>
                    <a:pt x="592" y="540"/>
                    <a:pt x="592" y="540"/>
                  </a:cubicBezTo>
                  <a:cubicBezTo>
                    <a:pt x="595" y="540"/>
                    <a:pt x="593" y="536"/>
                    <a:pt x="593" y="535"/>
                  </a:cubicBezTo>
                  <a:cubicBezTo>
                    <a:pt x="594" y="538"/>
                    <a:pt x="597" y="538"/>
                    <a:pt x="599" y="538"/>
                  </a:cubicBezTo>
                  <a:cubicBezTo>
                    <a:pt x="600" y="536"/>
                    <a:pt x="602" y="535"/>
                    <a:pt x="601" y="533"/>
                  </a:cubicBezTo>
                  <a:cubicBezTo>
                    <a:pt x="600" y="532"/>
                    <a:pt x="598" y="531"/>
                    <a:pt x="598" y="529"/>
                  </a:cubicBezTo>
                  <a:cubicBezTo>
                    <a:pt x="600" y="532"/>
                    <a:pt x="603" y="532"/>
                    <a:pt x="607" y="533"/>
                  </a:cubicBezTo>
                  <a:cubicBezTo>
                    <a:pt x="606" y="528"/>
                    <a:pt x="611" y="529"/>
                    <a:pt x="610" y="524"/>
                  </a:cubicBezTo>
                  <a:cubicBezTo>
                    <a:pt x="608" y="525"/>
                    <a:pt x="607" y="523"/>
                    <a:pt x="605" y="525"/>
                  </a:cubicBezTo>
                  <a:cubicBezTo>
                    <a:pt x="606" y="522"/>
                    <a:pt x="605" y="522"/>
                    <a:pt x="605" y="520"/>
                  </a:cubicBezTo>
                  <a:cubicBezTo>
                    <a:pt x="606" y="520"/>
                    <a:pt x="606" y="519"/>
                    <a:pt x="607" y="519"/>
                  </a:cubicBezTo>
                  <a:cubicBezTo>
                    <a:pt x="607" y="515"/>
                    <a:pt x="606" y="516"/>
                    <a:pt x="608" y="513"/>
                  </a:cubicBezTo>
                  <a:cubicBezTo>
                    <a:pt x="607" y="513"/>
                    <a:pt x="606" y="513"/>
                    <a:pt x="606" y="511"/>
                  </a:cubicBezTo>
                  <a:cubicBezTo>
                    <a:pt x="603" y="513"/>
                    <a:pt x="601" y="513"/>
                    <a:pt x="598" y="515"/>
                  </a:cubicBezTo>
                  <a:cubicBezTo>
                    <a:pt x="599" y="513"/>
                    <a:pt x="597" y="513"/>
                    <a:pt x="595" y="511"/>
                  </a:cubicBezTo>
                  <a:cubicBezTo>
                    <a:pt x="602" y="511"/>
                    <a:pt x="602" y="505"/>
                    <a:pt x="608" y="507"/>
                  </a:cubicBezTo>
                  <a:cubicBezTo>
                    <a:pt x="609" y="507"/>
                    <a:pt x="608" y="505"/>
                    <a:pt x="609" y="504"/>
                  </a:cubicBezTo>
                  <a:cubicBezTo>
                    <a:pt x="610" y="505"/>
                    <a:pt x="611" y="506"/>
                    <a:pt x="613" y="506"/>
                  </a:cubicBezTo>
                  <a:cubicBezTo>
                    <a:pt x="613" y="504"/>
                    <a:pt x="614" y="504"/>
                    <a:pt x="615" y="503"/>
                  </a:cubicBezTo>
                  <a:cubicBezTo>
                    <a:pt x="615" y="501"/>
                    <a:pt x="616" y="498"/>
                    <a:pt x="614" y="497"/>
                  </a:cubicBezTo>
                  <a:close/>
                  <a:moveTo>
                    <a:pt x="1041" y="573"/>
                  </a:moveTo>
                  <a:cubicBezTo>
                    <a:pt x="1043" y="571"/>
                    <a:pt x="1042" y="567"/>
                    <a:pt x="1040" y="564"/>
                  </a:cubicBezTo>
                  <a:cubicBezTo>
                    <a:pt x="1038" y="564"/>
                    <a:pt x="1039" y="564"/>
                    <a:pt x="1037" y="564"/>
                  </a:cubicBezTo>
                  <a:cubicBezTo>
                    <a:pt x="1036" y="560"/>
                    <a:pt x="1032" y="559"/>
                    <a:pt x="1030" y="557"/>
                  </a:cubicBezTo>
                  <a:cubicBezTo>
                    <a:pt x="1032" y="558"/>
                    <a:pt x="1034" y="559"/>
                    <a:pt x="1036" y="559"/>
                  </a:cubicBezTo>
                  <a:cubicBezTo>
                    <a:pt x="1036" y="556"/>
                    <a:pt x="1033" y="556"/>
                    <a:pt x="1031" y="555"/>
                  </a:cubicBezTo>
                  <a:cubicBezTo>
                    <a:pt x="1027" y="549"/>
                    <a:pt x="1021" y="540"/>
                    <a:pt x="1013" y="541"/>
                  </a:cubicBezTo>
                  <a:cubicBezTo>
                    <a:pt x="1011" y="538"/>
                    <a:pt x="1009" y="534"/>
                    <a:pt x="1006" y="531"/>
                  </a:cubicBezTo>
                  <a:cubicBezTo>
                    <a:pt x="1002" y="531"/>
                    <a:pt x="1000" y="533"/>
                    <a:pt x="996" y="532"/>
                  </a:cubicBezTo>
                  <a:cubicBezTo>
                    <a:pt x="994" y="537"/>
                    <a:pt x="998" y="540"/>
                    <a:pt x="1001" y="540"/>
                  </a:cubicBezTo>
                  <a:cubicBezTo>
                    <a:pt x="1000" y="541"/>
                    <a:pt x="999" y="540"/>
                    <a:pt x="998" y="540"/>
                  </a:cubicBezTo>
                  <a:cubicBezTo>
                    <a:pt x="998" y="544"/>
                    <a:pt x="995" y="546"/>
                    <a:pt x="995" y="550"/>
                  </a:cubicBezTo>
                  <a:cubicBezTo>
                    <a:pt x="997" y="550"/>
                    <a:pt x="998" y="551"/>
                    <a:pt x="999" y="551"/>
                  </a:cubicBezTo>
                  <a:cubicBezTo>
                    <a:pt x="1001" y="548"/>
                    <a:pt x="1003" y="544"/>
                    <a:pt x="1006" y="545"/>
                  </a:cubicBezTo>
                  <a:cubicBezTo>
                    <a:pt x="1007" y="547"/>
                    <a:pt x="1005" y="549"/>
                    <a:pt x="1006" y="552"/>
                  </a:cubicBezTo>
                  <a:cubicBezTo>
                    <a:pt x="1004" y="553"/>
                    <a:pt x="1003" y="550"/>
                    <a:pt x="1000" y="552"/>
                  </a:cubicBezTo>
                  <a:cubicBezTo>
                    <a:pt x="1000" y="553"/>
                    <a:pt x="999" y="554"/>
                    <a:pt x="999" y="555"/>
                  </a:cubicBezTo>
                  <a:cubicBezTo>
                    <a:pt x="1001" y="556"/>
                    <a:pt x="1004" y="559"/>
                    <a:pt x="1006" y="556"/>
                  </a:cubicBezTo>
                  <a:cubicBezTo>
                    <a:pt x="1005" y="556"/>
                    <a:pt x="1005" y="555"/>
                    <a:pt x="1006" y="555"/>
                  </a:cubicBezTo>
                  <a:cubicBezTo>
                    <a:pt x="1005" y="559"/>
                    <a:pt x="1011" y="563"/>
                    <a:pt x="1014" y="558"/>
                  </a:cubicBezTo>
                  <a:cubicBezTo>
                    <a:pt x="1013" y="559"/>
                    <a:pt x="1014" y="562"/>
                    <a:pt x="1014" y="564"/>
                  </a:cubicBezTo>
                  <a:cubicBezTo>
                    <a:pt x="1016" y="564"/>
                    <a:pt x="1016" y="565"/>
                    <a:pt x="1017" y="566"/>
                  </a:cubicBezTo>
                  <a:cubicBezTo>
                    <a:pt x="1016" y="565"/>
                    <a:pt x="1015" y="567"/>
                    <a:pt x="1013" y="566"/>
                  </a:cubicBezTo>
                  <a:cubicBezTo>
                    <a:pt x="1011" y="569"/>
                    <a:pt x="1013" y="570"/>
                    <a:pt x="1014" y="572"/>
                  </a:cubicBezTo>
                  <a:cubicBezTo>
                    <a:pt x="1014" y="582"/>
                    <a:pt x="1023" y="585"/>
                    <a:pt x="1027" y="591"/>
                  </a:cubicBezTo>
                  <a:cubicBezTo>
                    <a:pt x="1029" y="591"/>
                    <a:pt x="1030" y="592"/>
                    <a:pt x="1032" y="591"/>
                  </a:cubicBezTo>
                  <a:cubicBezTo>
                    <a:pt x="1032" y="589"/>
                    <a:pt x="1031" y="589"/>
                    <a:pt x="1031" y="588"/>
                  </a:cubicBezTo>
                  <a:cubicBezTo>
                    <a:pt x="1032" y="588"/>
                    <a:pt x="1032" y="587"/>
                    <a:pt x="1033" y="587"/>
                  </a:cubicBezTo>
                  <a:cubicBezTo>
                    <a:pt x="1032" y="585"/>
                    <a:pt x="1031" y="583"/>
                    <a:pt x="1031" y="581"/>
                  </a:cubicBezTo>
                  <a:cubicBezTo>
                    <a:pt x="1030" y="581"/>
                    <a:pt x="1029" y="580"/>
                    <a:pt x="1027" y="580"/>
                  </a:cubicBezTo>
                  <a:cubicBezTo>
                    <a:pt x="1026" y="580"/>
                    <a:pt x="1026" y="582"/>
                    <a:pt x="1025" y="582"/>
                  </a:cubicBezTo>
                  <a:cubicBezTo>
                    <a:pt x="1023" y="580"/>
                    <a:pt x="1021" y="575"/>
                    <a:pt x="1018" y="573"/>
                  </a:cubicBezTo>
                  <a:cubicBezTo>
                    <a:pt x="1020" y="573"/>
                    <a:pt x="1022" y="570"/>
                    <a:pt x="1023" y="572"/>
                  </a:cubicBezTo>
                  <a:cubicBezTo>
                    <a:pt x="1021" y="575"/>
                    <a:pt x="1025" y="575"/>
                    <a:pt x="1023" y="579"/>
                  </a:cubicBezTo>
                  <a:cubicBezTo>
                    <a:pt x="1025" y="578"/>
                    <a:pt x="1026" y="579"/>
                    <a:pt x="1028" y="579"/>
                  </a:cubicBezTo>
                  <a:cubicBezTo>
                    <a:pt x="1029" y="578"/>
                    <a:pt x="1028" y="576"/>
                    <a:pt x="1029" y="576"/>
                  </a:cubicBezTo>
                  <a:cubicBezTo>
                    <a:pt x="1030" y="576"/>
                    <a:pt x="1030" y="578"/>
                    <a:pt x="1030" y="580"/>
                  </a:cubicBezTo>
                  <a:cubicBezTo>
                    <a:pt x="1035" y="581"/>
                    <a:pt x="1038" y="581"/>
                    <a:pt x="1039" y="587"/>
                  </a:cubicBezTo>
                  <a:cubicBezTo>
                    <a:pt x="1042" y="587"/>
                    <a:pt x="1043" y="587"/>
                    <a:pt x="1046" y="586"/>
                  </a:cubicBezTo>
                  <a:cubicBezTo>
                    <a:pt x="1047" y="580"/>
                    <a:pt x="1045" y="578"/>
                    <a:pt x="1043" y="572"/>
                  </a:cubicBezTo>
                  <a:cubicBezTo>
                    <a:pt x="1042" y="572"/>
                    <a:pt x="1042" y="573"/>
                    <a:pt x="1041" y="573"/>
                  </a:cubicBezTo>
                  <a:close/>
                  <a:moveTo>
                    <a:pt x="1074" y="535"/>
                  </a:moveTo>
                  <a:cubicBezTo>
                    <a:pt x="1077" y="530"/>
                    <a:pt x="1075" y="524"/>
                    <a:pt x="1071" y="521"/>
                  </a:cubicBezTo>
                  <a:cubicBezTo>
                    <a:pt x="1069" y="525"/>
                    <a:pt x="1063" y="523"/>
                    <a:pt x="1062" y="519"/>
                  </a:cubicBezTo>
                  <a:cubicBezTo>
                    <a:pt x="1058" y="520"/>
                    <a:pt x="1057" y="518"/>
                    <a:pt x="1055" y="517"/>
                  </a:cubicBezTo>
                  <a:cubicBezTo>
                    <a:pt x="1046" y="517"/>
                    <a:pt x="1040" y="515"/>
                    <a:pt x="1035" y="512"/>
                  </a:cubicBezTo>
                  <a:cubicBezTo>
                    <a:pt x="1035" y="513"/>
                    <a:pt x="1032" y="513"/>
                    <a:pt x="1031" y="514"/>
                  </a:cubicBezTo>
                  <a:cubicBezTo>
                    <a:pt x="1030" y="511"/>
                    <a:pt x="1028" y="510"/>
                    <a:pt x="1028" y="506"/>
                  </a:cubicBezTo>
                  <a:cubicBezTo>
                    <a:pt x="1025" y="506"/>
                    <a:pt x="1024" y="506"/>
                    <a:pt x="1022" y="505"/>
                  </a:cubicBezTo>
                  <a:cubicBezTo>
                    <a:pt x="1022" y="503"/>
                    <a:pt x="1023" y="500"/>
                    <a:pt x="1022" y="498"/>
                  </a:cubicBezTo>
                  <a:cubicBezTo>
                    <a:pt x="1020" y="498"/>
                    <a:pt x="1016" y="499"/>
                    <a:pt x="1015" y="498"/>
                  </a:cubicBezTo>
                  <a:cubicBezTo>
                    <a:pt x="1016" y="497"/>
                    <a:pt x="1016" y="495"/>
                    <a:pt x="1016" y="494"/>
                  </a:cubicBezTo>
                  <a:cubicBezTo>
                    <a:pt x="1004" y="482"/>
                    <a:pt x="993" y="469"/>
                    <a:pt x="981" y="456"/>
                  </a:cubicBezTo>
                  <a:cubicBezTo>
                    <a:pt x="982" y="456"/>
                    <a:pt x="982" y="455"/>
                    <a:pt x="982" y="455"/>
                  </a:cubicBezTo>
                  <a:cubicBezTo>
                    <a:pt x="975" y="451"/>
                    <a:pt x="971" y="443"/>
                    <a:pt x="961" y="443"/>
                  </a:cubicBezTo>
                  <a:cubicBezTo>
                    <a:pt x="959" y="436"/>
                    <a:pt x="952" y="434"/>
                    <a:pt x="949" y="430"/>
                  </a:cubicBezTo>
                  <a:cubicBezTo>
                    <a:pt x="947" y="430"/>
                    <a:pt x="945" y="430"/>
                    <a:pt x="943" y="430"/>
                  </a:cubicBezTo>
                  <a:cubicBezTo>
                    <a:pt x="943" y="427"/>
                    <a:pt x="942" y="426"/>
                    <a:pt x="940" y="425"/>
                  </a:cubicBezTo>
                  <a:cubicBezTo>
                    <a:pt x="943" y="419"/>
                    <a:pt x="934" y="415"/>
                    <a:pt x="929" y="412"/>
                  </a:cubicBezTo>
                  <a:cubicBezTo>
                    <a:pt x="926" y="418"/>
                    <a:pt x="918" y="419"/>
                    <a:pt x="914" y="425"/>
                  </a:cubicBezTo>
                  <a:cubicBezTo>
                    <a:pt x="916" y="425"/>
                    <a:pt x="917" y="426"/>
                    <a:pt x="917" y="426"/>
                  </a:cubicBezTo>
                  <a:cubicBezTo>
                    <a:pt x="916" y="427"/>
                    <a:pt x="917" y="429"/>
                    <a:pt x="916" y="429"/>
                  </a:cubicBezTo>
                  <a:cubicBezTo>
                    <a:pt x="915" y="429"/>
                    <a:pt x="914" y="429"/>
                    <a:pt x="913" y="429"/>
                  </a:cubicBezTo>
                  <a:cubicBezTo>
                    <a:pt x="913" y="434"/>
                    <a:pt x="915" y="438"/>
                    <a:pt x="913" y="441"/>
                  </a:cubicBezTo>
                  <a:cubicBezTo>
                    <a:pt x="905" y="443"/>
                    <a:pt x="903" y="450"/>
                    <a:pt x="898" y="454"/>
                  </a:cubicBezTo>
                  <a:cubicBezTo>
                    <a:pt x="896" y="434"/>
                    <a:pt x="874" y="435"/>
                    <a:pt x="868" y="420"/>
                  </a:cubicBezTo>
                  <a:cubicBezTo>
                    <a:pt x="859" y="421"/>
                    <a:pt x="858" y="414"/>
                    <a:pt x="858" y="405"/>
                  </a:cubicBezTo>
                  <a:cubicBezTo>
                    <a:pt x="851" y="407"/>
                    <a:pt x="844" y="408"/>
                    <a:pt x="842" y="414"/>
                  </a:cubicBezTo>
                  <a:cubicBezTo>
                    <a:pt x="838" y="413"/>
                    <a:pt x="835" y="412"/>
                    <a:pt x="832" y="411"/>
                  </a:cubicBezTo>
                  <a:cubicBezTo>
                    <a:pt x="831" y="412"/>
                    <a:pt x="832" y="414"/>
                    <a:pt x="830" y="414"/>
                  </a:cubicBezTo>
                  <a:cubicBezTo>
                    <a:pt x="828" y="414"/>
                    <a:pt x="825" y="413"/>
                    <a:pt x="823" y="412"/>
                  </a:cubicBezTo>
                  <a:cubicBezTo>
                    <a:pt x="807" y="297"/>
                    <a:pt x="790" y="181"/>
                    <a:pt x="773" y="65"/>
                  </a:cubicBezTo>
                  <a:cubicBezTo>
                    <a:pt x="771" y="65"/>
                    <a:pt x="770" y="64"/>
                    <a:pt x="768" y="65"/>
                  </a:cubicBezTo>
                  <a:cubicBezTo>
                    <a:pt x="767" y="66"/>
                    <a:pt x="770" y="66"/>
                    <a:pt x="768" y="66"/>
                  </a:cubicBezTo>
                  <a:cubicBezTo>
                    <a:pt x="765" y="62"/>
                    <a:pt x="760" y="60"/>
                    <a:pt x="756" y="60"/>
                  </a:cubicBezTo>
                  <a:cubicBezTo>
                    <a:pt x="754" y="58"/>
                    <a:pt x="750" y="52"/>
                    <a:pt x="745" y="53"/>
                  </a:cubicBezTo>
                  <a:cubicBezTo>
                    <a:pt x="745" y="51"/>
                    <a:pt x="743" y="52"/>
                    <a:pt x="741" y="51"/>
                  </a:cubicBezTo>
                  <a:cubicBezTo>
                    <a:pt x="740" y="52"/>
                    <a:pt x="739" y="52"/>
                    <a:pt x="738" y="52"/>
                  </a:cubicBezTo>
                  <a:cubicBezTo>
                    <a:pt x="738" y="51"/>
                    <a:pt x="738" y="51"/>
                    <a:pt x="738" y="50"/>
                  </a:cubicBezTo>
                  <a:cubicBezTo>
                    <a:pt x="736" y="51"/>
                    <a:pt x="735" y="51"/>
                    <a:pt x="733" y="51"/>
                  </a:cubicBezTo>
                  <a:cubicBezTo>
                    <a:pt x="733" y="52"/>
                    <a:pt x="734" y="52"/>
                    <a:pt x="734" y="53"/>
                  </a:cubicBezTo>
                  <a:cubicBezTo>
                    <a:pt x="728" y="53"/>
                    <a:pt x="721" y="62"/>
                    <a:pt x="716" y="56"/>
                  </a:cubicBezTo>
                  <a:cubicBezTo>
                    <a:pt x="713" y="57"/>
                    <a:pt x="710" y="53"/>
                    <a:pt x="708" y="51"/>
                  </a:cubicBezTo>
                  <a:cubicBezTo>
                    <a:pt x="700" y="50"/>
                    <a:pt x="692" y="52"/>
                    <a:pt x="684" y="50"/>
                  </a:cubicBezTo>
                  <a:cubicBezTo>
                    <a:pt x="683" y="50"/>
                    <a:pt x="683" y="48"/>
                    <a:pt x="683" y="47"/>
                  </a:cubicBezTo>
                  <a:cubicBezTo>
                    <a:pt x="679" y="48"/>
                    <a:pt x="678" y="43"/>
                    <a:pt x="674" y="47"/>
                  </a:cubicBezTo>
                  <a:cubicBezTo>
                    <a:pt x="675" y="44"/>
                    <a:pt x="673" y="44"/>
                    <a:pt x="672" y="43"/>
                  </a:cubicBezTo>
                  <a:cubicBezTo>
                    <a:pt x="670" y="42"/>
                    <a:pt x="670" y="43"/>
                    <a:pt x="668" y="43"/>
                  </a:cubicBezTo>
                  <a:cubicBezTo>
                    <a:pt x="664" y="35"/>
                    <a:pt x="653" y="41"/>
                    <a:pt x="647" y="43"/>
                  </a:cubicBezTo>
                  <a:cubicBezTo>
                    <a:pt x="648" y="42"/>
                    <a:pt x="649" y="41"/>
                    <a:pt x="649" y="39"/>
                  </a:cubicBezTo>
                  <a:cubicBezTo>
                    <a:pt x="642" y="39"/>
                    <a:pt x="636" y="44"/>
                    <a:pt x="630" y="40"/>
                  </a:cubicBezTo>
                  <a:cubicBezTo>
                    <a:pt x="633" y="41"/>
                    <a:pt x="632" y="38"/>
                    <a:pt x="633" y="36"/>
                  </a:cubicBezTo>
                  <a:cubicBezTo>
                    <a:pt x="628" y="36"/>
                    <a:pt x="626" y="34"/>
                    <a:pt x="623" y="33"/>
                  </a:cubicBezTo>
                  <a:cubicBezTo>
                    <a:pt x="624" y="31"/>
                    <a:pt x="626" y="29"/>
                    <a:pt x="627" y="27"/>
                  </a:cubicBezTo>
                  <a:cubicBezTo>
                    <a:pt x="626" y="23"/>
                    <a:pt x="621" y="24"/>
                    <a:pt x="618" y="24"/>
                  </a:cubicBezTo>
                  <a:cubicBezTo>
                    <a:pt x="617" y="23"/>
                    <a:pt x="616" y="22"/>
                    <a:pt x="615" y="21"/>
                  </a:cubicBezTo>
                  <a:cubicBezTo>
                    <a:pt x="614" y="21"/>
                    <a:pt x="612" y="22"/>
                    <a:pt x="611" y="23"/>
                  </a:cubicBezTo>
                  <a:cubicBezTo>
                    <a:pt x="607" y="23"/>
                    <a:pt x="604" y="22"/>
                    <a:pt x="602" y="26"/>
                  </a:cubicBezTo>
                  <a:cubicBezTo>
                    <a:pt x="602" y="23"/>
                    <a:pt x="597" y="25"/>
                    <a:pt x="597" y="22"/>
                  </a:cubicBezTo>
                  <a:cubicBezTo>
                    <a:pt x="597" y="21"/>
                    <a:pt x="598" y="19"/>
                    <a:pt x="598" y="18"/>
                  </a:cubicBezTo>
                  <a:cubicBezTo>
                    <a:pt x="596" y="14"/>
                    <a:pt x="594" y="13"/>
                    <a:pt x="591" y="12"/>
                  </a:cubicBezTo>
                  <a:cubicBezTo>
                    <a:pt x="590" y="14"/>
                    <a:pt x="587" y="14"/>
                    <a:pt x="589" y="16"/>
                  </a:cubicBezTo>
                  <a:cubicBezTo>
                    <a:pt x="587" y="17"/>
                    <a:pt x="584" y="18"/>
                    <a:pt x="585" y="23"/>
                  </a:cubicBezTo>
                  <a:cubicBezTo>
                    <a:pt x="583" y="22"/>
                    <a:pt x="583" y="23"/>
                    <a:pt x="580" y="23"/>
                  </a:cubicBezTo>
                  <a:cubicBezTo>
                    <a:pt x="580" y="21"/>
                    <a:pt x="580" y="20"/>
                    <a:pt x="580" y="18"/>
                  </a:cubicBezTo>
                  <a:cubicBezTo>
                    <a:pt x="584" y="19"/>
                    <a:pt x="587" y="15"/>
                    <a:pt x="586" y="10"/>
                  </a:cubicBezTo>
                  <a:cubicBezTo>
                    <a:pt x="581" y="8"/>
                    <a:pt x="578" y="6"/>
                    <a:pt x="575" y="3"/>
                  </a:cubicBezTo>
                  <a:cubicBezTo>
                    <a:pt x="574" y="2"/>
                    <a:pt x="578" y="4"/>
                    <a:pt x="577" y="2"/>
                  </a:cubicBezTo>
                  <a:cubicBezTo>
                    <a:pt x="575" y="0"/>
                    <a:pt x="573" y="2"/>
                    <a:pt x="572" y="2"/>
                  </a:cubicBezTo>
                  <a:cubicBezTo>
                    <a:pt x="566" y="6"/>
                    <a:pt x="563" y="20"/>
                    <a:pt x="552" y="20"/>
                  </a:cubicBezTo>
                  <a:cubicBezTo>
                    <a:pt x="551" y="19"/>
                    <a:pt x="549" y="19"/>
                    <a:pt x="548" y="18"/>
                  </a:cubicBezTo>
                  <a:cubicBezTo>
                    <a:pt x="547" y="22"/>
                    <a:pt x="539" y="19"/>
                    <a:pt x="541" y="16"/>
                  </a:cubicBezTo>
                  <a:cubicBezTo>
                    <a:pt x="534" y="15"/>
                    <a:pt x="530" y="22"/>
                    <a:pt x="525" y="27"/>
                  </a:cubicBezTo>
                  <a:cubicBezTo>
                    <a:pt x="520" y="31"/>
                    <a:pt x="508" y="39"/>
                    <a:pt x="504" y="32"/>
                  </a:cubicBezTo>
                  <a:cubicBezTo>
                    <a:pt x="496" y="36"/>
                    <a:pt x="492" y="45"/>
                    <a:pt x="483" y="50"/>
                  </a:cubicBezTo>
                  <a:cubicBezTo>
                    <a:pt x="483" y="52"/>
                    <a:pt x="483" y="54"/>
                    <a:pt x="481" y="55"/>
                  </a:cubicBezTo>
                  <a:cubicBezTo>
                    <a:pt x="481" y="58"/>
                    <a:pt x="482" y="57"/>
                    <a:pt x="481" y="59"/>
                  </a:cubicBezTo>
                  <a:cubicBezTo>
                    <a:pt x="476" y="69"/>
                    <a:pt x="468" y="77"/>
                    <a:pt x="453" y="76"/>
                  </a:cubicBezTo>
                  <a:cubicBezTo>
                    <a:pt x="446" y="76"/>
                    <a:pt x="439" y="74"/>
                    <a:pt x="434" y="72"/>
                  </a:cubicBezTo>
                  <a:cubicBezTo>
                    <a:pt x="433" y="78"/>
                    <a:pt x="430" y="83"/>
                    <a:pt x="428" y="88"/>
                  </a:cubicBezTo>
                  <a:cubicBezTo>
                    <a:pt x="425" y="89"/>
                    <a:pt x="421" y="88"/>
                    <a:pt x="420" y="90"/>
                  </a:cubicBezTo>
                  <a:cubicBezTo>
                    <a:pt x="426" y="91"/>
                    <a:pt x="429" y="96"/>
                    <a:pt x="430" y="102"/>
                  </a:cubicBezTo>
                  <a:cubicBezTo>
                    <a:pt x="438" y="105"/>
                    <a:pt x="442" y="112"/>
                    <a:pt x="445" y="120"/>
                  </a:cubicBezTo>
                  <a:cubicBezTo>
                    <a:pt x="452" y="123"/>
                    <a:pt x="454" y="134"/>
                    <a:pt x="452" y="144"/>
                  </a:cubicBezTo>
                  <a:cubicBezTo>
                    <a:pt x="457" y="147"/>
                    <a:pt x="461" y="150"/>
                    <a:pt x="466" y="152"/>
                  </a:cubicBezTo>
                  <a:cubicBezTo>
                    <a:pt x="466" y="151"/>
                    <a:pt x="464" y="150"/>
                    <a:pt x="466" y="150"/>
                  </a:cubicBezTo>
                  <a:cubicBezTo>
                    <a:pt x="467" y="152"/>
                    <a:pt x="470" y="152"/>
                    <a:pt x="470" y="154"/>
                  </a:cubicBezTo>
                  <a:cubicBezTo>
                    <a:pt x="468" y="155"/>
                    <a:pt x="468" y="156"/>
                    <a:pt x="466" y="157"/>
                  </a:cubicBezTo>
                  <a:cubicBezTo>
                    <a:pt x="466" y="159"/>
                    <a:pt x="468" y="160"/>
                    <a:pt x="467" y="163"/>
                  </a:cubicBezTo>
                  <a:cubicBezTo>
                    <a:pt x="471" y="162"/>
                    <a:pt x="471" y="166"/>
                    <a:pt x="472" y="169"/>
                  </a:cubicBezTo>
                  <a:cubicBezTo>
                    <a:pt x="473" y="171"/>
                    <a:pt x="475" y="171"/>
                    <a:pt x="475" y="173"/>
                  </a:cubicBezTo>
                  <a:cubicBezTo>
                    <a:pt x="475" y="177"/>
                    <a:pt x="471" y="180"/>
                    <a:pt x="474" y="182"/>
                  </a:cubicBezTo>
                  <a:cubicBezTo>
                    <a:pt x="476" y="182"/>
                    <a:pt x="474" y="178"/>
                    <a:pt x="475" y="178"/>
                  </a:cubicBezTo>
                  <a:cubicBezTo>
                    <a:pt x="480" y="176"/>
                    <a:pt x="484" y="180"/>
                    <a:pt x="486" y="184"/>
                  </a:cubicBezTo>
                  <a:cubicBezTo>
                    <a:pt x="484" y="185"/>
                    <a:pt x="482" y="185"/>
                    <a:pt x="482" y="182"/>
                  </a:cubicBezTo>
                  <a:cubicBezTo>
                    <a:pt x="476" y="181"/>
                    <a:pt x="476" y="187"/>
                    <a:pt x="473" y="190"/>
                  </a:cubicBezTo>
                  <a:cubicBezTo>
                    <a:pt x="469" y="187"/>
                    <a:pt x="465" y="188"/>
                    <a:pt x="461" y="188"/>
                  </a:cubicBezTo>
                  <a:cubicBezTo>
                    <a:pt x="461" y="187"/>
                    <a:pt x="460" y="186"/>
                    <a:pt x="460" y="185"/>
                  </a:cubicBezTo>
                  <a:cubicBezTo>
                    <a:pt x="454" y="186"/>
                    <a:pt x="451" y="183"/>
                    <a:pt x="446" y="183"/>
                  </a:cubicBezTo>
                  <a:cubicBezTo>
                    <a:pt x="439" y="179"/>
                    <a:pt x="448" y="170"/>
                    <a:pt x="448" y="166"/>
                  </a:cubicBezTo>
                  <a:cubicBezTo>
                    <a:pt x="449" y="166"/>
                    <a:pt x="449" y="166"/>
                    <a:pt x="450" y="166"/>
                  </a:cubicBezTo>
                  <a:cubicBezTo>
                    <a:pt x="449" y="162"/>
                    <a:pt x="443" y="162"/>
                    <a:pt x="439" y="161"/>
                  </a:cubicBezTo>
                  <a:cubicBezTo>
                    <a:pt x="429" y="161"/>
                    <a:pt x="417" y="166"/>
                    <a:pt x="409" y="168"/>
                  </a:cubicBezTo>
                  <a:cubicBezTo>
                    <a:pt x="396" y="173"/>
                    <a:pt x="385" y="177"/>
                    <a:pt x="373" y="181"/>
                  </a:cubicBezTo>
                  <a:cubicBezTo>
                    <a:pt x="372" y="182"/>
                    <a:pt x="373" y="183"/>
                    <a:pt x="373" y="185"/>
                  </a:cubicBezTo>
                  <a:cubicBezTo>
                    <a:pt x="377" y="187"/>
                    <a:pt x="379" y="191"/>
                    <a:pt x="381" y="194"/>
                  </a:cubicBezTo>
                  <a:cubicBezTo>
                    <a:pt x="388" y="196"/>
                    <a:pt x="392" y="200"/>
                    <a:pt x="398" y="203"/>
                  </a:cubicBezTo>
                  <a:cubicBezTo>
                    <a:pt x="395" y="201"/>
                    <a:pt x="390" y="211"/>
                    <a:pt x="388" y="204"/>
                  </a:cubicBezTo>
                  <a:cubicBezTo>
                    <a:pt x="388" y="203"/>
                    <a:pt x="391" y="202"/>
                    <a:pt x="389" y="200"/>
                  </a:cubicBezTo>
                  <a:cubicBezTo>
                    <a:pt x="382" y="206"/>
                    <a:pt x="390" y="212"/>
                    <a:pt x="391" y="219"/>
                  </a:cubicBezTo>
                  <a:cubicBezTo>
                    <a:pt x="391" y="220"/>
                    <a:pt x="390" y="220"/>
                    <a:pt x="389" y="220"/>
                  </a:cubicBezTo>
                  <a:cubicBezTo>
                    <a:pt x="387" y="234"/>
                    <a:pt x="404" y="232"/>
                    <a:pt x="410" y="240"/>
                  </a:cubicBezTo>
                  <a:cubicBezTo>
                    <a:pt x="417" y="241"/>
                    <a:pt x="422" y="235"/>
                    <a:pt x="428" y="239"/>
                  </a:cubicBezTo>
                  <a:cubicBezTo>
                    <a:pt x="435" y="237"/>
                    <a:pt x="436" y="245"/>
                    <a:pt x="441" y="248"/>
                  </a:cubicBezTo>
                  <a:cubicBezTo>
                    <a:pt x="442" y="246"/>
                    <a:pt x="442" y="244"/>
                    <a:pt x="444" y="243"/>
                  </a:cubicBezTo>
                  <a:cubicBezTo>
                    <a:pt x="445" y="245"/>
                    <a:pt x="444" y="248"/>
                    <a:pt x="444" y="252"/>
                  </a:cubicBezTo>
                  <a:cubicBezTo>
                    <a:pt x="447" y="252"/>
                    <a:pt x="446" y="250"/>
                    <a:pt x="449" y="250"/>
                  </a:cubicBezTo>
                  <a:cubicBezTo>
                    <a:pt x="449" y="244"/>
                    <a:pt x="456" y="244"/>
                    <a:pt x="458" y="240"/>
                  </a:cubicBezTo>
                  <a:cubicBezTo>
                    <a:pt x="462" y="241"/>
                    <a:pt x="464" y="240"/>
                    <a:pt x="466" y="238"/>
                  </a:cubicBezTo>
                  <a:cubicBezTo>
                    <a:pt x="467" y="238"/>
                    <a:pt x="467" y="241"/>
                    <a:pt x="468" y="240"/>
                  </a:cubicBezTo>
                  <a:cubicBezTo>
                    <a:pt x="472" y="240"/>
                    <a:pt x="472" y="237"/>
                    <a:pt x="475" y="236"/>
                  </a:cubicBezTo>
                  <a:cubicBezTo>
                    <a:pt x="478" y="239"/>
                    <a:pt x="481" y="242"/>
                    <a:pt x="478" y="247"/>
                  </a:cubicBezTo>
                  <a:cubicBezTo>
                    <a:pt x="476" y="247"/>
                    <a:pt x="474" y="248"/>
                    <a:pt x="473" y="250"/>
                  </a:cubicBezTo>
                  <a:cubicBezTo>
                    <a:pt x="471" y="248"/>
                    <a:pt x="469" y="247"/>
                    <a:pt x="467" y="248"/>
                  </a:cubicBezTo>
                  <a:cubicBezTo>
                    <a:pt x="467" y="251"/>
                    <a:pt x="465" y="251"/>
                    <a:pt x="465" y="254"/>
                  </a:cubicBezTo>
                  <a:cubicBezTo>
                    <a:pt x="467" y="254"/>
                    <a:pt x="467" y="252"/>
                    <a:pt x="468" y="252"/>
                  </a:cubicBezTo>
                  <a:cubicBezTo>
                    <a:pt x="474" y="258"/>
                    <a:pt x="473" y="268"/>
                    <a:pt x="474" y="279"/>
                  </a:cubicBezTo>
                  <a:cubicBezTo>
                    <a:pt x="471" y="282"/>
                    <a:pt x="468" y="284"/>
                    <a:pt x="465" y="287"/>
                  </a:cubicBezTo>
                  <a:cubicBezTo>
                    <a:pt x="459" y="288"/>
                    <a:pt x="458" y="286"/>
                    <a:pt x="452" y="286"/>
                  </a:cubicBezTo>
                  <a:cubicBezTo>
                    <a:pt x="453" y="283"/>
                    <a:pt x="448" y="282"/>
                    <a:pt x="447" y="282"/>
                  </a:cubicBezTo>
                  <a:cubicBezTo>
                    <a:pt x="448" y="280"/>
                    <a:pt x="447" y="280"/>
                    <a:pt x="447" y="278"/>
                  </a:cubicBezTo>
                  <a:cubicBezTo>
                    <a:pt x="445" y="277"/>
                    <a:pt x="440" y="277"/>
                    <a:pt x="441" y="281"/>
                  </a:cubicBezTo>
                  <a:cubicBezTo>
                    <a:pt x="442" y="283"/>
                    <a:pt x="447" y="281"/>
                    <a:pt x="447" y="284"/>
                  </a:cubicBezTo>
                  <a:cubicBezTo>
                    <a:pt x="442" y="286"/>
                    <a:pt x="442" y="292"/>
                    <a:pt x="436" y="292"/>
                  </a:cubicBezTo>
                  <a:cubicBezTo>
                    <a:pt x="434" y="295"/>
                    <a:pt x="432" y="298"/>
                    <a:pt x="426" y="297"/>
                  </a:cubicBezTo>
                  <a:cubicBezTo>
                    <a:pt x="424" y="288"/>
                    <a:pt x="412" y="281"/>
                    <a:pt x="405" y="290"/>
                  </a:cubicBezTo>
                  <a:cubicBezTo>
                    <a:pt x="404" y="291"/>
                    <a:pt x="407" y="291"/>
                    <a:pt x="406" y="293"/>
                  </a:cubicBezTo>
                  <a:cubicBezTo>
                    <a:pt x="399" y="291"/>
                    <a:pt x="395" y="303"/>
                    <a:pt x="398" y="308"/>
                  </a:cubicBezTo>
                  <a:cubicBezTo>
                    <a:pt x="396" y="308"/>
                    <a:pt x="396" y="309"/>
                    <a:pt x="395" y="310"/>
                  </a:cubicBezTo>
                  <a:cubicBezTo>
                    <a:pt x="395" y="309"/>
                    <a:pt x="394" y="309"/>
                    <a:pt x="392" y="309"/>
                  </a:cubicBezTo>
                  <a:cubicBezTo>
                    <a:pt x="387" y="315"/>
                    <a:pt x="372" y="320"/>
                    <a:pt x="376" y="332"/>
                  </a:cubicBezTo>
                  <a:cubicBezTo>
                    <a:pt x="373" y="333"/>
                    <a:pt x="371" y="329"/>
                    <a:pt x="367" y="332"/>
                  </a:cubicBezTo>
                  <a:cubicBezTo>
                    <a:pt x="367" y="335"/>
                    <a:pt x="369" y="337"/>
                    <a:pt x="371" y="338"/>
                  </a:cubicBezTo>
                  <a:cubicBezTo>
                    <a:pt x="369" y="337"/>
                    <a:pt x="367" y="338"/>
                    <a:pt x="366" y="337"/>
                  </a:cubicBezTo>
                  <a:cubicBezTo>
                    <a:pt x="366" y="336"/>
                    <a:pt x="367" y="336"/>
                    <a:pt x="367" y="334"/>
                  </a:cubicBezTo>
                  <a:cubicBezTo>
                    <a:pt x="364" y="335"/>
                    <a:pt x="362" y="343"/>
                    <a:pt x="366" y="344"/>
                  </a:cubicBezTo>
                  <a:cubicBezTo>
                    <a:pt x="366" y="344"/>
                    <a:pt x="367" y="343"/>
                    <a:pt x="368" y="342"/>
                  </a:cubicBezTo>
                  <a:cubicBezTo>
                    <a:pt x="369" y="343"/>
                    <a:pt x="371" y="344"/>
                    <a:pt x="371" y="346"/>
                  </a:cubicBezTo>
                  <a:cubicBezTo>
                    <a:pt x="369" y="346"/>
                    <a:pt x="367" y="346"/>
                    <a:pt x="366" y="347"/>
                  </a:cubicBezTo>
                  <a:cubicBezTo>
                    <a:pt x="366" y="349"/>
                    <a:pt x="367" y="350"/>
                    <a:pt x="367" y="352"/>
                  </a:cubicBezTo>
                  <a:cubicBezTo>
                    <a:pt x="368" y="352"/>
                    <a:pt x="370" y="353"/>
                    <a:pt x="371" y="354"/>
                  </a:cubicBezTo>
                  <a:cubicBezTo>
                    <a:pt x="370" y="356"/>
                    <a:pt x="370" y="359"/>
                    <a:pt x="370" y="361"/>
                  </a:cubicBezTo>
                  <a:cubicBezTo>
                    <a:pt x="372" y="362"/>
                    <a:pt x="372" y="363"/>
                    <a:pt x="374" y="363"/>
                  </a:cubicBezTo>
                  <a:cubicBezTo>
                    <a:pt x="376" y="362"/>
                    <a:pt x="375" y="360"/>
                    <a:pt x="376" y="360"/>
                  </a:cubicBezTo>
                  <a:cubicBezTo>
                    <a:pt x="378" y="361"/>
                    <a:pt x="378" y="363"/>
                    <a:pt x="379" y="365"/>
                  </a:cubicBezTo>
                  <a:cubicBezTo>
                    <a:pt x="377" y="365"/>
                    <a:pt x="377" y="366"/>
                    <a:pt x="376" y="366"/>
                  </a:cubicBezTo>
                  <a:cubicBezTo>
                    <a:pt x="375" y="371"/>
                    <a:pt x="380" y="370"/>
                    <a:pt x="381" y="373"/>
                  </a:cubicBezTo>
                  <a:cubicBezTo>
                    <a:pt x="379" y="374"/>
                    <a:pt x="378" y="373"/>
                    <a:pt x="376" y="374"/>
                  </a:cubicBezTo>
                  <a:cubicBezTo>
                    <a:pt x="376" y="376"/>
                    <a:pt x="378" y="376"/>
                    <a:pt x="378" y="377"/>
                  </a:cubicBezTo>
                  <a:cubicBezTo>
                    <a:pt x="374" y="379"/>
                    <a:pt x="371" y="380"/>
                    <a:pt x="368" y="381"/>
                  </a:cubicBezTo>
                  <a:cubicBezTo>
                    <a:pt x="367" y="386"/>
                    <a:pt x="373" y="384"/>
                    <a:pt x="376" y="385"/>
                  </a:cubicBezTo>
                  <a:cubicBezTo>
                    <a:pt x="376" y="386"/>
                    <a:pt x="373" y="385"/>
                    <a:pt x="372" y="386"/>
                  </a:cubicBezTo>
                  <a:cubicBezTo>
                    <a:pt x="373" y="391"/>
                    <a:pt x="376" y="393"/>
                    <a:pt x="380" y="395"/>
                  </a:cubicBezTo>
                  <a:cubicBezTo>
                    <a:pt x="382" y="401"/>
                    <a:pt x="384" y="405"/>
                    <a:pt x="388" y="409"/>
                  </a:cubicBezTo>
                  <a:cubicBezTo>
                    <a:pt x="386" y="409"/>
                    <a:pt x="386" y="409"/>
                    <a:pt x="386" y="411"/>
                  </a:cubicBezTo>
                  <a:cubicBezTo>
                    <a:pt x="388" y="423"/>
                    <a:pt x="409" y="417"/>
                    <a:pt x="417" y="416"/>
                  </a:cubicBezTo>
                  <a:cubicBezTo>
                    <a:pt x="420" y="414"/>
                    <a:pt x="419" y="410"/>
                    <a:pt x="421" y="408"/>
                  </a:cubicBezTo>
                  <a:cubicBezTo>
                    <a:pt x="421" y="411"/>
                    <a:pt x="423" y="410"/>
                    <a:pt x="424" y="410"/>
                  </a:cubicBezTo>
                  <a:cubicBezTo>
                    <a:pt x="422" y="418"/>
                    <a:pt x="428" y="427"/>
                    <a:pt x="429" y="436"/>
                  </a:cubicBezTo>
                  <a:cubicBezTo>
                    <a:pt x="426" y="436"/>
                    <a:pt x="424" y="441"/>
                    <a:pt x="421" y="443"/>
                  </a:cubicBezTo>
                  <a:cubicBezTo>
                    <a:pt x="422" y="450"/>
                    <a:pt x="425" y="453"/>
                    <a:pt x="424" y="461"/>
                  </a:cubicBezTo>
                  <a:cubicBezTo>
                    <a:pt x="423" y="463"/>
                    <a:pt x="421" y="464"/>
                    <a:pt x="421" y="466"/>
                  </a:cubicBezTo>
                  <a:cubicBezTo>
                    <a:pt x="419" y="463"/>
                    <a:pt x="418" y="465"/>
                    <a:pt x="415" y="465"/>
                  </a:cubicBezTo>
                  <a:cubicBezTo>
                    <a:pt x="415" y="469"/>
                    <a:pt x="419" y="467"/>
                    <a:pt x="422" y="468"/>
                  </a:cubicBezTo>
                  <a:cubicBezTo>
                    <a:pt x="423" y="470"/>
                    <a:pt x="422" y="470"/>
                    <a:pt x="422" y="471"/>
                  </a:cubicBezTo>
                  <a:cubicBezTo>
                    <a:pt x="427" y="470"/>
                    <a:pt x="428" y="469"/>
                    <a:pt x="433" y="468"/>
                  </a:cubicBezTo>
                  <a:cubicBezTo>
                    <a:pt x="433" y="467"/>
                    <a:pt x="432" y="467"/>
                    <a:pt x="431" y="466"/>
                  </a:cubicBezTo>
                  <a:cubicBezTo>
                    <a:pt x="435" y="464"/>
                    <a:pt x="437" y="463"/>
                    <a:pt x="442" y="462"/>
                  </a:cubicBezTo>
                  <a:cubicBezTo>
                    <a:pt x="442" y="464"/>
                    <a:pt x="441" y="464"/>
                    <a:pt x="443" y="465"/>
                  </a:cubicBezTo>
                  <a:cubicBezTo>
                    <a:pt x="444" y="461"/>
                    <a:pt x="450" y="456"/>
                    <a:pt x="454" y="458"/>
                  </a:cubicBezTo>
                  <a:cubicBezTo>
                    <a:pt x="450" y="461"/>
                    <a:pt x="456" y="463"/>
                    <a:pt x="456" y="465"/>
                  </a:cubicBezTo>
                  <a:cubicBezTo>
                    <a:pt x="457" y="465"/>
                    <a:pt x="458" y="464"/>
                    <a:pt x="458" y="465"/>
                  </a:cubicBezTo>
                  <a:cubicBezTo>
                    <a:pt x="459" y="466"/>
                    <a:pt x="459" y="468"/>
                    <a:pt x="460" y="469"/>
                  </a:cubicBezTo>
                  <a:cubicBezTo>
                    <a:pt x="464" y="469"/>
                    <a:pt x="463" y="464"/>
                    <a:pt x="466" y="463"/>
                  </a:cubicBezTo>
                  <a:cubicBezTo>
                    <a:pt x="467" y="465"/>
                    <a:pt x="465" y="465"/>
                    <a:pt x="465" y="467"/>
                  </a:cubicBezTo>
                  <a:cubicBezTo>
                    <a:pt x="475" y="469"/>
                    <a:pt x="469" y="486"/>
                    <a:pt x="480" y="486"/>
                  </a:cubicBezTo>
                  <a:cubicBezTo>
                    <a:pt x="481" y="484"/>
                    <a:pt x="482" y="483"/>
                    <a:pt x="483" y="481"/>
                  </a:cubicBezTo>
                  <a:cubicBezTo>
                    <a:pt x="481" y="479"/>
                    <a:pt x="481" y="477"/>
                    <a:pt x="481" y="474"/>
                  </a:cubicBezTo>
                  <a:cubicBezTo>
                    <a:pt x="482" y="470"/>
                    <a:pt x="486" y="465"/>
                    <a:pt x="489" y="463"/>
                  </a:cubicBezTo>
                  <a:cubicBezTo>
                    <a:pt x="488" y="466"/>
                    <a:pt x="487" y="468"/>
                    <a:pt x="485" y="471"/>
                  </a:cubicBezTo>
                  <a:cubicBezTo>
                    <a:pt x="490" y="472"/>
                    <a:pt x="488" y="475"/>
                    <a:pt x="490" y="478"/>
                  </a:cubicBezTo>
                  <a:cubicBezTo>
                    <a:pt x="494" y="484"/>
                    <a:pt x="511" y="470"/>
                    <a:pt x="516" y="472"/>
                  </a:cubicBezTo>
                  <a:cubicBezTo>
                    <a:pt x="514" y="481"/>
                    <a:pt x="499" y="485"/>
                    <a:pt x="505" y="496"/>
                  </a:cubicBezTo>
                  <a:cubicBezTo>
                    <a:pt x="504" y="496"/>
                    <a:pt x="505" y="495"/>
                    <a:pt x="504" y="495"/>
                  </a:cubicBezTo>
                  <a:cubicBezTo>
                    <a:pt x="501" y="500"/>
                    <a:pt x="498" y="511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9"/>
                    <a:pt x="499" y="520"/>
                    <a:pt x="499" y="520"/>
                  </a:cubicBezTo>
                  <a:cubicBezTo>
                    <a:pt x="499" y="520"/>
                    <a:pt x="499" y="519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2" y="519"/>
                    <a:pt x="491" y="526"/>
                    <a:pt x="484" y="527"/>
                  </a:cubicBezTo>
                  <a:cubicBezTo>
                    <a:pt x="479" y="532"/>
                    <a:pt x="473" y="536"/>
                    <a:pt x="474" y="545"/>
                  </a:cubicBezTo>
                  <a:cubicBezTo>
                    <a:pt x="471" y="546"/>
                    <a:pt x="470" y="545"/>
                    <a:pt x="469" y="543"/>
                  </a:cubicBezTo>
                  <a:cubicBezTo>
                    <a:pt x="470" y="543"/>
                    <a:pt x="472" y="543"/>
                    <a:pt x="472" y="541"/>
                  </a:cubicBezTo>
                  <a:cubicBezTo>
                    <a:pt x="467" y="543"/>
                    <a:pt x="463" y="546"/>
                    <a:pt x="459" y="549"/>
                  </a:cubicBezTo>
                  <a:cubicBezTo>
                    <a:pt x="458" y="549"/>
                    <a:pt x="458" y="548"/>
                    <a:pt x="457" y="548"/>
                  </a:cubicBezTo>
                  <a:cubicBezTo>
                    <a:pt x="450" y="551"/>
                    <a:pt x="444" y="556"/>
                    <a:pt x="437" y="559"/>
                  </a:cubicBezTo>
                  <a:cubicBezTo>
                    <a:pt x="434" y="562"/>
                    <a:pt x="433" y="567"/>
                    <a:pt x="430" y="569"/>
                  </a:cubicBezTo>
                  <a:cubicBezTo>
                    <a:pt x="430" y="571"/>
                    <a:pt x="431" y="572"/>
                    <a:pt x="429" y="573"/>
                  </a:cubicBezTo>
                  <a:cubicBezTo>
                    <a:pt x="431" y="573"/>
                    <a:pt x="434" y="575"/>
                    <a:pt x="435" y="577"/>
                  </a:cubicBezTo>
                  <a:cubicBezTo>
                    <a:pt x="434" y="577"/>
                    <a:pt x="435" y="578"/>
                    <a:pt x="434" y="579"/>
                  </a:cubicBezTo>
                  <a:cubicBezTo>
                    <a:pt x="432" y="577"/>
                    <a:pt x="432" y="575"/>
                    <a:pt x="430" y="574"/>
                  </a:cubicBezTo>
                  <a:cubicBezTo>
                    <a:pt x="429" y="576"/>
                    <a:pt x="427" y="573"/>
                    <a:pt x="425" y="573"/>
                  </a:cubicBezTo>
                  <a:cubicBezTo>
                    <a:pt x="424" y="575"/>
                    <a:pt x="426" y="577"/>
                    <a:pt x="424" y="579"/>
                  </a:cubicBezTo>
                  <a:cubicBezTo>
                    <a:pt x="422" y="576"/>
                    <a:pt x="423" y="573"/>
                    <a:pt x="421" y="573"/>
                  </a:cubicBezTo>
                  <a:cubicBezTo>
                    <a:pt x="422" y="571"/>
                    <a:pt x="423" y="572"/>
                    <a:pt x="425" y="572"/>
                  </a:cubicBezTo>
                  <a:cubicBezTo>
                    <a:pt x="425" y="571"/>
                    <a:pt x="425" y="570"/>
                    <a:pt x="425" y="568"/>
                  </a:cubicBezTo>
                  <a:cubicBezTo>
                    <a:pt x="422" y="568"/>
                    <a:pt x="422" y="569"/>
                    <a:pt x="420" y="570"/>
                  </a:cubicBezTo>
                  <a:cubicBezTo>
                    <a:pt x="420" y="567"/>
                    <a:pt x="417" y="571"/>
                    <a:pt x="417" y="568"/>
                  </a:cubicBezTo>
                  <a:cubicBezTo>
                    <a:pt x="418" y="568"/>
                    <a:pt x="420" y="569"/>
                    <a:pt x="419" y="567"/>
                  </a:cubicBezTo>
                  <a:cubicBezTo>
                    <a:pt x="402" y="567"/>
                    <a:pt x="393" y="575"/>
                    <a:pt x="384" y="583"/>
                  </a:cubicBezTo>
                  <a:cubicBezTo>
                    <a:pt x="385" y="585"/>
                    <a:pt x="386" y="585"/>
                    <a:pt x="384" y="587"/>
                  </a:cubicBezTo>
                  <a:cubicBezTo>
                    <a:pt x="383" y="587"/>
                    <a:pt x="384" y="585"/>
                    <a:pt x="383" y="585"/>
                  </a:cubicBezTo>
                  <a:cubicBezTo>
                    <a:pt x="381" y="588"/>
                    <a:pt x="379" y="587"/>
                    <a:pt x="376" y="589"/>
                  </a:cubicBezTo>
                  <a:cubicBezTo>
                    <a:pt x="375" y="590"/>
                    <a:pt x="378" y="591"/>
                    <a:pt x="375" y="592"/>
                  </a:cubicBezTo>
                  <a:cubicBezTo>
                    <a:pt x="374" y="592"/>
                    <a:pt x="374" y="592"/>
                    <a:pt x="373" y="591"/>
                  </a:cubicBezTo>
                  <a:cubicBezTo>
                    <a:pt x="375" y="591"/>
                    <a:pt x="375" y="590"/>
                    <a:pt x="375" y="589"/>
                  </a:cubicBezTo>
                  <a:cubicBezTo>
                    <a:pt x="372" y="591"/>
                    <a:pt x="367" y="591"/>
                    <a:pt x="365" y="593"/>
                  </a:cubicBezTo>
                  <a:cubicBezTo>
                    <a:pt x="367" y="596"/>
                    <a:pt x="365" y="600"/>
                    <a:pt x="363" y="599"/>
                  </a:cubicBezTo>
                  <a:cubicBezTo>
                    <a:pt x="363" y="596"/>
                    <a:pt x="362" y="597"/>
                    <a:pt x="363" y="595"/>
                  </a:cubicBezTo>
                  <a:cubicBezTo>
                    <a:pt x="354" y="590"/>
                    <a:pt x="347" y="598"/>
                    <a:pt x="340" y="595"/>
                  </a:cubicBezTo>
                  <a:cubicBezTo>
                    <a:pt x="336" y="596"/>
                    <a:pt x="335" y="601"/>
                    <a:pt x="333" y="604"/>
                  </a:cubicBezTo>
                  <a:cubicBezTo>
                    <a:pt x="331" y="604"/>
                    <a:pt x="328" y="604"/>
                    <a:pt x="326" y="606"/>
                  </a:cubicBezTo>
                  <a:cubicBezTo>
                    <a:pt x="324" y="613"/>
                    <a:pt x="333" y="617"/>
                    <a:pt x="340" y="614"/>
                  </a:cubicBezTo>
                  <a:cubicBezTo>
                    <a:pt x="341" y="607"/>
                    <a:pt x="353" y="608"/>
                    <a:pt x="357" y="612"/>
                  </a:cubicBezTo>
                  <a:cubicBezTo>
                    <a:pt x="358" y="610"/>
                    <a:pt x="360" y="610"/>
                    <a:pt x="362" y="611"/>
                  </a:cubicBezTo>
                  <a:cubicBezTo>
                    <a:pt x="362" y="609"/>
                    <a:pt x="361" y="607"/>
                    <a:pt x="363" y="607"/>
                  </a:cubicBezTo>
                  <a:cubicBezTo>
                    <a:pt x="364" y="610"/>
                    <a:pt x="366" y="611"/>
                    <a:pt x="370" y="612"/>
                  </a:cubicBezTo>
                  <a:cubicBezTo>
                    <a:pt x="369" y="609"/>
                    <a:pt x="368" y="608"/>
                    <a:pt x="367" y="606"/>
                  </a:cubicBezTo>
                  <a:cubicBezTo>
                    <a:pt x="366" y="606"/>
                    <a:pt x="363" y="607"/>
                    <a:pt x="363" y="605"/>
                  </a:cubicBezTo>
                  <a:cubicBezTo>
                    <a:pt x="366" y="605"/>
                    <a:pt x="370" y="603"/>
                    <a:pt x="372" y="600"/>
                  </a:cubicBezTo>
                  <a:cubicBezTo>
                    <a:pt x="372" y="598"/>
                    <a:pt x="369" y="598"/>
                    <a:pt x="368" y="596"/>
                  </a:cubicBezTo>
                  <a:cubicBezTo>
                    <a:pt x="369" y="595"/>
                    <a:pt x="370" y="595"/>
                    <a:pt x="372" y="595"/>
                  </a:cubicBezTo>
                  <a:cubicBezTo>
                    <a:pt x="373" y="598"/>
                    <a:pt x="372" y="600"/>
                    <a:pt x="374" y="603"/>
                  </a:cubicBezTo>
                  <a:cubicBezTo>
                    <a:pt x="377" y="603"/>
                    <a:pt x="378" y="602"/>
                    <a:pt x="380" y="601"/>
                  </a:cubicBezTo>
                  <a:cubicBezTo>
                    <a:pt x="381" y="601"/>
                    <a:pt x="380" y="603"/>
                    <a:pt x="382" y="603"/>
                  </a:cubicBezTo>
                  <a:cubicBezTo>
                    <a:pt x="381" y="598"/>
                    <a:pt x="384" y="594"/>
                    <a:pt x="381" y="591"/>
                  </a:cubicBezTo>
                  <a:cubicBezTo>
                    <a:pt x="381" y="591"/>
                    <a:pt x="381" y="590"/>
                    <a:pt x="382" y="590"/>
                  </a:cubicBezTo>
                  <a:cubicBezTo>
                    <a:pt x="385" y="591"/>
                    <a:pt x="384" y="596"/>
                    <a:pt x="383" y="597"/>
                  </a:cubicBezTo>
                  <a:cubicBezTo>
                    <a:pt x="383" y="600"/>
                    <a:pt x="387" y="601"/>
                    <a:pt x="390" y="601"/>
                  </a:cubicBezTo>
                  <a:cubicBezTo>
                    <a:pt x="391" y="601"/>
                    <a:pt x="389" y="597"/>
                    <a:pt x="391" y="597"/>
                  </a:cubicBezTo>
                  <a:cubicBezTo>
                    <a:pt x="390" y="599"/>
                    <a:pt x="393" y="600"/>
                    <a:pt x="394" y="600"/>
                  </a:cubicBezTo>
                  <a:cubicBezTo>
                    <a:pt x="394" y="599"/>
                    <a:pt x="396" y="600"/>
                    <a:pt x="396" y="599"/>
                  </a:cubicBezTo>
                  <a:cubicBezTo>
                    <a:pt x="397" y="596"/>
                    <a:pt x="395" y="596"/>
                    <a:pt x="395" y="594"/>
                  </a:cubicBezTo>
                  <a:cubicBezTo>
                    <a:pt x="396" y="594"/>
                    <a:pt x="396" y="596"/>
                    <a:pt x="398" y="596"/>
                  </a:cubicBezTo>
                  <a:cubicBezTo>
                    <a:pt x="398" y="593"/>
                    <a:pt x="402" y="593"/>
                    <a:pt x="404" y="589"/>
                  </a:cubicBezTo>
                  <a:cubicBezTo>
                    <a:pt x="406" y="585"/>
                    <a:pt x="405" y="578"/>
                    <a:pt x="411" y="582"/>
                  </a:cubicBezTo>
                  <a:cubicBezTo>
                    <a:pt x="409" y="585"/>
                    <a:pt x="407" y="587"/>
                    <a:pt x="406" y="591"/>
                  </a:cubicBezTo>
                  <a:cubicBezTo>
                    <a:pt x="410" y="594"/>
                    <a:pt x="418" y="592"/>
                    <a:pt x="421" y="588"/>
                  </a:cubicBezTo>
                  <a:cubicBezTo>
                    <a:pt x="420" y="589"/>
                    <a:pt x="422" y="589"/>
                    <a:pt x="422" y="590"/>
                  </a:cubicBezTo>
                  <a:cubicBezTo>
                    <a:pt x="424" y="590"/>
                    <a:pt x="424" y="591"/>
                    <a:pt x="426" y="591"/>
                  </a:cubicBezTo>
                  <a:cubicBezTo>
                    <a:pt x="427" y="590"/>
                    <a:pt x="425" y="587"/>
                    <a:pt x="427" y="587"/>
                  </a:cubicBezTo>
                  <a:cubicBezTo>
                    <a:pt x="428" y="587"/>
                    <a:pt x="427" y="591"/>
                    <a:pt x="429" y="590"/>
                  </a:cubicBezTo>
                  <a:cubicBezTo>
                    <a:pt x="430" y="584"/>
                    <a:pt x="440" y="586"/>
                    <a:pt x="441" y="581"/>
                  </a:cubicBezTo>
                  <a:cubicBezTo>
                    <a:pt x="443" y="581"/>
                    <a:pt x="445" y="580"/>
                    <a:pt x="446" y="579"/>
                  </a:cubicBezTo>
                  <a:cubicBezTo>
                    <a:pt x="447" y="579"/>
                    <a:pt x="448" y="579"/>
                    <a:pt x="449" y="580"/>
                  </a:cubicBezTo>
                  <a:cubicBezTo>
                    <a:pt x="447" y="584"/>
                    <a:pt x="447" y="586"/>
                    <a:pt x="445" y="589"/>
                  </a:cubicBezTo>
                  <a:cubicBezTo>
                    <a:pt x="446" y="589"/>
                    <a:pt x="448" y="589"/>
                    <a:pt x="449" y="590"/>
                  </a:cubicBezTo>
                  <a:cubicBezTo>
                    <a:pt x="450" y="586"/>
                    <a:pt x="452" y="585"/>
                    <a:pt x="452" y="581"/>
                  </a:cubicBezTo>
                  <a:cubicBezTo>
                    <a:pt x="453" y="581"/>
                    <a:pt x="453" y="583"/>
                    <a:pt x="454" y="582"/>
                  </a:cubicBezTo>
                  <a:cubicBezTo>
                    <a:pt x="454" y="581"/>
                    <a:pt x="455" y="580"/>
                    <a:pt x="456" y="579"/>
                  </a:cubicBezTo>
                  <a:cubicBezTo>
                    <a:pt x="459" y="580"/>
                    <a:pt x="461" y="577"/>
                    <a:pt x="464" y="580"/>
                  </a:cubicBezTo>
                  <a:cubicBezTo>
                    <a:pt x="464" y="578"/>
                    <a:pt x="466" y="579"/>
                    <a:pt x="467" y="576"/>
                  </a:cubicBezTo>
                  <a:cubicBezTo>
                    <a:pt x="468" y="576"/>
                    <a:pt x="468" y="578"/>
                    <a:pt x="470" y="578"/>
                  </a:cubicBezTo>
                  <a:cubicBezTo>
                    <a:pt x="472" y="578"/>
                    <a:pt x="471" y="575"/>
                    <a:pt x="472" y="574"/>
                  </a:cubicBezTo>
                  <a:cubicBezTo>
                    <a:pt x="473" y="575"/>
                    <a:pt x="473" y="578"/>
                    <a:pt x="475" y="577"/>
                  </a:cubicBezTo>
                  <a:cubicBezTo>
                    <a:pt x="475" y="575"/>
                    <a:pt x="475" y="577"/>
                    <a:pt x="476" y="577"/>
                  </a:cubicBezTo>
                  <a:cubicBezTo>
                    <a:pt x="476" y="571"/>
                    <a:pt x="483" y="572"/>
                    <a:pt x="484" y="567"/>
                  </a:cubicBezTo>
                  <a:cubicBezTo>
                    <a:pt x="481" y="567"/>
                    <a:pt x="482" y="569"/>
                    <a:pt x="480" y="569"/>
                  </a:cubicBezTo>
                  <a:cubicBezTo>
                    <a:pt x="480" y="567"/>
                    <a:pt x="483" y="568"/>
                    <a:pt x="482" y="565"/>
                  </a:cubicBezTo>
                  <a:cubicBezTo>
                    <a:pt x="480" y="564"/>
                    <a:pt x="478" y="565"/>
                    <a:pt x="476" y="563"/>
                  </a:cubicBezTo>
                  <a:cubicBezTo>
                    <a:pt x="478" y="562"/>
                    <a:pt x="478" y="560"/>
                    <a:pt x="480" y="559"/>
                  </a:cubicBezTo>
                  <a:cubicBezTo>
                    <a:pt x="482" y="559"/>
                    <a:pt x="482" y="561"/>
                    <a:pt x="484" y="560"/>
                  </a:cubicBezTo>
                  <a:cubicBezTo>
                    <a:pt x="486" y="558"/>
                    <a:pt x="489" y="559"/>
                    <a:pt x="491" y="559"/>
                  </a:cubicBezTo>
                  <a:cubicBezTo>
                    <a:pt x="492" y="558"/>
                    <a:pt x="491" y="556"/>
                    <a:pt x="491" y="554"/>
                  </a:cubicBezTo>
                  <a:cubicBezTo>
                    <a:pt x="490" y="554"/>
                    <a:pt x="489" y="555"/>
                    <a:pt x="489" y="554"/>
                  </a:cubicBezTo>
                  <a:cubicBezTo>
                    <a:pt x="489" y="553"/>
                    <a:pt x="492" y="553"/>
                    <a:pt x="493" y="552"/>
                  </a:cubicBezTo>
                  <a:cubicBezTo>
                    <a:pt x="492" y="553"/>
                    <a:pt x="494" y="553"/>
                    <a:pt x="494" y="554"/>
                  </a:cubicBezTo>
                  <a:cubicBezTo>
                    <a:pt x="497" y="554"/>
                    <a:pt x="496" y="554"/>
                    <a:pt x="499" y="554"/>
                  </a:cubicBezTo>
                  <a:cubicBezTo>
                    <a:pt x="500" y="552"/>
                    <a:pt x="498" y="552"/>
                    <a:pt x="498" y="550"/>
                  </a:cubicBezTo>
                  <a:cubicBezTo>
                    <a:pt x="499" y="549"/>
                    <a:pt x="499" y="550"/>
                    <a:pt x="501" y="549"/>
                  </a:cubicBezTo>
                  <a:cubicBezTo>
                    <a:pt x="501" y="547"/>
                    <a:pt x="499" y="546"/>
                    <a:pt x="501" y="545"/>
                  </a:cubicBezTo>
                  <a:cubicBezTo>
                    <a:pt x="502" y="547"/>
                    <a:pt x="503" y="549"/>
                    <a:pt x="506" y="550"/>
                  </a:cubicBezTo>
                  <a:cubicBezTo>
                    <a:pt x="507" y="547"/>
                    <a:pt x="510" y="545"/>
                    <a:pt x="512" y="543"/>
                  </a:cubicBezTo>
                  <a:cubicBezTo>
                    <a:pt x="512" y="545"/>
                    <a:pt x="512" y="546"/>
                    <a:pt x="514" y="545"/>
                  </a:cubicBezTo>
                  <a:cubicBezTo>
                    <a:pt x="514" y="544"/>
                    <a:pt x="515" y="542"/>
                    <a:pt x="516" y="541"/>
                  </a:cubicBezTo>
                  <a:cubicBezTo>
                    <a:pt x="516" y="542"/>
                    <a:pt x="518" y="542"/>
                    <a:pt x="520" y="543"/>
                  </a:cubicBezTo>
                  <a:cubicBezTo>
                    <a:pt x="520" y="539"/>
                    <a:pt x="522" y="538"/>
                    <a:pt x="524" y="537"/>
                  </a:cubicBezTo>
                  <a:cubicBezTo>
                    <a:pt x="525" y="535"/>
                    <a:pt x="524" y="534"/>
                    <a:pt x="523" y="533"/>
                  </a:cubicBezTo>
                  <a:cubicBezTo>
                    <a:pt x="526" y="533"/>
                    <a:pt x="525" y="531"/>
                    <a:pt x="525" y="529"/>
                  </a:cubicBezTo>
                  <a:cubicBezTo>
                    <a:pt x="524" y="529"/>
                    <a:pt x="522" y="531"/>
                    <a:pt x="522" y="529"/>
                  </a:cubicBezTo>
                  <a:cubicBezTo>
                    <a:pt x="525" y="528"/>
                    <a:pt x="526" y="526"/>
                    <a:pt x="529" y="525"/>
                  </a:cubicBezTo>
                  <a:cubicBezTo>
                    <a:pt x="529" y="527"/>
                    <a:pt x="530" y="527"/>
                    <a:pt x="532" y="527"/>
                  </a:cubicBezTo>
                  <a:cubicBezTo>
                    <a:pt x="532" y="524"/>
                    <a:pt x="531" y="525"/>
                    <a:pt x="532" y="522"/>
                  </a:cubicBezTo>
                  <a:cubicBezTo>
                    <a:pt x="534" y="524"/>
                    <a:pt x="536" y="522"/>
                    <a:pt x="538" y="523"/>
                  </a:cubicBezTo>
                  <a:cubicBezTo>
                    <a:pt x="538" y="521"/>
                    <a:pt x="538" y="518"/>
                    <a:pt x="541" y="519"/>
                  </a:cubicBezTo>
                  <a:cubicBezTo>
                    <a:pt x="542" y="517"/>
                    <a:pt x="540" y="517"/>
                    <a:pt x="541" y="514"/>
                  </a:cubicBezTo>
                  <a:cubicBezTo>
                    <a:pt x="543" y="516"/>
                    <a:pt x="544" y="517"/>
                    <a:pt x="546" y="518"/>
                  </a:cubicBezTo>
                  <a:cubicBezTo>
                    <a:pt x="547" y="515"/>
                    <a:pt x="549" y="512"/>
                    <a:pt x="553" y="512"/>
                  </a:cubicBezTo>
                  <a:cubicBezTo>
                    <a:pt x="552" y="510"/>
                    <a:pt x="553" y="509"/>
                    <a:pt x="554" y="507"/>
                  </a:cubicBezTo>
                  <a:cubicBezTo>
                    <a:pt x="556" y="508"/>
                    <a:pt x="559" y="510"/>
                    <a:pt x="560" y="507"/>
                  </a:cubicBezTo>
                  <a:cubicBezTo>
                    <a:pt x="561" y="507"/>
                    <a:pt x="561" y="508"/>
                    <a:pt x="562" y="509"/>
                  </a:cubicBezTo>
                  <a:cubicBezTo>
                    <a:pt x="563" y="508"/>
                    <a:pt x="563" y="506"/>
                    <a:pt x="564" y="505"/>
                  </a:cubicBezTo>
                  <a:cubicBezTo>
                    <a:pt x="565" y="508"/>
                    <a:pt x="565" y="504"/>
                    <a:pt x="566" y="504"/>
                  </a:cubicBezTo>
                  <a:cubicBezTo>
                    <a:pt x="565" y="505"/>
                    <a:pt x="566" y="506"/>
                    <a:pt x="568" y="506"/>
                  </a:cubicBezTo>
                  <a:cubicBezTo>
                    <a:pt x="570" y="504"/>
                    <a:pt x="570" y="502"/>
                    <a:pt x="572" y="499"/>
                  </a:cubicBezTo>
                  <a:cubicBezTo>
                    <a:pt x="573" y="498"/>
                    <a:pt x="572" y="497"/>
                    <a:pt x="571" y="496"/>
                  </a:cubicBezTo>
                  <a:cubicBezTo>
                    <a:pt x="573" y="497"/>
                    <a:pt x="575" y="496"/>
                    <a:pt x="575" y="495"/>
                  </a:cubicBezTo>
                  <a:cubicBezTo>
                    <a:pt x="575" y="493"/>
                    <a:pt x="573" y="493"/>
                    <a:pt x="574" y="491"/>
                  </a:cubicBezTo>
                  <a:cubicBezTo>
                    <a:pt x="578" y="492"/>
                    <a:pt x="577" y="488"/>
                    <a:pt x="578" y="487"/>
                  </a:cubicBezTo>
                  <a:cubicBezTo>
                    <a:pt x="583" y="488"/>
                    <a:pt x="588" y="483"/>
                    <a:pt x="589" y="479"/>
                  </a:cubicBezTo>
                  <a:cubicBezTo>
                    <a:pt x="589" y="479"/>
                    <a:pt x="590" y="479"/>
                    <a:pt x="591" y="479"/>
                  </a:cubicBezTo>
                  <a:cubicBezTo>
                    <a:pt x="590" y="472"/>
                    <a:pt x="584" y="474"/>
                    <a:pt x="583" y="468"/>
                  </a:cubicBezTo>
                  <a:cubicBezTo>
                    <a:pt x="578" y="470"/>
                    <a:pt x="575" y="466"/>
                    <a:pt x="573" y="470"/>
                  </a:cubicBezTo>
                  <a:cubicBezTo>
                    <a:pt x="572" y="465"/>
                    <a:pt x="575" y="464"/>
                    <a:pt x="575" y="460"/>
                  </a:cubicBezTo>
                  <a:cubicBezTo>
                    <a:pt x="579" y="460"/>
                    <a:pt x="577" y="455"/>
                    <a:pt x="583" y="456"/>
                  </a:cubicBezTo>
                  <a:cubicBezTo>
                    <a:pt x="583" y="454"/>
                    <a:pt x="583" y="453"/>
                    <a:pt x="583" y="451"/>
                  </a:cubicBezTo>
                  <a:cubicBezTo>
                    <a:pt x="584" y="451"/>
                    <a:pt x="585" y="451"/>
                    <a:pt x="586" y="451"/>
                  </a:cubicBezTo>
                  <a:cubicBezTo>
                    <a:pt x="587" y="450"/>
                    <a:pt x="586" y="448"/>
                    <a:pt x="588" y="448"/>
                  </a:cubicBezTo>
                  <a:cubicBezTo>
                    <a:pt x="593" y="451"/>
                    <a:pt x="597" y="446"/>
                    <a:pt x="598" y="441"/>
                  </a:cubicBezTo>
                  <a:cubicBezTo>
                    <a:pt x="597" y="441"/>
                    <a:pt x="597" y="440"/>
                    <a:pt x="596" y="440"/>
                  </a:cubicBezTo>
                  <a:cubicBezTo>
                    <a:pt x="604" y="443"/>
                    <a:pt x="608" y="430"/>
                    <a:pt x="603" y="427"/>
                  </a:cubicBezTo>
                  <a:cubicBezTo>
                    <a:pt x="604" y="427"/>
                    <a:pt x="604" y="428"/>
                    <a:pt x="606" y="427"/>
                  </a:cubicBezTo>
                  <a:cubicBezTo>
                    <a:pt x="608" y="425"/>
                    <a:pt x="610" y="423"/>
                    <a:pt x="613" y="421"/>
                  </a:cubicBezTo>
                  <a:cubicBezTo>
                    <a:pt x="613" y="419"/>
                    <a:pt x="610" y="420"/>
                    <a:pt x="611" y="417"/>
                  </a:cubicBezTo>
                  <a:cubicBezTo>
                    <a:pt x="615" y="415"/>
                    <a:pt x="616" y="407"/>
                    <a:pt x="623" y="409"/>
                  </a:cubicBezTo>
                  <a:cubicBezTo>
                    <a:pt x="623" y="406"/>
                    <a:pt x="622" y="405"/>
                    <a:pt x="621" y="403"/>
                  </a:cubicBezTo>
                  <a:cubicBezTo>
                    <a:pt x="624" y="400"/>
                    <a:pt x="627" y="397"/>
                    <a:pt x="633" y="397"/>
                  </a:cubicBezTo>
                  <a:cubicBezTo>
                    <a:pt x="635" y="392"/>
                    <a:pt x="642" y="386"/>
                    <a:pt x="646" y="389"/>
                  </a:cubicBezTo>
                  <a:cubicBezTo>
                    <a:pt x="649" y="389"/>
                    <a:pt x="653" y="388"/>
                    <a:pt x="655" y="390"/>
                  </a:cubicBezTo>
                  <a:cubicBezTo>
                    <a:pt x="653" y="389"/>
                    <a:pt x="653" y="391"/>
                    <a:pt x="652" y="392"/>
                  </a:cubicBezTo>
                  <a:cubicBezTo>
                    <a:pt x="654" y="395"/>
                    <a:pt x="657" y="396"/>
                    <a:pt x="659" y="399"/>
                  </a:cubicBezTo>
                  <a:cubicBezTo>
                    <a:pt x="655" y="400"/>
                    <a:pt x="649" y="402"/>
                    <a:pt x="647" y="396"/>
                  </a:cubicBezTo>
                  <a:cubicBezTo>
                    <a:pt x="640" y="400"/>
                    <a:pt x="635" y="406"/>
                    <a:pt x="627" y="408"/>
                  </a:cubicBezTo>
                  <a:cubicBezTo>
                    <a:pt x="634" y="422"/>
                    <a:pt x="620" y="432"/>
                    <a:pt x="617" y="444"/>
                  </a:cubicBezTo>
                  <a:cubicBezTo>
                    <a:pt x="619" y="448"/>
                    <a:pt x="623" y="450"/>
                    <a:pt x="627" y="451"/>
                  </a:cubicBezTo>
                  <a:cubicBezTo>
                    <a:pt x="628" y="450"/>
                    <a:pt x="626" y="450"/>
                    <a:pt x="626" y="449"/>
                  </a:cubicBezTo>
                  <a:cubicBezTo>
                    <a:pt x="629" y="448"/>
                    <a:pt x="633" y="445"/>
                    <a:pt x="634" y="444"/>
                  </a:cubicBezTo>
                  <a:cubicBezTo>
                    <a:pt x="632" y="449"/>
                    <a:pt x="627" y="451"/>
                    <a:pt x="625" y="455"/>
                  </a:cubicBezTo>
                  <a:cubicBezTo>
                    <a:pt x="619" y="454"/>
                    <a:pt x="615" y="459"/>
                    <a:pt x="615" y="464"/>
                  </a:cubicBezTo>
                  <a:cubicBezTo>
                    <a:pt x="617" y="465"/>
                    <a:pt x="618" y="467"/>
                    <a:pt x="621" y="468"/>
                  </a:cubicBezTo>
                  <a:cubicBezTo>
                    <a:pt x="622" y="468"/>
                    <a:pt x="623" y="468"/>
                    <a:pt x="624" y="468"/>
                  </a:cubicBezTo>
                  <a:cubicBezTo>
                    <a:pt x="624" y="466"/>
                    <a:pt x="626" y="467"/>
                    <a:pt x="627" y="465"/>
                  </a:cubicBezTo>
                  <a:cubicBezTo>
                    <a:pt x="628" y="466"/>
                    <a:pt x="630" y="466"/>
                    <a:pt x="632" y="466"/>
                  </a:cubicBezTo>
                  <a:cubicBezTo>
                    <a:pt x="633" y="466"/>
                    <a:pt x="633" y="464"/>
                    <a:pt x="634" y="464"/>
                  </a:cubicBezTo>
                  <a:cubicBezTo>
                    <a:pt x="633" y="465"/>
                    <a:pt x="633" y="466"/>
                    <a:pt x="636" y="467"/>
                  </a:cubicBezTo>
                  <a:cubicBezTo>
                    <a:pt x="638" y="464"/>
                    <a:pt x="638" y="458"/>
                    <a:pt x="643" y="458"/>
                  </a:cubicBezTo>
                  <a:cubicBezTo>
                    <a:pt x="643" y="458"/>
                    <a:pt x="643" y="456"/>
                    <a:pt x="644" y="456"/>
                  </a:cubicBezTo>
                  <a:cubicBezTo>
                    <a:pt x="649" y="458"/>
                    <a:pt x="656" y="451"/>
                    <a:pt x="655" y="444"/>
                  </a:cubicBezTo>
                  <a:cubicBezTo>
                    <a:pt x="657" y="445"/>
                    <a:pt x="657" y="449"/>
                    <a:pt x="660" y="449"/>
                  </a:cubicBezTo>
                  <a:cubicBezTo>
                    <a:pt x="660" y="445"/>
                    <a:pt x="658" y="442"/>
                    <a:pt x="660" y="440"/>
                  </a:cubicBezTo>
                  <a:cubicBezTo>
                    <a:pt x="661" y="442"/>
                    <a:pt x="660" y="446"/>
                    <a:pt x="663" y="446"/>
                  </a:cubicBezTo>
                  <a:cubicBezTo>
                    <a:pt x="662" y="440"/>
                    <a:pt x="662" y="438"/>
                    <a:pt x="666" y="436"/>
                  </a:cubicBezTo>
                  <a:cubicBezTo>
                    <a:pt x="666" y="438"/>
                    <a:pt x="667" y="439"/>
                    <a:pt x="667" y="440"/>
                  </a:cubicBezTo>
                  <a:cubicBezTo>
                    <a:pt x="670" y="440"/>
                    <a:pt x="668" y="436"/>
                    <a:pt x="670" y="436"/>
                  </a:cubicBezTo>
                  <a:cubicBezTo>
                    <a:pt x="673" y="439"/>
                    <a:pt x="677" y="436"/>
                    <a:pt x="680" y="439"/>
                  </a:cubicBezTo>
                  <a:cubicBezTo>
                    <a:pt x="682" y="437"/>
                    <a:pt x="682" y="436"/>
                    <a:pt x="684" y="438"/>
                  </a:cubicBezTo>
                  <a:cubicBezTo>
                    <a:pt x="684" y="435"/>
                    <a:pt x="685" y="434"/>
                    <a:pt x="685" y="431"/>
                  </a:cubicBezTo>
                  <a:cubicBezTo>
                    <a:pt x="688" y="433"/>
                    <a:pt x="690" y="429"/>
                    <a:pt x="691" y="427"/>
                  </a:cubicBezTo>
                  <a:cubicBezTo>
                    <a:pt x="690" y="426"/>
                    <a:pt x="688" y="426"/>
                    <a:pt x="687" y="425"/>
                  </a:cubicBezTo>
                  <a:cubicBezTo>
                    <a:pt x="689" y="423"/>
                    <a:pt x="690" y="421"/>
                    <a:pt x="693" y="420"/>
                  </a:cubicBezTo>
                  <a:cubicBezTo>
                    <a:pt x="693" y="416"/>
                    <a:pt x="691" y="415"/>
                    <a:pt x="690" y="412"/>
                  </a:cubicBezTo>
                  <a:cubicBezTo>
                    <a:pt x="688" y="412"/>
                    <a:pt x="687" y="417"/>
                    <a:pt x="686" y="416"/>
                  </a:cubicBezTo>
                  <a:cubicBezTo>
                    <a:pt x="689" y="413"/>
                    <a:pt x="686" y="410"/>
                    <a:pt x="687" y="406"/>
                  </a:cubicBezTo>
                  <a:cubicBezTo>
                    <a:pt x="685" y="405"/>
                    <a:pt x="685" y="409"/>
                    <a:pt x="685" y="408"/>
                  </a:cubicBezTo>
                  <a:cubicBezTo>
                    <a:pt x="685" y="403"/>
                    <a:pt x="687" y="400"/>
                    <a:pt x="688" y="396"/>
                  </a:cubicBezTo>
                  <a:cubicBezTo>
                    <a:pt x="688" y="400"/>
                    <a:pt x="691" y="396"/>
                    <a:pt x="691" y="397"/>
                  </a:cubicBezTo>
                  <a:cubicBezTo>
                    <a:pt x="689" y="399"/>
                    <a:pt x="688" y="402"/>
                    <a:pt x="687" y="405"/>
                  </a:cubicBezTo>
                  <a:cubicBezTo>
                    <a:pt x="689" y="406"/>
                    <a:pt x="690" y="406"/>
                    <a:pt x="692" y="407"/>
                  </a:cubicBezTo>
                  <a:cubicBezTo>
                    <a:pt x="692" y="404"/>
                    <a:pt x="693" y="405"/>
                    <a:pt x="696" y="405"/>
                  </a:cubicBezTo>
                  <a:cubicBezTo>
                    <a:pt x="697" y="404"/>
                    <a:pt x="695" y="402"/>
                    <a:pt x="696" y="402"/>
                  </a:cubicBezTo>
                  <a:cubicBezTo>
                    <a:pt x="697" y="403"/>
                    <a:pt x="697" y="404"/>
                    <a:pt x="699" y="404"/>
                  </a:cubicBezTo>
                  <a:cubicBezTo>
                    <a:pt x="699" y="403"/>
                    <a:pt x="698" y="402"/>
                    <a:pt x="699" y="401"/>
                  </a:cubicBezTo>
                  <a:cubicBezTo>
                    <a:pt x="700" y="402"/>
                    <a:pt x="701" y="402"/>
                    <a:pt x="703" y="403"/>
                  </a:cubicBezTo>
                  <a:cubicBezTo>
                    <a:pt x="704" y="399"/>
                    <a:pt x="707" y="401"/>
                    <a:pt x="708" y="397"/>
                  </a:cubicBezTo>
                  <a:cubicBezTo>
                    <a:pt x="707" y="399"/>
                    <a:pt x="708" y="399"/>
                    <a:pt x="709" y="400"/>
                  </a:cubicBezTo>
                  <a:cubicBezTo>
                    <a:pt x="712" y="400"/>
                    <a:pt x="712" y="396"/>
                    <a:pt x="715" y="395"/>
                  </a:cubicBezTo>
                  <a:cubicBezTo>
                    <a:pt x="714" y="397"/>
                    <a:pt x="713" y="398"/>
                    <a:pt x="713" y="399"/>
                  </a:cubicBezTo>
                  <a:cubicBezTo>
                    <a:pt x="714" y="401"/>
                    <a:pt x="716" y="404"/>
                    <a:pt x="718" y="405"/>
                  </a:cubicBezTo>
                  <a:cubicBezTo>
                    <a:pt x="717" y="405"/>
                    <a:pt x="716" y="406"/>
                    <a:pt x="715" y="406"/>
                  </a:cubicBezTo>
                  <a:cubicBezTo>
                    <a:pt x="716" y="412"/>
                    <a:pt x="722" y="408"/>
                    <a:pt x="725" y="407"/>
                  </a:cubicBezTo>
                  <a:cubicBezTo>
                    <a:pt x="725" y="409"/>
                    <a:pt x="721" y="409"/>
                    <a:pt x="723" y="411"/>
                  </a:cubicBezTo>
                  <a:cubicBezTo>
                    <a:pt x="726" y="411"/>
                    <a:pt x="727" y="409"/>
                    <a:pt x="729" y="411"/>
                  </a:cubicBezTo>
                  <a:cubicBezTo>
                    <a:pt x="725" y="413"/>
                    <a:pt x="722" y="417"/>
                    <a:pt x="717" y="415"/>
                  </a:cubicBezTo>
                  <a:cubicBezTo>
                    <a:pt x="716" y="417"/>
                    <a:pt x="715" y="418"/>
                    <a:pt x="715" y="421"/>
                  </a:cubicBezTo>
                  <a:cubicBezTo>
                    <a:pt x="714" y="422"/>
                    <a:pt x="717" y="421"/>
                    <a:pt x="717" y="423"/>
                  </a:cubicBezTo>
                  <a:cubicBezTo>
                    <a:pt x="716" y="423"/>
                    <a:pt x="715" y="424"/>
                    <a:pt x="716" y="425"/>
                  </a:cubicBezTo>
                  <a:cubicBezTo>
                    <a:pt x="716" y="425"/>
                    <a:pt x="716" y="425"/>
                    <a:pt x="717" y="426"/>
                  </a:cubicBezTo>
                  <a:cubicBezTo>
                    <a:pt x="721" y="424"/>
                    <a:pt x="723" y="421"/>
                    <a:pt x="727" y="420"/>
                  </a:cubicBezTo>
                  <a:cubicBezTo>
                    <a:pt x="728" y="418"/>
                    <a:pt x="727" y="418"/>
                    <a:pt x="727" y="416"/>
                  </a:cubicBezTo>
                  <a:cubicBezTo>
                    <a:pt x="729" y="416"/>
                    <a:pt x="728" y="415"/>
                    <a:pt x="730" y="415"/>
                  </a:cubicBezTo>
                  <a:cubicBezTo>
                    <a:pt x="728" y="416"/>
                    <a:pt x="729" y="416"/>
                    <a:pt x="730" y="417"/>
                  </a:cubicBezTo>
                  <a:cubicBezTo>
                    <a:pt x="736" y="414"/>
                    <a:pt x="737" y="420"/>
                    <a:pt x="742" y="420"/>
                  </a:cubicBezTo>
                  <a:cubicBezTo>
                    <a:pt x="745" y="418"/>
                    <a:pt x="749" y="416"/>
                    <a:pt x="750" y="411"/>
                  </a:cubicBezTo>
                  <a:cubicBezTo>
                    <a:pt x="751" y="415"/>
                    <a:pt x="749" y="417"/>
                    <a:pt x="748" y="421"/>
                  </a:cubicBezTo>
                  <a:cubicBezTo>
                    <a:pt x="750" y="422"/>
                    <a:pt x="751" y="422"/>
                    <a:pt x="754" y="423"/>
                  </a:cubicBezTo>
                  <a:cubicBezTo>
                    <a:pt x="753" y="423"/>
                    <a:pt x="753" y="424"/>
                    <a:pt x="754" y="425"/>
                  </a:cubicBezTo>
                  <a:cubicBezTo>
                    <a:pt x="756" y="426"/>
                    <a:pt x="759" y="426"/>
                    <a:pt x="762" y="425"/>
                  </a:cubicBezTo>
                  <a:cubicBezTo>
                    <a:pt x="760" y="427"/>
                    <a:pt x="765" y="427"/>
                    <a:pt x="766" y="429"/>
                  </a:cubicBezTo>
                  <a:cubicBezTo>
                    <a:pt x="765" y="430"/>
                    <a:pt x="762" y="428"/>
                    <a:pt x="762" y="431"/>
                  </a:cubicBezTo>
                  <a:cubicBezTo>
                    <a:pt x="765" y="430"/>
                    <a:pt x="767" y="431"/>
                    <a:pt x="770" y="432"/>
                  </a:cubicBezTo>
                  <a:cubicBezTo>
                    <a:pt x="779" y="428"/>
                    <a:pt x="790" y="425"/>
                    <a:pt x="800" y="426"/>
                  </a:cubicBezTo>
                  <a:cubicBezTo>
                    <a:pt x="809" y="426"/>
                    <a:pt x="814" y="431"/>
                    <a:pt x="818" y="425"/>
                  </a:cubicBezTo>
                  <a:cubicBezTo>
                    <a:pt x="818" y="422"/>
                    <a:pt x="815" y="423"/>
                    <a:pt x="816" y="421"/>
                  </a:cubicBezTo>
                  <a:cubicBezTo>
                    <a:pt x="817" y="422"/>
                    <a:pt x="819" y="424"/>
                    <a:pt x="819" y="427"/>
                  </a:cubicBezTo>
                  <a:cubicBezTo>
                    <a:pt x="817" y="427"/>
                    <a:pt x="816" y="428"/>
                    <a:pt x="815" y="430"/>
                  </a:cubicBezTo>
                  <a:cubicBezTo>
                    <a:pt x="818" y="431"/>
                    <a:pt x="823" y="434"/>
                    <a:pt x="828" y="435"/>
                  </a:cubicBezTo>
                  <a:cubicBezTo>
                    <a:pt x="837" y="437"/>
                    <a:pt x="843" y="432"/>
                    <a:pt x="848" y="428"/>
                  </a:cubicBezTo>
                  <a:cubicBezTo>
                    <a:pt x="848" y="425"/>
                    <a:pt x="849" y="424"/>
                    <a:pt x="850" y="423"/>
                  </a:cubicBezTo>
                  <a:cubicBezTo>
                    <a:pt x="849" y="427"/>
                    <a:pt x="852" y="429"/>
                    <a:pt x="853" y="432"/>
                  </a:cubicBezTo>
                  <a:cubicBezTo>
                    <a:pt x="852" y="435"/>
                    <a:pt x="851" y="437"/>
                    <a:pt x="848" y="438"/>
                  </a:cubicBezTo>
                  <a:cubicBezTo>
                    <a:pt x="850" y="442"/>
                    <a:pt x="856" y="443"/>
                    <a:pt x="861" y="444"/>
                  </a:cubicBezTo>
                  <a:cubicBezTo>
                    <a:pt x="868" y="447"/>
                    <a:pt x="875" y="452"/>
                    <a:pt x="883" y="452"/>
                  </a:cubicBezTo>
                  <a:cubicBezTo>
                    <a:pt x="884" y="455"/>
                    <a:pt x="888" y="456"/>
                    <a:pt x="889" y="458"/>
                  </a:cubicBezTo>
                  <a:cubicBezTo>
                    <a:pt x="890" y="459"/>
                    <a:pt x="890" y="460"/>
                    <a:pt x="890" y="461"/>
                  </a:cubicBezTo>
                  <a:cubicBezTo>
                    <a:pt x="896" y="466"/>
                    <a:pt x="903" y="470"/>
                    <a:pt x="910" y="473"/>
                  </a:cubicBezTo>
                  <a:cubicBezTo>
                    <a:pt x="911" y="473"/>
                    <a:pt x="910" y="472"/>
                    <a:pt x="912" y="472"/>
                  </a:cubicBezTo>
                  <a:cubicBezTo>
                    <a:pt x="914" y="474"/>
                    <a:pt x="917" y="476"/>
                    <a:pt x="920" y="478"/>
                  </a:cubicBezTo>
                  <a:cubicBezTo>
                    <a:pt x="923" y="476"/>
                    <a:pt x="921" y="475"/>
                    <a:pt x="920" y="473"/>
                  </a:cubicBezTo>
                  <a:cubicBezTo>
                    <a:pt x="924" y="475"/>
                    <a:pt x="928" y="471"/>
                    <a:pt x="931" y="470"/>
                  </a:cubicBezTo>
                  <a:cubicBezTo>
                    <a:pt x="931" y="467"/>
                    <a:pt x="929" y="465"/>
                    <a:pt x="928" y="463"/>
                  </a:cubicBezTo>
                  <a:cubicBezTo>
                    <a:pt x="930" y="464"/>
                    <a:pt x="931" y="463"/>
                    <a:pt x="931" y="462"/>
                  </a:cubicBezTo>
                  <a:cubicBezTo>
                    <a:pt x="934" y="463"/>
                    <a:pt x="931" y="466"/>
                    <a:pt x="932" y="468"/>
                  </a:cubicBezTo>
                  <a:cubicBezTo>
                    <a:pt x="935" y="468"/>
                    <a:pt x="936" y="466"/>
                    <a:pt x="939" y="466"/>
                  </a:cubicBezTo>
                  <a:cubicBezTo>
                    <a:pt x="944" y="467"/>
                    <a:pt x="944" y="472"/>
                    <a:pt x="950" y="472"/>
                  </a:cubicBezTo>
                  <a:cubicBezTo>
                    <a:pt x="951" y="469"/>
                    <a:pt x="951" y="467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1" y="468"/>
                    <a:pt x="956" y="472"/>
                    <a:pt x="957" y="474"/>
                  </a:cubicBezTo>
                  <a:cubicBezTo>
                    <a:pt x="958" y="477"/>
                    <a:pt x="960" y="481"/>
                    <a:pt x="961" y="484"/>
                  </a:cubicBezTo>
                  <a:cubicBezTo>
                    <a:pt x="962" y="492"/>
                    <a:pt x="968" y="495"/>
                    <a:pt x="968" y="503"/>
                  </a:cubicBezTo>
                  <a:cubicBezTo>
                    <a:pt x="965" y="506"/>
                    <a:pt x="970" y="510"/>
                    <a:pt x="969" y="513"/>
                  </a:cubicBezTo>
                  <a:cubicBezTo>
                    <a:pt x="971" y="514"/>
                    <a:pt x="971" y="513"/>
                    <a:pt x="973" y="513"/>
                  </a:cubicBezTo>
                  <a:cubicBezTo>
                    <a:pt x="974" y="507"/>
                    <a:pt x="980" y="505"/>
                    <a:pt x="978" y="499"/>
                  </a:cubicBezTo>
                  <a:cubicBezTo>
                    <a:pt x="979" y="499"/>
                    <a:pt x="979" y="500"/>
                    <a:pt x="981" y="500"/>
                  </a:cubicBezTo>
                  <a:cubicBezTo>
                    <a:pt x="981" y="499"/>
                    <a:pt x="982" y="498"/>
                    <a:pt x="983" y="497"/>
                  </a:cubicBezTo>
                  <a:cubicBezTo>
                    <a:pt x="982" y="495"/>
                    <a:pt x="981" y="494"/>
                    <a:pt x="981" y="493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79" y="487"/>
                    <a:pt x="971" y="482"/>
                    <a:pt x="969" y="477"/>
                  </a:cubicBezTo>
                  <a:cubicBezTo>
                    <a:pt x="973" y="479"/>
                    <a:pt x="976" y="487"/>
                    <a:pt x="982" y="489"/>
                  </a:cubicBezTo>
                  <a:cubicBezTo>
                    <a:pt x="980" y="481"/>
                    <a:pt x="971" y="475"/>
                    <a:pt x="969" y="468"/>
                  </a:cubicBezTo>
                  <a:cubicBezTo>
                    <a:pt x="967" y="467"/>
                    <a:pt x="967" y="470"/>
                    <a:pt x="966" y="468"/>
                  </a:cubicBezTo>
                  <a:cubicBezTo>
                    <a:pt x="967" y="468"/>
                    <a:pt x="968" y="467"/>
                    <a:pt x="970" y="467"/>
                  </a:cubicBezTo>
                  <a:cubicBezTo>
                    <a:pt x="971" y="474"/>
                    <a:pt x="978" y="474"/>
                    <a:pt x="981" y="480"/>
                  </a:cubicBezTo>
                  <a:cubicBezTo>
                    <a:pt x="984" y="480"/>
                    <a:pt x="986" y="481"/>
                    <a:pt x="987" y="482"/>
                  </a:cubicBezTo>
                  <a:cubicBezTo>
                    <a:pt x="985" y="483"/>
                    <a:pt x="985" y="481"/>
                    <a:pt x="983" y="482"/>
                  </a:cubicBezTo>
                  <a:cubicBezTo>
                    <a:pt x="982" y="486"/>
                    <a:pt x="984" y="488"/>
                    <a:pt x="987" y="489"/>
                  </a:cubicBezTo>
                  <a:cubicBezTo>
                    <a:pt x="987" y="492"/>
                    <a:pt x="989" y="492"/>
                    <a:pt x="989" y="495"/>
                  </a:cubicBezTo>
                  <a:cubicBezTo>
                    <a:pt x="990" y="496"/>
                    <a:pt x="992" y="495"/>
                    <a:pt x="993" y="496"/>
                  </a:cubicBezTo>
                  <a:cubicBezTo>
                    <a:pt x="992" y="497"/>
                    <a:pt x="990" y="497"/>
                    <a:pt x="989" y="497"/>
                  </a:cubicBezTo>
                  <a:cubicBezTo>
                    <a:pt x="989" y="500"/>
                    <a:pt x="991" y="500"/>
                    <a:pt x="989" y="502"/>
                  </a:cubicBezTo>
                  <a:cubicBezTo>
                    <a:pt x="992" y="502"/>
                    <a:pt x="996" y="506"/>
                    <a:pt x="998" y="502"/>
                  </a:cubicBezTo>
                  <a:cubicBezTo>
                    <a:pt x="998" y="503"/>
                    <a:pt x="998" y="503"/>
                    <a:pt x="998" y="504"/>
                  </a:cubicBezTo>
                  <a:cubicBezTo>
                    <a:pt x="1003" y="504"/>
                    <a:pt x="1006" y="508"/>
                    <a:pt x="1008" y="511"/>
                  </a:cubicBezTo>
                  <a:cubicBezTo>
                    <a:pt x="1010" y="511"/>
                    <a:pt x="1011" y="513"/>
                    <a:pt x="1014" y="513"/>
                  </a:cubicBezTo>
                  <a:cubicBezTo>
                    <a:pt x="1014" y="515"/>
                    <a:pt x="1016" y="516"/>
                    <a:pt x="1014" y="517"/>
                  </a:cubicBezTo>
                  <a:cubicBezTo>
                    <a:pt x="1010" y="513"/>
                    <a:pt x="1005" y="510"/>
                    <a:pt x="1001" y="505"/>
                  </a:cubicBezTo>
                  <a:cubicBezTo>
                    <a:pt x="994" y="508"/>
                    <a:pt x="987" y="504"/>
                    <a:pt x="981" y="507"/>
                  </a:cubicBezTo>
                  <a:cubicBezTo>
                    <a:pt x="981" y="509"/>
                    <a:pt x="981" y="510"/>
                    <a:pt x="981" y="511"/>
                  </a:cubicBezTo>
                  <a:cubicBezTo>
                    <a:pt x="985" y="511"/>
                    <a:pt x="986" y="515"/>
                    <a:pt x="986" y="517"/>
                  </a:cubicBezTo>
                  <a:cubicBezTo>
                    <a:pt x="984" y="515"/>
                    <a:pt x="981" y="514"/>
                    <a:pt x="977" y="514"/>
                  </a:cubicBezTo>
                  <a:cubicBezTo>
                    <a:pt x="973" y="518"/>
                    <a:pt x="976" y="525"/>
                    <a:pt x="981" y="527"/>
                  </a:cubicBezTo>
                  <a:cubicBezTo>
                    <a:pt x="980" y="527"/>
                    <a:pt x="979" y="528"/>
                    <a:pt x="979" y="529"/>
                  </a:cubicBezTo>
                  <a:cubicBezTo>
                    <a:pt x="983" y="529"/>
                    <a:pt x="985" y="531"/>
                    <a:pt x="986" y="533"/>
                  </a:cubicBezTo>
                  <a:cubicBezTo>
                    <a:pt x="985" y="533"/>
                    <a:pt x="984" y="532"/>
                    <a:pt x="983" y="532"/>
                  </a:cubicBezTo>
                  <a:cubicBezTo>
                    <a:pt x="981" y="537"/>
                    <a:pt x="984" y="547"/>
                    <a:pt x="990" y="549"/>
                  </a:cubicBezTo>
                  <a:cubicBezTo>
                    <a:pt x="989" y="546"/>
                    <a:pt x="990" y="546"/>
                    <a:pt x="989" y="544"/>
                  </a:cubicBezTo>
                  <a:cubicBezTo>
                    <a:pt x="990" y="545"/>
                    <a:pt x="990" y="546"/>
                    <a:pt x="992" y="545"/>
                  </a:cubicBezTo>
                  <a:cubicBezTo>
                    <a:pt x="993" y="541"/>
                    <a:pt x="991" y="538"/>
                    <a:pt x="993" y="536"/>
                  </a:cubicBezTo>
                  <a:cubicBezTo>
                    <a:pt x="991" y="532"/>
                    <a:pt x="991" y="532"/>
                    <a:pt x="990" y="526"/>
                  </a:cubicBezTo>
                  <a:cubicBezTo>
                    <a:pt x="991" y="527"/>
                    <a:pt x="991" y="526"/>
                    <a:pt x="993" y="526"/>
                  </a:cubicBezTo>
                  <a:cubicBezTo>
                    <a:pt x="993" y="528"/>
                    <a:pt x="993" y="529"/>
                    <a:pt x="994" y="530"/>
                  </a:cubicBezTo>
                  <a:cubicBezTo>
                    <a:pt x="999" y="531"/>
                    <a:pt x="1000" y="526"/>
                    <a:pt x="1005" y="528"/>
                  </a:cubicBezTo>
                  <a:cubicBezTo>
                    <a:pt x="1006" y="527"/>
                    <a:pt x="1005" y="525"/>
                    <a:pt x="1006" y="524"/>
                  </a:cubicBezTo>
                  <a:cubicBezTo>
                    <a:pt x="1014" y="526"/>
                    <a:pt x="1014" y="519"/>
                    <a:pt x="1019" y="518"/>
                  </a:cubicBezTo>
                  <a:cubicBezTo>
                    <a:pt x="1021" y="521"/>
                    <a:pt x="1019" y="520"/>
                    <a:pt x="1020" y="524"/>
                  </a:cubicBezTo>
                  <a:cubicBezTo>
                    <a:pt x="1018" y="522"/>
                    <a:pt x="1018" y="524"/>
                    <a:pt x="1017" y="525"/>
                  </a:cubicBezTo>
                  <a:cubicBezTo>
                    <a:pt x="1014" y="522"/>
                    <a:pt x="1013" y="525"/>
                    <a:pt x="1009" y="525"/>
                  </a:cubicBezTo>
                  <a:cubicBezTo>
                    <a:pt x="1008" y="526"/>
                    <a:pt x="1007" y="528"/>
                    <a:pt x="1007" y="532"/>
                  </a:cubicBezTo>
                  <a:cubicBezTo>
                    <a:pt x="1010" y="532"/>
                    <a:pt x="1011" y="533"/>
                    <a:pt x="1012" y="534"/>
                  </a:cubicBezTo>
                  <a:cubicBezTo>
                    <a:pt x="1014" y="534"/>
                    <a:pt x="1014" y="533"/>
                    <a:pt x="1016" y="533"/>
                  </a:cubicBezTo>
                  <a:cubicBezTo>
                    <a:pt x="1016" y="536"/>
                    <a:pt x="1017" y="539"/>
                    <a:pt x="1020" y="540"/>
                  </a:cubicBezTo>
                  <a:cubicBezTo>
                    <a:pt x="1020" y="539"/>
                    <a:pt x="1021" y="538"/>
                    <a:pt x="1022" y="538"/>
                  </a:cubicBezTo>
                  <a:cubicBezTo>
                    <a:pt x="1023" y="540"/>
                    <a:pt x="1023" y="541"/>
                    <a:pt x="1025" y="543"/>
                  </a:cubicBezTo>
                  <a:cubicBezTo>
                    <a:pt x="1028" y="543"/>
                    <a:pt x="1030" y="542"/>
                    <a:pt x="1031" y="541"/>
                  </a:cubicBezTo>
                  <a:cubicBezTo>
                    <a:pt x="1032" y="538"/>
                    <a:pt x="1029" y="538"/>
                    <a:pt x="1029" y="536"/>
                  </a:cubicBezTo>
                  <a:cubicBezTo>
                    <a:pt x="1031" y="537"/>
                    <a:pt x="1030" y="534"/>
                    <a:pt x="1031" y="534"/>
                  </a:cubicBezTo>
                  <a:cubicBezTo>
                    <a:pt x="1032" y="540"/>
                    <a:pt x="1033" y="546"/>
                    <a:pt x="1029" y="548"/>
                  </a:cubicBezTo>
                  <a:cubicBezTo>
                    <a:pt x="1031" y="550"/>
                    <a:pt x="1032" y="553"/>
                    <a:pt x="1033" y="555"/>
                  </a:cubicBezTo>
                  <a:cubicBezTo>
                    <a:pt x="1036" y="554"/>
                    <a:pt x="1037" y="556"/>
                    <a:pt x="1039" y="556"/>
                  </a:cubicBezTo>
                  <a:cubicBezTo>
                    <a:pt x="1040" y="551"/>
                    <a:pt x="1040" y="549"/>
                    <a:pt x="1041" y="543"/>
                  </a:cubicBezTo>
                  <a:cubicBezTo>
                    <a:pt x="1041" y="545"/>
                    <a:pt x="1041" y="550"/>
                    <a:pt x="1044" y="551"/>
                  </a:cubicBezTo>
                  <a:cubicBezTo>
                    <a:pt x="1040" y="556"/>
                    <a:pt x="1041" y="568"/>
                    <a:pt x="1048" y="568"/>
                  </a:cubicBezTo>
                  <a:cubicBezTo>
                    <a:pt x="1048" y="567"/>
                    <a:pt x="1047" y="564"/>
                    <a:pt x="1048" y="563"/>
                  </a:cubicBezTo>
                  <a:cubicBezTo>
                    <a:pt x="1050" y="567"/>
                    <a:pt x="1050" y="569"/>
                    <a:pt x="1050" y="572"/>
                  </a:cubicBezTo>
                  <a:cubicBezTo>
                    <a:pt x="1053" y="572"/>
                    <a:pt x="1053" y="571"/>
                    <a:pt x="1055" y="571"/>
                  </a:cubicBezTo>
                  <a:cubicBezTo>
                    <a:pt x="1055" y="572"/>
                    <a:pt x="1053" y="572"/>
                    <a:pt x="1054" y="574"/>
                  </a:cubicBezTo>
                  <a:cubicBezTo>
                    <a:pt x="1055" y="575"/>
                    <a:pt x="1057" y="576"/>
                    <a:pt x="1059" y="576"/>
                  </a:cubicBezTo>
                  <a:cubicBezTo>
                    <a:pt x="1059" y="575"/>
                    <a:pt x="1061" y="575"/>
                    <a:pt x="1061" y="574"/>
                  </a:cubicBezTo>
                  <a:cubicBezTo>
                    <a:pt x="1061" y="571"/>
                    <a:pt x="1059" y="571"/>
                    <a:pt x="1059" y="569"/>
                  </a:cubicBezTo>
                  <a:cubicBezTo>
                    <a:pt x="1057" y="570"/>
                    <a:pt x="1058" y="571"/>
                    <a:pt x="1056" y="571"/>
                  </a:cubicBezTo>
                  <a:cubicBezTo>
                    <a:pt x="1058" y="568"/>
                    <a:pt x="1055" y="563"/>
                    <a:pt x="1052" y="561"/>
                  </a:cubicBezTo>
                  <a:cubicBezTo>
                    <a:pt x="1055" y="561"/>
                    <a:pt x="1056" y="565"/>
                    <a:pt x="1060" y="563"/>
                  </a:cubicBezTo>
                  <a:cubicBezTo>
                    <a:pt x="1060" y="565"/>
                    <a:pt x="1062" y="565"/>
                    <a:pt x="1063" y="566"/>
                  </a:cubicBezTo>
                  <a:cubicBezTo>
                    <a:pt x="1063" y="567"/>
                    <a:pt x="1063" y="568"/>
                    <a:pt x="1063" y="569"/>
                  </a:cubicBezTo>
                  <a:cubicBezTo>
                    <a:pt x="1066" y="570"/>
                    <a:pt x="1066" y="574"/>
                    <a:pt x="1067" y="576"/>
                  </a:cubicBezTo>
                  <a:cubicBezTo>
                    <a:pt x="1080" y="579"/>
                    <a:pt x="1080" y="562"/>
                    <a:pt x="1083" y="552"/>
                  </a:cubicBezTo>
                  <a:cubicBezTo>
                    <a:pt x="1080" y="546"/>
                    <a:pt x="1076" y="541"/>
                    <a:pt x="1074" y="535"/>
                  </a:cubicBezTo>
                  <a:close/>
                  <a:moveTo>
                    <a:pt x="974" y="527"/>
                  </a:moveTo>
                  <a:cubicBezTo>
                    <a:pt x="973" y="522"/>
                    <a:pt x="967" y="512"/>
                    <a:pt x="965" y="507"/>
                  </a:cubicBezTo>
                  <a:cubicBezTo>
                    <a:pt x="963" y="504"/>
                    <a:pt x="965" y="502"/>
                    <a:pt x="963" y="499"/>
                  </a:cubicBezTo>
                  <a:cubicBezTo>
                    <a:pt x="962" y="498"/>
                    <a:pt x="962" y="500"/>
                    <a:pt x="961" y="498"/>
                  </a:cubicBezTo>
                  <a:cubicBezTo>
                    <a:pt x="961" y="497"/>
                    <a:pt x="963" y="498"/>
                    <a:pt x="962" y="496"/>
                  </a:cubicBezTo>
                  <a:cubicBezTo>
                    <a:pt x="960" y="492"/>
                    <a:pt x="959" y="488"/>
                    <a:pt x="956" y="484"/>
                  </a:cubicBezTo>
                  <a:cubicBezTo>
                    <a:pt x="960" y="475"/>
                    <a:pt x="951" y="477"/>
                    <a:pt x="943" y="474"/>
                  </a:cubicBezTo>
                  <a:cubicBezTo>
                    <a:pt x="941" y="474"/>
                    <a:pt x="938" y="471"/>
                    <a:pt x="935" y="470"/>
                  </a:cubicBezTo>
                  <a:cubicBezTo>
                    <a:pt x="934" y="472"/>
                    <a:pt x="933" y="473"/>
                    <a:pt x="932" y="475"/>
                  </a:cubicBezTo>
                  <a:cubicBezTo>
                    <a:pt x="928" y="473"/>
                    <a:pt x="929" y="477"/>
                    <a:pt x="925" y="475"/>
                  </a:cubicBezTo>
                  <a:cubicBezTo>
                    <a:pt x="925" y="478"/>
                    <a:pt x="925" y="480"/>
                    <a:pt x="922" y="480"/>
                  </a:cubicBezTo>
                  <a:cubicBezTo>
                    <a:pt x="922" y="484"/>
                    <a:pt x="923" y="485"/>
                    <a:pt x="923" y="488"/>
                  </a:cubicBezTo>
                  <a:cubicBezTo>
                    <a:pt x="926" y="490"/>
                    <a:pt x="928" y="493"/>
                    <a:pt x="932" y="494"/>
                  </a:cubicBezTo>
                  <a:cubicBezTo>
                    <a:pt x="931" y="494"/>
                    <a:pt x="931" y="495"/>
                    <a:pt x="931" y="496"/>
                  </a:cubicBezTo>
                  <a:cubicBezTo>
                    <a:pt x="938" y="498"/>
                    <a:pt x="937" y="504"/>
                    <a:pt x="944" y="506"/>
                  </a:cubicBezTo>
                  <a:cubicBezTo>
                    <a:pt x="943" y="506"/>
                    <a:pt x="942" y="506"/>
                    <a:pt x="942" y="506"/>
                  </a:cubicBezTo>
                  <a:cubicBezTo>
                    <a:pt x="943" y="508"/>
                    <a:pt x="943" y="509"/>
                    <a:pt x="942" y="512"/>
                  </a:cubicBezTo>
                  <a:cubicBezTo>
                    <a:pt x="944" y="511"/>
                    <a:pt x="944" y="514"/>
                    <a:pt x="945" y="514"/>
                  </a:cubicBezTo>
                  <a:cubicBezTo>
                    <a:pt x="944" y="515"/>
                    <a:pt x="944" y="517"/>
                    <a:pt x="944" y="520"/>
                  </a:cubicBezTo>
                  <a:cubicBezTo>
                    <a:pt x="947" y="521"/>
                    <a:pt x="947" y="519"/>
                    <a:pt x="950" y="519"/>
                  </a:cubicBezTo>
                  <a:cubicBezTo>
                    <a:pt x="951" y="516"/>
                    <a:pt x="950" y="513"/>
                    <a:pt x="952" y="512"/>
                  </a:cubicBezTo>
                  <a:cubicBezTo>
                    <a:pt x="953" y="514"/>
                    <a:pt x="954" y="517"/>
                    <a:pt x="956" y="516"/>
                  </a:cubicBezTo>
                  <a:cubicBezTo>
                    <a:pt x="952" y="519"/>
                    <a:pt x="956" y="527"/>
                    <a:pt x="960" y="525"/>
                  </a:cubicBezTo>
                  <a:cubicBezTo>
                    <a:pt x="960" y="526"/>
                    <a:pt x="959" y="527"/>
                    <a:pt x="960" y="529"/>
                  </a:cubicBezTo>
                  <a:cubicBezTo>
                    <a:pt x="967" y="533"/>
                    <a:pt x="968" y="543"/>
                    <a:pt x="977" y="545"/>
                  </a:cubicBezTo>
                  <a:cubicBezTo>
                    <a:pt x="977" y="540"/>
                    <a:pt x="976" y="535"/>
                    <a:pt x="974" y="532"/>
                  </a:cubicBezTo>
                  <a:cubicBezTo>
                    <a:pt x="975" y="532"/>
                    <a:pt x="974" y="528"/>
                    <a:pt x="974" y="527"/>
                  </a:cubicBezTo>
                  <a:close/>
                  <a:moveTo>
                    <a:pt x="288" y="628"/>
                  </a:moveTo>
                  <a:cubicBezTo>
                    <a:pt x="290" y="625"/>
                    <a:pt x="297" y="626"/>
                    <a:pt x="294" y="621"/>
                  </a:cubicBezTo>
                  <a:cubicBezTo>
                    <a:pt x="291" y="622"/>
                    <a:pt x="292" y="621"/>
                    <a:pt x="291" y="620"/>
                  </a:cubicBezTo>
                  <a:cubicBezTo>
                    <a:pt x="290" y="621"/>
                    <a:pt x="289" y="622"/>
                    <a:pt x="288" y="623"/>
                  </a:cubicBezTo>
                  <a:cubicBezTo>
                    <a:pt x="288" y="620"/>
                    <a:pt x="286" y="624"/>
                    <a:pt x="285" y="622"/>
                  </a:cubicBezTo>
                  <a:cubicBezTo>
                    <a:pt x="286" y="621"/>
                    <a:pt x="287" y="621"/>
                    <a:pt x="286" y="619"/>
                  </a:cubicBezTo>
                  <a:cubicBezTo>
                    <a:pt x="282" y="616"/>
                    <a:pt x="275" y="618"/>
                    <a:pt x="272" y="621"/>
                  </a:cubicBezTo>
                  <a:cubicBezTo>
                    <a:pt x="272" y="624"/>
                    <a:pt x="274" y="624"/>
                    <a:pt x="274" y="627"/>
                  </a:cubicBezTo>
                  <a:cubicBezTo>
                    <a:pt x="276" y="626"/>
                    <a:pt x="279" y="628"/>
                    <a:pt x="278" y="629"/>
                  </a:cubicBezTo>
                  <a:cubicBezTo>
                    <a:pt x="277" y="627"/>
                    <a:pt x="276" y="627"/>
                    <a:pt x="273" y="627"/>
                  </a:cubicBezTo>
                  <a:cubicBezTo>
                    <a:pt x="273" y="629"/>
                    <a:pt x="272" y="630"/>
                    <a:pt x="270" y="630"/>
                  </a:cubicBezTo>
                  <a:cubicBezTo>
                    <a:pt x="270" y="633"/>
                    <a:pt x="268" y="633"/>
                    <a:pt x="268" y="635"/>
                  </a:cubicBezTo>
                  <a:cubicBezTo>
                    <a:pt x="264" y="634"/>
                    <a:pt x="258" y="635"/>
                    <a:pt x="251" y="637"/>
                  </a:cubicBezTo>
                  <a:cubicBezTo>
                    <a:pt x="251" y="640"/>
                    <a:pt x="255" y="640"/>
                    <a:pt x="255" y="642"/>
                  </a:cubicBezTo>
                  <a:cubicBezTo>
                    <a:pt x="258" y="641"/>
                    <a:pt x="258" y="641"/>
                    <a:pt x="260" y="643"/>
                  </a:cubicBezTo>
                  <a:cubicBezTo>
                    <a:pt x="262" y="639"/>
                    <a:pt x="268" y="640"/>
                    <a:pt x="272" y="638"/>
                  </a:cubicBezTo>
                  <a:cubicBezTo>
                    <a:pt x="273" y="640"/>
                    <a:pt x="276" y="638"/>
                    <a:pt x="278" y="640"/>
                  </a:cubicBezTo>
                  <a:cubicBezTo>
                    <a:pt x="278" y="639"/>
                    <a:pt x="279" y="638"/>
                    <a:pt x="279" y="63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81" y="637"/>
                    <a:pt x="281" y="636"/>
                    <a:pt x="283" y="637"/>
                  </a:cubicBezTo>
                  <a:cubicBezTo>
                    <a:pt x="284" y="635"/>
                    <a:pt x="284" y="636"/>
                    <a:pt x="286" y="634"/>
                  </a:cubicBezTo>
                  <a:cubicBezTo>
                    <a:pt x="288" y="635"/>
                    <a:pt x="291" y="632"/>
                    <a:pt x="293" y="633"/>
                  </a:cubicBezTo>
                  <a:cubicBezTo>
                    <a:pt x="294" y="631"/>
                    <a:pt x="296" y="630"/>
                    <a:pt x="296" y="627"/>
                  </a:cubicBezTo>
                  <a:cubicBezTo>
                    <a:pt x="294" y="625"/>
                    <a:pt x="290" y="629"/>
                    <a:pt x="288" y="628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8" name="Freeform 55"/>
            <p:cNvSpPr>
              <a:spLocks noEditPoints="1"/>
            </p:cNvSpPr>
            <p:nvPr/>
          </p:nvSpPr>
          <p:spPr bwMode="auto">
            <a:xfrm>
              <a:off x="1081757" y="3601813"/>
              <a:ext cx="1338961" cy="749247"/>
            </a:xfrm>
            <a:custGeom>
              <a:avLst/>
              <a:gdLst>
                <a:gd name="T0" fmla="*/ 1 w 1313"/>
                <a:gd name="T1" fmla="*/ 1 h 734"/>
                <a:gd name="T2" fmla="*/ 10 w 1313"/>
                <a:gd name="T3" fmla="*/ 17 h 734"/>
                <a:gd name="T4" fmla="*/ 17 w 1313"/>
                <a:gd name="T5" fmla="*/ 3 h 734"/>
                <a:gd name="T6" fmla="*/ 1 w 1313"/>
                <a:gd name="T7" fmla="*/ 1 h 734"/>
                <a:gd name="T8" fmla="*/ 391 w 1313"/>
                <a:gd name="T9" fmla="*/ 194 h 734"/>
                <a:gd name="T10" fmla="*/ 458 w 1313"/>
                <a:gd name="T11" fmla="*/ 217 h 734"/>
                <a:gd name="T12" fmla="*/ 474 w 1313"/>
                <a:gd name="T13" fmla="*/ 150 h 734"/>
                <a:gd name="T14" fmla="*/ 391 w 1313"/>
                <a:gd name="T15" fmla="*/ 194 h 734"/>
                <a:gd name="T16" fmla="*/ 311 w 1313"/>
                <a:gd name="T17" fmla="*/ 233 h 734"/>
                <a:gd name="T18" fmla="*/ 322 w 1313"/>
                <a:gd name="T19" fmla="*/ 242 h 734"/>
                <a:gd name="T20" fmla="*/ 343 w 1313"/>
                <a:gd name="T21" fmla="*/ 219 h 734"/>
                <a:gd name="T22" fmla="*/ 348 w 1313"/>
                <a:gd name="T23" fmla="*/ 196 h 734"/>
                <a:gd name="T24" fmla="*/ 311 w 1313"/>
                <a:gd name="T25" fmla="*/ 233 h 734"/>
                <a:gd name="T26" fmla="*/ 766 w 1313"/>
                <a:gd name="T27" fmla="*/ 276 h 734"/>
                <a:gd name="T28" fmla="*/ 752 w 1313"/>
                <a:gd name="T29" fmla="*/ 281 h 734"/>
                <a:gd name="T30" fmla="*/ 745 w 1313"/>
                <a:gd name="T31" fmla="*/ 260 h 734"/>
                <a:gd name="T32" fmla="*/ 715 w 1313"/>
                <a:gd name="T33" fmla="*/ 230 h 734"/>
                <a:gd name="T34" fmla="*/ 690 w 1313"/>
                <a:gd name="T35" fmla="*/ 256 h 734"/>
                <a:gd name="T36" fmla="*/ 662 w 1313"/>
                <a:gd name="T37" fmla="*/ 263 h 734"/>
                <a:gd name="T38" fmla="*/ 697 w 1313"/>
                <a:gd name="T39" fmla="*/ 313 h 734"/>
                <a:gd name="T40" fmla="*/ 754 w 1313"/>
                <a:gd name="T41" fmla="*/ 318 h 734"/>
                <a:gd name="T42" fmla="*/ 782 w 1313"/>
                <a:gd name="T43" fmla="*/ 304 h 734"/>
                <a:gd name="T44" fmla="*/ 766 w 1313"/>
                <a:gd name="T45" fmla="*/ 276 h 734"/>
                <a:gd name="T46" fmla="*/ 899 w 1313"/>
                <a:gd name="T47" fmla="*/ 313 h 734"/>
                <a:gd name="T48" fmla="*/ 848 w 1313"/>
                <a:gd name="T49" fmla="*/ 315 h 734"/>
                <a:gd name="T50" fmla="*/ 842 w 1313"/>
                <a:gd name="T51" fmla="*/ 341 h 734"/>
                <a:gd name="T52" fmla="*/ 950 w 1313"/>
                <a:gd name="T53" fmla="*/ 320 h 734"/>
                <a:gd name="T54" fmla="*/ 899 w 1313"/>
                <a:gd name="T55" fmla="*/ 313 h 734"/>
                <a:gd name="T56" fmla="*/ 996 w 1313"/>
                <a:gd name="T57" fmla="*/ 366 h 734"/>
                <a:gd name="T58" fmla="*/ 952 w 1313"/>
                <a:gd name="T59" fmla="*/ 366 h 734"/>
                <a:gd name="T60" fmla="*/ 993 w 1313"/>
                <a:gd name="T61" fmla="*/ 389 h 734"/>
                <a:gd name="T62" fmla="*/ 1002 w 1313"/>
                <a:gd name="T63" fmla="*/ 426 h 734"/>
                <a:gd name="T64" fmla="*/ 1012 w 1313"/>
                <a:gd name="T65" fmla="*/ 430 h 734"/>
                <a:gd name="T66" fmla="*/ 1085 w 1313"/>
                <a:gd name="T67" fmla="*/ 384 h 734"/>
                <a:gd name="T68" fmla="*/ 996 w 1313"/>
                <a:gd name="T69" fmla="*/ 366 h 734"/>
                <a:gd name="T70" fmla="*/ 888 w 1313"/>
                <a:gd name="T71" fmla="*/ 375 h 734"/>
                <a:gd name="T72" fmla="*/ 906 w 1313"/>
                <a:gd name="T73" fmla="*/ 407 h 734"/>
                <a:gd name="T74" fmla="*/ 888 w 1313"/>
                <a:gd name="T75" fmla="*/ 375 h 734"/>
                <a:gd name="T76" fmla="*/ 986 w 1313"/>
                <a:gd name="T77" fmla="*/ 426 h 734"/>
                <a:gd name="T78" fmla="*/ 956 w 1313"/>
                <a:gd name="T79" fmla="*/ 444 h 734"/>
                <a:gd name="T80" fmla="*/ 989 w 1313"/>
                <a:gd name="T81" fmla="*/ 442 h 734"/>
                <a:gd name="T82" fmla="*/ 986 w 1313"/>
                <a:gd name="T83" fmla="*/ 426 h 734"/>
                <a:gd name="T84" fmla="*/ 1276 w 1313"/>
                <a:gd name="T85" fmla="*/ 566 h 734"/>
                <a:gd name="T86" fmla="*/ 1260 w 1313"/>
                <a:gd name="T87" fmla="*/ 566 h 734"/>
                <a:gd name="T88" fmla="*/ 1260 w 1313"/>
                <a:gd name="T89" fmla="*/ 545 h 734"/>
                <a:gd name="T90" fmla="*/ 1161 w 1313"/>
                <a:gd name="T91" fmla="*/ 502 h 734"/>
                <a:gd name="T92" fmla="*/ 1108 w 1313"/>
                <a:gd name="T93" fmla="*/ 479 h 734"/>
                <a:gd name="T94" fmla="*/ 1104 w 1313"/>
                <a:gd name="T95" fmla="*/ 481 h 734"/>
                <a:gd name="T96" fmla="*/ 1120 w 1313"/>
                <a:gd name="T97" fmla="*/ 531 h 734"/>
                <a:gd name="T98" fmla="*/ 1081 w 1313"/>
                <a:gd name="T99" fmla="*/ 584 h 734"/>
                <a:gd name="T100" fmla="*/ 1104 w 1313"/>
                <a:gd name="T101" fmla="*/ 628 h 734"/>
                <a:gd name="T102" fmla="*/ 1120 w 1313"/>
                <a:gd name="T103" fmla="*/ 658 h 734"/>
                <a:gd name="T104" fmla="*/ 1115 w 1313"/>
                <a:gd name="T105" fmla="*/ 697 h 734"/>
                <a:gd name="T106" fmla="*/ 1166 w 1313"/>
                <a:gd name="T107" fmla="*/ 734 h 734"/>
                <a:gd name="T108" fmla="*/ 1186 w 1313"/>
                <a:gd name="T109" fmla="*/ 697 h 734"/>
                <a:gd name="T110" fmla="*/ 1234 w 1313"/>
                <a:gd name="T111" fmla="*/ 660 h 734"/>
                <a:gd name="T112" fmla="*/ 1313 w 1313"/>
                <a:gd name="T113" fmla="*/ 605 h 734"/>
                <a:gd name="T114" fmla="*/ 1276 w 1313"/>
                <a:gd name="T115" fmla="*/ 56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3" h="734">
                  <a:moveTo>
                    <a:pt x="1" y="1"/>
                  </a:moveTo>
                  <a:cubicBezTo>
                    <a:pt x="0" y="10"/>
                    <a:pt x="2" y="17"/>
                    <a:pt x="10" y="17"/>
                  </a:cubicBezTo>
                  <a:cubicBezTo>
                    <a:pt x="15" y="15"/>
                    <a:pt x="18" y="11"/>
                    <a:pt x="17" y="3"/>
                  </a:cubicBezTo>
                  <a:cubicBezTo>
                    <a:pt x="9" y="5"/>
                    <a:pt x="8" y="0"/>
                    <a:pt x="1" y="1"/>
                  </a:cubicBezTo>
                  <a:close/>
                  <a:moveTo>
                    <a:pt x="391" y="194"/>
                  </a:moveTo>
                  <a:cubicBezTo>
                    <a:pt x="411" y="205"/>
                    <a:pt x="431" y="219"/>
                    <a:pt x="458" y="217"/>
                  </a:cubicBezTo>
                  <a:cubicBezTo>
                    <a:pt x="477" y="204"/>
                    <a:pt x="485" y="172"/>
                    <a:pt x="474" y="150"/>
                  </a:cubicBezTo>
                  <a:cubicBezTo>
                    <a:pt x="432" y="142"/>
                    <a:pt x="396" y="153"/>
                    <a:pt x="391" y="194"/>
                  </a:cubicBezTo>
                  <a:close/>
                  <a:moveTo>
                    <a:pt x="311" y="233"/>
                  </a:moveTo>
                  <a:cubicBezTo>
                    <a:pt x="314" y="237"/>
                    <a:pt x="316" y="242"/>
                    <a:pt x="322" y="242"/>
                  </a:cubicBezTo>
                  <a:cubicBezTo>
                    <a:pt x="324" y="229"/>
                    <a:pt x="332" y="222"/>
                    <a:pt x="343" y="219"/>
                  </a:cubicBezTo>
                  <a:cubicBezTo>
                    <a:pt x="340" y="207"/>
                    <a:pt x="348" y="205"/>
                    <a:pt x="348" y="196"/>
                  </a:cubicBezTo>
                  <a:cubicBezTo>
                    <a:pt x="329" y="202"/>
                    <a:pt x="315" y="212"/>
                    <a:pt x="311" y="233"/>
                  </a:cubicBezTo>
                  <a:close/>
                  <a:moveTo>
                    <a:pt x="766" y="276"/>
                  </a:moveTo>
                  <a:cubicBezTo>
                    <a:pt x="758" y="275"/>
                    <a:pt x="754" y="277"/>
                    <a:pt x="752" y="281"/>
                  </a:cubicBezTo>
                  <a:cubicBezTo>
                    <a:pt x="742" y="276"/>
                    <a:pt x="744" y="273"/>
                    <a:pt x="745" y="260"/>
                  </a:cubicBezTo>
                  <a:cubicBezTo>
                    <a:pt x="730" y="256"/>
                    <a:pt x="731" y="235"/>
                    <a:pt x="715" y="230"/>
                  </a:cubicBezTo>
                  <a:cubicBezTo>
                    <a:pt x="702" y="234"/>
                    <a:pt x="699" y="248"/>
                    <a:pt x="690" y="256"/>
                  </a:cubicBezTo>
                  <a:cubicBezTo>
                    <a:pt x="679" y="256"/>
                    <a:pt x="667" y="255"/>
                    <a:pt x="662" y="263"/>
                  </a:cubicBezTo>
                  <a:cubicBezTo>
                    <a:pt x="680" y="282"/>
                    <a:pt x="683" y="289"/>
                    <a:pt x="697" y="313"/>
                  </a:cubicBezTo>
                  <a:cubicBezTo>
                    <a:pt x="720" y="309"/>
                    <a:pt x="737" y="306"/>
                    <a:pt x="754" y="318"/>
                  </a:cubicBezTo>
                  <a:cubicBezTo>
                    <a:pt x="764" y="310"/>
                    <a:pt x="778" y="319"/>
                    <a:pt x="782" y="304"/>
                  </a:cubicBezTo>
                  <a:cubicBezTo>
                    <a:pt x="772" y="299"/>
                    <a:pt x="762" y="287"/>
                    <a:pt x="766" y="276"/>
                  </a:cubicBezTo>
                  <a:close/>
                  <a:moveTo>
                    <a:pt x="899" y="313"/>
                  </a:moveTo>
                  <a:cubicBezTo>
                    <a:pt x="894" y="326"/>
                    <a:pt x="864" y="314"/>
                    <a:pt x="848" y="315"/>
                  </a:cubicBezTo>
                  <a:cubicBezTo>
                    <a:pt x="855" y="327"/>
                    <a:pt x="839" y="327"/>
                    <a:pt x="842" y="341"/>
                  </a:cubicBezTo>
                  <a:cubicBezTo>
                    <a:pt x="883" y="332"/>
                    <a:pt x="936" y="365"/>
                    <a:pt x="950" y="320"/>
                  </a:cubicBezTo>
                  <a:cubicBezTo>
                    <a:pt x="927" y="314"/>
                    <a:pt x="913" y="329"/>
                    <a:pt x="899" y="313"/>
                  </a:cubicBezTo>
                  <a:close/>
                  <a:moveTo>
                    <a:pt x="996" y="366"/>
                  </a:moveTo>
                  <a:cubicBezTo>
                    <a:pt x="985" y="342"/>
                    <a:pt x="950" y="336"/>
                    <a:pt x="952" y="366"/>
                  </a:cubicBezTo>
                  <a:cubicBezTo>
                    <a:pt x="953" y="382"/>
                    <a:pt x="976" y="399"/>
                    <a:pt x="993" y="389"/>
                  </a:cubicBezTo>
                  <a:cubicBezTo>
                    <a:pt x="1000" y="397"/>
                    <a:pt x="999" y="414"/>
                    <a:pt x="1002" y="426"/>
                  </a:cubicBezTo>
                  <a:cubicBezTo>
                    <a:pt x="1007" y="426"/>
                    <a:pt x="1010" y="427"/>
                    <a:pt x="1012" y="430"/>
                  </a:cubicBezTo>
                  <a:cubicBezTo>
                    <a:pt x="1040" y="416"/>
                    <a:pt x="1081" y="425"/>
                    <a:pt x="1085" y="384"/>
                  </a:cubicBezTo>
                  <a:cubicBezTo>
                    <a:pt x="1052" y="374"/>
                    <a:pt x="1028" y="340"/>
                    <a:pt x="996" y="366"/>
                  </a:cubicBezTo>
                  <a:close/>
                  <a:moveTo>
                    <a:pt x="888" y="375"/>
                  </a:moveTo>
                  <a:cubicBezTo>
                    <a:pt x="896" y="383"/>
                    <a:pt x="903" y="393"/>
                    <a:pt x="906" y="407"/>
                  </a:cubicBezTo>
                  <a:cubicBezTo>
                    <a:pt x="966" y="409"/>
                    <a:pt x="914" y="342"/>
                    <a:pt x="888" y="375"/>
                  </a:cubicBezTo>
                  <a:close/>
                  <a:moveTo>
                    <a:pt x="986" y="426"/>
                  </a:moveTo>
                  <a:cubicBezTo>
                    <a:pt x="974" y="421"/>
                    <a:pt x="959" y="431"/>
                    <a:pt x="956" y="444"/>
                  </a:cubicBezTo>
                  <a:cubicBezTo>
                    <a:pt x="965" y="449"/>
                    <a:pt x="979" y="443"/>
                    <a:pt x="989" y="442"/>
                  </a:cubicBezTo>
                  <a:cubicBezTo>
                    <a:pt x="985" y="435"/>
                    <a:pt x="989" y="430"/>
                    <a:pt x="986" y="426"/>
                  </a:cubicBezTo>
                  <a:close/>
                  <a:moveTo>
                    <a:pt x="1276" y="566"/>
                  </a:moveTo>
                  <a:cubicBezTo>
                    <a:pt x="1269" y="563"/>
                    <a:pt x="1262" y="572"/>
                    <a:pt x="1260" y="566"/>
                  </a:cubicBezTo>
                  <a:cubicBezTo>
                    <a:pt x="1259" y="558"/>
                    <a:pt x="1256" y="553"/>
                    <a:pt x="1260" y="545"/>
                  </a:cubicBezTo>
                  <a:cubicBezTo>
                    <a:pt x="1235" y="524"/>
                    <a:pt x="1200" y="501"/>
                    <a:pt x="1161" y="502"/>
                  </a:cubicBezTo>
                  <a:cubicBezTo>
                    <a:pt x="1145" y="493"/>
                    <a:pt x="1129" y="474"/>
                    <a:pt x="1108" y="479"/>
                  </a:cubicBezTo>
                  <a:cubicBezTo>
                    <a:pt x="1106" y="479"/>
                    <a:pt x="1105" y="480"/>
                    <a:pt x="1104" y="481"/>
                  </a:cubicBezTo>
                  <a:cubicBezTo>
                    <a:pt x="1099" y="508"/>
                    <a:pt x="1116" y="513"/>
                    <a:pt x="1120" y="531"/>
                  </a:cubicBezTo>
                  <a:cubicBezTo>
                    <a:pt x="1109" y="551"/>
                    <a:pt x="1088" y="561"/>
                    <a:pt x="1081" y="584"/>
                  </a:cubicBezTo>
                  <a:cubicBezTo>
                    <a:pt x="1094" y="595"/>
                    <a:pt x="1097" y="612"/>
                    <a:pt x="1104" y="628"/>
                  </a:cubicBezTo>
                  <a:cubicBezTo>
                    <a:pt x="1108" y="638"/>
                    <a:pt x="1118" y="645"/>
                    <a:pt x="1120" y="658"/>
                  </a:cubicBezTo>
                  <a:cubicBezTo>
                    <a:pt x="1121" y="670"/>
                    <a:pt x="1112" y="685"/>
                    <a:pt x="1115" y="697"/>
                  </a:cubicBezTo>
                  <a:cubicBezTo>
                    <a:pt x="1121" y="723"/>
                    <a:pt x="1151" y="715"/>
                    <a:pt x="1166" y="734"/>
                  </a:cubicBezTo>
                  <a:cubicBezTo>
                    <a:pt x="1177" y="725"/>
                    <a:pt x="1185" y="715"/>
                    <a:pt x="1186" y="697"/>
                  </a:cubicBezTo>
                  <a:cubicBezTo>
                    <a:pt x="1204" y="686"/>
                    <a:pt x="1217" y="671"/>
                    <a:pt x="1234" y="660"/>
                  </a:cubicBezTo>
                  <a:cubicBezTo>
                    <a:pt x="1270" y="659"/>
                    <a:pt x="1300" y="636"/>
                    <a:pt x="1313" y="605"/>
                  </a:cubicBezTo>
                  <a:cubicBezTo>
                    <a:pt x="1295" y="597"/>
                    <a:pt x="1279" y="588"/>
                    <a:pt x="1276" y="566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987824" y="3429000"/>
              <a:ext cx="517849" cy="463385"/>
            </a:xfrm>
            <a:custGeom>
              <a:avLst/>
              <a:gdLst>
                <a:gd name="T0" fmla="*/ 440 w 580"/>
                <a:gd name="T1" fmla="*/ 40 h 519"/>
                <a:gd name="T2" fmla="*/ 298 w 580"/>
                <a:gd name="T3" fmla="*/ 24 h 519"/>
                <a:gd name="T4" fmla="*/ 194 w 580"/>
                <a:gd name="T5" fmla="*/ 14 h 519"/>
                <a:gd name="T6" fmla="*/ 186 w 580"/>
                <a:gd name="T7" fmla="*/ 6 h 519"/>
                <a:gd name="T8" fmla="*/ 0 w 580"/>
                <a:gd name="T9" fmla="*/ 68 h 519"/>
                <a:gd name="T10" fmla="*/ 26 w 580"/>
                <a:gd name="T11" fmla="*/ 50 h 519"/>
                <a:gd name="T12" fmla="*/ 42 w 580"/>
                <a:gd name="T13" fmla="*/ 42 h 519"/>
                <a:gd name="T14" fmla="*/ 96 w 580"/>
                <a:gd name="T15" fmla="*/ 50 h 519"/>
                <a:gd name="T16" fmla="*/ 104 w 580"/>
                <a:gd name="T17" fmla="*/ 58 h 519"/>
                <a:gd name="T18" fmla="*/ 96 w 580"/>
                <a:gd name="T19" fmla="*/ 66 h 519"/>
                <a:gd name="T20" fmla="*/ 174 w 580"/>
                <a:gd name="T21" fmla="*/ 113 h 519"/>
                <a:gd name="T22" fmla="*/ 220 w 580"/>
                <a:gd name="T23" fmla="*/ 113 h 519"/>
                <a:gd name="T24" fmla="*/ 252 w 580"/>
                <a:gd name="T25" fmla="*/ 97 h 519"/>
                <a:gd name="T26" fmla="*/ 260 w 580"/>
                <a:gd name="T27" fmla="*/ 90 h 519"/>
                <a:gd name="T28" fmla="*/ 292 w 580"/>
                <a:gd name="T29" fmla="*/ 90 h 519"/>
                <a:gd name="T30" fmla="*/ 322 w 580"/>
                <a:gd name="T31" fmla="*/ 121 h 519"/>
                <a:gd name="T32" fmla="*/ 330 w 580"/>
                <a:gd name="T33" fmla="*/ 137 h 519"/>
                <a:gd name="T34" fmla="*/ 370 w 580"/>
                <a:gd name="T35" fmla="*/ 169 h 519"/>
                <a:gd name="T36" fmla="*/ 376 w 580"/>
                <a:gd name="T37" fmla="*/ 285 h 519"/>
                <a:gd name="T38" fmla="*/ 384 w 580"/>
                <a:gd name="T39" fmla="*/ 277 h 519"/>
                <a:gd name="T40" fmla="*/ 384 w 580"/>
                <a:gd name="T41" fmla="*/ 309 h 519"/>
                <a:gd name="T42" fmla="*/ 416 w 580"/>
                <a:gd name="T43" fmla="*/ 371 h 519"/>
                <a:gd name="T44" fmla="*/ 432 w 580"/>
                <a:gd name="T45" fmla="*/ 387 h 519"/>
                <a:gd name="T46" fmla="*/ 432 w 580"/>
                <a:gd name="T47" fmla="*/ 403 h 519"/>
                <a:gd name="T48" fmla="*/ 462 w 580"/>
                <a:gd name="T49" fmla="*/ 457 h 519"/>
                <a:gd name="T50" fmla="*/ 486 w 580"/>
                <a:gd name="T51" fmla="*/ 465 h 519"/>
                <a:gd name="T52" fmla="*/ 494 w 580"/>
                <a:gd name="T53" fmla="*/ 511 h 519"/>
                <a:gd name="T54" fmla="*/ 502 w 580"/>
                <a:gd name="T55" fmla="*/ 519 h 519"/>
                <a:gd name="T56" fmla="*/ 556 w 580"/>
                <a:gd name="T57" fmla="*/ 503 h 519"/>
                <a:gd name="T58" fmla="*/ 572 w 580"/>
                <a:gd name="T59" fmla="*/ 503 h 519"/>
                <a:gd name="T60" fmla="*/ 580 w 580"/>
                <a:gd name="T61" fmla="*/ 441 h 519"/>
                <a:gd name="T62" fmla="*/ 540 w 580"/>
                <a:gd name="T63" fmla="*/ 261 h 519"/>
                <a:gd name="T64" fmla="*/ 470 w 580"/>
                <a:gd name="T65" fmla="*/ 42 h 519"/>
                <a:gd name="T66" fmla="*/ 470 w 580"/>
                <a:gd name="T67" fmla="*/ 12 h 519"/>
                <a:gd name="T68" fmla="*/ 458 w 580"/>
                <a:gd name="T69" fmla="*/ 14 h 519"/>
                <a:gd name="T70" fmla="*/ 452 w 580"/>
                <a:gd name="T71" fmla="*/ 2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519">
                  <a:moveTo>
                    <a:pt x="452" y="20"/>
                  </a:moveTo>
                  <a:lnTo>
                    <a:pt x="440" y="40"/>
                  </a:lnTo>
                  <a:lnTo>
                    <a:pt x="318" y="40"/>
                  </a:lnTo>
                  <a:lnTo>
                    <a:pt x="298" y="24"/>
                  </a:lnTo>
                  <a:lnTo>
                    <a:pt x="212" y="24"/>
                  </a:lnTo>
                  <a:lnTo>
                    <a:pt x="194" y="14"/>
                  </a:lnTo>
                  <a:lnTo>
                    <a:pt x="186" y="0"/>
                  </a:lnTo>
                  <a:lnTo>
                    <a:pt x="186" y="6"/>
                  </a:lnTo>
                  <a:lnTo>
                    <a:pt x="0" y="6"/>
                  </a:lnTo>
                  <a:lnTo>
                    <a:pt x="0" y="68"/>
                  </a:lnTo>
                  <a:lnTo>
                    <a:pt x="18" y="66"/>
                  </a:lnTo>
                  <a:lnTo>
                    <a:pt x="26" y="50"/>
                  </a:lnTo>
                  <a:lnTo>
                    <a:pt x="34" y="50"/>
                  </a:lnTo>
                  <a:lnTo>
                    <a:pt x="42" y="42"/>
                  </a:lnTo>
                  <a:lnTo>
                    <a:pt x="42" y="58"/>
                  </a:lnTo>
                  <a:lnTo>
                    <a:pt x="96" y="50"/>
                  </a:lnTo>
                  <a:lnTo>
                    <a:pt x="104" y="50"/>
                  </a:lnTo>
                  <a:lnTo>
                    <a:pt x="104" y="58"/>
                  </a:lnTo>
                  <a:lnTo>
                    <a:pt x="96" y="58"/>
                  </a:lnTo>
                  <a:lnTo>
                    <a:pt x="96" y="66"/>
                  </a:lnTo>
                  <a:lnTo>
                    <a:pt x="158" y="90"/>
                  </a:lnTo>
                  <a:lnTo>
                    <a:pt x="174" y="113"/>
                  </a:lnTo>
                  <a:lnTo>
                    <a:pt x="182" y="121"/>
                  </a:lnTo>
                  <a:lnTo>
                    <a:pt x="220" y="113"/>
                  </a:lnTo>
                  <a:lnTo>
                    <a:pt x="236" y="97"/>
                  </a:lnTo>
                  <a:lnTo>
                    <a:pt x="252" y="97"/>
                  </a:lnTo>
                  <a:lnTo>
                    <a:pt x="252" y="90"/>
                  </a:lnTo>
                  <a:lnTo>
                    <a:pt x="260" y="90"/>
                  </a:lnTo>
                  <a:lnTo>
                    <a:pt x="268" y="90"/>
                  </a:lnTo>
                  <a:lnTo>
                    <a:pt x="292" y="90"/>
                  </a:lnTo>
                  <a:lnTo>
                    <a:pt x="314" y="121"/>
                  </a:lnTo>
                  <a:lnTo>
                    <a:pt x="322" y="121"/>
                  </a:lnTo>
                  <a:lnTo>
                    <a:pt x="322" y="137"/>
                  </a:lnTo>
                  <a:lnTo>
                    <a:pt x="330" y="137"/>
                  </a:lnTo>
                  <a:lnTo>
                    <a:pt x="354" y="161"/>
                  </a:lnTo>
                  <a:lnTo>
                    <a:pt x="370" y="169"/>
                  </a:lnTo>
                  <a:lnTo>
                    <a:pt x="376" y="177"/>
                  </a:lnTo>
                  <a:lnTo>
                    <a:pt x="376" y="285"/>
                  </a:lnTo>
                  <a:lnTo>
                    <a:pt x="384" y="285"/>
                  </a:lnTo>
                  <a:lnTo>
                    <a:pt x="384" y="277"/>
                  </a:lnTo>
                  <a:lnTo>
                    <a:pt x="392" y="277"/>
                  </a:lnTo>
                  <a:lnTo>
                    <a:pt x="384" y="309"/>
                  </a:lnTo>
                  <a:lnTo>
                    <a:pt x="392" y="325"/>
                  </a:lnTo>
                  <a:lnTo>
                    <a:pt x="416" y="371"/>
                  </a:lnTo>
                  <a:lnTo>
                    <a:pt x="432" y="363"/>
                  </a:lnTo>
                  <a:lnTo>
                    <a:pt x="432" y="387"/>
                  </a:lnTo>
                  <a:lnTo>
                    <a:pt x="440" y="387"/>
                  </a:lnTo>
                  <a:lnTo>
                    <a:pt x="432" y="403"/>
                  </a:lnTo>
                  <a:lnTo>
                    <a:pt x="456" y="449"/>
                  </a:lnTo>
                  <a:lnTo>
                    <a:pt x="462" y="457"/>
                  </a:lnTo>
                  <a:lnTo>
                    <a:pt x="478" y="457"/>
                  </a:lnTo>
                  <a:lnTo>
                    <a:pt x="486" y="465"/>
                  </a:lnTo>
                  <a:lnTo>
                    <a:pt x="494" y="497"/>
                  </a:lnTo>
                  <a:lnTo>
                    <a:pt x="494" y="511"/>
                  </a:lnTo>
                  <a:lnTo>
                    <a:pt x="502" y="511"/>
                  </a:lnTo>
                  <a:lnTo>
                    <a:pt x="502" y="519"/>
                  </a:lnTo>
                  <a:lnTo>
                    <a:pt x="534" y="519"/>
                  </a:lnTo>
                  <a:lnTo>
                    <a:pt x="556" y="503"/>
                  </a:lnTo>
                  <a:lnTo>
                    <a:pt x="564" y="511"/>
                  </a:lnTo>
                  <a:lnTo>
                    <a:pt x="572" y="503"/>
                  </a:lnTo>
                  <a:lnTo>
                    <a:pt x="564" y="497"/>
                  </a:lnTo>
                  <a:lnTo>
                    <a:pt x="580" y="441"/>
                  </a:lnTo>
                  <a:lnTo>
                    <a:pt x="580" y="363"/>
                  </a:lnTo>
                  <a:lnTo>
                    <a:pt x="540" y="261"/>
                  </a:lnTo>
                  <a:lnTo>
                    <a:pt x="540" y="223"/>
                  </a:lnTo>
                  <a:lnTo>
                    <a:pt x="470" y="42"/>
                  </a:lnTo>
                  <a:lnTo>
                    <a:pt x="470" y="34"/>
                  </a:lnTo>
                  <a:lnTo>
                    <a:pt x="470" y="12"/>
                  </a:lnTo>
                  <a:lnTo>
                    <a:pt x="472" y="8"/>
                  </a:lnTo>
                  <a:lnTo>
                    <a:pt x="458" y="14"/>
                  </a:lnTo>
                  <a:lnTo>
                    <a:pt x="452" y="20"/>
                  </a:lnTo>
                  <a:lnTo>
                    <a:pt x="452" y="20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18182" y="3041506"/>
              <a:ext cx="235710" cy="453564"/>
            </a:xfrm>
            <a:custGeom>
              <a:avLst/>
              <a:gdLst>
                <a:gd name="T0" fmla="*/ 132 w 132"/>
                <a:gd name="T1" fmla="*/ 220 h 254"/>
                <a:gd name="T2" fmla="*/ 132 w 132"/>
                <a:gd name="T3" fmla="*/ 217 h 254"/>
                <a:gd name="T4" fmla="*/ 131 w 132"/>
                <a:gd name="T5" fmla="*/ 216 h 254"/>
                <a:gd name="T6" fmla="*/ 131 w 132"/>
                <a:gd name="T7" fmla="*/ 132 h 254"/>
                <a:gd name="T8" fmla="*/ 125 w 132"/>
                <a:gd name="T9" fmla="*/ 116 h 254"/>
                <a:gd name="T10" fmla="*/ 125 w 132"/>
                <a:gd name="T11" fmla="*/ 90 h 254"/>
                <a:gd name="T12" fmla="*/ 119 w 132"/>
                <a:gd name="T13" fmla="*/ 77 h 254"/>
                <a:gd name="T14" fmla="*/ 119 w 132"/>
                <a:gd name="T15" fmla="*/ 71 h 254"/>
                <a:gd name="T16" fmla="*/ 115 w 132"/>
                <a:gd name="T17" fmla="*/ 63 h 254"/>
                <a:gd name="T18" fmla="*/ 115 w 132"/>
                <a:gd name="T19" fmla="*/ 22 h 254"/>
                <a:gd name="T20" fmla="*/ 111 w 132"/>
                <a:gd name="T21" fmla="*/ 9 h 254"/>
                <a:gd name="T22" fmla="*/ 111 w 132"/>
                <a:gd name="T23" fmla="*/ 0 h 254"/>
                <a:gd name="T24" fmla="*/ 16 w 132"/>
                <a:gd name="T25" fmla="*/ 0 h 254"/>
                <a:gd name="T26" fmla="*/ 16 w 132"/>
                <a:gd name="T27" fmla="*/ 56 h 254"/>
                <a:gd name="T28" fmla="*/ 16 w 132"/>
                <a:gd name="T29" fmla="*/ 68 h 254"/>
                <a:gd name="T30" fmla="*/ 16 w 132"/>
                <a:gd name="T31" fmla="*/ 68 h 254"/>
                <a:gd name="T32" fmla="*/ 7 w 132"/>
                <a:gd name="T33" fmla="*/ 92 h 254"/>
                <a:gd name="T34" fmla="*/ 6 w 132"/>
                <a:gd name="T35" fmla="*/ 108 h 254"/>
                <a:gd name="T36" fmla="*/ 1 w 132"/>
                <a:gd name="T37" fmla="*/ 157 h 254"/>
                <a:gd name="T38" fmla="*/ 1 w 132"/>
                <a:gd name="T39" fmla="*/ 248 h 254"/>
                <a:gd name="T40" fmla="*/ 1 w 132"/>
                <a:gd name="T41" fmla="*/ 248 h 254"/>
                <a:gd name="T42" fmla="*/ 17 w 132"/>
                <a:gd name="T43" fmla="*/ 250 h 254"/>
                <a:gd name="T44" fmla="*/ 17 w 132"/>
                <a:gd name="T45" fmla="*/ 246 h 254"/>
                <a:gd name="T46" fmla="*/ 25 w 132"/>
                <a:gd name="T47" fmla="*/ 223 h 254"/>
                <a:gd name="T48" fmla="*/ 25 w 132"/>
                <a:gd name="T49" fmla="*/ 246 h 254"/>
                <a:gd name="T50" fmla="*/ 25 w 132"/>
                <a:gd name="T51" fmla="*/ 250 h 254"/>
                <a:gd name="T52" fmla="*/ 25 w 132"/>
                <a:gd name="T53" fmla="*/ 254 h 254"/>
                <a:gd name="T54" fmla="*/ 39 w 132"/>
                <a:gd name="T55" fmla="*/ 251 h 254"/>
                <a:gd name="T56" fmla="*/ 39 w 132"/>
                <a:gd name="T57" fmla="*/ 220 h 254"/>
                <a:gd name="T58" fmla="*/ 132 w 132"/>
                <a:gd name="T59" fmla="*/ 2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254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94972" y="3041506"/>
              <a:ext cx="251782" cy="453564"/>
            </a:xfrm>
            <a:custGeom>
              <a:avLst/>
              <a:gdLst>
                <a:gd name="T0" fmla="*/ 131 w 141"/>
                <a:gd name="T1" fmla="*/ 108 h 254"/>
                <a:gd name="T2" fmla="*/ 141 w 141"/>
                <a:gd name="T3" fmla="*/ 68 h 254"/>
                <a:gd name="T4" fmla="*/ 141 w 141"/>
                <a:gd name="T5" fmla="*/ 56 h 254"/>
                <a:gd name="T6" fmla="*/ 47 w 141"/>
                <a:gd name="T7" fmla="*/ 0 h 254"/>
                <a:gd name="T8" fmla="*/ 44 w 141"/>
                <a:gd name="T9" fmla="*/ 10 h 254"/>
                <a:gd name="T10" fmla="*/ 37 w 141"/>
                <a:gd name="T11" fmla="*/ 35 h 254"/>
                <a:gd name="T12" fmla="*/ 32 w 141"/>
                <a:gd name="T13" fmla="*/ 44 h 254"/>
                <a:gd name="T14" fmla="*/ 30 w 141"/>
                <a:gd name="T15" fmla="*/ 46 h 254"/>
                <a:gd name="T16" fmla="*/ 27 w 141"/>
                <a:gd name="T17" fmla="*/ 49 h 254"/>
                <a:gd name="T18" fmla="*/ 25 w 141"/>
                <a:gd name="T19" fmla="*/ 50 h 254"/>
                <a:gd name="T20" fmla="*/ 24 w 141"/>
                <a:gd name="T21" fmla="*/ 50 h 254"/>
                <a:gd name="T22" fmla="*/ 17 w 141"/>
                <a:gd name="T23" fmla="*/ 59 h 254"/>
                <a:gd name="T24" fmla="*/ 19 w 141"/>
                <a:gd name="T25" fmla="*/ 75 h 254"/>
                <a:gd name="T26" fmla="*/ 20 w 141"/>
                <a:gd name="T27" fmla="*/ 86 h 254"/>
                <a:gd name="T28" fmla="*/ 19 w 141"/>
                <a:gd name="T29" fmla="*/ 87 h 254"/>
                <a:gd name="T30" fmla="*/ 18 w 141"/>
                <a:gd name="T31" fmla="*/ 88 h 254"/>
                <a:gd name="T32" fmla="*/ 17 w 141"/>
                <a:gd name="T33" fmla="*/ 89 h 254"/>
                <a:gd name="T34" fmla="*/ 17 w 141"/>
                <a:gd name="T35" fmla="*/ 90 h 254"/>
                <a:gd name="T36" fmla="*/ 14 w 141"/>
                <a:gd name="T37" fmla="*/ 100 h 254"/>
                <a:gd name="T38" fmla="*/ 14 w 141"/>
                <a:gd name="T39" fmla="*/ 148 h 254"/>
                <a:gd name="T40" fmla="*/ 0 w 141"/>
                <a:gd name="T41" fmla="*/ 195 h 254"/>
                <a:gd name="T42" fmla="*/ 60 w 141"/>
                <a:gd name="T43" fmla="*/ 200 h 254"/>
                <a:gd name="T44" fmla="*/ 55 w 141"/>
                <a:gd name="T45" fmla="*/ 205 h 254"/>
                <a:gd name="T46" fmla="*/ 59 w 141"/>
                <a:gd name="T47" fmla="*/ 217 h 254"/>
                <a:gd name="T48" fmla="*/ 63 w 141"/>
                <a:gd name="T49" fmla="*/ 220 h 254"/>
                <a:gd name="T50" fmla="*/ 61 w 141"/>
                <a:gd name="T51" fmla="*/ 241 h 254"/>
                <a:gd name="T52" fmla="*/ 56 w 141"/>
                <a:gd name="T53" fmla="*/ 249 h 254"/>
                <a:gd name="T54" fmla="*/ 57 w 141"/>
                <a:gd name="T55" fmla="*/ 249 h 254"/>
                <a:gd name="T56" fmla="*/ 87 w 141"/>
                <a:gd name="T57" fmla="*/ 254 h 254"/>
                <a:gd name="T58" fmla="*/ 103 w 141"/>
                <a:gd name="T59" fmla="*/ 250 h 254"/>
                <a:gd name="T60" fmla="*/ 126 w 141"/>
                <a:gd name="T61" fmla="*/ 248 h 254"/>
                <a:gd name="T62" fmla="*/ 126 w 141"/>
                <a:gd name="T63" fmla="*/ 1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254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189606" y="2902223"/>
              <a:ext cx="631240" cy="292852"/>
            </a:xfrm>
            <a:custGeom>
              <a:avLst/>
              <a:gdLst>
                <a:gd name="T0" fmla="*/ 103 w 353"/>
                <a:gd name="T1" fmla="*/ 22 h 164"/>
                <a:gd name="T2" fmla="*/ 95 w 353"/>
                <a:gd name="T3" fmla="*/ 25 h 164"/>
                <a:gd name="T4" fmla="*/ 94 w 353"/>
                <a:gd name="T5" fmla="*/ 29 h 164"/>
                <a:gd name="T6" fmla="*/ 66 w 353"/>
                <a:gd name="T7" fmla="*/ 34 h 164"/>
                <a:gd name="T8" fmla="*/ 50 w 353"/>
                <a:gd name="T9" fmla="*/ 45 h 164"/>
                <a:gd name="T10" fmla="*/ 42 w 353"/>
                <a:gd name="T11" fmla="*/ 48 h 164"/>
                <a:gd name="T12" fmla="*/ 31 w 353"/>
                <a:gd name="T13" fmla="*/ 52 h 164"/>
                <a:gd name="T14" fmla="*/ 19 w 353"/>
                <a:gd name="T15" fmla="*/ 58 h 164"/>
                <a:gd name="T16" fmla="*/ 7 w 353"/>
                <a:gd name="T17" fmla="*/ 65 h 164"/>
                <a:gd name="T18" fmla="*/ 3 w 353"/>
                <a:gd name="T19" fmla="*/ 70 h 164"/>
                <a:gd name="T20" fmla="*/ 0 w 353"/>
                <a:gd name="T21" fmla="*/ 73 h 164"/>
                <a:gd name="T22" fmla="*/ 0 w 353"/>
                <a:gd name="T23" fmla="*/ 78 h 164"/>
                <a:gd name="T24" fmla="*/ 73 w 353"/>
                <a:gd name="T25" fmla="*/ 74 h 164"/>
                <a:gd name="T26" fmla="*/ 70 w 353"/>
                <a:gd name="T27" fmla="*/ 74 h 164"/>
                <a:gd name="T28" fmla="*/ 75 w 353"/>
                <a:gd name="T29" fmla="*/ 71 h 164"/>
                <a:gd name="T30" fmla="*/ 140 w 353"/>
                <a:gd name="T31" fmla="*/ 71 h 164"/>
                <a:gd name="T32" fmla="*/ 154 w 353"/>
                <a:gd name="T33" fmla="*/ 78 h 164"/>
                <a:gd name="T34" fmla="*/ 193 w 353"/>
                <a:gd name="T35" fmla="*/ 88 h 164"/>
                <a:gd name="T36" fmla="*/ 206 w 353"/>
                <a:gd name="T37" fmla="*/ 95 h 164"/>
                <a:gd name="T38" fmla="*/ 211 w 353"/>
                <a:gd name="T39" fmla="*/ 107 h 164"/>
                <a:gd name="T40" fmla="*/ 226 w 353"/>
                <a:gd name="T41" fmla="*/ 122 h 164"/>
                <a:gd name="T42" fmla="*/ 230 w 353"/>
                <a:gd name="T43" fmla="*/ 125 h 164"/>
                <a:gd name="T44" fmla="*/ 239 w 353"/>
                <a:gd name="T45" fmla="*/ 144 h 164"/>
                <a:gd name="T46" fmla="*/ 255 w 353"/>
                <a:gd name="T47" fmla="*/ 163 h 164"/>
                <a:gd name="T48" fmla="*/ 255 w 353"/>
                <a:gd name="T49" fmla="*/ 163 h 164"/>
                <a:gd name="T50" fmla="*/ 255 w 353"/>
                <a:gd name="T51" fmla="*/ 164 h 164"/>
                <a:gd name="T52" fmla="*/ 271 w 353"/>
                <a:gd name="T53" fmla="*/ 152 h 164"/>
                <a:gd name="T54" fmla="*/ 298 w 353"/>
                <a:gd name="T55" fmla="*/ 133 h 164"/>
                <a:gd name="T56" fmla="*/ 325 w 353"/>
                <a:gd name="T57" fmla="*/ 125 h 164"/>
                <a:gd name="T58" fmla="*/ 325 w 353"/>
                <a:gd name="T59" fmla="*/ 113 h 164"/>
                <a:gd name="T60" fmla="*/ 317 w 353"/>
                <a:gd name="T61" fmla="*/ 117 h 164"/>
                <a:gd name="T62" fmla="*/ 314 w 353"/>
                <a:gd name="T63" fmla="*/ 113 h 164"/>
                <a:gd name="T64" fmla="*/ 317 w 353"/>
                <a:gd name="T65" fmla="*/ 105 h 164"/>
                <a:gd name="T66" fmla="*/ 321 w 353"/>
                <a:gd name="T67" fmla="*/ 98 h 164"/>
                <a:gd name="T68" fmla="*/ 317 w 353"/>
                <a:gd name="T69" fmla="*/ 94 h 164"/>
                <a:gd name="T70" fmla="*/ 325 w 353"/>
                <a:gd name="T71" fmla="*/ 94 h 164"/>
                <a:gd name="T72" fmla="*/ 337 w 353"/>
                <a:gd name="T73" fmla="*/ 98 h 164"/>
                <a:gd name="T74" fmla="*/ 349 w 353"/>
                <a:gd name="T75" fmla="*/ 86 h 164"/>
                <a:gd name="T76" fmla="*/ 349 w 353"/>
                <a:gd name="T77" fmla="*/ 74 h 164"/>
                <a:gd name="T78" fmla="*/ 341 w 353"/>
                <a:gd name="T79" fmla="*/ 82 h 164"/>
                <a:gd name="T80" fmla="*/ 337 w 353"/>
                <a:gd name="T81" fmla="*/ 70 h 164"/>
                <a:gd name="T82" fmla="*/ 314 w 353"/>
                <a:gd name="T83" fmla="*/ 55 h 164"/>
                <a:gd name="T84" fmla="*/ 317 w 353"/>
                <a:gd name="T85" fmla="*/ 62 h 164"/>
                <a:gd name="T86" fmla="*/ 325 w 353"/>
                <a:gd name="T87" fmla="*/ 66 h 164"/>
                <a:gd name="T88" fmla="*/ 337 w 353"/>
                <a:gd name="T89" fmla="*/ 59 h 164"/>
                <a:gd name="T90" fmla="*/ 346 w 353"/>
                <a:gd name="T91" fmla="*/ 59 h 164"/>
                <a:gd name="T92" fmla="*/ 347 w 353"/>
                <a:gd name="T93" fmla="*/ 57 h 164"/>
                <a:gd name="T94" fmla="*/ 341 w 353"/>
                <a:gd name="T95" fmla="*/ 47 h 164"/>
                <a:gd name="T96" fmla="*/ 345 w 353"/>
                <a:gd name="T97" fmla="*/ 23 h 164"/>
                <a:gd name="T98" fmla="*/ 329 w 353"/>
                <a:gd name="T99" fmla="*/ 23 h 164"/>
                <a:gd name="T100" fmla="*/ 321 w 353"/>
                <a:gd name="T101" fmla="*/ 16 h 164"/>
                <a:gd name="T102" fmla="*/ 333 w 353"/>
                <a:gd name="T103" fmla="*/ 16 h 164"/>
                <a:gd name="T104" fmla="*/ 325 w 353"/>
                <a:gd name="T105" fmla="*/ 12 h 164"/>
                <a:gd name="T106" fmla="*/ 325 w 353"/>
                <a:gd name="T107" fmla="*/ 4 h 164"/>
                <a:gd name="T108" fmla="*/ 106 w 353"/>
                <a:gd name="T10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164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287819" y="3027221"/>
              <a:ext cx="358030" cy="294638"/>
            </a:xfrm>
            <a:custGeom>
              <a:avLst/>
              <a:gdLst>
                <a:gd name="T0" fmla="*/ 200 w 200"/>
                <a:gd name="T1" fmla="*/ 93 h 165"/>
                <a:gd name="T2" fmla="*/ 199 w 200"/>
                <a:gd name="T3" fmla="*/ 93 h 165"/>
                <a:gd name="T4" fmla="*/ 184 w 200"/>
                <a:gd name="T5" fmla="*/ 62 h 165"/>
                <a:gd name="T6" fmla="*/ 175 w 200"/>
                <a:gd name="T7" fmla="*/ 55 h 165"/>
                <a:gd name="T8" fmla="*/ 165 w 200"/>
                <a:gd name="T9" fmla="*/ 44 h 165"/>
                <a:gd name="T10" fmla="*/ 156 w 200"/>
                <a:gd name="T11" fmla="*/ 29 h 165"/>
                <a:gd name="T12" fmla="*/ 143 w 200"/>
                <a:gd name="T13" fmla="*/ 20 h 165"/>
                <a:gd name="T14" fmla="*/ 110 w 200"/>
                <a:gd name="T15" fmla="*/ 18 h 165"/>
                <a:gd name="T16" fmla="*/ 85 w 200"/>
                <a:gd name="T17" fmla="*/ 1 h 165"/>
                <a:gd name="T18" fmla="*/ 40 w 200"/>
                <a:gd name="T19" fmla="*/ 0 h 165"/>
                <a:gd name="T20" fmla="*/ 18 w 200"/>
                <a:gd name="T21" fmla="*/ 2 h 165"/>
                <a:gd name="T22" fmla="*/ 18 w 200"/>
                <a:gd name="T23" fmla="*/ 4 h 165"/>
                <a:gd name="T24" fmla="*/ 18 w 200"/>
                <a:gd name="T25" fmla="*/ 4 h 165"/>
                <a:gd name="T26" fmla="*/ 0 w 200"/>
                <a:gd name="T27" fmla="*/ 8 h 165"/>
                <a:gd name="T28" fmla="*/ 15 w 200"/>
                <a:gd name="T29" fmla="*/ 41 h 165"/>
                <a:gd name="T30" fmla="*/ 26 w 200"/>
                <a:gd name="T31" fmla="*/ 56 h 165"/>
                <a:gd name="T32" fmla="*/ 37 w 200"/>
                <a:gd name="T33" fmla="*/ 70 h 165"/>
                <a:gd name="T34" fmla="*/ 44 w 200"/>
                <a:gd name="T35" fmla="*/ 80 h 165"/>
                <a:gd name="T36" fmla="*/ 54 w 200"/>
                <a:gd name="T37" fmla="*/ 85 h 165"/>
                <a:gd name="T38" fmla="*/ 60 w 200"/>
                <a:gd name="T39" fmla="*/ 94 h 165"/>
                <a:gd name="T40" fmla="*/ 68 w 200"/>
                <a:gd name="T41" fmla="*/ 108 h 165"/>
                <a:gd name="T42" fmla="*/ 77 w 200"/>
                <a:gd name="T43" fmla="*/ 117 h 165"/>
                <a:gd name="T44" fmla="*/ 84 w 200"/>
                <a:gd name="T45" fmla="*/ 141 h 165"/>
                <a:gd name="T46" fmla="*/ 90 w 200"/>
                <a:gd name="T47" fmla="*/ 153 h 165"/>
                <a:gd name="T48" fmla="*/ 102 w 200"/>
                <a:gd name="T49" fmla="*/ 163 h 165"/>
                <a:gd name="T50" fmla="*/ 105 w 200"/>
                <a:gd name="T51" fmla="*/ 165 h 165"/>
                <a:gd name="T52" fmla="*/ 99 w 200"/>
                <a:gd name="T53" fmla="*/ 156 h 165"/>
                <a:gd name="T54" fmla="*/ 122 w 200"/>
                <a:gd name="T55" fmla="*/ 156 h 165"/>
                <a:gd name="T56" fmla="*/ 141 w 200"/>
                <a:gd name="T57" fmla="*/ 145 h 165"/>
                <a:gd name="T58" fmla="*/ 145 w 200"/>
                <a:gd name="T59" fmla="*/ 141 h 165"/>
                <a:gd name="T60" fmla="*/ 157 w 200"/>
                <a:gd name="T61" fmla="*/ 133 h 165"/>
                <a:gd name="T62" fmla="*/ 161 w 200"/>
                <a:gd name="T63" fmla="*/ 125 h 165"/>
                <a:gd name="T64" fmla="*/ 165 w 200"/>
                <a:gd name="T65" fmla="*/ 117 h 165"/>
                <a:gd name="T66" fmla="*/ 173 w 200"/>
                <a:gd name="T67" fmla="*/ 106 h 165"/>
                <a:gd name="T68" fmla="*/ 184 w 200"/>
                <a:gd name="T69" fmla="*/ 98 h 165"/>
                <a:gd name="T70" fmla="*/ 200 w 200"/>
                <a:gd name="T71" fmla="*/ 9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" h="165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116393" y="3041506"/>
              <a:ext cx="360708" cy="423207"/>
            </a:xfrm>
            <a:custGeom>
              <a:avLst/>
              <a:gdLst>
                <a:gd name="T0" fmla="*/ 396 w 404"/>
                <a:gd name="T1" fmla="*/ 310 h 474"/>
                <a:gd name="T2" fmla="*/ 382 w 404"/>
                <a:gd name="T3" fmla="*/ 290 h 474"/>
                <a:gd name="T4" fmla="*/ 372 w 404"/>
                <a:gd name="T5" fmla="*/ 290 h 474"/>
                <a:gd name="T6" fmla="*/ 360 w 404"/>
                <a:gd name="T7" fmla="*/ 282 h 474"/>
                <a:gd name="T8" fmla="*/ 360 w 404"/>
                <a:gd name="T9" fmla="*/ 266 h 474"/>
                <a:gd name="T10" fmla="*/ 346 w 404"/>
                <a:gd name="T11" fmla="*/ 252 h 474"/>
                <a:gd name="T12" fmla="*/ 346 w 404"/>
                <a:gd name="T13" fmla="*/ 218 h 474"/>
                <a:gd name="T14" fmla="*/ 338 w 404"/>
                <a:gd name="T15" fmla="*/ 210 h 474"/>
                <a:gd name="T16" fmla="*/ 328 w 404"/>
                <a:gd name="T17" fmla="*/ 200 h 474"/>
                <a:gd name="T18" fmla="*/ 312 w 404"/>
                <a:gd name="T19" fmla="*/ 190 h 474"/>
                <a:gd name="T20" fmla="*/ 312 w 404"/>
                <a:gd name="T21" fmla="*/ 172 h 474"/>
                <a:gd name="T22" fmla="*/ 300 w 404"/>
                <a:gd name="T23" fmla="*/ 172 h 474"/>
                <a:gd name="T24" fmla="*/ 300 w 404"/>
                <a:gd name="T25" fmla="*/ 154 h 474"/>
                <a:gd name="T26" fmla="*/ 290 w 404"/>
                <a:gd name="T27" fmla="*/ 144 h 474"/>
                <a:gd name="T28" fmla="*/ 280 w 404"/>
                <a:gd name="T29" fmla="*/ 144 h 474"/>
                <a:gd name="T30" fmla="*/ 266 w 404"/>
                <a:gd name="T31" fmla="*/ 136 h 474"/>
                <a:gd name="T32" fmla="*/ 266 w 404"/>
                <a:gd name="T33" fmla="*/ 124 h 474"/>
                <a:gd name="T34" fmla="*/ 250 w 404"/>
                <a:gd name="T35" fmla="*/ 114 h 474"/>
                <a:gd name="T36" fmla="*/ 244 w 404"/>
                <a:gd name="T37" fmla="*/ 96 h 474"/>
                <a:gd name="T38" fmla="*/ 242 w 404"/>
                <a:gd name="T39" fmla="*/ 72 h 474"/>
                <a:gd name="T40" fmla="*/ 222 w 404"/>
                <a:gd name="T41" fmla="*/ 66 h 474"/>
                <a:gd name="T42" fmla="*/ 192 w 404"/>
                <a:gd name="T43" fmla="*/ 34 h 474"/>
                <a:gd name="T44" fmla="*/ 192 w 404"/>
                <a:gd name="T45" fmla="*/ 0 h 474"/>
                <a:gd name="T46" fmla="*/ 192 w 404"/>
                <a:gd name="T47" fmla="*/ 0 h 474"/>
                <a:gd name="T48" fmla="*/ 82 w 404"/>
                <a:gd name="T49" fmla="*/ 0 h 474"/>
                <a:gd name="T50" fmla="*/ 82 w 404"/>
                <a:gd name="T51" fmla="*/ 0 h 474"/>
                <a:gd name="T52" fmla="*/ 0 w 404"/>
                <a:gd name="T53" fmla="*/ 0 h 474"/>
                <a:gd name="T54" fmla="*/ 0 w 404"/>
                <a:gd name="T55" fmla="*/ 18 h 474"/>
                <a:gd name="T56" fmla="*/ 8 w 404"/>
                <a:gd name="T57" fmla="*/ 44 h 474"/>
                <a:gd name="T58" fmla="*/ 8 w 404"/>
                <a:gd name="T59" fmla="*/ 126 h 474"/>
                <a:gd name="T60" fmla="*/ 16 w 404"/>
                <a:gd name="T61" fmla="*/ 142 h 474"/>
                <a:gd name="T62" fmla="*/ 16 w 404"/>
                <a:gd name="T63" fmla="*/ 154 h 474"/>
                <a:gd name="T64" fmla="*/ 28 w 404"/>
                <a:gd name="T65" fmla="*/ 180 h 474"/>
                <a:gd name="T66" fmla="*/ 28 w 404"/>
                <a:gd name="T67" fmla="*/ 232 h 474"/>
                <a:gd name="T68" fmla="*/ 40 w 404"/>
                <a:gd name="T69" fmla="*/ 264 h 474"/>
                <a:gd name="T70" fmla="*/ 40 w 404"/>
                <a:gd name="T71" fmla="*/ 432 h 474"/>
                <a:gd name="T72" fmla="*/ 42 w 404"/>
                <a:gd name="T73" fmla="*/ 434 h 474"/>
                <a:gd name="T74" fmla="*/ 50 w 404"/>
                <a:gd name="T75" fmla="*/ 448 h 474"/>
                <a:gd name="T76" fmla="*/ 68 w 404"/>
                <a:gd name="T77" fmla="*/ 458 h 474"/>
                <a:gd name="T78" fmla="*/ 154 w 404"/>
                <a:gd name="T79" fmla="*/ 458 h 474"/>
                <a:gd name="T80" fmla="*/ 174 w 404"/>
                <a:gd name="T81" fmla="*/ 474 h 474"/>
                <a:gd name="T82" fmla="*/ 296 w 404"/>
                <a:gd name="T83" fmla="*/ 474 h 474"/>
                <a:gd name="T84" fmla="*/ 308 w 404"/>
                <a:gd name="T85" fmla="*/ 454 h 474"/>
                <a:gd name="T86" fmla="*/ 314 w 404"/>
                <a:gd name="T87" fmla="*/ 448 h 474"/>
                <a:gd name="T88" fmla="*/ 328 w 404"/>
                <a:gd name="T89" fmla="*/ 442 h 474"/>
                <a:gd name="T90" fmla="*/ 374 w 404"/>
                <a:gd name="T91" fmla="*/ 344 h 474"/>
                <a:gd name="T92" fmla="*/ 382 w 404"/>
                <a:gd name="T93" fmla="*/ 344 h 474"/>
                <a:gd name="T94" fmla="*/ 374 w 404"/>
                <a:gd name="T95" fmla="*/ 336 h 474"/>
                <a:gd name="T96" fmla="*/ 382 w 404"/>
                <a:gd name="T97" fmla="*/ 336 h 474"/>
                <a:gd name="T98" fmla="*/ 390 w 404"/>
                <a:gd name="T99" fmla="*/ 328 h 474"/>
                <a:gd name="T100" fmla="*/ 396 w 404"/>
                <a:gd name="T101" fmla="*/ 328 h 474"/>
                <a:gd name="T102" fmla="*/ 404 w 404"/>
                <a:gd name="T103" fmla="*/ 320 h 474"/>
                <a:gd name="T104" fmla="*/ 404 w 404"/>
                <a:gd name="T105" fmla="*/ 318 h 474"/>
                <a:gd name="T106" fmla="*/ 400 w 404"/>
                <a:gd name="T107" fmla="*/ 314 h 474"/>
                <a:gd name="T108" fmla="*/ 396 w 404"/>
                <a:gd name="T109" fmla="*/ 310 h 474"/>
                <a:gd name="T110" fmla="*/ 396 w 404"/>
                <a:gd name="T111" fmla="*/ 31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4" h="474">
                  <a:moveTo>
                    <a:pt x="396" y="310"/>
                  </a:moveTo>
                  <a:lnTo>
                    <a:pt x="382" y="290"/>
                  </a:lnTo>
                  <a:lnTo>
                    <a:pt x="372" y="290"/>
                  </a:lnTo>
                  <a:lnTo>
                    <a:pt x="360" y="282"/>
                  </a:lnTo>
                  <a:lnTo>
                    <a:pt x="360" y="266"/>
                  </a:lnTo>
                  <a:lnTo>
                    <a:pt x="346" y="252"/>
                  </a:lnTo>
                  <a:lnTo>
                    <a:pt x="346" y="218"/>
                  </a:lnTo>
                  <a:lnTo>
                    <a:pt x="338" y="210"/>
                  </a:lnTo>
                  <a:lnTo>
                    <a:pt x="328" y="200"/>
                  </a:lnTo>
                  <a:lnTo>
                    <a:pt x="312" y="190"/>
                  </a:lnTo>
                  <a:lnTo>
                    <a:pt x="312" y="172"/>
                  </a:lnTo>
                  <a:lnTo>
                    <a:pt x="300" y="172"/>
                  </a:lnTo>
                  <a:lnTo>
                    <a:pt x="300" y="154"/>
                  </a:lnTo>
                  <a:lnTo>
                    <a:pt x="290" y="144"/>
                  </a:lnTo>
                  <a:lnTo>
                    <a:pt x="280" y="144"/>
                  </a:lnTo>
                  <a:lnTo>
                    <a:pt x="266" y="136"/>
                  </a:lnTo>
                  <a:lnTo>
                    <a:pt x="266" y="124"/>
                  </a:lnTo>
                  <a:lnTo>
                    <a:pt x="250" y="114"/>
                  </a:lnTo>
                  <a:lnTo>
                    <a:pt x="244" y="96"/>
                  </a:lnTo>
                  <a:lnTo>
                    <a:pt x="242" y="72"/>
                  </a:lnTo>
                  <a:lnTo>
                    <a:pt x="222" y="66"/>
                  </a:lnTo>
                  <a:lnTo>
                    <a:pt x="192" y="3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8" y="44"/>
                  </a:lnTo>
                  <a:lnTo>
                    <a:pt x="8" y="126"/>
                  </a:lnTo>
                  <a:lnTo>
                    <a:pt x="16" y="142"/>
                  </a:lnTo>
                  <a:lnTo>
                    <a:pt x="16" y="154"/>
                  </a:lnTo>
                  <a:lnTo>
                    <a:pt x="28" y="180"/>
                  </a:lnTo>
                  <a:lnTo>
                    <a:pt x="28" y="232"/>
                  </a:lnTo>
                  <a:lnTo>
                    <a:pt x="40" y="264"/>
                  </a:lnTo>
                  <a:lnTo>
                    <a:pt x="40" y="432"/>
                  </a:lnTo>
                  <a:lnTo>
                    <a:pt x="42" y="434"/>
                  </a:lnTo>
                  <a:lnTo>
                    <a:pt x="50" y="448"/>
                  </a:lnTo>
                  <a:lnTo>
                    <a:pt x="68" y="458"/>
                  </a:lnTo>
                  <a:lnTo>
                    <a:pt x="154" y="458"/>
                  </a:lnTo>
                  <a:lnTo>
                    <a:pt x="174" y="474"/>
                  </a:lnTo>
                  <a:lnTo>
                    <a:pt x="296" y="474"/>
                  </a:lnTo>
                  <a:lnTo>
                    <a:pt x="308" y="454"/>
                  </a:lnTo>
                  <a:lnTo>
                    <a:pt x="314" y="448"/>
                  </a:lnTo>
                  <a:lnTo>
                    <a:pt x="328" y="442"/>
                  </a:lnTo>
                  <a:lnTo>
                    <a:pt x="374" y="344"/>
                  </a:lnTo>
                  <a:lnTo>
                    <a:pt x="382" y="344"/>
                  </a:lnTo>
                  <a:lnTo>
                    <a:pt x="374" y="336"/>
                  </a:lnTo>
                  <a:lnTo>
                    <a:pt x="382" y="336"/>
                  </a:lnTo>
                  <a:lnTo>
                    <a:pt x="390" y="328"/>
                  </a:lnTo>
                  <a:lnTo>
                    <a:pt x="396" y="328"/>
                  </a:lnTo>
                  <a:lnTo>
                    <a:pt x="404" y="320"/>
                  </a:lnTo>
                  <a:lnTo>
                    <a:pt x="404" y="318"/>
                  </a:lnTo>
                  <a:lnTo>
                    <a:pt x="400" y="314"/>
                  </a:lnTo>
                  <a:lnTo>
                    <a:pt x="396" y="310"/>
                  </a:lnTo>
                  <a:lnTo>
                    <a:pt x="396" y="310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088699" y="2488837"/>
              <a:ext cx="42856" cy="60713"/>
            </a:xfrm>
            <a:custGeom>
              <a:avLst/>
              <a:gdLst>
                <a:gd name="T0" fmla="*/ 22 w 24"/>
                <a:gd name="T1" fmla="*/ 7 h 34"/>
                <a:gd name="T2" fmla="*/ 16 w 24"/>
                <a:gd name="T3" fmla="*/ 0 h 34"/>
                <a:gd name="T4" fmla="*/ 0 w 24"/>
                <a:gd name="T5" fmla="*/ 0 h 34"/>
                <a:gd name="T6" fmla="*/ 0 w 24"/>
                <a:gd name="T7" fmla="*/ 34 h 34"/>
                <a:gd name="T8" fmla="*/ 1 w 24"/>
                <a:gd name="T9" fmla="*/ 34 h 34"/>
                <a:gd name="T10" fmla="*/ 14 w 24"/>
                <a:gd name="T11" fmla="*/ 32 h 34"/>
                <a:gd name="T12" fmla="*/ 17 w 24"/>
                <a:gd name="T13" fmla="*/ 28 h 34"/>
                <a:gd name="T14" fmla="*/ 21 w 24"/>
                <a:gd name="T15" fmla="*/ 16 h 34"/>
                <a:gd name="T16" fmla="*/ 21 w 24"/>
                <a:gd name="T17" fmla="*/ 12 h 34"/>
                <a:gd name="T18" fmla="*/ 24 w 24"/>
                <a:gd name="T19" fmla="*/ 15 h 34"/>
                <a:gd name="T20" fmla="*/ 22 w 24"/>
                <a:gd name="T21" fmla="*/ 9 h 34"/>
                <a:gd name="T22" fmla="*/ 22 w 24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115533" y="2839724"/>
              <a:ext cx="395529" cy="564276"/>
            </a:xfrm>
            <a:custGeom>
              <a:avLst/>
              <a:gdLst>
                <a:gd name="T0" fmla="*/ 24 w 221"/>
                <a:gd name="T1" fmla="*/ 0 h 316"/>
                <a:gd name="T2" fmla="*/ 24 w 221"/>
                <a:gd name="T3" fmla="*/ 57 h 316"/>
                <a:gd name="T4" fmla="*/ 4 w 221"/>
                <a:gd name="T5" fmla="*/ 44 h 316"/>
                <a:gd name="T6" fmla="*/ 0 w 221"/>
                <a:gd name="T7" fmla="*/ 66 h 316"/>
                <a:gd name="T8" fmla="*/ 7 w 221"/>
                <a:gd name="T9" fmla="*/ 73 h 316"/>
                <a:gd name="T10" fmla="*/ 10 w 221"/>
                <a:gd name="T11" fmla="*/ 79 h 316"/>
                <a:gd name="T12" fmla="*/ 7 w 221"/>
                <a:gd name="T13" fmla="*/ 82 h 316"/>
                <a:gd name="T14" fmla="*/ 7 w 221"/>
                <a:gd name="T15" fmla="*/ 113 h 316"/>
                <a:gd name="T16" fmla="*/ 12 w 221"/>
                <a:gd name="T17" fmla="*/ 134 h 316"/>
                <a:gd name="T18" fmla="*/ 8 w 221"/>
                <a:gd name="T19" fmla="*/ 146 h 316"/>
                <a:gd name="T20" fmla="*/ 6 w 221"/>
                <a:gd name="T21" fmla="*/ 155 h 316"/>
                <a:gd name="T22" fmla="*/ 7 w 221"/>
                <a:gd name="T23" fmla="*/ 156 h 316"/>
                <a:gd name="T24" fmla="*/ 7 w 221"/>
                <a:gd name="T25" fmla="*/ 157 h 316"/>
                <a:gd name="T26" fmla="*/ 5 w 221"/>
                <a:gd name="T27" fmla="*/ 167 h 316"/>
                <a:gd name="T28" fmla="*/ 4 w 221"/>
                <a:gd name="T29" fmla="*/ 177 h 316"/>
                <a:gd name="T30" fmla="*/ 5 w 221"/>
                <a:gd name="T31" fmla="*/ 177 h 316"/>
                <a:gd name="T32" fmla="*/ 5 w 221"/>
                <a:gd name="T33" fmla="*/ 178 h 316"/>
                <a:gd name="T34" fmla="*/ 5 w 221"/>
                <a:gd name="T35" fmla="*/ 195 h 316"/>
                <a:gd name="T36" fmla="*/ 12 w 221"/>
                <a:gd name="T37" fmla="*/ 205 h 316"/>
                <a:gd name="T38" fmla="*/ 12 w 221"/>
                <a:gd name="T39" fmla="*/ 211 h 316"/>
                <a:gd name="T40" fmla="*/ 12 w 221"/>
                <a:gd name="T41" fmla="*/ 212 h 316"/>
                <a:gd name="T42" fmla="*/ 12 w 221"/>
                <a:gd name="T43" fmla="*/ 215 h 316"/>
                <a:gd name="T44" fmla="*/ 10 w 221"/>
                <a:gd name="T45" fmla="*/ 221 h 316"/>
                <a:gd name="T46" fmla="*/ 8 w 221"/>
                <a:gd name="T47" fmla="*/ 227 h 316"/>
                <a:gd name="T48" fmla="*/ 8 w 221"/>
                <a:gd name="T49" fmla="*/ 237 h 316"/>
                <a:gd name="T50" fmla="*/ 8 w 221"/>
                <a:gd name="T51" fmla="*/ 249 h 316"/>
                <a:gd name="T52" fmla="*/ 9 w 221"/>
                <a:gd name="T53" fmla="*/ 251 h 316"/>
                <a:gd name="T54" fmla="*/ 8 w 221"/>
                <a:gd name="T55" fmla="*/ 259 h 316"/>
                <a:gd name="T56" fmla="*/ 4 w 221"/>
                <a:gd name="T57" fmla="*/ 265 h 316"/>
                <a:gd name="T58" fmla="*/ 144 w 221"/>
                <a:gd name="T59" fmla="*/ 316 h 316"/>
                <a:gd name="T60" fmla="*/ 221 w 221"/>
                <a:gd name="T61" fmla="*/ 316 h 316"/>
                <a:gd name="T62" fmla="*/ 221 w 221"/>
                <a:gd name="T63" fmla="*/ 0 h 316"/>
                <a:gd name="T64" fmla="*/ 24 w 221"/>
                <a:gd name="T6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316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11063" y="2839724"/>
              <a:ext cx="407136" cy="564276"/>
            </a:xfrm>
            <a:custGeom>
              <a:avLst/>
              <a:gdLst>
                <a:gd name="T0" fmla="*/ 184 w 456"/>
                <a:gd name="T1" fmla="*/ 592 h 632"/>
                <a:gd name="T2" fmla="*/ 186 w 456"/>
                <a:gd name="T3" fmla="*/ 592 h 632"/>
                <a:gd name="T4" fmla="*/ 456 w 456"/>
                <a:gd name="T5" fmla="*/ 592 h 632"/>
                <a:gd name="T6" fmla="*/ 456 w 456"/>
                <a:gd name="T7" fmla="*/ 80 h 632"/>
                <a:gd name="T8" fmla="*/ 456 w 456"/>
                <a:gd name="T9" fmla="*/ 80 h 632"/>
                <a:gd name="T10" fmla="*/ 456 w 456"/>
                <a:gd name="T11" fmla="*/ 0 h 632"/>
                <a:gd name="T12" fmla="*/ 2 w 456"/>
                <a:gd name="T13" fmla="*/ 0 h 632"/>
                <a:gd name="T14" fmla="*/ 0 w 456"/>
                <a:gd name="T15" fmla="*/ 0 h 632"/>
                <a:gd name="T16" fmla="*/ 0 w 456"/>
                <a:gd name="T17" fmla="*/ 632 h 632"/>
                <a:gd name="T18" fmla="*/ 48 w 456"/>
                <a:gd name="T19" fmla="*/ 632 h 632"/>
                <a:gd name="T20" fmla="*/ 48 w 456"/>
                <a:gd name="T21" fmla="*/ 594 h 632"/>
                <a:gd name="T22" fmla="*/ 176 w 456"/>
                <a:gd name="T23" fmla="*/ 594 h 632"/>
                <a:gd name="T24" fmla="*/ 176 w 456"/>
                <a:gd name="T25" fmla="*/ 592 h 632"/>
                <a:gd name="T26" fmla="*/ 184 w 456"/>
                <a:gd name="T27" fmla="*/ 592 h 632"/>
                <a:gd name="T28" fmla="*/ 184 w 456"/>
                <a:gd name="T29" fmla="*/ 59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6" h="632">
                  <a:moveTo>
                    <a:pt x="184" y="592"/>
                  </a:moveTo>
                  <a:lnTo>
                    <a:pt x="186" y="592"/>
                  </a:lnTo>
                  <a:lnTo>
                    <a:pt x="456" y="592"/>
                  </a:lnTo>
                  <a:lnTo>
                    <a:pt x="456" y="80"/>
                  </a:lnTo>
                  <a:lnTo>
                    <a:pt x="456" y="80"/>
                  </a:lnTo>
                  <a:lnTo>
                    <a:pt x="45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32"/>
                  </a:lnTo>
                  <a:lnTo>
                    <a:pt x="48" y="632"/>
                  </a:lnTo>
                  <a:lnTo>
                    <a:pt x="48" y="594"/>
                  </a:lnTo>
                  <a:lnTo>
                    <a:pt x="176" y="594"/>
                  </a:lnTo>
                  <a:lnTo>
                    <a:pt x="176" y="592"/>
                  </a:lnTo>
                  <a:lnTo>
                    <a:pt x="184" y="592"/>
                  </a:lnTo>
                  <a:lnTo>
                    <a:pt x="184" y="59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38759" y="2403124"/>
              <a:ext cx="698203" cy="909807"/>
            </a:xfrm>
            <a:custGeom>
              <a:avLst/>
              <a:gdLst>
                <a:gd name="T0" fmla="*/ 387 w 391"/>
                <a:gd name="T1" fmla="*/ 493 h 509"/>
                <a:gd name="T2" fmla="*/ 387 w 391"/>
                <a:gd name="T3" fmla="*/ 471 h 509"/>
                <a:gd name="T4" fmla="*/ 391 w 391"/>
                <a:gd name="T5" fmla="*/ 459 h 509"/>
                <a:gd name="T6" fmla="*/ 391 w 391"/>
                <a:gd name="T7" fmla="*/ 455 h 509"/>
                <a:gd name="T8" fmla="*/ 384 w 391"/>
                <a:gd name="T9" fmla="*/ 439 h 509"/>
                <a:gd name="T10" fmla="*/ 384 w 391"/>
                <a:gd name="T11" fmla="*/ 421 h 509"/>
                <a:gd name="T12" fmla="*/ 384 w 391"/>
                <a:gd name="T13" fmla="*/ 411 h 509"/>
                <a:gd name="T14" fmla="*/ 386 w 391"/>
                <a:gd name="T15" fmla="*/ 400 h 509"/>
                <a:gd name="T16" fmla="*/ 387 w 391"/>
                <a:gd name="T17" fmla="*/ 390 h 509"/>
                <a:gd name="T18" fmla="*/ 386 w 391"/>
                <a:gd name="T19" fmla="*/ 357 h 509"/>
                <a:gd name="T20" fmla="*/ 169 w 391"/>
                <a:gd name="T21" fmla="*/ 142 h 509"/>
                <a:gd name="T22" fmla="*/ 0 w 391"/>
                <a:gd name="T23" fmla="*/ 0 h 509"/>
                <a:gd name="T24" fmla="*/ 15 w 391"/>
                <a:gd name="T25" fmla="*/ 80 h 509"/>
                <a:gd name="T26" fmla="*/ 4 w 391"/>
                <a:gd name="T27" fmla="*/ 123 h 509"/>
                <a:gd name="T28" fmla="*/ 11 w 391"/>
                <a:gd name="T29" fmla="*/ 139 h 509"/>
                <a:gd name="T30" fmla="*/ 27 w 391"/>
                <a:gd name="T31" fmla="*/ 170 h 509"/>
                <a:gd name="T32" fmla="*/ 35 w 391"/>
                <a:gd name="T33" fmla="*/ 209 h 509"/>
                <a:gd name="T34" fmla="*/ 58 w 391"/>
                <a:gd name="T35" fmla="*/ 236 h 509"/>
                <a:gd name="T36" fmla="*/ 58 w 391"/>
                <a:gd name="T37" fmla="*/ 248 h 509"/>
                <a:gd name="T38" fmla="*/ 70 w 391"/>
                <a:gd name="T39" fmla="*/ 252 h 509"/>
                <a:gd name="T40" fmla="*/ 74 w 391"/>
                <a:gd name="T41" fmla="*/ 252 h 509"/>
                <a:gd name="T42" fmla="*/ 78 w 391"/>
                <a:gd name="T43" fmla="*/ 240 h 509"/>
                <a:gd name="T44" fmla="*/ 97 w 391"/>
                <a:gd name="T45" fmla="*/ 244 h 509"/>
                <a:gd name="T46" fmla="*/ 86 w 391"/>
                <a:gd name="T47" fmla="*/ 248 h 509"/>
                <a:gd name="T48" fmla="*/ 86 w 391"/>
                <a:gd name="T49" fmla="*/ 256 h 509"/>
                <a:gd name="T50" fmla="*/ 93 w 391"/>
                <a:gd name="T51" fmla="*/ 271 h 509"/>
                <a:gd name="T52" fmla="*/ 82 w 391"/>
                <a:gd name="T53" fmla="*/ 260 h 509"/>
                <a:gd name="T54" fmla="*/ 78 w 391"/>
                <a:gd name="T55" fmla="*/ 263 h 509"/>
                <a:gd name="T56" fmla="*/ 89 w 391"/>
                <a:gd name="T57" fmla="*/ 299 h 509"/>
                <a:gd name="T58" fmla="*/ 105 w 391"/>
                <a:gd name="T59" fmla="*/ 306 h 509"/>
                <a:gd name="T60" fmla="*/ 97 w 391"/>
                <a:gd name="T61" fmla="*/ 318 h 509"/>
                <a:gd name="T62" fmla="*/ 136 w 391"/>
                <a:gd name="T63" fmla="*/ 369 h 509"/>
                <a:gd name="T64" fmla="*/ 140 w 391"/>
                <a:gd name="T65" fmla="*/ 381 h 509"/>
                <a:gd name="T66" fmla="*/ 148 w 391"/>
                <a:gd name="T67" fmla="*/ 388 h 509"/>
                <a:gd name="T68" fmla="*/ 148 w 391"/>
                <a:gd name="T69" fmla="*/ 396 h 509"/>
                <a:gd name="T70" fmla="*/ 152 w 391"/>
                <a:gd name="T71" fmla="*/ 416 h 509"/>
                <a:gd name="T72" fmla="*/ 179 w 391"/>
                <a:gd name="T73" fmla="*/ 423 h 509"/>
                <a:gd name="T74" fmla="*/ 187 w 391"/>
                <a:gd name="T75" fmla="*/ 420 h 509"/>
                <a:gd name="T76" fmla="*/ 203 w 391"/>
                <a:gd name="T77" fmla="*/ 431 h 509"/>
                <a:gd name="T78" fmla="*/ 222 w 391"/>
                <a:gd name="T79" fmla="*/ 439 h 509"/>
                <a:gd name="T80" fmla="*/ 226 w 391"/>
                <a:gd name="T81" fmla="*/ 435 h 509"/>
                <a:gd name="T82" fmla="*/ 234 w 391"/>
                <a:gd name="T83" fmla="*/ 443 h 509"/>
                <a:gd name="T84" fmla="*/ 246 w 391"/>
                <a:gd name="T85" fmla="*/ 455 h 509"/>
                <a:gd name="T86" fmla="*/ 281 w 391"/>
                <a:gd name="T87" fmla="*/ 486 h 509"/>
                <a:gd name="T88" fmla="*/ 285 w 391"/>
                <a:gd name="T89" fmla="*/ 509 h 509"/>
                <a:gd name="T90" fmla="*/ 374 w 391"/>
                <a:gd name="T91" fmla="*/ 505 h 509"/>
                <a:gd name="T92" fmla="*/ 387 w 391"/>
                <a:gd name="T93" fmla="*/ 5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509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319961" y="2723655"/>
              <a:ext cx="458028" cy="178568"/>
            </a:xfrm>
            <a:custGeom>
              <a:avLst/>
              <a:gdLst>
                <a:gd name="T0" fmla="*/ 213 w 256"/>
                <a:gd name="T1" fmla="*/ 40 h 100"/>
                <a:gd name="T2" fmla="*/ 203 w 256"/>
                <a:gd name="T3" fmla="*/ 32 h 100"/>
                <a:gd name="T4" fmla="*/ 207 w 256"/>
                <a:gd name="T5" fmla="*/ 21 h 100"/>
                <a:gd name="T6" fmla="*/ 201 w 256"/>
                <a:gd name="T7" fmla="*/ 0 h 100"/>
                <a:gd name="T8" fmla="*/ 199 w 256"/>
                <a:gd name="T9" fmla="*/ 0 h 100"/>
                <a:gd name="T10" fmla="*/ 191 w 256"/>
                <a:gd name="T11" fmla="*/ 4 h 100"/>
                <a:gd name="T12" fmla="*/ 183 w 256"/>
                <a:gd name="T13" fmla="*/ 4 h 100"/>
                <a:gd name="T14" fmla="*/ 171 w 256"/>
                <a:gd name="T15" fmla="*/ 0 h 100"/>
                <a:gd name="T16" fmla="*/ 167 w 256"/>
                <a:gd name="T17" fmla="*/ 10 h 100"/>
                <a:gd name="T18" fmla="*/ 160 w 256"/>
                <a:gd name="T19" fmla="*/ 15 h 100"/>
                <a:gd name="T20" fmla="*/ 152 w 256"/>
                <a:gd name="T21" fmla="*/ 24 h 100"/>
                <a:gd name="T22" fmla="*/ 142 w 256"/>
                <a:gd name="T23" fmla="*/ 32 h 100"/>
                <a:gd name="T24" fmla="*/ 142 w 256"/>
                <a:gd name="T25" fmla="*/ 39 h 100"/>
                <a:gd name="T26" fmla="*/ 125 w 256"/>
                <a:gd name="T27" fmla="*/ 42 h 100"/>
                <a:gd name="T28" fmla="*/ 124 w 256"/>
                <a:gd name="T29" fmla="*/ 53 h 100"/>
                <a:gd name="T30" fmla="*/ 120 w 256"/>
                <a:gd name="T31" fmla="*/ 58 h 100"/>
                <a:gd name="T32" fmla="*/ 120 w 256"/>
                <a:gd name="T33" fmla="*/ 59 h 100"/>
                <a:gd name="T34" fmla="*/ 120 w 256"/>
                <a:gd name="T35" fmla="*/ 61 h 100"/>
                <a:gd name="T36" fmla="*/ 119 w 256"/>
                <a:gd name="T37" fmla="*/ 61 h 100"/>
                <a:gd name="T38" fmla="*/ 116 w 256"/>
                <a:gd name="T39" fmla="*/ 60 h 100"/>
                <a:gd name="T40" fmla="*/ 109 w 256"/>
                <a:gd name="T41" fmla="*/ 71 h 100"/>
                <a:gd name="T42" fmla="*/ 86 w 256"/>
                <a:gd name="T43" fmla="*/ 75 h 100"/>
                <a:gd name="T44" fmla="*/ 69 w 256"/>
                <a:gd name="T45" fmla="*/ 79 h 100"/>
                <a:gd name="T46" fmla="*/ 67 w 256"/>
                <a:gd name="T47" fmla="*/ 79 h 100"/>
                <a:gd name="T48" fmla="*/ 63 w 256"/>
                <a:gd name="T49" fmla="*/ 79 h 100"/>
                <a:gd name="T50" fmla="*/ 60 w 256"/>
                <a:gd name="T51" fmla="*/ 78 h 100"/>
                <a:gd name="T52" fmla="*/ 55 w 256"/>
                <a:gd name="T53" fmla="*/ 78 h 100"/>
                <a:gd name="T54" fmla="*/ 55 w 256"/>
                <a:gd name="T55" fmla="*/ 78 h 100"/>
                <a:gd name="T56" fmla="*/ 52 w 256"/>
                <a:gd name="T57" fmla="*/ 78 h 100"/>
                <a:gd name="T58" fmla="*/ 49 w 256"/>
                <a:gd name="T59" fmla="*/ 78 h 100"/>
                <a:gd name="T60" fmla="*/ 44 w 256"/>
                <a:gd name="T61" fmla="*/ 78 h 100"/>
                <a:gd name="T62" fmla="*/ 40 w 256"/>
                <a:gd name="T63" fmla="*/ 77 h 100"/>
                <a:gd name="T64" fmla="*/ 36 w 256"/>
                <a:gd name="T65" fmla="*/ 78 h 100"/>
                <a:gd name="T66" fmla="*/ 34 w 256"/>
                <a:gd name="T67" fmla="*/ 77 h 100"/>
                <a:gd name="T68" fmla="*/ 28 w 256"/>
                <a:gd name="T69" fmla="*/ 77 h 100"/>
                <a:gd name="T70" fmla="*/ 27 w 256"/>
                <a:gd name="T71" fmla="*/ 77 h 100"/>
                <a:gd name="T72" fmla="*/ 24 w 256"/>
                <a:gd name="T73" fmla="*/ 77 h 100"/>
                <a:gd name="T74" fmla="*/ 23 w 256"/>
                <a:gd name="T75" fmla="*/ 79 h 100"/>
                <a:gd name="T76" fmla="*/ 22 w 256"/>
                <a:gd name="T77" fmla="*/ 86 h 100"/>
                <a:gd name="T78" fmla="*/ 13 w 256"/>
                <a:gd name="T79" fmla="*/ 91 h 100"/>
                <a:gd name="T80" fmla="*/ 2 w 256"/>
                <a:gd name="T81" fmla="*/ 99 h 100"/>
                <a:gd name="T82" fmla="*/ 33 w 256"/>
                <a:gd name="T83" fmla="*/ 100 h 100"/>
                <a:gd name="T84" fmla="*/ 33 w 256"/>
                <a:gd name="T85" fmla="*/ 100 h 100"/>
                <a:gd name="T86" fmla="*/ 256 w 256"/>
                <a:gd name="T87" fmla="*/ 100 h 100"/>
                <a:gd name="T88" fmla="*/ 252 w 256"/>
                <a:gd name="T89" fmla="*/ 92 h 100"/>
                <a:gd name="T90" fmla="*/ 252 w 256"/>
                <a:gd name="T91" fmla="*/ 84 h 100"/>
                <a:gd name="T92" fmla="*/ 256 w 256"/>
                <a:gd name="T93" fmla="*/ 73 h 100"/>
                <a:gd name="T94" fmla="*/ 237 w 256"/>
                <a:gd name="T95" fmla="*/ 61 h 100"/>
                <a:gd name="T96" fmla="*/ 217 w 256"/>
                <a:gd name="T97" fmla="*/ 49 h 100"/>
                <a:gd name="T98" fmla="*/ 217 w 256"/>
                <a:gd name="T99" fmla="*/ 4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10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675346" y="2911151"/>
              <a:ext cx="901771" cy="925878"/>
            </a:xfrm>
            <a:custGeom>
              <a:avLst/>
              <a:gdLst>
                <a:gd name="T0" fmla="*/ 492 w 505"/>
                <a:gd name="T1" fmla="*/ 336 h 518"/>
                <a:gd name="T2" fmla="*/ 491 w 505"/>
                <a:gd name="T3" fmla="*/ 335 h 518"/>
                <a:gd name="T4" fmla="*/ 495 w 505"/>
                <a:gd name="T5" fmla="*/ 332 h 518"/>
                <a:gd name="T6" fmla="*/ 498 w 505"/>
                <a:gd name="T7" fmla="*/ 328 h 518"/>
                <a:gd name="T8" fmla="*/ 500 w 505"/>
                <a:gd name="T9" fmla="*/ 323 h 518"/>
                <a:gd name="T10" fmla="*/ 501 w 505"/>
                <a:gd name="T11" fmla="*/ 322 h 518"/>
                <a:gd name="T12" fmla="*/ 502 w 505"/>
                <a:gd name="T13" fmla="*/ 315 h 518"/>
                <a:gd name="T14" fmla="*/ 502 w 505"/>
                <a:gd name="T15" fmla="*/ 309 h 518"/>
                <a:gd name="T16" fmla="*/ 502 w 505"/>
                <a:gd name="T17" fmla="*/ 284 h 518"/>
                <a:gd name="T18" fmla="*/ 498 w 505"/>
                <a:gd name="T19" fmla="*/ 276 h 518"/>
                <a:gd name="T20" fmla="*/ 487 w 505"/>
                <a:gd name="T21" fmla="*/ 266 h 518"/>
                <a:gd name="T22" fmla="*/ 482 w 505"/>
                <a:gd name="T23" fmla="*/ 209 h 518"/>
                <a:gd name="T24" fmla="*/ 473 w 505"/>
                <a:gd name="T25" fmla="*/ 139 h 518"/>
                <a:gd name="T26" fmla="*/ 456 w 505"/>
                <a:gd name="T27" fmla="*/ 139 h 518"/>
                <a:gd name="T28" fmla="*/ 454 w 505"/>
                <a:gd name="T29" fmla="*/ 139 h 518"/>
                <a:gd name="T30" fmla="*/ 444 w 505"/>
                <a:gd name="T31" fmla="*/ 133 h 518"/>
                <a:gd name="T32" fmla="*/ 428 w 505"/>
                <a:gd name="T33" fmla="*/ 129 h 518"/>
                <a:gd name="T34" fmla="*/ 412 w 505"/>
                <a:gd name="T35" fmla="*/ 131 h 518"/>
                <a:gd name="T36" fmla="*/ 407 w 505"/>
                <a:gd name="T37" fmla="*/ 134 h 518"/>
                <a:gd name="T38" fmla="*/ 398 w 505"/>
                <a:gd name="T39" fmla="*/ 137 h 518"/>
                <a:gd name="T40" fmla="*/ 343 w 505"/>
                <a:gd name="T41" fmla="*/ 127 h 518"/>
                <a:gd name="T42" fmla="*/ 333 w 505"/>
                <a:gd name="T43" fmla="*/ 127 h 518"/>
                <a:gd name="T44" fmla="*/ 325 w 505"/>
                <a:gd name="T45" fmla="*/ 120 h 518"/>
                <a:gd name="T46" fmla="*/ 304 w 505"/>
                <a:gd name="T47" fmla="*/ 109 h 518"/>
                <a:gd name="T48" fmla="*/ 293 w 505"/>
                <a:gd name="T49" fmla="*/ 108 h 518"/>
                <a:gd name="T50" fmla="*/ 291 w 505"/>
                <a:gd name="T51" fmla="*/ 109 h 518"/>
                <a:gd name="T52" fmla="*/ 276 w 505"/>
                <a:gd name="T53" fmla="*/ 104 h 518"/>
                <a:gd name="T54" fmla="*/ 253 w 505"/>
                <a:gd name="T55" fmla="*/ 89 h 518"/>
                <a:gd name="T56" fmla="*/ 136 w 505"/>
                <a:gd name="T57" fmla="*/ 256 h 518"/>
                <a:gd name="T58" fmla="*/ 0 w 505"/>
                <a:gd name="T59" fmla="*/ 257 h 518"/>
                <a:gd name="T60" fmla="*/ 22 w 505"/>
                <a:gd name="T61" fmla="*/ 272 h 518"/>
                <a:gd name="T62" fmla="*/ 73 w 505"/>
                <a:gd name="T63" fmla="*/ 342 h 518"/>
                <a:gd name="T64" fmla="*/ 151 w 505"/>
                <a:gd name="T65" fmla="*/ 346 h 518"/>
                <a:gd name="T66" fmla="*/ 198 w 505"/>
                <a:gd name="T67" fmla="*/ 346 h 518"/>
                <a:gd name="T68" fmla="*/ 252 w 505"/>
                <a:gd name="T69" fmla="*/ 420 h 518"/>
                <a:gd name="T70" fmla="*/ 279 w 505"/>
                <a:gd name="T71" fmla="*/ 475 h 518"/>
                <a:gd name="T72" fmla="*/ 315 w 505"/>
                <a:gd name="T73" fmla="*/ 502 h 518"/>
                <a:gd name="T74" fmla="*/ 358 w 505"/>
                <a:gd name="T75" fmla="*/ 518 h 518"/>
                <a:gd name="T76" fmla="*/ 361 w 505"/>
                <a:gd name="T77" fmla="*/ 502 h 518"/>
                <a:gd name="T78" fmla="*/ 358 w 505"/>
                <a:gd name="T79" fmla="*/ 471 h 518"/>
                <a:gd name="T80" fmla="*/ 354 w 505"/>
                <a:gd name="T81" fmla="*/ 459 h 518"/>
                <a:gd name="T82" fmla="*/ 365 w 505"/>
                <a:gd name="T83" fmla="*/ 444 h 518"/>
                <a:gd name="T84" fmla="*/ 373 w 505"/>
                <a:gd name="T85" fmla="*/ 428 h 518"/>
                <a:gd name="T86" fmla="*/ 369 w 505"/>
                <a:gd name="T87" fmla="*/ 424 h 518"/>
                <a:gd name="T88" fmla="*/ 385 w 505"/>
                <a:gd name="T89" fmla="*/ 413 h 518"/>
                <a:gd name="T90" fmla="*/ 397 w 505"/>
                <a:gd name="T91" fmla="*/ 405 h 518"/>
                <a:gd name="T92" fmla="*/ 397 w 505"/>
                <a:gd name="T93" fmla="*/ 397 h 518"/>
                <a:gd name="T94" fmla="*/ 404 w 505"/>
                <a:gd name="T95" fmla="*/ 397 h 518"/>
                <a:gd name="T96" fmla="*/ 412 w 505"/>
                <a:gd name="T97" fmla="*/ 401 h 518"/>
                <a:gd name="T98" fmla="*/ 404 w 505"/>
                <a:gd name="T99" fmla="*/ 409 h 518"/>
                <a:gd name="T100" fmla="*/ 451 w 505"/>
                <a:gd name="T101" fmla="*/ 374 h 518"/>
                <a:gd name="T102" fmla="*/ 455 w 505"/>
                <a:gd name="T103" fmla="*/ 346 h 518"/>
                <a:gd name="T104" fmla="*/ 463 w 505"/>
                <a:gd name="T105" fmla="*/ 358 h 518"/>
                <a:gd name="T106" fmla="*/ 479 w 505"/>
                <a:gd name="T107" fmla="*/ 350 h 518"/>
                <a:gd name="T108" fmla="*/ 483 w 505"/>
                <a:gd name="T109" fmla="*/ 3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" h="518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536046" y="3220075"/>
              <a:ext cx="342851" cy="372316"/>
            </a:xfrm>
            <a:custGeom>
              <a:avLst/>
              <a:gdLst>
                <a:gd name="T0" fmla="*/ 145 w 192"/>
                <a:gd name="T1" fmla="*/ 144 h 208"/>
                <a:gd name="T2" fmla="*/ 150 w 192"/>
                <a:gd name="T3" fmla="*/ 133 h 208"/>
                <a:gd name="T4" fmla="*/ 148 w 192"/>
                <a:gd name="T5" fmla="*/ 120 h 208"/>
                <a:gd name="T6" fmla="*/ 144 w 192"/>
                <a:gd name="T7" fmla="*/ 117 h 208"/>
                <a:gd name="T8" fmla="*/ 149 w 192"/>
                <a:gd name="T9" fmla="*/ 103 h 208"/>
                <a:gd name="T10" fmla="*/ 148 w 192"/>
                <a:gd name="T11" fmla="*/ 95 h 208"/>
                <a:gd name="T12" fmla="*/ 89 w 192"/>
                <a:gd name="T13" fmla="*/ 71 h 208"/>
                <a:gd name="T14" fmla="*/ 103 w 192"/>
                <a:gd name="T15" fmla="*/ 0 h 208"/>
                <a:gd name="T16" fmla="*/ 103 w 192"/>
                <a:gd name="T17" fmla="*/ 0 h 208"/>
                <a:gd name="T18" fmla="*/ 0 w 192"/>
                <a:gd name="T19" fmla="*/ 36 h 208"/>
                <a:gd name="T20" fmla="*/ 4 w 192"/>
                <a:gd name="T21" fmla="*/ 87 h 208"/>
                <a:gd name="T22" fmla="*/ 5 w 192"/>
                <a:gd name="T23" fmla="*/ 93 h 208"/>
                <a:gd name="T24" fmla="*/ 16 w 192"/>
                <a:gd name="T25" fmla="*/ 103 h 208"/>
                <a:gd name="T26" fmla="*/ 16 w 192"/>
                <a:gd name="T27" fmla="*/ 104 h 208"/>
                <a:gd name="T28" fmla="*/ 22 w 192"/>
                <a:gd name="T29" fmla="*/ 118 h 208"/>
                <a:gd name="T30" fmla="*/ 20 w 192"/>
                <a:gd name="T31" fmla="*/ 136 h 208"/>
                <a:gd name="T32" fmla="*/ 20 w 192"/>
                <a:gd name="T33" fmla="*/ 141 h 208"/>
                <a:gd name="T34" fmla="*/ 20 w 192"/>
                <a:gd name="T35" fmla="*/ 145 h 208"/>
                <a:gd name="T36" fmla="*/ 19 w 192"/>
                <a:gd name="T37" fmla="*/ 150 h 208"/>
                <a:gd name="T38" fmla="*/ 18 w 192"/>
                <a:gd name="T39" fmla="*/ 150 h 208"/>
                <a:gd name="T40" fmla="*/ 17 w 192"/>
                <a:gd name="T41" fmla="*/ 154 h 208"/>
                <a:gd name="T42" fmla="*/ 16 w 192"/>
                <a:gd name="T43" fmla="*/ 155 h 208"/>
                <a:gd name="T44" fmla="*/ 13 w 192"/>
                <a:gd name="T45" fmla="*/ 159 h 208"/>
                <a:gd name="T46" fmla="*/ 12 w 192"/>
                <a:gd name="T47" fmla="*/ 159 h 208"/>
                <a:gd name="T48" fmla="*/ 9 w 192"/>
                <a:gd name="T49" fmla="*/ 162 h 208"/>
                <a:gd name="T50" fmla="*/ 10 w 192"/>
                <a:gd name="T51" fmla="*/ 163 h 208"/>
                <a:gd name="T52" fmla="*/ 10 w 192"/>
                <a:gd name="T53" fmla="*/ 163 h 208"/>
                <a:gd name="T54" fmla="*/ 0 w 192"/>
                <a:gd name="T55" fmla="*/ 168 h 208"/>
                <a:gd name="T56" fmla="*/ 32 w 192"/>
                <a:gd name="T57" fmla="*/ 173 h 208"/>
                <a:gd name="T58" fmla="*/ 75 w 192"/>
                <a:gd name="T59" fmla="*/ 181 h 208"/>
                <a:gd name="T60" fmla="*/ 79 w 192"/>
                <a:gd name="T61" fmla="*/ 173 h 208"/>
                <a:gd name="T62" fmla="*/ 98 w 192"/>
                <a:gd name="T63" fmla="*/ 181 h 208"/>
                <a:gd name="T64" fmla="*/ 106 w 192"/>
                <a:gd name="T65" fmla="*/ 185 h 208"/>
                <a:gd name="T66" fmla="*/ 121 w 192"/>
                <a:gd name="T67" fmla="*/ 197 h 208"/>
                <a:gd name="T68" fmla="*/ 129 w 192"/>
                <a:gd name="T69" fmla="*/ 201 h 208"/>
                <a:gd name="T70" fmla="*/ 141 w 192"/>
                <a:gd name="T71" fmla="*/ 201 h 208"/>
                <a:gd name="T72" fmla="*/ 153 w 192"/>
                <a:gd name="T73" fmla="*/ 201 h 208"/>
                <a:gd name="T74" fmla="*/ 160 w 192"/>
                <a:gd name="T75" fmla="*/ 189 h 208"/>
                <a:gd name="T76" fmla="*/ 168 w 192"/>
                <a:gd name="T77" fmla="*/ 193 h 208"/>
                <a:gd name="T78" fmla="*/ 184 w 192"/>
                <a:gd name="T79" fmla="*/ 208 h 208"/>
                <a:gd name="T80" fmla="*/ 192 w 192"/>
                <a:gd name="T81" fmla="*/ 201 h 208"/>
                <a:gd name="T82" fmla="*/ 180 w 192"/>
                <a:gd name="T83" fmla="*/ 189 h 208"/>
                <a:gd name="T84" fmla="*/ 172 w 192"/>
                <a:gd name="T85" fmla="*/ 181 h 208"/>
                <a:gd name="T86" fmla="*/ 184 w 192"/>
                <a:gd name="T87" fmla="*/ 169 h 208"/>
                <a:gd name="T88" fmla="*/ 184 w 192"/>
                <a:gd name="T89" fmla="*/ 158 h 208"/>
                <a:gd name="T90" fmla="*/ 172 w 192"/>
                <a:gd name="T91" fmla="*/ 165 h 208"/>
                <a:gd name="T92" fmla="*/ 168 w 192"/>
                <a:gd name="T93" fmla="*/ 158 h 208"/>
                <a:gd name="T94" fmla="*/ 160 w 192"/>
                <a:gd name="T95" fmla="*/ 158 h 208"/>
                <a:gd name="T96" fmla="*/ 149 w 192"/>
                <a:gd name="T97" fmla="*/ 162 h 208"/>
                <a:gd name="T98" fmla="*/ 145 w 192"/>
                <a:gd name="T99" fmla="*/ 150 h 208"/>
                <a:gd name="T100" fmla="*/ 146 w 192"/>
                <a:gd name="T101" fmla="*/ 14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08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498546" y="2911151"/>
              <a:ext cx="339280" cy="308923"/>
            </a:xfrm>
            <a:custGeom>
              <a:avLst/>
              <a:gdLst>
                <a:gd name="T0" fmla="*/ 159 w 190"/>
                <a:gd name="T1" fmla="*/ 69 h 173"/>
                <a:gd name="T2" fmla="*/ 163 w 190"/>
                <a:gd name="T3" fmla="*/ 65 h 173"/>
                <a:gd name="T4" fmla="*/ 163 w 190"/>
                <a:gd name="T5" fmla="*/ 59 h 173"/>
                <a:gd name="T6" fmla="*/ 171 w 190"/>
                <a:gd name="T7" fmla="*/ 53 h 173"/>
                <a:gd name="T8" fmla="*/ 174 w 190"/>
                <a:gd name="T9" fmla="*/ 45 h 173"/>
                <a:gd name="T10" fmla="*/ 179 w 190"/>
                <a:gd name="T11" fmla="*/ 41 h 173"/>
                <a:gd name="T12" fmla="*/ 177 w 190"/>
                <a:gd name="T13" fmla="*/ 39 h 173"/>
                <a:gd name="T14" fmla="*/ 180 w 190"/>
                <a:gd name="T15" fmla="*/ 39 h 173"/>
                <a:gd name="T16" fmla="*/ 180 w 190"/>
                <a:gd name="T17" fmla="*/ 37 h 173"/>
                <a:gd name="T18" fmla="*/ 180 w 190"/>
                <a:gd name="T19" fmla="*/ 35 h 173"/>
                <a:gd name="T20" fmla="*/ 180 w 190"/>
                <a:gd name="T21" fmla="*/ 34 h 173"/>
                <a:gd name="T22" fmla="*/ 181 w 190"/>
                <a:gd name="T23" fmla="*/ 32 h 173"/>
                <a:gd name="T24" fmla="*/ 183 w 190"/>
                <a:gd name="T25" fmla="*/ 28 h 173"/>
                <a:gd name="T26" fmla="*/ 183 w 190"/>
                <a:gd name="T27" fmla="*/ 24 h 173"/>
                <a:gd name="T28" fmla="*/ 183 w 190"/>
                <a:gd name="T29" fmla="*/ 23 h 173"/>
                <a:gd name="T30" fmla="*/ 186 w 190"/>
                <a:gd name="T31" fmla="*/ 21 h 173"/>
                <a:gd name="T32" fmla="*/ 187 w 190"/>
                <a:gd name="T33" fmla="*/ 19 h 173"/>
                <a:gd name="T34" fmla="*/ 190 w 190"/>
                <a:gd name="T35" fmla="*/ 16 h 173"/>
                <a:gd name="T36" fmla="*/ 166 w 190"/>
                <a:gd name="T37" fmla="*/ 16 h 173"/>
                <a:gd name="T38" fmla="*/ 166 w 190"/>
                <a:gd name="T39" fmla="*/ 0 h 173"/>
                <a:gd name="T40" fmla="*/ 0 w 190"/>
                <a:gd name="T41" fmla="*/ 0 h 173"/>
                <a:gd name="T42" fmla="*/ 0 w 190"/>
                <a:gd name="T43" fmla="*/ 34 h 173"/>
                <a:gd name="T44" fmla="*/ 6 w 190"/>
                <a:gd name="T45" fmla="*/ 38 h 173"/>
                <a:gd name="T46" fmla="*/ 12 w 190"/>
                <a:gd name="T47" fmla="*/ 44 h 173"/>
                <a:gd name="T48" fmla="*/ 12 w 190"/>
                <a:gd name="T49" fmla="*/ 139 h 173"/>
                <a:gd name="T50" fmla="*/ 12 w 190"/>
                <a:gd name="T51" fmla="*/ 139 h 173"/>
                <a:gd name="T52" fmla="*/ 21 w 190"/>
                <a:gd name="T53" fmla="*/ 142 h 173"/>
                <a:gd name="T54" fmla="*/ 21 w 190"/>
                <a:gd name="T55" fmla="*/ 173 h 173"/>
                <a:gd name="T56" fmla="*/ 124 w 190"/>
                <a:gd name="T57" fmla="*/ 173 h 173"/>
                <a:gd name="T58" fmla="*/ 124 w 190"/>
                <a:gd name="T59" fmla="*/ 173 h 173"/>
                <a:gd name="T60" fmla="*/ 124 w 190"/>
                <a:gd name="T61" fmla="*/ 172 h 173"/>
                <a:gd name="T62" fmla="*/ 127 w 190"/>
                <a:gd name="T63" fmla="*/ 163 h 173"/>
                <a:gd name="T64" fmla="*/ 127 w 190"/>
                <a:gd name="T65" fmla="*/ 163 h 173"/>
                <a:gd name="T66" fmla="*/ 127 w 190"/>
                <a:gd name="T67" fmla="*/ 162 h 173"/>
                <a:gd name="T68" fmla="*/ 127 w 190"/>
                <a:gd name="T69" fmla="*/ 161 h 173"/>
                <a:gd name="T70" fmla="*/ 128 w 190"/>
                <a:gd name="T71" fmla="*/ 159 h 173"/>
                <a:gd name="T72" fmla="*/ 128 w 190"/>
                <a:gd name="T73" fmla="*/ 159 h 173"/>
                <a:gd name="T74" fmla="*/ 129 w 190"/>
                <a:gd name="T75" fmla="*/ 159 h 173"/>
                <a:gd name="T76" fmla="*/ 130 w 190"/>
                <a:gd name="T77" fmla="*/ 159 h 173"/>
                <a:gd name="T78" fmla="*/ 130 w 190"/>
                <a:gd name="T79" fmla="*/ 157 h 173"/>
                <a:gd name="T80" fmla="*/ 129 w 190"/>
                <a:gd name="T81" fmla="*/ 148 h 173"/>
                <a:gd name="T82" fmla="*/ 127 w 190"/>
                <a:gd name="T83" fmla="*/ 136 h 173"/>
                <a:gd name="T84" fmla="*/ 127 w 190"/>
                <a:gd name="T85" fmla="*/ 132 h 173"/>
                <a:gd name="T86" fmla="*/ 134 w 190"/>
                <a:gd name="T87" fmla="*/ 123 h 173"/>
                <a:gd name="T88" fmla="*/ 134 w 190"/>
                <a:gd name="T89" fmla="*/ 123 h 173"/>
                <a:gd name="T90" fmla="*/ 135 w 190"/>
                <a:gd name="T91" fmla="*/ 123 h 173"/>
                <a:gd name="T92" fmla="*/ 135 w 190"/>
                <a:gd name="T93" fmla="*/ 123 h 173"/>
                <a:gd name="T94" fmla="*/ 136 w 190"/>
                <a:gd name="T95" fmla="*/ 123 h 173"/>
                <a:gd name="T96" fmla="*/ 137 w 190"/>
                <a:gd name="T97" fmla="*/ 122 h 173"/>
                <a:gd name="T98" fmla="*/ 140 w 190"/>
                <a:gd name="T99" fmla="*/ 119 h 173"/>
                <a:gd name="T100" fmla="*/ 140 w 190"/>
                <a:gd name="T101" fmla="*/ 119 h 173"/>
                <a:gd name="T102" fmla="*/ 140 w 190"/>
                <a:gd name="T103" fmla="*/ 119 h 173"/>
                <a:gd name="T104" fmla="*/ 142 w 190"/>
                <a:gd name="T105" fmla="*/ 117 h 173"/>
                <a:gd name="T106" fmla="*/ 147 w 190"/>
                <a:gd name="T107" fmla="*/ 108 h 173"/>
                <a:gd name="T108" fmla="*/ 147 w 190"/>
                <a:gd name="T109" fmla="*/ 108 h 173"/>
                <a:gd name="T110" fmla="*/ 147 w 190"/>
                <a:gd name="T111" fmla="*/ 89 h 173"/>
                <a:gd name="T112" fmla="*/ 154 w 190"/>
                <a:gd name="T113" fmla="*/ 83 h 173"/>
                <a:gd name="T114" fmla="*/ 155 w 190"/>
                <a:gd name="T115" fmla="*/ 78 h 173"/>
                <a:gd name="T116" fmla="*/ 157 w 190"/>
                <a:gd name="T117" fmla="*/ 73 h 173"/>
                <a:gd name="T118" fmla="*/ 157 w 190"/>
                <a:gd name="T119" fmla="*/ 73 h 173"/>
                <a:gd name="T120" fmla="*/ 159 w 190"/>
                <a:gd name="T121" fmla="*/ 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173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356601" y="2163843"/>
              <a:ext cx="486599" cy="341066"/>
            </a:xfrm>
            <a:custGeom>
              <a:avLst/>
              <a:gdLst>
                <a:gd name="T0" fmla="*/ 173 w 545"/>
                <a:gd name="T1" fmla="*/ 382 h 382"/>
                <a:gd name="T2" fmla="*/ 175 w 545"/>
                <a:gd name="T3" fmla="*/ 382 h 382"/>
                <a:gd name="T4" fmla="*/ 545 w 545"/>
                <a:gd name="T5" fmla="*/ 382 h 382"/>
                <a:gd name="T6" fmla="*/ 545 w 545"/>
                <a:gd name="T7" fmla="*/ 172 h 382"/>
                <a:gd name="T8" fmla="*/ 545 w 545"/>
                <a:gd name="T9" fmla="*/ 170 h 382"/>
                <a:gd name="T10" fmla="*/ 545 w 545"/>
                <a:gd name="T11" fmla="*/ 0 h 382"/>
                <a:gd name="T12" fmla="*/ 0 w 545"/>
                <a:gd name="T13" fmla="*/ 0 h 382"/>
                <a:gd name="T14" fmla="*/ 0 w 545"/>
                <a:gd name="T15" fmla="*/ 22 h 382"/>
                <a:gd name="T16" fmla="*/ 0 w 545"/>
                <a:gd name="T17" fmla="*/ 24 h 382"/>
                <a:gd name="T18" fmla="*/ 0 w 545"/>
                <a:gd name="T19" fmla="*/ 268 h 382"/>
                <a:gd name="T20" fmla="*/ 0 w 545"/>
                <a:gd name="T21" fmla="*/ 268 h 382"/>
                <a:gd name="T22" fmla="*/ 0 w 545"/>
                <a:gd name="T23" fmla="*/ 382 h 382"/>
                <a:gd name="T24" fmla="*/ 173 w 545"/>
                <a:gd name="T25" fmla="*/ 382 h 382"/>
                <a:gd name="T26" fmla="*/ 173 w 545"/>
                <a:gd name="T2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5" h="382">
                  <a:moveTo>
                    <a:pt x="173" y="382"/>
                  </a:moveTo>
                  <a:lnTo>
                    <a:pt x="175" y="382"/>
                  </a:lnTo>
                  <a:lnTo>
                    <a:pt x="545" y="382"/>
                  </a:lnTo>
                  <a:lnTo>
                    <a:pt x="545" y="172"/>
                  </a:lnTo>
                  <a:lnTo>
                    <a:pt x="545" y="170"/>
                  </a:lnTo>
                  <a:lnTo>
                    <a:pt x="54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382"/>
                  </a:lnTo>
                  <a:lnTo>
                    <a:pt x="173" y="382"/>
                  </a:lnTo>
                  <a:lnTo>
                    <a:pt x="173" y="382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158390" y="2403124"/>
              <a:ext cx="352673" cy="436600"/>
            </a:xfrm>
            <a:custGeom>
              <a:avLst/>
              <a:gdLst>
                <a:gd name="T0" fmla="*/ 395 w 395"/>
                <a:gd name="T1" fmla="*/ 114 h 489"/>
                <a:gd name="T2" fmla="*/ 222 w 395"/>
                <a:gd name="T3" fmla="*/ 114 h 489"/>
                <a:gd name="T4" fmla="*/ 222 w 395"/>
                <a:gd name="T5" fmla="*/ 0 h 489"/>
                <a:gd name="T6" fmla="*/ 0 w 395"/>
                <a:gd name="T7" fmla="*/ 0 h 489"/>
                <a:gd name="T8" fmla="*/ 0 w 395"/>
                <a:gd name="T9" fmla="*/ 489 h 489"/>
                <a:gd name="T10" fmla="*/ 395 w 395"/>
                <a:gd name="T11" fmla="*/ 489 h 489"/>
                <a:gd name="T12" fmla="*/ 395 w 395"/>
                <a:gd name="T13" fmla="*/ 487 h 489"/>
                <a:gd name="T14" fmla="*/ 395 w 395"/>
                <a:gd name="T15" fmla="*/ 114 h 489"/>
                <a:gd name="T16" fmla="*/ 395 w 395"/>
                <a:gd name="T17" fmla="*/ 11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89">
                  <a:moveTo>
                    <a:pt x="395" y="114"/>
                  </a:moveTo>
                  <a:lnTo>
                    <a:pt x="222" y="114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489"/>
                  </a:lnTo>
                  <a:lnTo>
                    <a:pt x="395" y="489"/>
                  </a:lnTo>
                  <a:lnTo>
                    <a:pt x="395" y="487"/>
                  </a:lnTo>
                  <a:lnTo>
                    <a:pt x="395" y="114"/>
                  </a:lnTo>
                  <a:lnTo>
                    <a:pt x="395" y="114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40539" y="2403124"/>
              <a:ext cx="417850" cy="638383"/>
            </a:xfrm>
            <a:custGeom>
              <a:avLst/>
              <a:gdLst>
                <a:gd name="T0" fmla="*/ 118 w 234"/>
                <a:gd name="T1" fmla="*/ 0 h 357"/>
                <a:gd name="T2" fmla="*/ 118 w 234"/>
                <a:gd name="T3" fmla="*/ 0 h 357"/>
                <a:gd name="T4" fmla="*/ 0 w 234"/>
                <a:gd name="T5" fmla="*/ 0 h 357"/>
                <a:gd name="T6" fmla="*/ 0 w 234"/>
                <a:gd name="T7" fmla="*/ 142 h 357"/>
                <a:gd name="T8" fmla="*/ 217 w 234"/>
                <a:gd name="T9" fmla="*/ 357 h 357"/>
                <a:gd name="T10" fmla="*/ 217 w 234"/>
                <a:gd name="T11" fmla="*/ 357 h 357"/>
                <a:gd name="T12" fmla="*/ 217 w 234"/>
                <a:gd name="T13" fmla="*/ 326 h 357"/>
                <a:gd name="T14" fmla="*/ 220 w 234"/>
                <a:gd name="T15" fmla="*/ 323 h 357"/>
                <a:gd name="T16" fmla="*/ 217 w 234"/>
                <a:gd name="T17" fmla="*/ 317 h 357"/>
                <a:gd name="T18" fmla="*/ 210 w 234"/>
                <a:gd name="T19" fmla="*/ 310 h 357"/>
                <a:gd name="T20" fmla="*/ 214 w 234"/>
                <a:gd name="T21" fmla="*/ 288 h 357"/>
                <a:gd name="T22" fmla="*/ 234 w 234"/>
                <a:gd name="T23" fmla="*/ 301 h 357"/>
                <a:gd name="T24" fmla="*/ 234 w 234"/>
                <a:gd name="T25" fmla="*/ 244 h 357"/>
                <a:gd name="T26" fmla="*/ 234 w 234"/>
                <a:gd name="T27" fmla="*/ 0 h 357"/>
                <a:gd name="T28" fmla="*/ 118 w 234"/>
                <a:gd name="T2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357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918199" y="2839724"/>
              <a:ext cx="601776" cy="319638"/>
            </a:xfrm>
            <a:custGeom>
              <a:avLst/>
              <a:gdLst>
                <a:gd name="T0" fmla="*/ 337 w 337"/>
                <a:gd name="T1" fmla="*/ 84 h 179"/>
                <a:gd name="T2" fmla="*/ 331 w 337"/>
                <a:gd name="T3" fmla="*/ 78 h 179"/>
                <a:gd name="T4" fmla="*/ 325 w 337"/>
                <a:gd name="T5" fmla="*/ 74 h 179"/>
                <a:gd name="T6" fmla="*/ 325 w 337"/>
                <a:gd name="T7" fmla="*/ 40 h 179"/>
                <a:gd name="T8" fmla="*/ 325 w 337"/>
                <a:gd name="T9" fmla="*/ 40 h 179"/>
                <a:gd name="T10" fmla="*/ 325 w 337"/>
                <a:gd name="T11" fmla="*/ 39 h 179"/>
                <a:gd name="T12" fmla="*/ 325 w 337"/>
                <a:gd name="T13" fmla="*/ 0 h 179"/>
                <a:gd name="T14" fmla="*/ 41 w 337"/>
                <a:gd name="T15" fmla="*/ 0 h 179"/>
                <a:gd name="T16" fmla="*/ 40 w 337"/>
                <a:gd name="T17" fmla="*/ 0 h 179"/>
                <a:gd name="T18" fmla="*/ 0 w 337"/>
                <a:gd name="T19" fmla="*/ 0 h 179"/>
                <a:gd name="T20" fmla="*/ 0 w 337"/>
                <a:gd name="T21" fmla="*/ 40 h 179"/>
                <a:gd name="T22" fmla="*/ 0 w 337"/>
                <a:gd name="T23" fmla="*/ 40 h 179"/>
                <a:gd name="T24" fmla="*/ 117 w 337"/>
                <a:gd name="T25" fmla="*/ 40 h 179"/>
                <a:gd name="T26" fmla="*/ 117 w 337"/>
                <a:gd name="T27" fmla="*/ 129 h 179"/>
                <a:gd name="T28" fmla="*/ 121 w 337"/>
                <a:gd name="T29" fmla="*/ 137 h 179"/>
                <a:gd name="T30" fmla="*/ 140 w 337"/>
                <a:gd name="T31" fmla="*/ 137 h 179"/>
                <a:gd name="T32" fmla="*/ 140 w 337"/>
                <a:gd name="T33" fmla="*/ 144 h 179"/>
                <a:gd name="T34" fmla="*/ 140 w 337"/>
                <a:gd name="T35" fmla="*/ 144 h 179"/>
                <a:gd name="T36" fmla="*/ 147 w 337"/>
                <a:gd name="T37" fmla="*/ 149 h 179"/>
                <a:gd name="T38" fmla="*/ 155 w 337"/>
                <a:gd name="T39" fmla="*/ 149 h 179"/>
                <a:gd name="T40" fmla="*/ 156 w 337"/>
                <a:gd name="T41" fmla="*/ 149 h 179"/>
                <a:gd name="T42" fmla="*/ 156 w 337"/>
                <a:gd name="T43" fmla="*/ 149 h 179"/>
                <a:gd name="T44" fmla="*/ 157 w 337"/>
                <a:gd name="T45" fmla="*/ 148 h 179"/>
                <a:gd name="T46" fmla="*/ 159 w 337"/>
                <a:gd name="T47" fmla="*/ 149 h 179"/>
                <a:gd name="T48" fmla="*/ 163 w 337"/>
                <a:gd name="T49" fmla="*/ 150 h 179"/>
                <a:gd name="T50" fmla="*/ 168 w 337"/>
                <a:gd name="T51" fmla="*/ 149 h 179"/>
                <a:gd name="T52" fmla="*/ 178 w 337"/>
                <a:gd name="T53" fmla="*/ 150 h 179"/>
                <a:gd name="T54" fmla="*/ 185 w 337"/>
                <a:gd name="T55" fmla="*/ 155 h 179"/>
                <a:gd name="T56" fmla="*/ 189 w 337"/>
                <a:gd name="T57" fmla="*/ 160 h 179"/>
                <a:gd name="T58" fmla="*/ 189 w 337"/>
                <a:gd name="T59" fmla="*/ 163 h 179"/>
                <a:gd name="T60" fmla="*/ 193 w 337"/>
                <a:gd name="T61" fmla="*/ 167 h 179"/>
                <a:gd name="T62" fmla="*/ 197 w 337"/>
                <a:gd name="T63" fmla="*/ 167 h 179"/>
                <a:gd name="T64" fmla="*/ 202 w 337"/>
                <a:gd name="T65" fmla="*/ 161 h 179"/>
                <a:gd name="T66" fmla="*/ 207 w 337"/>
                <a:gd name="T67" fmla="*/ 163 h 179"/>
                <a:gd name="T68" fmla="*/ 207 w 337"/>
                <a:gd name="T69" fmla="*/ 167 h 179"/>
                <a:gd name="T70" fmla="*/ 246 w 337"/>
                <a:gd name="T71" fmla="*/ 167 h 179"/>
                <a:gd name="T72" fmla="*/ 246 w 337"/>
                <a:gd name="T73" fmla="*/ 177 h 179"/>
                <a:gd name="T74" fmla="*/ 262 w 337"/>
                <a:gd name="T75" fmla="*/ 177 h 179"/>
                <a:gd name="T76" fmla="*/ 264 w 337"/>
                <a:gd name="T77" fmla="*/ 179 h 179"/>
                <a:gd name="T78" fmla="*/ 266 w 337"/>
                <a:gd name="T79" fmla="*/ 177 h 179"/>
                <a:gd name="T80" fmla="*/ 271 w 337"/>
                <a:gd name="T81" fmla="*/ 174 h 179"/>
                <a:gd name="T82" fmla="*/ 272 w 337"/>
                <a:gd name="T83" fmla="*/ 173 h 179"/>
                <a:gd name="T84" fmla="*/ 272 w 337"/>
                <a:gd name="T85" fmla="*/ 173 h 179"/>
                <a:gd name="T86" fmla="*/ 276 w 337"/>
                <a:gd name="T87" fmla="*/ 171 h 179"/>
                <a:gd name="T88" fmla="*/ 279 w 337"/>
                <a:gd name="T89" fmla="*/ 171 h 179"/>
                <a:gd name="T90" fmla="*/ 291 w 337"/>
                <a:gd name="T91" fmla="*/ 170 h 179"/>
                <a:gd name="T92" fmla="*/ 292 w 337"/>
                <a:gd name="T93" fmla="*/ 169 h 179"/>
                <a:gd name="T94" fmla="*/ 298 w 337"/>
                <a:gd name="T95" fmla="*/ 166 h 179"/>
                <a:gd name="T96" fmla="*/ 300 w 337"/>
                <a:gd name="T97" fmla="*/ 166 h 179"/>
                <a:gd name="T98" fmla="*/ 308 w 337"/>
                <a:gd name="T99" fmla="*/ 173 h 179"/>
                <a:gd name="T100" fmla="*/ 308 w 337"/>
                <a:gd name="T101" fmla="*/ 174 h 179"/>
                <a:gd name="T102" fmla="*/ 316 w 337"/>
                <a:gd name="T103" fmla="*/ 175 h 179"/>
                <a:gd name="T104" fmla="*/ 318 w 337"/>
                <a:gd name="T105" fmla="*/ 179 h 179"/>
                <a:gd name="T106" fmla="*/ 318 w 337"/>
                <a:gd name="T107" fmla="*/ 179 h 179"/>
                <a:gd name="T108" fmla="*/ 319 w 337"/>
                <a:gd name="T109" fmla="*/ 179 h 179"/>
                <a:gd name="T110" fmla="*/ 320 w 337"/>
                <a:gd name="T111" fmla="*/ 179 h 179"/>
                <a:gd name="T112" fmla="*/ 323 w 337"/>
                <a:gd name="T113" fmla="*/ 177 h 179"/>
                <a:gd name="T114" fmla="*/ 325 w 337"/>
                <a:gd name="T115" fmla="*/ 179 h 179"/>
                <a:gd name="T116" fmla="*/ 337 w 337"/>
                <a:gd name="T117" fmla="*/ 179 h 179"/>
                <a:gd name="T118" fmla="*/ 337 w 337"/>
                <a:gd name="T119" fmla="*/ 179 h 179"/>
                <a:gd name="T120" fmla="*/ 337 w 337"/>
                <a:gd name="T12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179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843200" y="2317412"/>
              <a:ext cx="594633" cy="262496"/>
            </a:xfrm>
            <a:custGeom>
              <a:avLst/>
              <a:gdLst>
                <a:gd name="T0" fmla="*/ 666 w 666"/>
                <a:gd name="T1" fmla="*/ 272 h 294"/>
                <a:gd name="T2" fmla="*/ 626 w 666"/>
                <a:gd name="T3" fmla="*/ 248 h 294"/>
                <a:gd name="T4" fmla="*/ 626 w 666"/>
                <a:gd name="T5" fmla="*/ 248 h 294"/>
                <a:gd name="T6" fmla="*/ 626 w 666"/>
                <a:gd name="T7" fmla="*/ 248 h 294"/>
                <a:gd name="T8" fmla="*/ 624 w 666"/>
                <a:gd name="T9" fmla="*/ 246 h 294"/>
                <a:gd name="T10" fmla="*/ 626 w 666"/>
                <a:gd name="T11" fmla="*/ 246 h 294"/>
                <a:gd name="T12" fmla="*/ 622 w 666"/>
                <a:gd name="T13" fmla="*/ 210 h 294"/>
                <a:gd name="T14" fmla="*/ 622 w 666"/>
                <a:gd name="T15" fmla="*/ 158 h 294"/>
                <a:gd name="T16" fmla="*/ 598 w 666"/>
                <a:gd name="T17" fmla="*/ 148 h 294"/>
                <a:gd name="T18" fmla="*/ 598 w 666"/>
                <a:gd name="T19" fmla="*/ 88 h 294"/>
                <a:gd name="T20" fmla="*/ 574 w 666"/>
                <a:gd name="T21" fmla="*/ 50 h 294"/>
                <a:gd name="T22" fmla="*/ 550 w 666"/>
                <a:gd name="T23" fmla="*/ 40 h 294"/>
                <a:gd name="T24" fmla="*/ 526 w 666"/>
                <a:gd name="T25" fmla="*/ 22 h 294"/>
                <a:gd name="T26" fmla="*/ 444 w 666"/>
                <a:gd name="T27" fmla="*/ 22 h 294"/>
                <a:gd name="T28" fmla="*/ 416 w 666"/>
                <a:gd name="T29" fmla="*/ 0 h 294"/>
                <a:gd name="T30" fmla="*/ 0 w 666"/>
                <a:gd name="T31" fmla="*/ 0 h 294"/>
                <a:gd name="T32" fmla="*/ 0 w 666"/>
                <a:gd name="T33" fmla="*/ 210 h 294"/>
                <a:gd name="T34" fmla="*/ 166 w 666"/>
                <a:gd name="T35" fmla="*/ 210 h 294"/>
                <a:gd name="T36" fmla="*/ 166 w 666"/>
                <a:gd name="T37" fmla="*/ 294 h 294"/>
                <a:gd name="T38" fmla="*/ 666 w 666"/>
                <a:gd name="T39" fmla="*/ 294 h 294"/>
                <a:gd name="T40" fmla="*/ 666 w 666"/>
                <a:gd name="T41" fmla="*/ 272 h 294"/>
                <a:gd name="T42" fmla="*/ 666 w 666"/>
                <a:gd name="T43" fmla="*/ 27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6" h="294">
                  <a:moveTo>
                    <a:pt x="666" y="272"/>
                  </a:moveTo>
                  <a:lnTo>
                    <a:pt x="626" y="248"/>
                  </a:lnTo>
                  <a:lnTo>
                    <a:pt x="626" y="248"/>
                  </a:lnTo>
                  <a:lnTo>
                    <a:pt x="626" y="248"/>
                  </a:lnTo>
                  <a:lnTo>
                    <a:pt x="624" y="246"/>
                  </a:lnTo>
                  <a:lnTo>
                    <a:pt x="626" y="246"/>
                  </a:lnTo>
                  <a:lnTo>
                    <a:pt x="622" y="210"/>
                  </a:lnTo>
                  <a:lnTo>
                    <a:pt x="622" y="158"/>
                  </a:lnTo>
                  <a:lnTo>
                    <a:pt x="598" y="148"/>
                  </a:lnTo>
                  <a:lnTo>
                    <a:pt x="598" y="88"/>
                  </a:lnTo>
                  <a:lnTo>
                    <a:pt x="574" y="50"/>
                  </a:lnTo>
                  <a:lnTo>
                    <a:pt x="550" y="40"/>
                  </a:lnTo>
                  <a:lnTo>
                    <a:pt x="526" y="22"/>
                  </a:lnTo>
                  <a:lnTo>
                    <a:pt x="444" y="22"/>
                  </a:lnTo>
                  <a:lnTo>
                    <a:pt x="416" y="0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166" y="210"/>
                  </a:lnTo>
                  <a:lnTo>
                    <a:pt x="166" y="294"/>
                  </a:lnTo>
                  <a:lnTo>
                    <a:pt x="666" y="294"/>
                  </a:lnTo>
                  <a:lnTo>
                    <a:pt x="666" y="272"/>
                  </a:lnTo>
                  <a:lnTo>
                    <a:pt x="666" y="272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511063" y="2504908"/>
              <a:ext cx="480349" cy="334816"/>
            </a:xfrm>
            <a:custGeom>
              <a:avLst/>
              <a:gdLst>
                <a:gd name="T0" fmla="*/ 536 w 538"/>
                <a:gd name="T1" fmla="*/ 86 h 375"/>
                <a:gd name="T2" fmla="*/ 536 w 538"/>
                <a:gd name="T3" fmla="*/ 84 h 375"/>
                <a:gd name="T4" fmla="*/ 538 w 538"/>
                <a:gd name="T5" fmla="*/ 84 h 375"/>
                <a:gd name="T6" fmla="*/ 538 w 538"/>
                <a:gd name="T7" fmla="*/ 0 h 375"/>
                <a:gd name="T8" fmla="*/ 372 w 538"/>
                <a:gd name="T9" fmla="*/ 0 h 375"/>
                <a:gd name="T10" fmla="*/ 2 w 538"/>
                <a:gd name="T11" fmla="*/ 0 h 375"/>
                <a:gd name="T12" fmla="*/ 0 w 538"/>
                <a:gd name="T13" fmla="*/ 0 h 375"/>
                <a:gd name="T14" fmla="*/ 0 w 538"/>
                <a:gd name="T15" fmla="*/ 373 h 375"/>
                <a:gd name="T16" fmla="*/ 0 w 538"/>
                <a:gd name="T17" fmla="*/ 375 h 375"/>
                <a:gd name="T18" fmla="*/ 2 w 538"/>
                <a:gd name="T19" fmla="*/ 375 h 375"/>
                <a:gd name="T20" fmla="*/ 456 w 538"/>
                <a:gd name="T21" fmla="*/ 375 h 375"/>
                <a:gd name="T22" fmla="*/ 536 w 538"/>
                <a:gd name="T23" fmla="*/ 375 h 375"/>
                <a:gd name="T24" fmla="*/ 536 w 538"/>
                <a:gd name="T25" fmla="*/ 86 h 375"/>
                <a:gd name="T26" fmla="*/ 536 w 538"/>
                <a:gd name="T27" fmla="*/ 8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375">
                  <a:moveTo>
                    <a:pt x="536" y="86"/>
                  </a:moveTo>
                  <a:lnTo>
                    <a:pt x="536" y="84"/>
                  </a:lnTo>
                  <a:lnTo>
                    <a:pt x="538" y="84"/>
                  </a:lnTo>
                  <a:lnTo>
                    <a:pt x="538" y="0"/>
                  </a:lnTo>
                  <a:lnTo>
                    <a:pt x="37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73"/>
                  </a:lnTo>
                  <a:lnTo>
                    <a:pt x="0" y="375"/>
                  </a:lnTo>
                  <a:lnTo>
                    <a:pt x="2" y="375"/>
                  </a:lnTo>
                  <a:lnTo>
                    <a:pt x="456" y="375"/>
                  </a:lnTo>
                  <a:lnTo>
                    <a:pt x="536" y="375"/>
                  </a:lnTo>
                  <a:lnTo>
                    <a:pt x="536" y="86"/>
                  </a:lnTo>
                  <a:lnTo>
                    <a:pt x="536" y="8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38759" y="2037059"/>
              <a:ext cx="542848" cy="366065"/>
            </a:xfrm>
            <a:custGeom>
              <a:avLst/>
              <a:gdLst>
                <a:gd name="T0" fmla="*/ 287 w 304"/>
                <a:gd name="T1" fmla="*/ 205 h 205"/>
                <a:gd name="T2" fmla="*/ 287 w 304"/>
                <a:gd name="T3" fmla="*/ 179 h 205"/>
                <a:gd name="T4" fmla="*/ 285 w 304"/>
                <a:gd name="T5" fmla="*/ 160 h 205"/>
                <a:gd name="T6" fmla="*/ 287 w 304"/>
                <a:gd name="T7" fmla="*/ 130 h 205"/>
                <a:gd name="T8" fmla="*/ 292 w 304"/>
                <a:gd name="T9" fmla="*/ 115 h 205"/>
                <a:gd name="T10" fmla="*/ 292 w 304"/>
                <a:gd name="T11" fmla="*/ 103 h 205"/>
                <a:gd name="T12" fmla="*/ 289 w 304"/>
                <a:gd name="T13" fmla="*/ 82 h 205"/>
                <a:gd name="T14" fmla="*/ 287 w 304"/>
                <a:gd name="T15" fmla="*/ 78 h 205"/>
                <a:gd name="T16" fmla="*/ 289 w 304"/>
                <a:gd name="T17" fmla="*/ 68 h 205"/>
                <a:gd name="T18" fmla="*/ 304 w 304"/>
                <a:gd name="T19" fmla="*/ 56 h 205"/>
                <a:gd name="T20" fmla="*/ 304 w 304"/>
                <a:gd name="T21" fmla="*/ 30 h 205"/>
                <a:gd name="T22" fmla="*/ 300 w 304"/>
                <a:gd name="T23" fmla="*/ 21 h 205"/>
                <a:gd name="T24" fmla="*/ 294 w 304"/>
                <a:gd name="T25" fmla="*/ 15 h 205"/>
                <a:gd name="T26" fmla="*/ 288 w 304"/>
                <a:gd name="T27" fmla="*/ 15 h 205"/>
                <a:gd name="T28" fmla="*/ 287 w 304"/>
                <a:gd name="T29" fmla="*/ 16 h 205"/>
                <a:gd name="T30" fmla="*/ 287 w 304"/>
                <a:gd name="T31" fmla="*/ 16 h 205"/>
                <a:gd name="T32" fmla="*/ 287 w 304"/>
                <a:gd name="T33" fmla="*/ 16 h 205"/>
                <a:gd name="T34" fmla="*/ 287 w 304"/>
                <a:gd name="T35" fmla="*/ 16 h 205"/>
                <a:gd name="T36" fmla="*/ 286 w 304"/>
                <a:gd name="T37" fmla="*/ 16 h 205"/>
                <a:gd name="T38" fmla="*/ 281 w 304"/>
                <a:gd name="T39" fmla="*/ 16 h 205"/>
                <a:gd name="T40" fmla="*/ 270 w 304"/>
                <a:gd name="T41" fmla="*/ 15 h 205"/>
                <a:gd name="T42" fmla="*/ 260 w 304"/>
                <a:gd name="T43" fmla="*/ 15 h 205"/>
                <a:gd name="T44" fmla="*/ 249 w 304"/>
                <a:gd name="T45" fmla="*/ 15 h 205"/>
                <a:gd name="T46" fmla="*/ 210 w 304"/>
                <a:gd name="T47" fmla="*/ 15 h 205"/>
                <a:gd name="T48" fmla="*/ 193 w 304"/>
                <a:gd name="T49" fmla="*/ 30 h 205"/>
                <a:gd name="T50" fmla="*/ 67 w 304"/>
                <a:gd name="T51" fmla="*/ 30 h 205"/>
                <a:gd name="T52" fmla="*/ 67 w 304"/>
                <a:gd name="T53" fmla="*/ 19 h 205"/>
                <a:gd name="T54" fmla="*/ 56 w 304"/>
                <a:gd name="T55" fmla="*/ 0 h 205"/>
                <a:gd name="T56" fmla="*/ 23 w 304"/>
                <a:gd name="T57" fmla="*/ 0 h 205"/>
                <a:gd name="T58" fmla="*/ 23 w 304"/>
                <a:gd name="T59" fmla="*/ 8 h 205"/>
                <a:gd name="T60" fmla="*/ 19 w 304"/>
                <a:gd name="T61" fmla="*/ 12 h 205"/>
                <a:gd name="T62" fmla="*/ 19 w 304"/>
                <a:gd name="T63" fmla="*/ 4 h 205"/>
                <a:gd name="T64" fmla="*/ 15 w 304"/>
                <a:gd name="T65" fmla="*/ 0 h 205"/>
                <a:gd name="T66" fmla="*/ 15 w 304"/>
                <a:gd name="T67" fmla="*/ 16 h 205"/>
                <a:gd name="T68" fmla="*/ 23 w 304"/>
                <a:gd name="T69" fmla="*/ 20 h 205"/>
                <a:gd name="T70" fmla="*/ 35 w 304"/>
                <a:gd name="T71" fmla="*/ 20 h 205"/>
                <a:gd name="T72" fmla="*/ 46 w 304"/>
                <a:gd name="T73" fmla="*/ 27 h 205"/>
                <a:gd name="T74" fmla="*/ 43 w 304"/>
                <a:gd name="T75" fmla="*/ 27 h 205"/>
                <a:gd name="T76" fmla="*/ 35 w 304"/>
                <a:gd name="T77" fmla="*/ 27 h 205"/>
                <a:gd name="T78" fmla="*/ 23 w 304"/>
                <a:gd name="T79" fmla="*/ 27 h 205"/>
                <a:gd name="T80" fmla="*/ 19 w 304"/>
                <a:gd name="T81" fmla="*/ 27 h 205"/>
                <a:gd name="T82" fmla="*/ 19 w 304"/>
                <a:gd name="T83" fmla="*/ 47 h 205"/>
                <a:gd name="T84" fmla="*/ 23 w 304"/>
                <a:gd name="T85" fmla="*/ 51 h 205"/>
                <a:gd name="T86" fmla="*/ 19 w 304"/>
                <a:gd name="T87" fmla="*/ 55 h 205"/>
                <a:gd name="T88" fmla="*/ 19 w 304"/>
                <a:gd name="T89" fmla="*/ 63 h 205"/>
                <a:gd name="T90" fmla="*/ 19 w 304"/>
                <a:gd name="T91" fmla="*/ 70 h 205"/>
                <a:gd name="T92" fmla="*/ 7 w 304"/>
                <a:gd name="T93" fmla="*/ 168 h 205"/>
                <a:gd name="T94" fmla="*/ 11 w 304"/>
                <a:gd name="T95" fmla="*/ 172 h 205"/>
                <a:gd name="T96" fmla="*/ 11 w 304"/>
                <a:gd name="T97" fmla="*/ 180 h 205"/>
                <a:gd name="T98" fmla="*/ 7 w 304"/>
                <a:gd name="T99" fmla="*/ 180 h 205"/>
                <a:gd name="T100" fmla="*/ 4 w 304"/>
                <a:gd name="T101" fmla="*/ 187 h 205"/>
                <a:gd name="T102" fmla="*/ 0 w 304"/>
                <a:gd name="T103" fmla="*/ 205 h 205"/>
                <a:gd name="T104" fmla="*/ 169 w 304"/>
                <a:gd name="T105" fmla="*/ 205 h 205"/>
                <a:gd name="T106" fmla="*/ 287 w 304"/>
                <a:gd name="T10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205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402119" y="2538836"/>
              <a:ext cx="474992" cy="400887"/>
            </a:xfrm>
            <a:custGeom>
              <a:avLst/>
              <a:gdLst>
                <a:gd name="T0" fmla="*/ 0 w 266"/>
                <a:gd name="T1" fmla="*/ 0 h 224"/>
                <a:gd name="T2" fmla="*/ 20 w 266"/>
                <a:gd name="T3" fmla="*/ 12 h 224"/>
                <a:gd name="T4" fmla="*/ 20 w 266"/>
                <a:gd name="T5" fmla="*/ 23 h 224"/>
                <a:gd name="T6" fmla="*/ 20 w 266"/>
                <a:gd name="T7" fmla="*/ 23 h 224"/>
                <a:gd name="T8" fmla="*/ 25 w 266"/>
                <a:gd name="T9" fmla="*/ 30 h 224"/>
                <a:gd name="T10" fmla="*/ 25 w 266"/>
                <a:gd name="T11" fmla="*/ 36 h 224"/>
                <a:gd name="T12" fmla="*/ 30 w 266"/>
                <a:gd name="T13" fmla="*/ 36 h 224"/>
                <a:gd name="T14" fmla="*/ 34 w 266"/>
                <a:gd name="T15" fmla="*/ 36 h 224"/>
                <a:gd name="T16" fmla="*/ 38 w 266"/>
                <a:gd name="T17" fmla="*/ 38 h 224"/>
                <a:gd name="T18" fmla="*/ 38 w 266"/>
                <a:gd name="T19" fmla="*/ 38 h 224"/>
                <a:gd name="T20" fmla="*/ 38 w 266"/>
                <a:gd name="T21" fmla="*/ 38 h 224"/>
                <a:gd name="T22" fmla="*/ 38 w 266"/>
                <a:gd name="T23" fmla="*/ 38 h 224"/>
                <a:gd name="T24" fmla="*/ 38 w 266"/>
                <a:gd name="T25" fmla="*/ 38 h 224"/>
                <a:gd name="T26" fmla="*/ 38 w 266"/>
                <a:gd name="T27" fmla="*/ 39 h 224"/>
                <a:gd name="T28" fmla="*/ 39 w 266"/>
                <a:gd name="T29" fmla="*/ 58 h 224"/>
                <a:gd name="T30" fmla="*/ 42 w 266"/>
                <a:gd name="T31" fmla="*/ 58 h 224"/>
                <a:gd name="T32" fmla="*/ 42 w 266"/>
                <a:gd name="T33" fmla="*/ 65 h 224"/>
                <a:gd name="T34" fmla="*/ 51 w 266"/>
                <a:gd name="T35" fmla="*/ 73 h 224"/>
                <a:gd name="T36" fmla="*/ 54 w 266"/>
                <a:gd name="T37" fmla="*/ 76 h 224"/>
                <a:gd name="T38" fmla="*/ 54 w 266"/>
                <a:gd name="T39" fmla="*/ 77 h 224"/>
                <a:gd name="T40" fmla="*/ 54 w 266"/>
                <a:gd name="T41" fmla="*/ 167 h 224"/>
                <a:gd name="T42" fmla="*/ 54 w 266"/>
                <a:gd name="T43" fmla="*/ 168 h 224"/>
                <a:gd name="T44" fmla="*/ 54 w 266"/>
                <a:gd name="T45" fmla="*/ 168 h 224"/>
                <a:gd name="T46" fmla="*/ 54 w 266"/>
                <a:gd name="T47" fmla="*/ 207 h 224"/>
                <a:gd name="T48" fmla="*/ 54 w 266"/>
                <a:gd name="T49" fmla="*/ 208 h 224"/>
                <a:gd name="T50" fmla="*/ 54 w 266"/>
                <a:gd name="T51" fmla="*/ 208 h 224"/>
                <a:gd name="T52" fmla="*/ 220 w 266"/>
                <a:gd name="T53" fmla="*/ 208 h 224"/>
                <a:gd name="T54" fmla="*/ 220 w 266"/>
                <a:gd name="T55" fmla="*/ 224 h 224"/>
                <a:gd name="T56" fmla="*/ 244 w 266"/>
                <a:gd name="T57" fmla="*/ 224 h 224"/>
                <a:gd name="T58" fmla="*/ 244 w 266"/>
                <a:gd name="T59" fmla="*/ 224 h 224"/>
                <a:gd name="T60" fmla="*/ 244 w 266"/>
                <a:gd name="T61" fmla="*/ 224 h 224"/>
                <a:gd name="T62" fmla="*/ 249 w 266"/>
                <a:gd name="T63" fmla="*/ 215 h 224"/>
                <a:gd name="T64" fmla="*/ 249 w 266"/>
                <a:gd name="T65" fmla="*/ 215 h 224"/>
                <a:gd name="T66" fmla="*/ 256 w 266"/>
                <a:gd name="T67" fmla="*/ 201 h 224"/>
                <a:gd name="T68" fmla="*/ 257 w 266"/>
                <a:gd name="T69" fmla="*/ 201 h 224"/>
                <a:gd name="T70" fmla="*/ 263 w 266"/>
                <a:gd name="T71" fmla="*/ 184 h 224"/>
                <a:gd name="T72" fmla="*/ 261 w 266"/>
                <a:gd name="T73" fmla="*/ 172 h 224"/>
                <a:gd name="T74" fmla="*/ 261 w 266"/>
                <a:gd name="T75" fmla="*/ 172 h 224"/>
                <a:gd name="T76" fmla="*/ 249 w 266"/>
                <a:gd name="T77" fmla="*/ 156 h 224"/>
                <a:gd name="T78" fmla="*/ 247 w 266"/>
                <a:gd name="T79" fmla="*/ 148 h 224"/>
                <a:gd name="T80" fmla="*/ 240 w 266"/>
                <a:gd name="T81" fmla="*/ 135 h 224"/>
                <a:gd name="T82" fmla="*/ 220 w 266"/>
                <a:gd name="T83" fmla="*/ 125 h 224"/>
                <a:gd name="T84" fmla="*/ 215 w 266"/>
                <a:gd name="T85" fmla="*/ 108 h 224"/>
                <a:gd name="T86" fmla="*/ 218 w 266"/>
                <a:gd name="T87" fmla="*/ 92 h 224"/>
                <a:gd name="T88" fmla="*/ 201 w 266"/>
                <a:gd name="T89" fmla="*/ 75 h 224"/>
                <a:gd name="T90" fmla="*/ 184 w 266"/>
                <a:gd name="T91" fmla="*/ 64 h 224"/>
                <a:gd name="T92" fmla="*/ 169 w 266"/>
                <a:gd name="T93" fmla="*/ 54 h 224"/>
                <a:gd name="T94" fmla="*/ 169 w 266"/>
                <a:gd name="T95" fmla="*/ 19 h 224"/>
                <a:gd name="T96" fmla="*/ 162 w 266"/>
                <a:gd name="T97" fmla="*/ 0 h 224"/>
                <a:gd name="T98" fmla="*/ 0 w 266"/>
                <a:gd name="T9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24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328890" y="2603121"/>
              <a:ext cx="356244" cy="261603"/>
            </a:xfrm>
            <a:custGeom>
              <a:avLst/>
              <a:gdLst>
                <a:gd name="T0" fmla="*/ 79 w 199"/>
                <a:gd name="T1" fmla="*/ 0 h 146"/>
                <a:gd name="T2" fmla="*/ 74 w 199"/>
                <a:gd name="T3" fmla="*/ 17 h 146"/>
                <a:gd name="T4" fmla="*/ 74 w 199"/>
                <a:gd name="T5" fmla="*/ 29 h 146"/>
                <a:gd name="T6" fmla="*/ 74 w 199"/>
                <a:gd name="T7" fmla="*/ 41 h 146"/>
                <a:gd name="T8" fmla="*/ 69 w 199"/>
                <a:gd name="T9" fmla="*/ 53 h 146"/>
                <a:gd name="T10" fmla="*/ 59 w 199"/>
                <a:gd name="T11" fmla="*/ 64 h 146"/>
                <a:gd name="T12" fmla="*/ 49 w 199"/>
                <a:gd name="T13" fmla="*/ 71 h 146"/>
                <a:gd name="T14" fmla="*/ 44 w 199"/>
                <a:gd name="T15" fmla="*/ 75 h 146"/>
                <a:gd name="T16" fmla="*/ 36 w 199"/>
                <a:gd name="T17" fmla="*/ 80 h 146"/>
                <a:gd name="T18" fmla="*/ 20 w 199"/>
                <a:gd name="T19" fmla="*/ 87 h 146"/>
                <a:gd name="T20" fmla="*/ 4 w 199"/>
                <a:gd name="T21" fmla="*/ 100 h 146"/>
                <a:gd name="T22" fmla="*/ 4 w 199"/>
                <a:gd name="T23" fmla="*/ 103 h 146"/>
                <a:gd name="T24" fmla="*/ 2 w 199"/>
                <a:gd name="T25" fmla="*/ 109 h 146"/>
                <a:gd name="T26" fmla="*/ 0 w 199"/>
                <a:gd name="T27" fmla="*/ 122 h 146"/>
                <a:gd name="T28" fmla="*/ 1 w 199"/>
                <a:gd name="T29" fmla="*/ 129 h 146"/>
                <a:gd name="T30" fmla="*/ 5 w 199"/>
                <a:gd name="T31" fmla="*/ 133 h 146"/>
                <a:gd name="T32" fmla="*/ 11 w 199"/>
                <a:gd name="T33" fmla="*/ 138 h 146"/>
                <a:gd name="T34" fmla="*/ 13 w 199"/>
                <a:gd name="T35" fmla="*/ 137 h 146"/>
                <a:gd name="T36" fmla="*/ 16 w 199"/>
                <a:gd name="T37" fmla="*/ 141 h 146"/>
                <a:gd name="T38" fmla="*/ 18 w 199"/>
                <a:gd name="T39" fmla="*/ 144 h 146"/>
                <a:gd name="T40" fmla="*/ 20 w 199"/>
                <a:gd name="T41" fmla="*/ 144 h 146"/>
                <a:gd name="T42" fmla="*/ 23 w 199"/>
                <a:gd name="T43" fmla="*/ 144 h 146"/>
                <a:gd name="T44" fmla="*/ 26 w 199"/>
                <a:gd name="T45" fmla="*/ 144 h 146"/>
                <a:gd name="T46" fmla="*/ 30 w 199"/>
                <a:gd name="T47" fmla="*/ 144 h 146"/>
                <a:gd name="T48" fmla="*/ 33 w 199"/>
                <a:gd name="T49" fmla="*/ 144 h 146"/>
                <a:gd name="T50" fmla="*/ 37 w 199"/>
                <a:gd name="T51" fmla="*/ 144 h 146"/>
                <a:gd name="T52" fmla="*/ 41 w 199"/>
                <a:gd name="T53" fmla="*/ 145 h 146"/>
                <a:gd name="T54" fmla="*/ 46 w 199"/>
                <a:gd name="T55" fmla="*/ 145 h 146"/>
                <a:gd name="T56" fmla="*/ 47 w 199"/>
                <a:gd name="T57" fmla="*/ 145 h 146"/>
                <a:gd name="T58" fmla="*/ 50 w 199"/>
                <a:gd name="T59" fmla="*/ 145 h 146"/>
                <a:gd name="T60" fmla="*/ 55 w 199"/>
                <a:gd name="T61" fmla="*/ 145 h 146"/>
                <a:gd name="T62" fmla="*/ 58 w 199"/>
                <a:gd name="T63" fmla="*/ 146 h 146"/>
                <a:gd name="T64" fmla="*/ 59 w 199"/>
                <a:gd name="T65" fmla="*/ 146 h 146"/>
                <a:gd name="T66" fmla="*/ 64 w 199"/>
                <a:gd name="T67" fmla="*/ 146 h 146"/>
                <a:gd name="T68" fmla="*/ 70 w 199"/>
                <a:gd name="T69" fmla="*/ 144 h 146"/>
                <a:gd name="T70" fmla="*/ 104 w 199"/>
                <a:gd name="T71" fmla="*/ 142 h 146"/>
                <a:gd name="T72" fmla="*/ 108 w 199"/>
                <a:gd name="T73" fmla="*/ 133 h 146"/>
                <a:gd name="T74" fmla="*/ 114 w 199"/>
                <a:gd name="T75" fmla="*/ 128 h 146"/>
                <a:gd name="T76" fmla="*/ 114 w 199"/>
                <a:gd name="T77" fmla="*/ 128 h 146"/>
                <a:gd name="T78" fmla="*/ 117 w 199"/>
                <a:gd name="T79" fmla="*/ 126 h 146"/>
                <a:gd name="T80" fmla="*/ 115 w 199"/>
                <a:gd name="T81" fmla="*/ 126 h 146"/>
                <a:gd name="T82" fmla="*/ 116 w 199"/>
                <a:gd name="T83" fmla="*/ 124 h 146"/>
                <a:gd name="T84" fmla="*/ 120 w 199"/>
                <a:gd name="T85" fmla="*/ 118 h 146"/>
                <a:gd name="T86" fmla="*/ 128 w 199"/>
                <a:gd name="T87" fmla="*/ 106 h 146"/>
                <a:gd name="T88" fmla="*/ 136 w 199"/>
                <a:gd name="T89" fmla="*/ 104 h 146"/>
                <a:gd name="T90" fmla="*/ 143 w 199"/>
                <a:gd name="T91" fmla="*/ 91 h 146"/>
                <a:gd name="T92" fmla="*/ 151 w 199"/>
                <a:gd name="T93" fmla="*/ 88 h 146"/>
                <a:gd name="T94" fmla="*/ 160 w 199"/>
                <a:gd name="T95" fmla="*/ 77 h 146"/>
                <a:gd name="T96" fmla="*/ 166 w 199"/>
                <a:gd name="T97" fmla="*/ 72 h 146"/>
                <a:gd name="T98" fmla="*/ 174 w 199"/>
                <a:gd name="T99" fmla="*/ 70 h 146"/>
                <a:gd name="T100" fmla="*/ 183 w 199"/>
                <a:gd name="T101" fmla="*/ 74 h 146"/>
                <a:gd name="T102" fmla="*/ 186 w 199"/>
                <a:gd name="T103" fmla="*/ 67 h 146"/>
                <a:gd name="T104" fmla="*/ 195 w 199"/>
                <a:gd name="T105" fmla="*/ 67 h 146"/>
                <a:gd name="T106" fmla="*/ 196 w 199"/>
                <a:gd name="T107" fmla="*/ 65 h 146"/>
                <a:gd name="T108" fmla="*/ 199 w 199"/>
                <a:gd name="T109" fmla="*/ 62 h 146"/>
                <a:gd name="T110" fmla="*/ 192 w 199"/>
                <a:gd name="T111" fmla="*/ 60 h 146"/>
                <a:gd name="T112" fmla="*/ 157 w 199"/>
                <a:gd name="T113" fmla="*/ 61 h 146"/>
                <a:gd name="T114" fmla="*/ 140 w 199"/>
                <a:gd name="T115" fmla="*/ 60 h 146"/>
                <a:gd name="T116" fmla="*/ 129 w 199"/>
                <a:gd name="T117" fmla="*/ 62 h 146"/>
                <a:gd name="T118" fmla="*/ 117 w 199"/>
                <a:gd name="T119" fmla="*/ 66 h 146"/>
                <a:gd name="T120" fmla="*/ 81 w 199"/>
                <a:gd name="T121" fmla="*/ 5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146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538708" y="2702226"/>
              <a:ext cx="330352" cy="221425"/>
            </a:xfrm>
            <a:custGeom>
              <a:avLst/>
              <a:gdLst>
                <a:gd name="T0" fmla="*/ 156 w 185"/>
                <a:gd name="T1" fmla="*/ 55 h 124"/>
                <a:gd name="T2" fmla="*/ 155 w 185"/>
                <a:gd name="T3" fmla="*/ 3 h 124"/>
                <a:gd name="T4" fmla="*/ 145 w 185"/>
                <a:gd name="T5" fmla="*/ 0 h 124"/>
                <a:gd name="T6" fmla="*/ 0 w 185"/>
                <a:gd name="T7" fmla="*/ 11 h 124"/>
                <a:gd name="T8" fmla="*/ 12 w 185"/>
                <a:gd name="T9" fmla="*/ 7 h 124"/>
                <a:gd name="T10" fmla="*/ 23 w 185"/>
                <a:gd name="T11" fmla="*/ 5 h 124"/>
                <a:gd name="T12" fmla="*/ 40 w 185"/>
                <a:gd name="T13" fmla="*/ 6 h 124"/>
                <a:gd name="T14" fmla="*/ 75 w 185"/>
                <a:gd name="T15" fmla="*/ 5 h 124"/>
                <a:gd name="T16" fmla="*/ 82 w 185"/>
                <a:gd name="T17" fmla="*/ 7 h 124"/>
                <a:gd name="T18" fmla="*/ 79 w 185"/>
                <a:gd name="T19" fmla="*/ 10 h 124"/>
                <a:gd name="T20" fmla="*/ 79 w 185"/>
                <a:gd name="T21" fmla="*/ 12 h 124"/>
                <a:gd name="T22" fmla="*/ 85 w 185"/>
                <a:gd name="T23" fmla="*/ 33 h 124"/>
                <a:gd name="T24" fmla="*/ 81 w 185"/>
                <a:gd name="T25" fmla="*/ 44 h 124"/>
                <a:gd name="T26" fmla="*/ 91 w 185"/>
                <a:gd name="T27" fmla="*/ 52 h 124"/>
                <a:gd name="T28" fmla="*/ 95 w 185"/>
                <a:gd name="T29" fmla="*/ 59 h 124"/>
                <a:gd name="T30" fmla="*/ 95 w 185"/>
                <a:gd name="T31" fmla="*/ 57 h 124"/>
                <a:gd name="T32" fmla="*/ 111 w 185"/>
                <a:gd name="T33" fmla="*/ 65 h 124"/>
                <a:gd name="T34" fmla="*/ 119 w 185"/>
                <a:gd name="T35" fmla="*/ 69 h 124"/>
                <a:gd name="T36" fmla="*/ 126 w 185"/>
                <a:gd name="T37" fmla="*/ 73 h 124"/>
                <a:gd name="T38" fmla="*/ 130 w 185"/>
                <a:gd name="T39" fmla="*/ 65 h 124"/>
                <a:gd name="T40" fmla="*/ 126 w 185"/>
                <a:gd name="T41" fmla="*/ 61 h 124"/>
                <a:gd name="T42" fmla="*/ 126 w 185"/>
                <a:gd name="T43" fmla="*/ 46 h 124"/>
                <a:gd name="T44" fmla="*/ 122 w 185"/>
                <a:gd name="T45" fmla="*/ 22 h 124"/>
                <a:gd name="T46" fmla="*/ 138 w 185"/>
                <a:gd name="T47" fmla="*/ 11 h 124"/>
                <a:gd name="T48" fmla="*/ 150 w 185"/>
                <a:gd name="T49" fmla="*/ 7 h 124"/>
                <a:gd name="T50" fmla="*/ 142 w 185"/>
                <a:gd name="T51" fmla="*/ 18 h 124"/>
                <a:gd name="T52" fmla="*/ 138 w 185"/>
                <a:gd name="T53" fmla="*/ 22 h 124"/>
                <a:gd name="T54" fmla="*/ 138 w 185"/>
                <a:gd name="T55" fmla="*/ 30 h 124"/>
                <a:gd name="T56" fmla="*/ 134 w 185"/>
                <a:gd name="T57" fmla="*/ 38 h 124"/>
                <a:gd name="T58" fmla="*/ 142 w 185"/>
                <a:gd name="T59" fmla="*/ 38 h 124"/>
                <a:gd name="T60" fmla="*/ 138 w 185"/>
                <a:gd name="T61" fmla="*/ 53 h 124"/>
                <a:gd name="T62" fmla="*/ 138 w 185"/>
                <a:gd name="T63" fmla="*/ 61 h 124"/>
                <a:gd name="T64" fmla="*/ 146 w 185"/>
                <a:gd name="T65" fmla="*/ 69 h 124"/>
                <a:gd name="T66" fmla="*/ 154 w 185"/>
                <a:gd name="T67" fmla="*/ 77 h 124"/>
                <a:gd name="T68" fmla="*/ 154 w 185"/>
                <a:gd name="T69" fmla="*/ 85 h 124"/>
                <a:gd name="T70" fmla="*/ 158 w 185"/>
                <a:gd name="T71" fmla="*/ 89 h 124"/>
                <a:gd name="T72" fmla="*/ 146 w 185"/>
                <a:gd name="T73" fmla="*/ 108 h 124"/>
                <a:gd name="T74" fmla="*/ 150 w 185"/>
                <a:gd name="T75" fmla="*/ 124 h 124"/>
                <a:gd name="T76" fmla="*/ 154 w 185"/>
                <a:gd name="T77" fmla="*/ 120 h 124"/>
                <a:gd name="T78" fmla="*/ 173 w 185"/>
                <a:gd name="T79" fmla="*/ 73 h 124"/>
                <a:gd name="T80" fmla="*/ 185 w 185"/>
                <a:gd name="T81" fmla="*/ 57 h 124"/>
                <a:gd name="T82" fmla="*/ 183 w 185"/>
                <a:gd name="T83" fmla="*/ 5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24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817275" y="2549551"/>
              <a:ext cx="123212" cy="250889"/>
            </a:xfrm>
            <a:custGeom>
              <a:avLst/>
              <a:gdLst>
                <a:gd name="T0" fmla="*/ 57 w 69"/>
                <a:gd name="T1" fmla="*/ 18 h 140"/>
                <a:gd name="T2" fmla="*/ 47 w 69"/>
                <a:gd name="T3" fmla="*/ 9 h 140"/>
                <a:gd name="T4" fmla="*/ 36 w 69"/>
                <a:gd name="T5" fmla="*/ 0 h 140"/>
                <a:gd name="T6" fmla="*/ 32 w 69"/>
                <a:gd name="T7" fmla="*/ 0 h 140"/>
                <a:gd name="T8" fmla="*/ 31 w 69"/>
                <a:gd name="T9" fmla="*/ 1 h 140"/>
                <a:gd name="T10" fmla="*/ 32 w 69"/>
                <a:gd name="T11" fmla="*/ 1 h 140"/>
                <a:gd name="T12" fmla="*/ 23 w 69"/>
                <a:gd name="T13" fmla="*/ 4 h 140"/>
                <a:gd name="T14" fmla="*/ 23 w 69"/>
                <a:gd name="T15" fmla="*/ 15 h 140"/>
                <a:gd name="T16" fmla="*/ 17 w 69"/>
                <a:gd name="T17" fmla="*/ 24 h 140"/>
                <a:gd name="T18" fmla="*/ 15 w 69"/>
                <a:gd name="T19" fmla="*/ 30 h 140"/>
                <a:gd name="T20" fmla="*/ 14 w 69"/>
                <a:gd name="T21" fmla="*/ 33 h 140"/>
                <a:gd name="T22" fmla="*/ 14 w 69"/>
                <a:gd name="T23" fmla="*/ 33 h 140"/>
                <a:gd name="T24" fmla="*/ 13 w 69"/>
                <a:gd name="T25" fmla="*/ 35 h 140"/>
                <a:gd name="T26" fmla="*/ 16 w 69"/>
                <a:gd name="T27" fmla="*/ 34 h 140"/>
                <a:gd name="T28" fmla="*/ 16 w 69"/>
                <a:gd name="T29" fmla="*/ 34 h 140"/>
                <a:gd name="T30" fmla="*/ 23 w 69"/>
                <a:gd name="T31" fmla="*/ 47 h 140"/>
                <a:gd name="T32" fmla="*/ 23 w 69"/>
                <a:gd name="T33" fmla="*/ 62 h 140"/>
                <a:gd name="T34" fmla="*/ 19 w 69"/>
                <a:gd name="T35" fmla="*/ 68 h 140"/>
                <a:gd name="T36" fmla="*/ 19 w 69"/>
                <a:gd name="T37" fmla="*/ 73 h 140"/>
                <a:gd name="T38" fmla="*/ 19 w 69"/>
                <a:gd name="T39" fmla="*/ 73 h 140"/>
                <a:gd name="T40" fmla="*/ 6 w 69"/>
                <a:gd name="T41" fmla="*/ 85 h 140"/>
                <a:gd name="T42" fmla="*/ 0 w 69"/>
                <a:gd name="T43" fmla="*/ 88 h 140"/>
                <a:gd name="T44" fmla="*/ 0 w 69"/>
                <a:gd name="T45" fmla="*/ 140 h 140"/>
                <a:gd name="T46" fmla="*/ 27 w 69"/>
                <a:gd name="T47" fmla="*/ 140 h 140"/>
                <a:gd name="T48" fmla="*/ 27 w 69"/>
                <a:gd name="T49" fmla="*/ 139 h 140"/>
                <a:gd name="T50" fmla="*/ 27 w 69"/>
                <a:gd name="T51" fmla="*/ 139 h 140"/>
                <a:gd name="T52" fmla="*/ 5 w 69"/>
                <a:gd name="T53" fmla="*/ 96 h 140"/>
                <a:gd name="T54" fmla="*/ 5 w 69"/>
                <a:gd name="T55" fmla="*/ 88 h 140"/>
                <a:gd name="T56" fmla="*/ 17 w 69"/>
                <a:gd name="T57" fmla="*/ 99 h 140"/>
                <a:gd name="T58" fmla="*/ 21 w 69"/>
                <a:gd name="T59" fmla="*/ 103 h 140"/>
                <a:gd name="T60" fmla="*/ 25 w 69"/>
                <a:gd name="T61" fmla="*/ 107 h 140"/>
                <a:gd name="T62" fmla="*/ 33 w 69"/>
                <a:gd name="T63" fmla="*/ 107 h 140"/>
                <a:gd name="T64" fmla="*/ 33 w 69"/>
                <a:gd name="T65" fmla="*/ 115 h 140"/>
                <a:gd name="T66" fmla="*/ 33 w 69"/>
                <a:gd name="T67" fmla="*/ 119 h 140"/>
                <a:gd name="T68" fmla="*/ 52 w 69"/>
                <a:gd name="T69" fmla="*/ 92 h 140"/>
                <a:gd name="T70" fmla="*/ 52 w 69"/>
                <a:gd name="T71" fmla="*/ 88 h 140"/>
                <a:gd name="T72" fmla="*/ 56 w 69"/>
                <a:gd name="T73" fmla="*/ 88 h 140"/>
                <a:gd name="T74" fmla="*/ 60 w 69"/>
                <a:gd name="T75" fmla="*/ 84 h 140"/>
                <a:gd name="T76" fmla="*/ 60 w 69"/>
                <a:gd name="T77" fmla="*/ 72 h 140"/>
                <a:gd name="T78" fmla="*/ 64 w 69"/>
                <a:gd name="T79" fmla="*/ 68 h 140"/>
                <a:gd name="T80" fmla="*/ 68 w 69"/>
                <a:gd name="T81" fmla="*/ 68 h 140"/>
                <a:gd name="T82" fmla="*/ 68 w 69"/>
                <a:gd name="T83" fmla="*/ 57 h 140"/>
                <a:gd name="T84" fmla="*/ 68 w 69"/>
                <a:gd name="T85" fmla="*/ 53 h 140"/>
                <a:gd name="T86" fmla="*/ 64 w 69"/>
                <a:gd name="T87" fmla="*/ 49 h 140"/>
                <a:gd name="T88" fmla="*/ 60 w 69"/>
                <a:gd name="T89" fmla="*/ 45 h 140"/>
                <a:gd name="T90" fmla="*/ 60 w 69"/>
                <a:gd name="T91" fmla="*/ 41 h 140"/>
                <a:gd name="T92" fmla="*/ 69 w 69"/>
                <a:gd name="T93" fmla="*/ 26 h 140"/>
                <a:gd name="T94" fmla="*/ 63 w 69"/>
                <a:gd name="T95" fmla="*/ 18 h 140"/>
                <a:gd name="T96" fmla="*/ 57 w 69"/>
                <a:gd name="T9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40">
                  <a:moveTo>
                    <a:pt x="57" y="18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7" y="74"/>
                    <a:pt x="12" y="79"/>
                    <a:pt x="6" y="85"/>
                  </a:cubicBezTo>
                  <a:cubicBezTo>
                    <a:pt x="5" y="87"/>
                    <a:pt x="3" y="88"/>
                    <a:pt x="0" y="8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3" y="18"/>
                    <a:pt x="63" y="18"/>
                    <a:pt x="63" y="18"/>
                  </a:cubicBezTo>
                  <a:lnTo>
                    <a:pt x="57" y="18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778899" y="2902223"/>
              <a:ext cx="599990" cy="139283"/>
            </a:xfrm>
            <a:custGeom>
              <a:avLst/>
              <a:gdLst>
                <a:gd name="T0" fmla="*/ 302 w 336"/>
                <a:gd name="T1" fmla="*/ 0 h 78"/>
                <a:gd name="T2" fmla="*/ 94 w 336"/>
                <a:gd name="T3" fmla="*/ 0 h 78"/>
                <a:gd name="T4" fmla="*/ 94 w 336"/>
                <a:gd name="T5" fmla="*/ 13 h 78"/>
                <a:gd name="T6" fmla="*/ 38 w 336"/>
                <a:gd name="T7" fmla="*/ 13 h 78"/>
                <a:gd name="T8" fmla="*/ 38 w 336"/>
                <a:gd name="T9" fmla="*/ 12 h 78"/>
                <a:gd name="T10" fmla="*/ 38 w 336"/>
                <a:gd name="T11" fmla="*/ 12 h 78"/>
                <a:gd name="T12" fmla="*/ 33 w 336"/>
                <a:gd name="T13" fmla="*/ 21 h 78"/>
                <a:gd name="T14" fmla="*/ 33 w 336"/>
                <a:gd name="T15" fmla="*/ 21 h 78"/>
                <a:gd name="T16" fmla="*/ 33 w 336"/>
                <a:gd name="T17" fmla="*/ 21 h 78"/>
                <a:gd name="T18" fmla="*/ 30 w 336"/>
                <a:gd name="T19" fmla="*/ 24 h 78"/>
                <a:gd name="T20" fmla="*/ 29 w 336"/>
                <a:gd name="T21" fmla="*/ 26 h 78"/>
                <a:gd name="T22" fmla="*/ 26 w 336"/>
                <a:gd name="T23" fmla="*/ 28 h 78"/>
                <a:gd name="T24" fmla="*/ 26 w 336"/>
                <a:gd name="T25" fmla="*/ 29 h 78"/>
                <a:gd name="T26" fmla="*/ 26 w 336"/>
                <a:gd name="T27" fmla="*/ 33 h 78"/>
                <a:gd name="T28" fmla="*/ 24 w 336"/>
                <a:gd name="T29" fmla="*/ 37 h 78"/>
                <a:gd name="T30" fmla="*/ 23 w 336"/>
                <a:gd name="T31" fmla="*/ 39 h 78"/>
                <a:gd name="T32" fmla="*/ 23 w 336"/>
                <a:gd name="T33" fmla="*/ 40 h 78"/>
                <a:gd name="T34" fmla="*/ 23 w 336"/>
                <a:gd name="T35" fmla="*/ 42 h 78"/>
                <a:gd name="T36" fmla="*/ 23 w 336"/>
                <a:gd name="T37" fmla="*/ 44 h 78"/>
                <a:gd name="T38" fmla="*/ 20 w 336"/>
                <a:gd name="T39" fmla="*/ 44 h 78"/>
                <a:gd name="T40" fmla="*/ 22 w 336"/>
                <a:gd name="T41" fmla="*/ 46 h 78"/>
                <a:gd name="T42" fmla="*/ 17 w 336"/>
                <a:gd name="T43" fmla="*/ 50 h 78"/>
                <a:gd name="T44" fmla="*/ 14 w 336"/>
                <a:gd name="T45" fmla="*/ 58 h 78"/>
                <a:gd name="T46" fmla="*/ 6 w 336"/>
                <a:gd name="T47" fmla="*/ 64 h 78"/>
                <a:gd name="T48" fmla="*/ 6 w 336"/>
                <a:gd name="T49" fmla="*/ 70 h 78"/>
                <a:gd name="T50" fmla="*/ 2 w 336"/>
                <a:gd name="T51" fmla="*/ 74 h 78"/>
                <a:gd name="T52" fmla="*/ 0 w 336"/>
                <a:gd name="T53" fmla="*/ 78 h 78"/>
                <a:gd name="T54" fmla="*/ 0 w 336"/>
                <a:gd name="T55" fmla="*/ 78 h 78"/>
                <a:gd name="T56" fmla="*/ 94 w 336"/>
                <a:gd name="T57" fmla="*/ 78 h 78"/>
                <a:gd name="T58" fmla="*/ 189 w 336"/>
                <a:gd name="T59" fmla="*/ 78 h 78"/>
                <a:gd name="T60" fmla="*/ 230 w 336"/>
                <a:gd name="T61" fmla="*/ 78 h 78"/>
                <a:gd name="T62" fmla="*/ 230 w 336"/>
                <a:gd name="T63" fmla="*/ 78 h 78"/>
                <a:gd name="T64" fmla="*/ 230 w 336"/>
                <a:gd name="T65" fmla="*/ 75 h 78"/>
                <a:gd name="T66" fmla="*/ 230 w 336"/>
                <a:gd name="T67" fmla="*/ 73 h 78"/>
                <a:gd name="T68" fmla="*/ 231 w 336"/>
                <a:gd name="T69" fmla="*/ 72 h 78"/>
                <a:gd name="T70" fmla="*/ 233 w 336"/>
                <a:gd name="T71" fmla="*/ 70 h 78"/>
                <a:gd name="T72" fmla="*/ 233 w 336"/>
                <a:gd name="T73" fmla="*/ 70 h 78"/>
                <a:gd name="T74" fmla="*/ 237 w 336"/>
                <a:gd name="T75" fmla="*/ 65 h 78"/>
                <a:gd name="T76" fmla="*/ 245 w 336"/>
                <a:gd name="T77" fmla="*/ 61 h 78"/>
                <a:gd name="T78" fmla="*/ 249 w 336"/>
                <a:gd name="T79" fmla="*/ 58 h 78"/>
                <a:gd name="T80" fmla="*/ 257 w 336"/>
                <a:gd name="T81" fmla="*/ 58 h 78"/>
                <a:gd name="T82" fmla="*/ 261 w 336"/>
                <a:gd name="T83" fmla="*/ 52 h 78"/>
                <a:gd name="T84" fmla="*/ 269 w 336"/>
                <a:gd name="T85" fmla="*/ 48 h 78"/>
                <a:gd name="T86" fmla="*/ 272 w 336"/>
                <a:gd name="T87" fmla="*/ 48 h 78"/>
                <a:gd name="T88" fmla="*/ 276 w 336"/>
                <a:gd name="T89" fmla="*/ 45 h 78"/>
                <a:gd name="T90" fmla="*/ 280 w 336"/>
                <a:gd name="T91" fmla="*/ 45 h 78"/>
                <a:gd name="T92" fmla="*/ 280 w 336"/>
                <a:gd name="T93" fmla="*/ 41 h 78"/>
                <a:gd name="T94" fmla="*/ 296 w 336"/>
                <a:gd name="T95" fmla="*/ 34 h 78"/>
                <a:gd name="T96" fmla="*/ 314 w 336"/>
                <a:gd name="T97" fmla="*/ 34 h 78"/>
                <a:gd name="T98" fmla="*/ 324 w 336"/>
                <a:gd name="T99" fmla="*/ 29 h 78"/>
                <a:gd name="T100" fmla="*/ 324 w 336"/>
                <a:gd name="T101" fmla="*/ 28 h 78"/>
                <a:gd name="T102" fmla="*/ 325 w 336"/>
                <a:gd name="T103" fmla="*/ 25 h 78"/>
                <a:gd name="T104" fmla="*/ 327 w 336"/>
                <a:gd name="T105" fmla="*/ 22 h 78"/>
                <a:gd name="T106" fmla="*/ 333 w 336"/>
                <a:gd name="T107" fmla="*/ 22 h 78"/>
                <a:gd name="T108" fmla="*/ 336 w 336"/>
                <a:gd name="T109" fmla="*/ 15 h 78"/>
                <a:gd name="T110" fmla="*/ 336 w 336"/>
                <a:gd name="T111" fmla="*/ 0 h 78"/>
                <a:gd name="T112" fmla="*/ 336 w 336"/>
                <a:gd name="T113" fmla="*/ 0 h 78"/>
                <a:gd name="T114" fmla="*/ 336 w 336"/>
                <a:gd name="T115" fmla="*/ 0 h 78"/>
                <a:gd name="T116" fmla="*/ 303 w 336"/>
                <a:gd name="T117" fmla="*/ 0 h 78"/>
                <a:gd name="T118" fmla="*/ 303 w 336"/>
                <a:gd name="T119" fmla="*/ 0 h 78"/>
                <a:gd name="T120" fmla="*/ 302 w 336"/>
                <a:gd name="T1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78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989626" y="2579907"/>
              <a:ext cx="508920" cy="259817"/>
            </a:xfrm>
            <a:custGeom>
              <a:avLst/>
              <a:gdLst>
                <a:gd name="T0" fmla="*/ 285 w 285"/>
                <a:gd name="T1" fmla="*/ 144 h 145"/>
                <a:gd name="T2" fmla="*/ 285 w 285"/>
                <a:gd name="T3" fmla="*/ 54 h 145"/>
                <a:gd name="T4" fmla="*/ 285 w 285"/>
                <a:gd name="T5" fmla="*/ 53 h 145"/>
                <a:gd name="T6" fmla="*/ 282 w 285"/>
                <a:gd name="T7" fmla="*/ 50 h 145"/>
                <a:gd name="T8" fmla="*/ 273 w 285"/>
                <a:gd name="T9" fmla="*/ 42 h 145"/>
                <a:gd name="T10" fmla="*/ 273 w 285"/>
                <a:gd name="T11" fmla="*/ 35 h 145"/>
                <a:gd name="T12" fmla="*/ 270 w 285"/>
                <a:gd name="T13" fmla="*/ 35 h 145"/>
                <a:gd name="T14" fmla="*/ 269 w 285"/>
                <a:gd name="T15" fmla="*/ 16 h 145"/>
                <a:gd name="T16" fmla="*/ 269 w 285"/>
                <a:gd name="T17" fmla="*/ 15 h 145"/>
                <a:gd name="T18" fmla="*/ 269 w 285"/>
                <a:gd name="T19" fmla="*/ 15 h 145"/>
                <a:gd name="T20" fmla="*/ 269 w 285"/>
                <a:gd name="T21" fmla="*/ 15 h 145"/>
                <a:gd name="T22" fmla="*/ 269 w 285"/>
                <a:gd name="T23" fmla="*/ 15 h 145"/>
                <a:gd name="T24" fmla="*/ 265 w 285"/>
                <a:gd name="T25" fmla="*/ 13 h 145"/>
                <a:gd name="T26" fmla="*/ 261 w 285"/>
                <a:gd name="T27" fmla="*/ 13 h 145"/>
                <a:gd name="T28" fmla="*/ 256 w 285"/>
                <a:gd name="T29" fmla="*/ 13 h 145"/>
                <a:gd name="T30" fmla="*/ 256 w 285"/>
                <a:gd name="T31" fmla="*/ 7 h 145"/>
                <a:gd name="T32" fmla="*/ 251 w 285"/>
                <a:gd name="T33" fmla="*/ 0 h 145"/>
                <a:gd name="T34" fmla="*/ 251 w 285"/>
                <a:gd name="T35" fmla="*/ 0 h 145"/>
                <a:gd name="T36" fmla="*/ 1 w 285"/>
                <a:gd name="T37" fmla="*/ 0 h 145"/>
                <a:gd name="T38" fmla="*/ 0 w 285"/>
                <a:gd name="T39" fmla="*/ 0 h 145"/>
                <a:gd name="T40" fmla="*/ 0 w 285"/>
                <a:gd name="T41" fmla="*/ 1 h 145"/>
                <a:gd name="T42" fmla="*/ 0 w 285"/>
                <a:gd name="T43" fmla="*/ 145 h 145"/>
                <a:gd name="T44" fmla="*/ 1 w 285"/>
                <a:gd name="T45" fmla="*/ 145 h 145"/>
                <a:gd name="T46" fmla="*/ 285 w 285"/>
                <a:gd name="T47" fmla="*/ 145 h 145"/>
                <a:gd name="T48" fmla="*/ 285 w 285"/>
                <a:gd name="T49" fmla="*/ 145 h 145"/>
                <a:gd name="T50" fmla="*/ 285 w 285"/>
                <a:gd name="T51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" h="145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846755" y="2734369"/>
              <a:ext cx="514277" cy="191068"/>
            </a:xfrm>
            <a:custGeom>
              <a:avLst/>
              <a:gdLst>
                <a:gd name="T0" fmla="*/ 284 w 288"/>
                <a:gd name="T1" fmla="*/ 65 h 107"/>
                <a:gd name="T2" fmla="*/ 282 w 288"/>
                <a:gd name="T3" fmla="*/ 65 h 107"/>
                <a:gd name="T4" fmla="*/ 279 w 288"/>
                <a:gd name="T5" fmla="*/ 64 h 107"/>
                <a:gd name="T6" fmla="*/ 272 w 288"/>
                <a:gd name="T7" fmla="*/ 58 h 107"/>
                <a:gd name="T8" fmla="*/ 270 w 288"/>
                <a:gd name="T9" fmla="*/ 51 h 107"/>
                <a:gd name="T10" fmla="*/ 271 w 288"/>
                <a:gd name="T11" fmla="*/ 42 h 107"/>
                <a:gd name="T12" fmla="*/ 274 w 288"/>
                <a:gd name="T13" fmla="*/ 32 h 107"/>
                <a:gd name="T14" fmla="*/ 272 w 288"/>
                <a:gd name="T15" fmla="*/ 28 h 107"/>
                <a:gd name="T16" fmla="*/ 252 w 288"/>
                <a:gd name="T17" fmla="*/ 21 h 107"/>
                <a:gd name="T18" fmla="*/ 240 w 288"/>
                <a:gd name="T19" fmla="*/ 17 h 107"/>
                <a:gd name="T20" fmla="*/ 232 w 288"/>
                <a:gd name="T21" fmla="*/ 18 h 107"/>
                <a:gd name="T22" fmla="*/ 203 w 288"/>
                <a:gd name="T23" fmla="*/ 12 h 107"/>
                <a:gd name="T24" fmla="*/ 193 w 288"/>
                <a:gd name="T25" fmla="*/ 0 h 107"/>
                <a:gd name="T26" fmla="*/ 183 w 288"/>
                <a:gd name="T27" fmla="*/ 0 h 107"/>
                <a:gd name="T28" fmla="*/ 171 w 288"/>
                <a:gd name="T29" fmla="*/ 5 h 107"/>
                <a:gd name="T30" fmla="*/ 171 w 288"/>
                <a:gd name="T31" fmla="*/ 5 h 107"/>
                <a:gd name="T32" fmla="*/ 158 w 288"/>
                <a:gd name="T33" fmla="*/ 18 h 107"/>
                <a:gd name="T34" fmla="*/ 151 w 288"/>
                <a:gd name="T35" fmla="*/ 25 h 107"/>
                <a:gd name="T36" fmla="*/ 133 w 288"/>
                <a:gd name="T37" fmla="*/ 35 h 107"/>
                <a:gd name="T38" fmla="*/ 136 w 288"/>
                <a:gd name="T39" fmla="*/ 40 h 107"/>
                <a:gd name="T40" fmla="*/ 136 w 288"/>
                <a:gd name="T41" fmla="*/ 47 h 107"/>
                <a:gd name="T42" fmla="*/ 129 w 288"/>
                <a:gd name="T43" fmla="*/ 46 h 107"/>
                <a:gd name="T44" fmla="*/ 122 w 288"/>
                <a:gd name="T45" fmla="*/ 40 h 107"/>
                <a:gd name="T46" fmla="*/ 121 w 288"/>
                <a:gd name="T47" fmla="*/ 41 h 107"/>
                <a:gd name="T48" fmla="*/ 108 w 288"/>
                <a:gd name="T49" fmla="*/ 47 h 107"/>
                <a:gd name="T50" fmla="*/ 103 w 288"/>
                <a:gd name="T51" fmla="*/ 47 h 107"/>
                <a:gd name="T52" fmla="*/ 94 w 288"/>
                <a:gd name="T53" fmla="*/ 47 h 107"/>
                <a:gd name="T54" fmla="*/ 88 w 288"/>
                <a:gd name="T55" fmla="*/ 48 h 107"/>
                <a:gd name="T56" fmla="*/ 78 w 288"/>
                <a:gd name="T57" fmla="*/ 47 h 107"/>
                <a:gd name="T58" fmla="*/ 68 w 288"/>
                <a:gd name="T59" fmla="*/ 41 h 107"/>
                <a:gd name="T60" fmla="*/ 62 w 288"/>
                <a:gd name="T61" fmla="*/ 48 h 107"/>
                <a:gd name="T62" fmla="*/ 63 w 288"/>
                <a:gd name="T63" fmla="*/ 49 h 107"/>
                <a:gd name="T64" fmla="*/ 60 w 288"/>
                <a:gd name="T65" fmla="*/ 54 h 107"/>
                <a:gd name="T66" fmla="*/ 56 w 288"/>
                <a:gd name="T67" fmla="*/ 51 h 107"/>
                <a:gd name="T68" fmla="*/ 41 w 288"/>
                <a:gd name="T69" fmla="*/ 51 h 107"/>
                <a:gd name="T70" fmla="*/ 33 w 288"/>
                <a:gd name="T71" fmla="*/ 53 h 107"/>
                <a:gd name="T72" fmla="*/ 22 w 288"/>
                <a:gd name="T73" fmla="*/ 63 h 107"/>
                <a:gd name="T74" fmla="*/ 12 w 288"/>
                <a:gd name="T75" fmla="*/ 63 h 107"/>
                <a:gd name="T76" fmla="*/ 8 w 288"/>
                <a:gd name="T77" fmla="*/ 92 h 107"/>
                <a:gd name="T78" fmla="*/ 0 w 288"/>
                <a:gd name="T79" fmla="*/ 106 h 107"/>
                <a:gd name="T80" fmla="*/ 56 w 288"/>
                <a:gd name="T81" fmla="*/ 107 h 107"/>
                <a:gd name="T82" fmla="*/ 264 w 288"/>
                <a:gd name="T83" fmla="*/ 94 h 107"/>
                <a:gd name="T84" fmla="*/ 265 w 288"/>
                <a:gd name="T85" fmla="*/ 94 h 107"/>
                <a:gd name="T86" fmla="*/ 271 w 288"/>
                <a:gd name="T87" fmla="*/ 90 h 107"/>
                <a:gd name="T88" fmla="*/ 288 w 288"/>
                <a:gd name="T89" fmla="*/ 81 h 107"/>
                <a:gd name="T90" fmla="*/ 288 w 288"/>
                <a:gd name="T91" fmla="*/ 76 h 107"/>
                <a:gd name="T92" fmla="*/ 288 w 288"/>
                <a:gd name="T93" fmla="*/ 71 h 107"/>
                <a:gd name="T94" fmla="*/ 286 w 288"/>
                <a:gd name="T95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107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355692" y="2290626"/>
              <a:ext cx="439278" cy="282138"/>
            </a:xfrm>
            <a:custGeom>
              <a:avLst/>
              <a:gdLst>
                <a:gd name="T0" fmla="*/ 0 w 246"/>
                <a:gd name="T1" fmla="*/ 40 h 158"/>
                <a:gd name="T2" fmla="*/ 0 w 246"/>
                <a:gd name="T3" fmla="*/ 40 h 158"/>
                <a:gd name="T4" fmla="*/ 12 w 246"/>
                <a:gd name="T5" fmla="*/ 59 h 158"/>
                <a:gd name="T6" fmla="*/ 12 w 246"/>
                <a:gd name="T7" fmla="*/ 89 h 158"/>
                <a:gd name="T8" fmla="*/ 24 w 246"/>
                <a:gd name="T9" fmla="*/ 94 h 158"/>
                <a:gd name="T10" fmla="*/ 24 w 246"/>
                <a:gd name="T11" fmla="*/ 120 h 158"/>
                <a:gd name="T12" fmla="*/ 26 w 246"/>
                <a:gd name="T13" fmla="*/ 138 h 158"/>
                <a:gd name="T14" fmla="*/ 26 w 246"/>
                <a:gd name="T15" fmla="*/ 139 h 158"/>
                <a:gd name="T16" fmla="*/ 26 w 246"/>
                <a:gd name="T17" fmla="*/ 139 h 158"/>
                <a:gd name="T18" fmla="*/ 26 w 246"/>
                <a:gd name="T19" fmla="*/ 139 h 158"/>
                <a:gd name="T20" fmla="*/ 188 w 246"/>
                <a:gd name="T21" fmla="*/ 139 h 158"/>
                <a:gd name="T22" fmla="*/ 195 w 246"/>
                <a:gd name="T23" fmla="*/ 158 h 158"/>
                <a:gd name="T24" fmla="*/ 195 w 246"/>
                <a:gd name="T25" fmla="*/ 158 h 158"/>
                <a:gd name="T26" fmla="*/ 210 w 246"/>
                <a:gd name="T27" fmla="*/ 139 h 158"/>
                <a:gd name="T28" fmla="*/ 215 w 246"/>
                <a:gd name="T29" fmla="*/ 118 h 158"/>
                <a:gd name="T30" fmla="*/ 224 w 246"/>
                <a:gd name="T31" fmla="*/ 101 h 158"/>
                <a:gd name="T32" fmla="*/ 234 w 246"/>
                <a:gd name="T33" fmla="*/ 89 h 158"/>
                <a:gd name="T34" fmla="*/ 246 w 246"/>
                <a:gd name="T35" fmla="*/ 68 h 158"/>
                <a:gd name="T36" fmla="*/ 234 w 246"/>
                <a:gd name="T37" fmla="*/ 56 h 158"/>
                <a:gd name="T38" fmla="*/ 228 w 246"/>
                <a:gd name="T39" fmla="*/ 49 h 158"/>
                <a:gd name="T40" fmla="*/ 228 w 246"/>
                <a:gd name="T41" fmla="*/ 49 h 158"/>
                <a:gd name="T42" fmla="*/ 224 w 246"/>
                <a:gd name="T43" fmla="*/ 44 h 158"/>
                <a:gd name="T44" fmla="*/ 212 w 246"/>
                <a:gd name="T45" fmla="*/ 25 h 158"/>
                <a:gd name="T46" fmla="*/ 205 w 246"/>
                <a:gd name="T47" fmla="*/ 14 h 158"/>
                <a:gd name="T48" fmla="*/ 205 w 246"/>
                <a:gd name="T49" fmla="*/ 14 h 158"/>
                <a:gd name="T50" fmla="*/ 203 w 246"/>
                <a:gd name="T51" fmla="*/ 0 h 158"/>
                <a:gd name="T52" fmla="*/ 13 w 246"/>
                <a:gd name="T53" fmla="*/ 0 h 158"/>
                <a:gd name="T54" fmla="*/ 13 w 246"/>
                <a:gd name="T55" fmla="*/ 27 h 158"/>
                <a:gd name="T56" fmla="*/ 0 w 246"/>
                <a:gd name="T57" fmla="*/ 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158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843200" y="2074558"/>
              <a:ext cx="535705" cy="287495"/>
            </a:xfrm>
            <a:custGeom>
              <a:avLst/>
              <a:gdLst>
                <a:gd name="T0" fmla="*/ 0 w 600"/>
                <a:gd name="T1" fmla="*/ 272 h 322"/>
                <a:gd name="T2" fmla="*/ 416 w 600"/>
                <a:gd name="T3" fmla="*/ 272 h 322"/>
                <a:gd name="T4" fmla="*/ 444 w 600"/>
                <a:gd name="T5" fmla="*/ 294 h 322"/>
                <a:gd name="T6" fmla="*/ 526 w 600"/>
                <a:gd name="T7" fmla="*/ 294 h 322"/>
                <a:gd name="T8" fmla="*/ 550 w 600"/>
                <a:gd name="T9" fmla="*/ 312 h 322"/>
                <a:gd name="T10" fmla="*/ 574 w 600"/>
                <a:gd name="T11" fmla="*/ 322 h 322"/>
                <a:gd name="T12" fmla="*/ 574 w 600"/>
                <a:gd name="T13" fmla="*/ 322 h 322"/>
                <a:gd name="T14" fmla="*/ 600 w 600"/>
                <a:gd name="T15" fmla="*/ 296 h 322"/>
                <a:gd name="T16" fmla="*/ 600 w 600"/>
                <a:gd name="T17" fmla="*/ 242 h 322"/>
                <a:gd name="T18" fmla="*/ 598 w 600"/>
                <a:gd name="T19" fmla="*/ 242 h 322"/>
                <a:gd name="T20" fmla="*/ 598 w 600"/>
                <a:gd name="T21" fmla="*/ 240 h 322"/>
                <a:gd name="T22" fmla="*/ 598 w 600"/>
                <a:gd name="T23" fmla="*/ 104 h 322"/>
                <a:gd name="T24" fmla="*/ 574 w 600"/>
                <a:gd name="T25" fmla="*/ 76 h 322"/>
                <a:gd name="T26" fmla="*/ 574 w 600"/>
                <a:gd name="T27" fmla="*/ 0 h 322"/>
                <a:gd name="T28" fmla="*/ 2 w 600"/>
                <a:gd name="T29" fmla="*/ 0 h 322"/>
                <a:gd name="T30" fmla="*/ 2 w 600"/>
                <a:gd name="T31" fmla="*/ 98 h 322"/>
                <a:gd name="T32" fmla="*/ 2 w 600"/>
                <a:gd name="T33" fmla="*/ 100 h 322"/>
                <a:gd name="T34" fmla="*/ 0 w 600"/>
                <a:gd name="T35" fmla="*/ 100 h 322"/>
                <a:gd name="T36" fmla="*/ 0 w 600"/>
                <a:gd name="T37" fmla="*/ 270 h 322"/>
                <a:gd name="T38" fmla="*/ 0 w 600"/>
                <a:gd name="T39" fmla="*/ 272 h 322"/>
                <a:gd name="T40" fmla="*/ 0 w 600"/>
                <a:gd name="T41" fmla="*/ 27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0" h="322">
                  <a:moveTo>
                    <a:pt x="0" y="272"/>
                  </a:moveTo>
                  <a:lnTo>
                    <a:pt x="416" y="272"/>
                  </a:lnTo>
                  <a:lnTo>
                    <a:pt x="444" y="294"/>
                  </a:lnTo>
                  <a:lnTo>
                    <a:pt x="526" y="294"/>
                  </a:lnTo>
                  <a:lnTo>
                    <a:pt x="550" y="312"/>
                  </a:lnTo>
                  <a:lnTo>
                    <a:pt x="574" y="322"/>
                  </a:lnTo>
                  <a:lnTo>
                    <a:pt x="574" y="322"/>
                  </a:lnTo>
                  <a:lnTo>
                    <a:pt x="600" y="296"/>
                  </a:lnTo>
                  <a:lnTo>
                    <a:pt x="600" y="242"/>
                  </a:lnTo>
                  <a:lnTo>
                    <a:pt x="598" y="242"/>
                  </a:lnTo>
                  <a:lnTo>
                    <a:pt x="598" y="240"/>
                  </a:lnTo>
                  <a:lnTo>
                    <a:pt x="598" y="104"/>
                  </a:lnTo>
                  <a:lnTo>
                    <a:pt x="574" y="76"/>
                  </a:lnTo>
                  <a:lnTo>
                    <a:pt x="574" y="0"/>
                  </a:lnTo>
                  <a:lnTo>
                    <a:pt x="2" y="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999415" y="2201342"/>
              <a:ext cx="108927" cy="196425"/>
            </a:xfrm>
            <a:custGeom>
              <a:avLst/>
              <a:gdLst>
                <a:gd name="T0" fmla="*/ 7 w 61"/>
                <a:gd name="T1" fmla="*/ 98 h 110"/>
                <a:gd name="T2" fmla="*/ 7 w 61"/>
                <a:gd name="T3" fmla="*/ 98 h 110"/>
                <a:gd name="T4" fmla="*/ 4 w 61"/>
                <a:gd name="T5" fmla="*/ 108 h 110"/>
                <a:gd name="T6" fmla="*/ 4 w 61"/>
                <a:gd name="T7" fmla="*/ 110 h 110"/>
                <a:gd name="T8" fmla="*/ 23 w 61"/>
                <a:gd name="T9" fmla="*/ 110 h 110"/>
                <a:gd name="T10" fmla="*/ 23 w 61"/>
                <a:gd name="T11" fmla="*/ 102 h 110"/>
                <a:gd name="T12" fmla="*/ 24 w 61"/>
                <a:gd name="T13" fmla="*/ 102 h 110"/>
                <a:gd name="T14" fmla="*/ 30 w 61"/>
                <a:gd name="T15" fmla="*/ 95 h 110"/>
                <a:gd name="T16" fmla="*/ 30 w 61"/>
                <a:gd name="T17" fmla="*/ 94 h 110"/>
                <a:gd name="T18" fmla="*/ 30 w 61"/>
                <a:gd name="T19" fmla="*/ 94 h 110"/>
                <a:gd name="T20" fmla="*/ 31 w 61"/>
                <a:gd name="T21" fmla="*/ 94 h 110"/>
                <a:gd name="T22" fmla="*/ 31 w 61"/>
                <a:gd name="T23" fmla="*/ 94 h 110"/>
                <a:gd name="T24" fmla="*/ 31 w 61"/>
                <a:gd name="T25" fmla="*/ 93 h 110"/>
                <a:gd name="T26" fmla="*/ 32 w 61"/>
                <a:gd name="T27" fmla="*/ 90 h 110"/>
                <a:gd name="T28" fmla="*/ 33 w 61"/>
                <a:gd name="T29" fmla="*/ 85 h 110"/>
                <a:gd name="T30" fmla="*/ 33 w 61"/>
                <a:gd name="T31" fmla="*/ 85 h 110"/>
                <a:gd name="T32" fmla="*/ 33 w 61"/>
                <a:gd name="T33" fmla="*/ 84 h 110"/>
                <a:gd name="T34" fmla="*/ 33 w 61"/>
                <a:gd name="T35" fmla="*/ 84 h 110"/>
                <a:gd name="T36" fmla="*/ 32 w 61"/>
                <a:gd name="T37" fmla="*/ 84 h 110"/>
                <a:gd name="T38" fmla="*/ 33 w 61"/>
                <a:gd name="T39" fmla="*/ 84 h 110"/>
                <a:gd name="T40" fmla="*/ 33 w 61"/>
                <a:gd name="T41" fmla="*/ 81 h 110"/>
                <a:gd name="T42" fmla="*/ 33 w 61"/>
                <a:gd name="T43" fmla="*/ 68 h 110"/>
                <a:gd name="T44" fmla="*/ 31 w 61"/>
                <a:gd name="T45" fmla="*/ 67 h 110"/>
                <a:gd name="T46" fmla="*/ 30 w 61"/>
                <a:gd name="T47" fmla="*/ 67 h 110"/>
                <a:gd name="T48" fmla="*/ 30 w 61"/>
                <a:gd name="T49" fmla="*/ 67 h 110"/>
                <a:gd name="T50" fmla="*/ 33 w 61"/>
                <a:gd name="T51" fmla="*/ 63 h 110"/>
                <a:gd name="T52" fmla="*/ 38 w 61"/>
                <a:gd name="T53" fmla="*/ 55 h 110"/>
                <a:gd name="T54" fmla="*/ 38 w 61"/>
                <a:gd name="T55" fmla="*/ 54 h 110"/>
                <a:gd name="T56" fmla="*/ 44 w 61"/>
                <a:gd name="T57" fmla="*/ 43 h 110"/>
                <a:gd name="T58" fmla="*/ 42 w 61"/>
                <a:gd name="T59" fmla="*/ 42 h 110"/>
                <a:gd name="T60" fmla="*/ 44 w 61"/>
                <a:gd name="T61" fmla="*/ 38 h 110"/>
                <a:gd name="T62" fmla="*/ 49 w 61"/>
                <a:gd name="T63" fmla="*/ 31 h 110"/>
                <a:gd name="T64" fmla="*/ 49 w 61"/>
                <a:gd name="T65" fmla="*/ 30 h 110"/>
                <a:gd name="T66" fmla="*/ 54 w 61"/>
                <a:gd name="T67" fmla="*/ 24 h 110"/>
                <a:gd name="T68" fmla="*/ 54 w 61"/>
                <a:gd name="T69" fmla="*/ 18 h 110"/>
                <a:gd name="T70" fmla="*/ 55 w 61"/>
                <a:gd name="T71" fmla="*/ 18 h 110"/>
                <a:gd name="T72" fmla="*/ 61 w 61"/>
                <a:gd name="T73" fmla="*/ 12 h 110"/>
                <a:gd name="T74" fmla="*/ 61 w 61"/>
                <a:gd name="T75" fmla="*/ 0 h 110"/>
                <a:gd name="T76" fmla="*/ 60 w 61"/>
                <a:gd name="T77" fmla="*/ 0 h 110"/>
                <a:gd name="T78" fmla="*/ 60 w 61"/>
                <a:gd name="T79" fmla="*/ 2 h 110"/>
                <a:gd name="T80" fmla="*/ 1 w 61"/>
                <a:gd name="T81" fmla="*/ 2 h 110"/>
                <a:gd name="T82" fmla="*/ 0 w 61"/>
                <a:gd name="T83" fmla="*/ 2 h 110"/>
                <a:gd name="T84" fmla="*/ 0 w 61"/>
                <a:gd name="T85" fmla="*/ 87 h 110"/>
                <a:gd name="T86" fmla="*/ 7 w 61"/>
                <a:gd name="T87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" h="110">
                  <a:moveTo>
                    <a:pt x="7" y="98"/>
                  </a:moveTo>
                  <a:cubicBezTo>
                    <a:pt x="7" y="98"/>
                    <a:pt x="7" y="98"/>
                    <a:pt x="7" y="98"/>
                  </a:cubicBezTo>
                  <a:cubicBezTo>
                    <a:pt x="6" y="100"/>
                    <a:pt x="5" y="104"/>
                    <a:pt x="4" y="108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8" y="99"/>
                    <a:pt x="30" y="95"/>
                  </a:cubicBezTo>
                  <a:cubicBezTo>
                    <a:pt x="30" y="95"/>
                    <a:pt x="30" y="95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2" y="91"/>
                    <a:pt x="32" y="90"/>
                  </a:cubicBezTo>
                  <a:cubicBezTo>
                    <a:pt x="32" y="87"/>
                    <a:pt x="32" y="86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3"/>
                    <a:pt x="33" y="82"/>
                    <a:pt x="33" y="81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1" y="68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31" y="65"/>
                    <a:pt x="33" y="63"/>
                  </a:cubicBezTo>
                  <a:cubicBezTo>
                    <a:pt x="38" y="59"/>
                    <a:pt x="38" y="55"/>
                    <a:pt x="38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3" y="43"/>
                    <a:pt x="42" y="43"/>
                    <a:pt x="42" y="42"/>
                  </a:cubicBezTo>
                  <a:cubicBezTo>
                    <a:pt x="42" y="41"/>
                    <a:pt x="42" y="40"/>
                    <a:pt x="44" y="38"/>
                  </a:cubicBezTo>
                  <a:cubicBezTo>
                    <a:pt x="47" y="35"/>
                    <a:pt x="49" y="32"/>
                    <a:pt x="49" y="3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8" y="16"/>
                    <a:pt x="61" y="14"/>
                    <a:pt x="61" y="1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7" y="98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030680" y="2135272"/>
              <a:ext cx="321423" cy="374994"/>
            </a:xfrm>
            <a:custGeom>
              <a:avLst/>
              <a:gdLst>
                <a:gd name="T0" fmla="*/ 284 w 360"/>
                <a:gd name="T1" fmla="*/ 420 h 420"/>
                <a:gd name="T2" fmla="*/ 306 w 360"/>
                <a:gd name="T3" fmla="*/ 382 h 420"/>
                <a:gd name="T4" fmla="*/ 314 w 360"/>
                <a:gd name="T5" fmla="*/ 358 h 420"/>
                <a:gd name="T6" fmla="*/ 322 w 360"/>
                <a:gd name="T7" fmla="*/ 342 h 420"/>
                <a:gd name="T8" fmla="*/ 328 w 360"/>
                <a:gd name="T9" fmla="*/ 328 h 420"/>
                <a:gd name="T10" fmla="*/ 360 w 360"/>
                <a:gd name="T11" fmla="*/ 280 h 420"/>
                <a:gd name="T12" fmla="*/ 352 w 360"/>
                <a:gd name="T13" fmla="*/ 280 h 420"/>
                <a:gd name="T14" fmla="*/ 344 w 360"/>
                <a:gd name="T15" fmla="*/ 218 h 420"/>
                <a:gd name="T16" fmla="*/ 306 w 360"/>
                <a:gd name="T17" fmla="*/ 178 h 420"/>
                <a:gd name="T18" fmla="*/ 274 w 360"/>
                <a:gd name="T19" fmla="*/ 210 h 420"/>
                <a:gd name="T20" fmla="*/ 244 w 360"/>
                <a:gd name="T21" fmla="*/ 218 h 420"/>
                <a:gd name="T22" fmla="*/ 250 w 360"/>
                <a:gd name="T23" fmla="*/ 186 h 420"/>
                <a:gd name="T24" fmla="*/ 274 w 360"/>
                <a:gd name="T25" fmla="*/ 156 h 420"/>
                <a:gd name="T26" fmla="*/ 290 w 360"/>
                <a:gd name="T27" fmla="*/ 140 h 420"/>
                <a:gd name="T28" fmla="*/ 274 w 360"/>
                <a:gd name="T29" fmla="*/ 86 h 420"/>
                <a:gd name="T30" fmla="*/ 282 w 360"/>
                <a:gd name="T31" fmla="*/ 70 h 420"/>
                <a:gd name="T32" fmla="*/ 266 w 360"/>
                <a:gd name="T33" fmla="*/ 38 h 420"/>
                <a:gd name="T34" fmla="*/ 236 w 360"/>
                <a:gd name="T35" fmla="*/ 22 h 420"/>
                <a:gd name="T36" fmla="*/ 212 w 360"/>
                <a:gd name="T37" fmla="*/ 8 h 420"/>
                <a:gd name="T38" fmla="*/ 188 w 360"/>
                <a:gd name="T39" fmla="*/ 8 h 420"/>
                <a:gd name="T40" fmla="*/ 172 w 360"/>
                <a:gd name="T41" fmla="*/ 0 h 420"/>
                <a:gd name="T42" fmla="*/ 150 w 360"/>
                <a:gd name="T43" fmla="*/ 8 h 420"/>
                <a:gd name="T44" fmla="*/ 158 w 360"/>
                <a:gd name="T45" fmla="*/ 30 h 420"/>
                <a:gd name="T46" fmla="*/ 126 w 360"/>
                <a:gd name="T47" fmla="*/ 46 h 420"/>
                <a:gd name="T48" fmla="*/ 110 w 360"/>
                <a:gd name="T49" fmla="*/ 86 h 420"/>
                <a:gd name="T50" fmla="*/ 102 w 360"/>
                <a:gd name="T51" fmla="*/ 70 h 420"/>
                <a:gd name="T52" fmla="*/ 94 w 360"/>
                <a:gd name="T53" fmla="*/ 70 h 420"/>
                <a:gd name="T54" fmla="*/ 72 w 360"/>
                <a:gd name="T55" fmla="*/ 86 h 420"/>
                <a:gd name="T56" fmla="*/ 56 w 360"/>
                <a:gd name="T57" fmla="*/ 108 h 420"/>
                <a:gd name="T58" fmla="*/ 48 w 360"/>
                <a:gd name="T59" fmla="*/ 164 h 420"/>
                <a:gd name="T60" fmla="*/ 56 w 360"/>
                <a:gd name="T61" fmla="*/ 280 h 420"/>
                <a:gd name="T62" fmla="*/ 24 w 360"/>
                <a:gd name="T63" fmla="*/ 406 h 420"/>
                <a:gd name="T64" fmla="*/ 160 w 360"/>
                <a:gd name="T65" fmla="*/ 420 h 420"/>
                <a:gd name="T66" fmla="*/ 162 w 360"/>
                <a:gd name="T67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420">
                  <a:moveTo>
                    <a:pt x="162" y="420"/>
                  </a:moveTo>
                  <a:lnTo>
                    <a:pt x="284" y="420"/>
                  </a:lnTo>
                  <a:lnTo>
                    <a:pt x="306" y="398"/>
                  </a:lnTo>
                  <a:lnTo>
                    <a:pt x="306" y="382"/>
                  </a:lnTo>
                  <a:lnTo>
                    <a:pt x="314" y="366"/>
                  </a:lnTo>
                  <a:lnTo>
                    <a:pt x="314" y="358"/>
                  </a:lnTo>
                  <a:lnTo>
                    <a:pt x="322" y="358"/>
                  </a:lnTo>
                  <a:lnTo>
                    <a:pt x="322" y="342"/>
                  </a:lnTo>
                  <a:lnTo>
                    <a:pt x="322" y="336"/>
                  </a:lnTo>
                  <a:lnTo>
                    <a:pt x="328" y="328"/>
                  </a:lnTo>
                  <a:lnTo>
                    <a:pt x="344" y="328"/>
                  </a:lnTo>
                  <a:lnTo>
                    <a:pt x="360" y="280"/>
                  </a:lnTo>
                  <a:lnTo>
                    <a:pt x="352" y="288"/>
                  </a:lnTo>
                  <a:lnTo>
                    <a:pt x="352" y="280"/>
                  </a:lnTo>
                  <a:lnTo>
                    <a:pt x="344" y="264"/>
                  </a:lnTo>
                  <a:lnTo>
                    <a:pt x="344" y="218"/>
                  </a:lnTo>
                  <a:lnTo>
                    <a:pt x="322" y="172"/>
                  </a:lnTo>
                  <a:lnTo>
                    <a:pt x="306" y="178"/>
                  </a:lnTo>
                  <a:lnTo>
                    <a:pt x="282" y="186"/>
                  </a:lnTo>
                  <a:lnTo>
                    <a:pt x="274" y="210"/>
                  </a:lnTo>
                  <a:lnTo>
                    <a:pt x="250" y="218"/>
                  </a:lnTo>
                  <a:lnTo>
                    <a:pt x="244" y="218"/>
                  </a:lnTo>
                  <a:lnTo>
                    <a:pt x="236" y="210"/>
                  </a:lnTo>
                  <a:lnTo>
                    <a:pt x="250" y="186"/>
                  </a:lnTo>
                  <a:lnTo>
                    <a:pt x="266" y="172"/>
                  </a:lnTo>
                  <a:lnTo>
                    <a:pt x="274" y="156"/>
                  </a:lnTo>
                  <a:lnTo>
                    <a:pt x="282" y="148"/>
                  </a:lnTo>
                  <a:lnTo>
                    <a:pt x="290" y="140"/>
                  </a:lnTo>
                  <a:lnTo>
                    <a:pt x="282" y="94"/>
                  </a:lnTo>
                  <a:lnTo>
                    <a:pt x="274" y="86"/>
                  </a:lnTo>
                  <a:lnTo>
                    <a:pt x="274" y="78"/>
                  </a:lnTo>
                  <a:lnTo>
                    <a:pt x="282" y="70"/>
                  </a:lnTo>
                  <a:lnTo>
                    <a:pt x="274" y="46"/>
                  </a:lnTo>
                  <a:lnTo>
                    <a:pt x="266" y="38"/>
                  </a:lnTo>
                  <a:lnTo>
                    <a:pt x="244" y="30"/>
                  </a:lnTo>
                  <a:lnTo>
                    <a:pt x="236" y="22"/>
                  </a:lnTo>
                  <a:lnTo>
                    <a:pt x="228" y="22"/>
                  </a:lnTo>
                  <a:lnTo>
                    <a:pt x="212" y="8"/>
                  </a:lnTo>
                  <a:lnTo>
                    <a:pt x="204" y="0"/>
                  </a:lnTo>
                  <a:lnTo>
                    <a:pt x="188" y="8"/>
                  </a:lnTo>
                  <a:lnTo>
                    <a:pt x="188" y="0"/>
                  </a:lnTo>
                  <a:lnTo>
                    <a:pt x="172" y="0"/>
                  </a:lnTo>
                  <a:lnTo>
                    <a:pt x="158" y="0"/>
                  </a:lnTo>
                  <a:lnTo>
                    <a:pt x="150" y="8"/>
                  </a:lnTo>
                  <a:lnTo>
                    <a:pt x="150" y="22"/>
                  </a:lnTo>
                  <a:lnTo>
                    <a:pt x="158" y="30"/>
                  </a:lnTo>
                  <a:lnTo>
                    <a:pt x="158" y="38"/>
                  </a:lnTo>
                  <a:lnTo>
                    <a:pt x="126" y="46"/>
                  </a:lnTo>
                  <a:lnTo>
                    <a:pt x="118" y="86"/>
                  </a:lnTo>
                  <a:lnTo>
                    <a:pt x="110" y="86"/>
                  </a:lnTo>
                  <a:lnTo>
                    <a:pt x="110" y="94"/>
                  </a:lnTo>
                  <a:lnTo>
                    <a:pt x="102" y="70"/>
                  </a:lnTo>
                  <a:lnTo>
                    <a:pt x="102" y="62"/>
                  </a:lnTo>
                  <a:lnTo>
                    <a:pt x="94" y="70"/>
                  </a:lnTo>
                  <a:lnTo>
                    <a:pt x="86" y="78"/>
                  </a:lnTo>
                  <a:lnTo>
                    <a:pt x="72" y="86"/>
                  </a:lnTo>
                  <a:lnTo>
                    <a:pt x="64" y="100"/>
                  </a:lnTo>
                  <a:lnTo>
                    <a:pt x="56" y="108"/>
                  </a:lnTo>
                  <a:lnTo>
                    <a:pt x="56" y="156"/>
                  </a:lnTo>
                  <a:lnTo>
                    <a:pt x="48" y="164"/>
                  </a:lnTo>
                  <a:lnTo>
                    <a:pt x="32" y="218"/>
                  </a:lnTo>
                  <a:lnTo>
                    <a:pt x="56" y="280"/>
                  </a:lnTo>
                  <a:lnTo>
                    <a:pt x="56" y="328"/>
                  </a:lnTo>
                  <a:lnTo>
                    <a:pt x="24" y="406"/>
                  </a:lnTo>
                  <a:lnTo>
                    <a:pt x="0" y="420"/>
                  </a:lnTo>
                  <a:lnTo>
                    <a:pt x="160" y="420"/>
                  </a:lnTo>
                  <a:lnTo>
                    <a:pt x="162" y="420"/>
                  </a:lnTo>
                  <a:lnTo>
                    <a:pt x="162" y="420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919968" y="2481695"/>
              <a:ext cx="253567" cy="349102"/>
            </a:xfrm>
            <a:custGeom>
              <a:avLst/>
              <a:gdLst>
                <a:gd name="T0" fmla="*/ 35 w 142"/>
                <a:gd name="T1" fmla="*/ 142 h 195"/>
                <a:gd name="T2" fmla="*/ 30 w 142"/>
                <a:gd name="T3" fmla="*/ 149 h 195"/>
                <a:gd name="T4" fmla="*/ 23 w 142"/>
                <a:gd name="T5" fmla="*/ 153 h 195"/>
                <a:gd name="T6" fmla="*/ 23 w 142"/>
                <a:gd name="T7" fmla="*/ 160 h 195"/>
                <a:gd name="T8" fmla="*/ 19 w 142"/>
                <a:gd name="T9" fmla="*/ 164 h 195"/>
                <a:gd name="T10" fmla="*/ 15 w 142"/>
                <a:gd name="T11" fmla="*/ 171 h 195"/>
                <a:gd name="T12" fmla="*/ 9 w 142"/>
                <a:gd name="T13" fmla="*/ 177 h 195"/>
                <a:gd name="T14" fmla="*/ 5 w 142"/>
                <a:gd name="T15" fmla="*/ 183 h 195"/>
                <a:gd name="T16" fmla="*/ 4 w 142"/>
                <a:gd name="T17" fmla="*/ 185 h 195"/>
                <a:gd name="T18" fmla="*/ 2 w 142"/>
                <a:gd name="T19" fmla="*/ 189 h 195"/>
                <a:gd name="T20" fmla="*/ 2 w 142"/>
                <a:gd name="T21" fmla="*/ 191 h 195"/>
                <a:gd name="T22" fmla="*/ 1 w 142"/>
                <a:gd name="T23" fmla="*/ 191 h 195"/>
                <a:gd name="T24" fmla="*/ 0 w 142"/>
                <a:gd name="T25" fmla="*/ 192 h 195"/>
                <a:gd name="T26" fmla="*/ 0 w 142"/>
                <a:gd name="T27" fmla="*/ 192 h 195"/>
                <a:gd name="T28" fmla="*/ 15 w 142"/>
                <a:gd name="T29" fmla="*/ 192 h 195"/>
                <a:gd name="T30" fmla="*/ 19 w 142"/>
                <a:gd name="T31" fmla="*/ 195 h 195"/>
                <a:gd name="T32" fmla="*/ 19 w 142"/>
                <a:gd name="T33" fmla="*/ 195 h 195"/>
                <a:gd name="T34" fmla="*/ 21 w 142"/>
                <a:gd name="T35" fmla="*/ 192 h 195"/>
                <a:gd name="T36" fmla="*/ 22 w 142"/>
                <a:gd name="T37" fmla="*/ 190 h 195"/>
                <a:gd name="T38" fmla="*/ 22 w 142"/>
                <a:gd name="T39" fmla="*/ 189 h 195"/>
                <a:gd name="T40" fmla="*/ 21 w 142"/>
                <a:gd name="T41" fmla="*/ 189 h 195"/>
                <a:gd name="T42" fmla="*/ 23 w 142"/>
                <a:gd name="T43" fmla="*/ 187 h 195"/>
                <a:gd name="T44" fmla="*/ 27 w 142"/>
                <a:gd name="T45" fmla="*/ 182 h 195"/>
                <a:gd name="T46" fmla="*/ 29 w 142"/>
                <a:gd name="T47" fmla="*/ 186 h 195"/>
                <a:gd name="T48" fmla="*/ 37 w 142"/>
                <a:gd name="T49" fmla="*/ 188 h 195"/>
                <a:gd name="T50" fmla="*/ 48 w 142"/>
                <a:gd name="T51" fmla="*/ 188 h 195"/>
                <a:gd name="T52" fmla="*/ 47 w 142"/>
                <a:gd name="T53" fmla="*/ 189 h 195"/>
                <a:gd name="T54" fmla="*/ 50 w 142"/>
                <a:gd name="T55" fmla="*/ 189 h 195"/>
                <a:gd name="T56" fmla="*/ 53 w 142"/>
                <a:gd name="T57" fmla="*/ 188 h 195"/>
                <a:gd name="T58" fmla="*/ 57 w 142"/>
                <a:gd name="T59" fmla="*/ 188 h 195"/>
                <a:gd name="T60" fmla="*/ 62 w 142"/>
                <a:gd name="T61" fmla="*/ 188 h 195"/>
                <a:gd name="T62" fmla="*/ 62 w 142"/>
                <a:gd name="T63" fmla="*/ 188 h 195"/>
                <a:gd name="T64" fmla="*/ 67 w 142"/>
                <a:gd name="T65" fmla="*/ 188 h 195"/>
                <a:gd name="T66" fmla="*/ 73 w 142"/>
                <a:gd name="T67" fmla="*/ 182 h 195"/>
                <a:gd name="T68" fmla="*/ 80 w 142"/>
                <a:gd name="T69" fmla="*/ 182 h 195"/>
                <a:gd name="T70" fmla="*/ 80 w 142"/>
                <a:gd name="T71" fmla="*/ 182 h 195"/>
                <a:gd name="T72" fmla="*/ 81 w 142"/>
                <a:gd name="T73" fmla="*/ 181 h 195"/>
                <a:gd name="T74" fmla="*/ 83 w 142"/>
                <a:gd name="T75" fmla="*/ 182 h 195"/>
                <a:gd name="T76" fmla="*/ 88 w 142"/>
                <a:gd name="T77" fmla="*/ 187 h 195"/>
                <a:gd name="T78" fmla="*/ 88 w 142"/>
                <a:gd name="T79" fmla="*/ 188 h 195"/>
                <a:gd name="T80" fmla="*/ 95 w 142"/>
                <a:gd name="T81" fmla="*/ 188 h 195"/>
                <a:gd name="T82" fmla="*/ 95 w 142"/>
                <a:gd name="T83" fmla="*/ 186 h 195"/>
                <a:gd name="T84" fmla="*/ 95 w 142"/>
                <a:gd name="T85" fmla="*/ 181 h 195"/>
                <a:gd name="T86" fmla="*/ 93 w 142"/>
                <a:gd name="T87" fmla="*/ 177 h 195"/>
                <a:gd name="T88" fmla="*/ 92 w 142"/>
                <a:gd name="T89" fmla="*/ 176 h 195"/>
                <a:gd name="T90" fmla="*/ 95 w 142"/>
                <a:gd name="T91" fmla="*/ 174 h 195"/>
                <a:gd name="T92" fmla="*/ 110 w 142"/>
                <a:gd name="T93" fmla="*/ 166 h 195"/>
                <a:gd name="T94" fmla="*/ 117 w 142"/>
                <a:gd name="T95" fmla="*/ 160 h 195"/>
                <a:gd name="T96" fmla="*/ 117 w 142"/>
                <a:gd name="T97" fmla="*/ 159 h 195"/>
                <a:gd name="T98" fmla="*/ 120 w 142"/>
                <a:gd name="T99" fmla="*/ 150 h 195"/>
                <a:gd name="T100" fmla="*/ 130 w 142"/>
                <a:gd name="T101" fmla="*/ 146 h 195"/>
                <a:gd name="T102" fmla="*/ 130 w 142"/>
                <a:gd name="T103" fmla="*/ 146 h 195"/>
                <a:gd name="T104" fmla="*/ 130 w 142"/>
                <a:gd name="T105" fmla="*/ 146 h 195"/>
                <a:gd name="T106" fmla="*/ 137 w 142"/>
                <a:gd name="T107" fmla="*/ 146 h 195"/>
                <a:gd name="T108" fmla="*/ 142 w 142"/>
                <a:gd name="T109" fmla="*/ 141 h 195"/>
                <a:gd name="T110" fmla="*/ 142 w 142"/>
                <a:gd name="T111" fmla="*/ 16 h 195"/>
                <a:gd name="T112" fmla="*/ 62 w 142"/>
                <a:gd name="T113" fmla="*/ 16 h 195"/>
                <a:gd name="T114" fmla="*/ 55 w 142"/>
                <a:gd name="T115" fmla="*/ 20 h 195"/>
                <a:gd name="T116" fmla="*/ 51 w 142"/>
                <a:gd name="T117" fmla="*/ 20 h 195"/>
                <a:gd name="T118" fmla="*/ 43 w 142"/>
                <a:gd name="T119" fmla="*/ 16 h 195"/>
                <a:gd name="T120" fmla="*/ 36 w 142"/>
                <a:gd name="T121" fmla="*/ 0 h 195"/>
                <a:gd name="T122" fmla="*/ 35 w 142"/>
                <a:gd name="T123" fmla="*/ 0 h 195"/>
                <a:gd name="T124" fmla="*/ 35 w 142"/>
                <a:gd name="T125" fmla="*/ 1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195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798541" y="1953132"/>
              <a:ext cx="442850" cy="267853"/>
            </a:xfrm>
            <a:custGeom>
              <a:avLst/>
              <a:gdLst>
                <a:gd name="T0" fmla="*/ 9 w 248"/>
                <a:gd name="T1" fmla="*/ 70 h 150"/>
                <a:gd name="T2" fmla="*/ 23 w 248"/>
                <a:gd name="T3" fmla="*/ 75 h 150"/>
                <a:gd name="T4" fmla="*/ 38 w 248"/>
                <a:gd name="T5" fmla="*/ 75 h 150"/>
                <a:gd name="T6" fmla="*/ 40 w 248"/>
                <a:gd name="T7" fmla="*/ 76 h 150"/>
                <a:gd name="T8" fmla="*/ 41 w 248"/>
                <a:gd name="T9" fmla="*/ 76 h 150"/>
                <a:gd name="T10" fmla="*/ 48 w 248"/>
                <a:gd name="T11" fmla="*/ 81 h 150"/>
                <a:gd name="T12" fmla="*/ 79 w 248"/>
                <a:gd name="T13" fmla="*/ 92 h 150"/>
                <a:gd name="T14" fmla="*/ 80 w 248"/>
                <a:gd name="T15" fmla="*/ 99 h 150"/>
                <a:gd name="T16" fmla="*/ 93 w 248"/>
                <a:gd name="T17" fmla="*/ 113 h 150"/>
                <a:gd name="T18" fmla="*/ 97 w 248"/>
                <a:gd name="T19" fmla="*/ 120 h 150"/>
                <a:gd name="T20" fmla="*/ 96 w 248"/>
                <a:gd name="T21" fmla="*/ 122 h 150"/>
                <a:gd name="T22" fmla="*/ 97 w 248"/>
                <a:gd name="T23" fmla="*/ 143 h 150"/>
                <a:gd name="T24" fmla="*/ 98 w 248"/>
                <a:gd name="T25" fmla="*/ 150 h 150"/>
                <a:gd name="T26" fmla="*/ 103 w 248"/>
                <a:gd name="T27" fmla="*/ 141 h 150"/>
                <a:gd name="T28" fmla="*/ 134 w 248"/>
                <a:gd name="T29" fmla="*/ 98 h 150"/>
                <a:gd name="T30" fmla="*/ 146 w 248"/>
                <a:gd name="T31" fmla="*/ 94 h 150"/>
                <a:gd name="T32" fmla="*/ 146 w 248"/>
                <a:gd name="T33" fmla="*/ 106 h 150"/>
                <a:gd name="T34" fmla="*/ 181 w 248"/>
                <a:gd name="T35" fmla="*/ 86 h 150"/>
                <a:gd name="T36" fmla="*/ 193 w 248"/>
                <a:gd name="T37" fmla="*/ 82 h 150"/>
                <a:gd name="T38" fmla="*/ 213 w 248"/>
                <a:gd name="T39" fmla="*/ 86 h 150"/>
                <a:gd name="T40" fmla="*/ 220 w 248"/>
                <a:gd name="T41" fmla="*/ 90 h 150"/>
                <a:gd name="T42" fmla="*/ 224 w 248"/>
                <a:gd name="T43" fmla="*/ 82 h 150"/>
                <a:gd name="T44" fmla="*/ 232 w 248"/>
                <a:gd name="T45" fmla="*/ 90 h 150"/>
                <a:gd name="T46" fmla="*/ 248 w 248"/>
                <a:gd name="T47" fmla="*/ 82 h 150"/>
                <a:gd name="T48" fmla="*/ 240 w 248"/>
                <a:gd name="T49" fmla="*/ 78 h 150"/>
                <a:gd name="T50" fmla="*/ 236 w 248"/>
                <a:gd name="T51" fmla="*/ 67 h 150"/>
                <a:gd name="T52" fmla="*/ 236 w 248"/>
                <a:gd name="T53" fmla="*/ 59 h 150"/>
                <a:gd name="T54" fmla="*/ 216 w 248"/>
                <a:gd name="T55" fmla="*/ 59 h 150"/>
                <a:gd name="T56" fmla="*/ 205 w 248"/>
                <a:gd name="T57" fmla="*/ 47 h 150"/>
                <a:gd name="T58" fmla="*/ 197 w 248"/>
                <a:gd name="T59" fmla="*/ 43 h 150"/>
                <a:gd name="T60" fmla="*/ 162 w 248"/>
                <a:gd name="T61" fmla="*/ 47 h 150"/>
                <a:gd name="T62" fmla="*/ 146 w 248"/>
                <a:gd name="T63" fmla="*/ 59 h 150"/>
                <a:gd name="T64" fmla="*/ 123 w 248"/>
                <a:gd name="T65" fmla="*/ 59 h 150"/>
                <a:gd name="T66" fmla="*/ 107 w 248"/>
                <a:gd name="T67" fmla="*/ 43 h 150"/>
                <a:gd name="T68" fmla="*/ 84 w 248"/>
                <a:gd name="T69" fmla="*/ 39 h 150"/>
                <a:gd name="T70" fmla="*/ 72 w 248"/>
                <a:gd name="T71" fmla="*/ 43 h 150"/>
                <a:gd name="T72" fmla="*/ 76 w 248"/>
                <a:gd name="T73" fmla="*/ 28 h 150"/>
                <a:gd name="T74" fmla="*/ 92 w 248"/>
                <a:gd name="T75" fmla="*/ 8 h 150"/>
                <a:gd name="T76" fmla="*/ 99 w 248"/>
                <a:gd name="T77" fmla="*/ 0 h 150"/>
                <a:gd name="T78" fmla="*/ 76 w 248"/>
                <a:gd name="T79" fmla="*/ 8 h 150"/>
                <a:gd name="T80" fmla="*/ 21 w 248"/>
                <a:gd name="T81" fmla="*/ 43 h 150"/>
                <a:gd name="T82" fmla="*/ 0 w 248"/>
                <a:gd name="T83" fmla="*/ 51 h 150"/>
                <a:gd name="T84" fmla="*/ 6 w 248"/>
                <a:gd name="T85" fmla="*/ 7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8" h="150">
                  <a:moveTo>
                    <a:pt x="6" y="70"/>
                  </a:moveTo>
                  <a:cubicBezTo>
                    <a:pt x="9" y="70"/>
                    <a:pt x="9" y="70"/>
                    <a:pt x="9" y="70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7" y="74"/>
                    <a:pt x="32" y="74"/>
                  </a:cubicBezTo>
                  <a:cubicBezTo>
                    <a:pt x="35" y="74"/>
                    <a:pt x="37" y="74"/>
                    <a:pt x="38" y="75"/>
                  </a:cubicBezTo>
                  <a:cubicBezTo>
                    <a:pt x="39" y="75"/>
                    <a:pt x="39" y="75"/>
                    <a:pt x="40" y="75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2" y="76"/>
                    <a:pt x="44" y="77"/>
                  </a:cubicBezTo>
                  <a:cubicBezTo>
                    <a:pt x="48" y="78"/>
                    <a:pt x="49" y="80"/>
                    <a:pt x="48" y="8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1" y="92"/>
                    <a:pt x="82" y="93"/>
                    <a:pt x="83" y="94"/>
                  </a:cubicBezTo>
                  <a:cubicBezTo>
                    <a:pt x="83" y="95"/>
                    <a:pt x="80" y="98"/>
                    <a:pt x="80" y="99"/>
                  </a:cubicBezTo>
                  <a:cubicBezTo>
                    <a:pt x="81" y="100"/>
                    <a:pt x="87" y="107"/>
                    <a:pt x="91" y="111"/>
                  </a:cubicBezTo>
                  <a:cubicBezTo>
                    <a:pt x="92" y="112"/>
                    <a:pt x="92" y="113"/>
                    <a:pt x="93" y="113"/>
                  </a:cubicBezTo>
                  <a:cubicBezTo>
                    <a:pt x="93" y="114"/>
                    <a:pt x="93" y="114"/>
                    <a:pt x="95" y="118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2"/>
                  </a:cubicBezTo>
                  <a:cubicBezTo>
                    <a:pt x="97" y="126"/>
                    <a:pt x="97" y="131"/>
                    <a:pt x="96" y="135"/>
                  </a:cubicBezTo>
                  <a:cubicBezTo>
                    <a:pt x="96" y="137"/>
                    <a:pt x="96" y="140"/>
                    <a:pt x="97" y="143"/>
                  </a:cubicBezTo>
                  <a:cubicBezTo>
                    <a:pt x="98" y="145"/>
                    <a:pt x="98" y="147"/>
                    <a:pt x="98" y="149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13" y="86"/>
                    <a:pt x="213" y="86"/>
                    <a:pt x="213" y="86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20" y="90"/>
                    <a:pt x="220" y="90"/>
                    <a:pt x="220" y="90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32" y="90"/>
                    <a:pt x="232" y="90"/>
                    <a:pt x="232" y="90"/>
                  </a:cubicBezTo>
                  <a:cubicBezTo>
                    <a:pt x="248" y="86"/>
                    <a:pt x="248" y="86"/>
                    <a:pt x="248" y="86"/>
                  </a:cubicBezTo>
                  <a:cubicBezTo>
                    <a:pt x="248" y="82"/>
                    <a:pt x="248" y="82"/>
                    <a:pt x="248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36" y="74"/>
                    <a:pt x="236" y="74"/>
                    <a:pt x="236" y="74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97" y="43"/>
                    <a:pt x="197" y="43"/>
                    <a:pt x="197" y="43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6" y="7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703900" y="2378125"/>
              <a:ext cx="278567" cy="468743"/>
            </a:xfrm>
            <a:custGeom>
              <a:avLst/>
              <a:gdLst>
                <a:gd name="T0" fmla="*/ 39 w 156"/>
                <a:gd name="T1" fmla="*/ 7 h 262"/>
                <a:gd name="T2" fmla="*/ 51 w 156"/>
                <a:gd name="T3" fmla="*/ 19 h 262"/>
                <a:gd name="T4" fmla="*/ 39 w 156"/>
                <a:gd name="T5" fmla="*/ 40 h 262"/>
                <a:gd name="T6" fmla="*/ 29 w 156"/>
                <a:gd name="T7" fmla="*/ 52 h 262"/>
                <a:gd name="T8" fmla="*/ 20 w 156"/>
                <a:gd name="T9" fmla="*/ 69 h 262"/>
                <a:gd name="T10" fmla="*/ 15 w 156"/>
                <a:gd name="T11" fmla="*/ 90 h 262"/>
                <a:gd name="T12" fmla="*/ 0 w 156"/>
                <a:gd name="T13" fmla="*/ 109 h 262"/>
                <a:gd name="T14" fmla="*/ 0 w 156"/>
                <a:gd name="T15" fmla="*/ 109 h 262"/>
                <a:gd name="T16" fmla="*/ 0 w 156"/>
                <a:gd name="T17" fmla="*/ 144 h 262"/>
                <a:gd name="T18" fmla="*/ 15 w 156"/>
                <a:gd name="T19" fmla="*/ 154 h 262"/>
                <a:gd name="T20" fmla="*/ 32 w 156"/>
                <a:gd name="T21" fmla="*/ 165 h 262"/>
                <a:gd name="T22" fmla="*/ 49 w 156"/>
                <a:gd name="T23" fmla="*/ 182 h 262"/>
                <a:gd name="T24" fmla="*/ 46 w 156"/>
                <a:gd name="T25" fmla="*/ 198 h 262"/>
                <a:gd name="T26" fmla="*/ 51 w 156"/>
                <a:gd name="T27" fmla="*/ 215 h 262"/>
                <a:gd name="T28" fmla="*/ 71 w 156"/>
                <a:gd name="T29" fmla="*/ 225 h 262"/>
                <a:gd name="T30" fmla="*/ 78 w 156"/>
                <a:gd name="T31" fmla="*/ 238 h 262"/>
                <a:gd name="T32" fmla="*/ 80 w 156"/>
                <a:gd name="T33" fmla="*/ 246 h 262"/>
                <a:gd name="T34" fmla="*/ 92 w 156"/>
                <a:gd name="T35" fmla="*/ 262 h 262"/>
                <a:gd name="T36" fmla="*/ 92 w 156"/>
                <a:gd name="T37" fmla="*/ 262 h 262"/>
                <a:gd name="T38" fmla="*/ 92 w 156"/>
                <a:gd name="T39" fmla="*/ 262 h 262"/>
                <a:gd name="T40" fmla="*/ 102 w 156"/>
                <a:gd name="T41" fmla="*/ 262 h 262"/>
                <a:gd name="T42" fmla="*/ 106 w 156"/>
                <a:gd name="T43" fmla="*/ 257 h 262"/>
                <a:gd name="T44" fmla="*/ 113 w 156"/>
                <a:gd name="T45" fmla="*/ 252 h 262"/>
                <a:gd name="T46" fmla="*/ 120 w 156"/>
                <a:gd name="T47" fmla="*/ 250 h 262"/>
                <a:gd name="T48" fmla="*/ 121 w 156"/>
                <a:gd name="T49" fmla="*/ 249 h 262"/>
                <a:gd name="T50" fmla="*/ 122 w 156"/>
                <a:gd name="T51" fmla="*/ 249 h 262"/>
                <a:gd name="T52" fmla="*/ 122 w 156"/>
                <a:gd name="T53" fmla="*/ 249 h 262"/>
                <a:gd name="T54" fmla="*/ 123 w 156"/>
                <a:gd name="T55" fmla="*/ 249 h 262"/>
                <a:gd name="T56" fmla="*/ 123 w 156"/>
                <a:gd name="T57" fmla="*/ 247 h 262"/>
                <a:gd name="T58" fmla="*/ 125 w 156"/>
                <a:gd name="T59" fmla="*/ 243 h 262"/>
                <a:gd name="T60" fmla="*/ 126 w 156"/>
                <a:gd name="T61" fmla="*/ 241 h 262"/>
                <a:gd name="T62" fmla="*/ 130 w 156"/>
                <a:gd name="T63" fmla="*/ 235 h 262"/>
                <a:gd name="T64" fmla="*/ 136 w 156"/>
                <a:gd name="T65" fmla="*/ 229 h 262"/>
                <a:gd name="T66" fmla="*/ 140 w 156"/>
                <a:gd name="T67" fmla="*/ 222 h 262"/>
                <a:gd name="T68" fmla="*/ 144 w 156"/>
                <a:gd name="T69" fmla="*/ 218 h 262"/>
                <a:gd name="T70" fmla="*/ 144 w 156"/>
                <a:gd name="T71" fmla="*/ 211 h 262"/>
                <a:gd name="T72" fmla="*/ 151 w 156"/>
                <a:gd name="T73" fmla="*/ 207 h 262"/>
                <a:gd name="T74" fmla="*/ 156 w 156"/>
                <a:gd name="T75" fmla="*/ 200 h 262"/>
                <a:gd name="T76" fmla="*/ 156 w 156"/>
                <a:gd name="T77" fmla="*/ 58 h 262"/>
                <a:gd name="T78" fmla="*/ 156 w 156"/>
                <a:gd name="T79" fmla="*/ 57 h 262"/>
                <a:gd name="T80" fmla="*/ 152 w 156"/>
                <a:gd name="T81" fmla="*/ 47 h 262"/>
                <a:gd name="T82" fmla="*/ 149 w 156"/>
                <a:gd name="T83" fmla="*/ 0 h 262"/>
                <a:gd name="T84" fmla="*/ 33 w 156"/>
                <a:gd name="T85" fmla="*/ 0 h 262"/>
                <a:gd name="T86" fmla="*/ 39 w 156"/>
                <a:gd name="T87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262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995843" y="2395982"/>
              <a:ext cx="228568" cy="135712"/>
            </a:xfrm>
            <a:custGeom>
              <a:avLst/>
              <a:gdLst>
                <a:gd name="T0" fmla="*/ 64 w 128"/>
                <a:gd name="T1" fmla="*/ 9 h 76"/>
                <a:gd name="T2" fmla="*/ 64 w 128"/>
                <a:gd name="T3" fmla="*/ 1 h 76"/>
                <a:gd name="T4" fmla="*/ 26 w 128"/>
                <a:gd name="T5" fmla="*/ 1 h 76"/>
                <a:gd name="T6" fmla="*/ 25 w 128"/>
                <a:gd name="T7" fmla="*/ 1 h 76"/>
                <a:gd name="T8" fmla="*/ 25 w 128"/>
                <a:gd name="T9" fmla="*/ 1 h 76"/>
                <a:gd name="T10" fmla="*/ 6 w 128"/>
                <a:gd name="T11" fmla="*/ 1 h 76"/>
                <a:gd name="T12" fmla="*/ 5 w 128"/>
                <a:gd name="T13" fmla="*/ 5 h 76"/>
                <a:gd name="T14" fmla="*/ 2 w 128"/>
                <a:gd name="T15" fmla="*/ 28 h 76"/>
                <a:gd name="T16" fmla="*/ 3 w 128"/>
                <a:gd name="T17" fmla="*/ 51 h 76"/>
                <a:gd name="T18" fmla="*/ 52 w 128"/>
                <a:gd name="T19" fmla="*/ 51 h 76"/>
                <a:gd name="T20" fmla="*/ 52 w 128"/>
                <a:gd name="T21" fmla="*/ 51 h 76"/>
                <a:gd name="T22" fmla="*/ 52 w 128"/>
                <a:gd name="T23" fmla="*/ 52 h 76"/>
                <a:gd name="T24" fmla="*/ 68 w 128"/>
                <a:gd name="T25" fmla="*/ 52 h 76"/>
                <a:gd name="T26" fmla="*/ 74 w 128"/>
                <a:gd name="T27" fmla="*/ 59 h 76"/>
                <a:gd name="T28" fmla="*/ 74 w 128"/>
                <a:gd name="T29" fmla="*/ 61 h 76"/>
                <a:gd name="T30" fmla="*/ 76 w 128"/>
                <a:gd name="T31" fmla="*/ 67 h 76"/>
                <a:gd name="T32" fmla="*/ 77 w 128"/>
                <a:gd name="T33" fmla="*/ 68 h 76"/>
                <a:gd name="T34" fmla="*/ 77 w 128"/>
                <a:gd name="T35" fmla="*/ 76 h 76"/>
                <a:gd name="T36" fmla="*/ 81 w 128"/>
                <a:gd name="T37" fmla="*/ 76 h 76"/>
                <a:gd name="T38" fmla="*/ 85 w 128"/>
                <a:gd name="T39" fmla="*/ 72 h 76"/>
                <a:gd name="T40" fmla="*/ 97 w 128"/>
                <a:gd name="T41" fmla="*/ 68 h 76"/>
                <a:gd name="T42" fmla="*/ 101 w 128"/>
                <a:gd name="T43" fmla="*/ 68 h 76"/>
                <a:gd name="T44" fmla="*/ 101 w 128"/>
                <a:gd name="T45" fmla="*/ 72 h 76"/>
                <a:gd name="T46" fmla="*/ 105 w 128"/>
                <a:gd name="T47" fmla="*/ 72 h 76"/>
                <a:gd name="T48" fmla="*/ 112 w 128"/>
                <a:gd name="T49" fmla="*/ 72 h 76"/>
                <a:gd name="T50" fmla="*/ 116 w 128"/>
                <a:gd name="T51" fmla="*/ 72 h 76"/>
                <a:gd name="T52" fmla="*/ 124 w 128"/>
                <a:gd name="T53" fmla="*/ 68 h 76"/>
                <a:gd name="T54" fmla="*/ 128 w 128"/>
                <a:gd name="T55" fmla="*/ 64 h 76"/>
                <a:gd name="T56" fmla="*/ 124 w 128"/>
                <a:gd name="T57" fmla="*/ 53 h 76"/>
                <a:gd name="T58" fmla="*/ 124 w 128"/>
                <a:gd name="T59" fmla="*/ 61 h 76"/>
                <a:gd name="T60" fmla="*/ 124 w 128"/>
                <a:gd name="T61" fmla="*/ 64 h 76"/>
                <a:gd name="T62" fmla="*/ 116 w 128"/>
                <a:gd name="T63" fmla="*/ 64 h 76"/>
                <a:gd name="T64" fmla="*/ 105 w 128"/>
                <a:gd name="T65" fmla="*/ 61 h 76"/>
                <a:gd name="T66" fmla="*/ 101 w 128"/>
                <a:gd name="T67" fmla="*/ 53 h 76"/>
                <a:gd name="T68" fmla="*/ 97 w 128"/>
                <a:gd name="T69" fmla="*/ 49 h 76"/>
                <a:gd name="T70" fmla="*/ 97 w 128"/>
                <a:gd name="T71" fmla="*/ 45 h 76"/>
                <a:gd name="T72" fmla="*/ 93 w 128"/>
                <a:gd name="T73" fmla="*/ 41 h 76"/>
                <a:gd name="T74" fmla="*/ 85 w 128"/>
                <a:gd name="T75" fmla="*/ 37 h 76"/>
                <a:gd name="T76" fmla="*/ 85 w 128"/>
                <a:gd name="T77" fmla="*/ 29 h 76"/>
                <a:gd name="T78" fmla="*/ 89 w 128"/>
                <a:gd name="T79" fmla="*/ 29 h 76"/>
                <a:gd name="T80" fmla="*/ 93 w 128"/>
                <a:gd name="T81" fmla="*/ 22 h 76"/>
                <a:gd name="T82" fmla="*/ 97 w 128"/>
                <a:gd name="T83" fmla="*/ 22 h 76"/>
                <a:gd name="T84" fmla="*/ 89 w 128"/>
                <a:gd name="T85" fmla="*/ 6 h 76"/>
                <a:gd name="T86" fmla="*/ 90 w 128"/>
                <a:gd name="T87" fmla="*/ 2 h 76"/>
                <a:gd name="T88" fmla="*/ 91 w 128"/>
                <a:gd name="T89" fmla="*/ 0 h 76"/>
                <a:gd name="T90" fmla="*/ 80 w 128"/>
                <a:gd name="T91" fmla="*/ 9 h 76"/>
                <a:gd name="T92" fmla="*/ 64 w 128"/>
                <a:gd name="T9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76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947679" y="1799563"/>
              <a:ext cx="408922" cy="603561"/>
            </a:xfrm>
            <a:custGeom>
              <a:avLst/>
              <a:gdLst>
                <a:gd name="T0" fmla="*/ 9 w 229"/>
                <a:gd name="T1" fmla="*/ 148 h 338"/>
                <a:gd name="T2" fmla="*/ 19 w 229"/>
                <a:gd name="T3" fmla="*/ 163 h 338"/>
                <a:gd name="T4" fmla="*/ 4 w 229"/>
                <a:gd name="T5" fmla="*/ 201 h 338"/>
                <a:gd name="T6" fmla="*/ 4 w 229"/>
                <a:gd name="T7" fmla="*/ 215 h 338"/>
                <a:gd name="T8" fmla="*/ 7 w 229"/>
                <a:gd name="T9" fmla="*/ 248 h 338"/>
                <a:gd name="T10" fmla="*/ 0 w 229"/>
                <a:gd name="T11" fmla="*/ 293 h 338"/>
                <a:gd name="T12" fmla="*/ 2 w 229"/>
                <a:gd name="T13" fmla="*/ 338 h 338"/>
                <a:gd name="T14" fmla="*/ 118 w 229"/>
                <a:gd name="T15" fmla="*/ 338 h 338"/>
                <a:gd name="T16" fmla="*/ 229 w 229"/>
                <a:gd name="T17" fmla="*/ 338 h 338"/>
                <a:gd name="T18" fmla="*/ 222 w 229"/>
                <a:gd name="T19" fmla="*/ 216 h 338"/>
                <a:gd name="T20" fmla="*/ 205 w 229"/>
                <a:gd name="T21" fmla="*/ 221 h 338"/>
                <a:gd name="T22" fmla="*/ 196 w 229"/>
                <a:gd name="T23" fmla="*/ 225 h 338"/>
                <a:gd name="T24" fmla="*/ 194 w 229"/>
                <a:gd name="T25" fmla="*/ 224 h 338"/>
                <a:gd name="T26" fmla="*/ 183 w 229"/>
                <a:gd name="T27" fmla="*/ 224 h 338"/>
                <a:gd name="T28" fmla="*/ 178 w 229"/>
                <a:gd name="T29" fmla="*/ 224 h 338"/>
                <a:gd name="T30" fmla="*/ 162 w 229"/>
                <a:gd name="T31" fmla="*/ 224 h 338"/>
                <a:gd name="T32" fmla="*/ 147 w 229"/>
                <a:gd name="T33" fmla="*/ 212 h 338"/>
                <a:gd name="T34" fmla="*/ 145 w 229"/>
                <a:gd name="T35" fmla="*/ 214 h 338"/>
                <a:gd name="T36" fmla="*/ 145 w 229"/>
                <a:gd name="T37" fmla="*/ 214 h 338"/>
                <a:gd name="T38" fmla="*/ 144 w 229"/>
                <a:gd name="T39" fmla="*/ 206 h 338"/>
                <a:gd name="T40" fmla="*/ 133 w 229"/>
                <a:gd name="T41" fmla="*/ 194 h 338"/>
                <a:gd name="T42" fmla="*/ 128 w 229"/>
                <a:gd name="T43" fmla="*/ 173 h 338"/>
                <a:gd name="T44" fmla="*/ 113 w 229"/>
                <a:gd name="T45" fmla="*/ 166 h 338"/>
                <a:gd name="T46" fmla="*/ 110 w 229"/>
                <a:gd name="T47" fmla="*/ 166 h 338"/>
                <a:gd name="T48" fmla="*/ 100 w 229"/>
                <a:gd name="T49" fmla="*/ 167 h 338"/>
                <a:gd name="T50" fmla="*/ 100 w 229"/>
                <a:gd name="T51" fmla="*/ 153 h 338"/>
                <a:gd name="T52" fmla="*/ 100 w 229"/>
                <a:gd name="T53" fmla="*/ 151 h 338"/>
                <a:gd name="T54" fmla="*/ 99 w 229"/>
                <a:gd name="T55" fmla="*/ 141 h 338"/>
                <a:gd name="T56" fmla="*/ 93 w 229"/>
                <a:gd name="T57" fmla="*/ 107 h 338"/>
                <a:gd name="T58" fmla="*/ 78 w 229"/>
                <a:gd name="T59" fmla="*/ 101 h 338"/>
                <a:gd name="T60" fmla="*/ 78 w 229"/>
                <a:gd name="T61" fmla="*/ 97 h 338"/>
                <a:gd name="T62" fmla="*/ 71 w 229"/>
                <a:gd name="T63" fmla="*/ 87 h 338"/>
                <a:gd name="T64" fmla="*/ 63 w 229"/>
                <a:gd name="T65" fmla="*/ 82 h 338"/>
                <a:gd name="T66" fmla="*/ 53 w 229"/>
                <a:gd name="T67" fmla="*/ 77 h 338"/>
                <a:gd name="T68" fmla="*/ 50 w 229"/>
                <a:gd name="T69" fmla="*/ 63 h 338"/>
                <a:gd name="T70" fmla="*/ 40 w 229"/>
                <a:gd name="T71" fmla="*/ 59 h 338"/>
                <a:gd name="T72" fmla="*/ 2 w 229"/>
                <a:gd name="T73" fmla="*/ 0 h 338"/>
                <a:gd name="T74" fmla="*/ 3 w 229"/>
                <a:gd name="T75" fmla="*/ 14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338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019106" y="1799563"/>
              <a:ext cx="825880" cy="401779"/>
            </a:xfrm>
            <a:custGeom>
              <a:avLst/>
              <a:gdLst>
                <a:gd name="T0" fmla="*/ 10 w 462"/>
                <a:gd name="T1" fmla="*/ 63 h 225"/>
                <a:gd name="T2" fmla="*/ 13 w 462"/>
                <a:gd name="T3" fmla="*/ 77 h 225"/>
                <a:gd name="T4" fmla="*/ 23 w 462"/>
                <a:gd name="T5" fmla="*/ 82 h 225"/>
                <a:gd name="T6" fmla="*/ 31 w 462"/>
                <a:gd name="T7" fmla="*/ 87 h 225"/>
                <a:gd name="T8" fmla="*/ 38 w 462"/>
                <a:gd name="T9" fmla="*/ 97 h 225"/>
                <a:gd name="T10" fmla="*/ 38 w 462"/>
                <a:gd name="T11" fmla="*/ 101 h 225"/>
                <a:gd name="T12" fmla="*/ 53 w 462"/>
                <a:gd name="T13" fmla="*/ 107 h 225"/>
                <a:gd name="T14" fmla="*/ 59 w 462"/>
                <a:gd name="T15" fmla="*/ 141 h 225"/>
                <a:gd name="T16" fmla="*/ 60 w 462"/>
                <a:gd name="T17" fmla="*/ 151 h 225"/>
                <a:gd name="T18" fmla="*/ 60 w 462"/>
                <a:gd name="T19" fmla="*/ 153 h 225"/>
                <a:gd name="T20" fmla="*/ 60 w 462"/>
                <a:gd name="T21" fmla="*/ 167 h 225"/>
                <a:gd name="T22" fmla="*/ 70 w 462"/>
                <a:gd name="T23" fmla="*/ 166 h 225"/>
                <a:gd name="T24" fmla="*/ 71 w 462"/>
                <a:gd name="T25" fmla="*/ 166 h 225"/>
                <a:gd name="T26" fmla="*/ 75 w 462"/>
                <a:gd name="T27" fmla="*/ 167 h 225"/>
                <a:gd name="T28" fmla="*/ 88 w 462"/>
                <a:gd name="T29" fmla="*/ 188 h 225"/>
                <a:gd name="T30" fmla="*/ 100 w 462"/>
                <a:gd name="T31" fmla="*/ 206 h 225"/>
                <a:gd name="T32" fmla="*/ 104 w 462"/>
                <a:gd name="T33" fmla="*/ 214 h 225"/>
                <a:gd name="T34" fmla="*/ 105 w 462"/>
                <a:gd name="T35" fmla="*/ 214 h 225"/>
                <a:gd name="T36" fmla="*/ 107 w 462"/>
                <a:gd name="T37" fmla="*/ 212 h 225"/>
                <a:gd name="T38" fmla="*/ 122 w 462"/>
                <a:gd name="T39" fmla="*/ 224 h 225"/>
                <a:gd name="T40" fmla="*/ 138 w 462"/>
                <a:gd name="T41" fmla="*/ 224 h 225"/>
                <a:gd name="T42" fmla="*/ 143 w 462"/>
                <a:gd name="T43" fmla="*/ 224 h 225"/>
                <a:gd name="T44" fmla="*/ 154 w 462"/>
                <a:gd name="T45" fmla="*/ 224 h 225"/>
                <a:gd name="T46" fmla="*/ 156 w 462"/>
                <a:gd name="T47" fmla="*/ 225 h 225"/>
                <a:gd name="T48" fmla="*/ 165 w 462"/>
                <a:gd name="T49" fmla="*/ 221 h 225"/>
                <a:gd name="T50" fmla="*/ 182 w 462"/>
                <a:gd name="T51" fmla="*/ 216 h 225"/>
                <a:gd name="T52" fmla="*/ 189 w 462"/>
                <a:gd name="T53" fmla="*/ 215 h 225"/>
                <a:gd name="T54" fmla="*/ 461 w 462"/>
                <a:gd name="T55" fmla="*/ 204 h 225"/>
                <a:gd name="T56" fmla="*/ 462 w 462"/>
                <a:gd name="T57" fmla="*/ 203 h 225"/>
                <a:gd name="T58" fmla="*/ 461 w 462"/>
                <a:gd name="T59" fmla="*/ 154 h 225"/>
                <a:gd name="T60" fmla="*/ 461 w 462"/>
                <a:gd name="T61" fmla="*/ 0 h 225"/>
                <a:gd name="T62" fmla="*/ 0 w 462"/>
                <a:gd name="T63" fmla="*/ 5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2" h="225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17330" y="1799563"/>
              <a:ext cx="533920" cy="291067"/>
            </a:xfrm>
            <a:custGeom>
              <a:avLst/>
              <a:gdLst>
                <a:gd name="T0" fmla="*/ 79 w 299"/>
                <a:gd name="T1" fmla="*/ 152 h 163"/>
                <a:gd name="T2" fmla="*/ 79 w 299"/>
                <a:gd name="T3" fmla="*/ 163 h 163"/>
                <a:gd name="T4" fmla="*/ 205 w 299"/>
                <a:gd name="T5" fmla="*/ 163 h 163"/>
                <a:gd name="T6" fmla="*/ 222 w 299"/>
                <a:gd name="T7" fmla="*/ 148 h 163"/>
                <a:gd name="T8" fmla="*/ 261 w 299"/>
                <a:gd name="T9" fmla="*/ 148 h 163"/>
                <a:gd name="T10" fmla="*/ 272 w 299"/>
                <a:gd name="T11" fmla="*/ 148 h 163"/>
                <a:gd name="T12" fmla="*/ 282 w 299"/>
                <a:gd name="T13" fmla="*/ 148 h 163"/>
                <a:gd name="T14" fmla="*/ 293 w 299"/>
                <a:gd name="T15" fmla="*/ 149 h 163"/>
                <a:gd name="T16" fmla="*/ 298 w 299"/>
                <a:gd name="T17" fmla="*/ 149 h 163"/>
                <a:gd name="T18" fmla="*/ 299 w 299"/>
                <a:gd name="T19" fmla="*/ 149 h 163"/>
                <a:gd name="T20" fmla="*/ 299 w 299"/>
                <a:gd name="T21" fmla="*/ 149 h 163"/>
                <a:gd name="T22" fmla="*/ 299 w 299"/>
                <a:gd name="T23" fmla="*/ 149 h 163"/>
                <a:gd name="T24" fmla="*/ 299 w 299"/>
                <a:gd name="T25" fmla="*/ 0 h 163"/>
                <a:gd name="T26" fmla="*/ 74 w 299"/>
                <a:gd name="T27" fmla="*/ 0 h 163"/>
                <a:gd name="T28" fmla="*/ 78 w 299"/>
                <a:gd name="T29" fmla="*/ 4 h 163"/>
                <a:gd name="T30" fmla="*/ 82 w 299"/>
                <a:gd name="T31" fmla="*/ 12 h 163"/>
                <a:gd name="T32" fmla="*/ 86 w 299"/>
                <a:gd name="T33" fmla="*/ 12 h 163"/>
                <a:gd name="T34" fmla="*/ 94 w 299"/>
                <a:gd name="T35" fmla="*/ 12 h 163"/>
                <a:gd name="T36" fmla="*/ 94 w 299"/>
                <a:gd name="T37" fmla="*/ 16 h 163"/>
                <a:gd name="T38" fmla="*/ 90 w 299"/>
                <a:gd name="T39" fmla="*/ 16 h 163"/>
                <a:gd name="T40" fmla="*/ 90 w 299"/>
                <a:gd name="T41" fmla="*/ 24 h 163"/>
                <a:gd name="T42" fmla="*/ 86 w 299"/>
                <a:gd name="T43" fmla="*/ 28 h 163"/>
                <a:gd name="T44" fmla="*/ 82 w 299"/>
                <a:gd name="T45" fmla="*/ 28 h 163"/>
                <a:gd name="T46" fmla="*/ 86 w 299"/>
                <a:gd name="T47" fmla="*/ 32 h 163"/>
                <a:gd name="T48" fmla="*/ 90 w 299"/>
                <a:gd name="T49" fmla="*/ 35 h 163"/>
                <a:gd name="T50" fmla="*/ 94 w 299"/>
                <a:gd name="T51" fmla="*/ 47 h 163"/>
                <a:gd name="T52" fmla="*/ 94 w 299"/>
                <a:gd name="T53" fmla="*/ 71 h 163"/>
                <a:gd name="T54" fmla="*/ 90 w 299"/>
                <a:gd name="T55" fmla="*/ 63 h 163"/>
                <a:gd name="T56" fmla="*/ 86 w 299"/>
                <a:gd name="T57" fmla="*/ 67 h 163"/>
                <a:gd name="T58" fmla="*/ 78 w 299"/>
                <a:gd name="T59" fmla="*/ 75 h 163"/>
                <a:gd name="T60" fmla="*/ 70 w 299"/>
                <a:gd name="T61" fmla="*/ 82 h 163"/>
                <a:gd name="T62" fmla="*/ 70 w 299"/>
                <a:gd name="T63" fmla="*/ 86 h 163"/>
                <a:gd name="T64" fmla="*/ 70 w 299"/>
                <a:gd name="T65" fmla="*/ 90 h 163"/>
                <a:gd name="T66" fmla="*/ 66 w 299"/>
                <a:gd name="T67" fmla="*/ 90 h 163"/>
                <a:gd name="T68" fmla="*/ 66 w 299"/>
                <a:gd name="T69" fmla="*/ 82 h 163"/>
                <a:gd name="T70" fmla="*/ 74 w 299"/>
                <a:gd name="T71" fmla="*/ 67 h 163"/>
                <a:gd name="T72" fmla="*/ 78 w 299"/>
                <a:gd name="T73" fmla="*/ 63 h 163"/>
                <a:gd name="T74" fmla="*/ 82 w 299"/>
                <a:gd name="T75" fmla="*/ 55 h 163"/>
                <a:gd name="T76" fmla="*/ 78 w 299"/>
                <a:gd name="T77" fmla="*/ 51 h 163"/>
                <a:gd name="T78" fmla="*/ 70 w 299"/>
                <a:gd name="T79" fmla="*/ 51 h 163"/>
                <a:gd name="T80" fmla="*/ 58 w 299"/>
                <a:gd name="T81" fmla="*/ 47 h 163"/>
                <a:gd name="T82" fmla="*/ 35 w 299"/>
                <a:gd name="T83" fmla="*/ 43 h 163"/>
                <a:gd name="T84" fmla="*/ 8 w 299"/>
                <a:gd name="T85" fmla="*/ 32 h 163"/>
                <a:gd name="T86" fmla="*/ 4 w 299"/>
                <a:gd name="T87" fmla="*/ 35 h 163"/>
                <a:gd name="T88" fmla="*/ 0 w 299"/>
                <a:gd name="T89" fmla="*/ 43 h 163"/>
                <a:gd name="T90" fmla="*/ 0 w 299"/>
                <a:gd name="T91" fmla="*/ 51 h 163"/>
                <a:gd name="T92" fmla="*/ 8 w 299"/>
                <a:gd name="T93" fmla="*/ 59 h 163"/>
                <a:gd name="T94" fmla="*/ 12 w 299"/>
                <a:gd name="T95" fmla="*/ 67 h 163"/>
                <a:gd name="T96" fmla="*/ 23 w 299"/>
                <a:gd name="T97" fmla="*/ 114 h 163"/>
                <a:gd name="T98" fmla="*/ 27 w 299"/>
                <a:gd name="T99" fmla="*/ 110 h 163"/>
                <a:gd name="T100" fmla="*/ 31 w 299"/>
                <a:gd name="T101" fmla="*/ 114 h 163"/>
                <a:gd name="T102" fmla="*/ 31 w 299"/>
                <a:gd name="T103" fmla="*/ 117 h 163"/>
                <a:gd name="T104" fmla="*/ 27 w 299"/>
                <a:gd name="T105" fmla="*/ 121 h 163"/>
                <a:gd name="T106" fmla="*/ 27 w 299"/>
                <a:gd name="T107" fmla="*/ 125 h 163"/>
                <a:gd name="T108" fmla="*/ 27 w 299"/>
                <a:gd name="T109" fmla="*/ 129 h 163"/>
                <a:gd name="T110" fmla="*/ 31 w 299"/>
                <a:gd name="T111" fmla="*/ 129 h 163"/>
                <a:gd name="T112" fmla="*/ 35 w 299"/>
                <a:gd name="T113" fmla="*/ 129 h 163"/>
                <a:gd name="T114" fmla="*/ 35 w 299"/>
                <a:gd name="T115" fmla="*/ 133 h 163"/>
                <a:gd name="T116" fmla="*/ 68 w 299"/>
                <a:gd name="T117" fmla="*/ 133 h 163"/>
                <a:gd name="T118" fmla="*/ 79 w 299"/>
                <a:gd name="T119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63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843200" y="1799563"/>
              <a:ext cx="512492" cy="274995"/>
            </a:xfrm>
            <a:custGeom>
              <a:avLst/>
              <a:gdLst>
                <a:gd name="T0" fmla="*/ 0 w 574"/>
                <a:gd name="T1" fmla="*/ 308 h 308"/>
                <a:gd name="T2" fmla="*/ 2 w 574"/>
                <a:gd name="T3" fmla="*/ 308 h 308"/>
                <a:gd name="T4" fmla="*/ 574 w 574"/>
                <a:gd name="T5" fmla="*/ 308 h 308"/>
                <a:gd name="T6" fmla="*/ 574 w 574"/>
                <a:gd name="T7" fmla="*/ 306 h 308"/>
                <a:gd name="T8" fmla="*/ 574 w 574"/>
                <a:gd name="T9" fmla="*/ 306 h 308"/>
                <a:gd name="T10" fmla="*/ 570 w 574"/>
                <a:gd name="T11" fmla="*/ 270 h 308"/>
                <a:gd name="T12" fmla="*/ 570 w 574"/>
                <a:gd name="T13" fmla="*/ 246 h 308"/>
                <a:gd name="T14" fmla="*/ 546 w 574"/>
                <a:gd name="T15" fmla="*/ 204 h 308"/>
                <a:gd name="T16" fmla="*/ 546 w 574"/>
                <a:gd name="T17" fmla="*/ 138 h 308"/>
                <a:gd name="T18" fmla="*/ 526 w 574"/>
                <a:gd name="T19" fmla="*/ 100 h 308"/>
                <a:gd name="T20" fmla="*/ 526 w 574"/>
                <a:gd name="T21" fmla="*/ 0 h 308"/>
                <a:gd name="T22" fmla="*/ 0 w 574"/>
                <a:gd name="T23" fmla="*/ 0 h 308"/>
                <a:gd name="T24" fmla="*/ 0 w 574"/>
                <a:gd name="T25" fmla="*/ 308 h 308"/>
                <a:gd name="T26" fmla="*/ 0 w 574"/>
                <a:gd name="T27" fmla="*/ 308 h 308"/>
                <a:gd name="T28" fmla="*/ 0 w 574"/>
                <a:gd name="T2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4" h="308">
                  <a:moveTo>
                    <a:pt x="0" y="308"/>
                  </a:moveTo>
                  <a:lnTo>
                    <a:pt x="2" y="308"/>
                  </a:lnTo>
                  <a:lnTo>
                    <a:pt x="574" y="308"/>
                  </a:lnTo>
                  <a:lnTo>
                    <a:pt x="574" y="306"/>
                  </a:lnTo>
                  <a:lnTo>
                    <a:pt x="574" y="306"/>
                  </a:lnTo>
                  <a:lnTo>
                    <a:pt x="570" y="270"/>
                  </a:lnTo>
                  <a:lnTo>
                    <a:pt x="570" y="246"/>
                  </a:lnTo>
                  <a:lnTo>
                    <a:pt x="546" y="204"/>
                  </a:lnTo>
                  <a:lnTo>
                    <a:pt x="546" y="138"/>
                  </a:lnTo>
                  <a:lnTo>
                    <a:pt x="526" y="100"/>
                  </a:lnTo>
                  <a:lnTo>
                    <a:pt x="526" y="0"/>
                  </a:lnTo>
                  <a:lnTo>
                    <a:pt x="0" y="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619973" y="2008488"/>
              <a:ext cx="405350" cy="369637"/>
            </a:xfrm>
            <a:custGeom>
              <a:avLst/>
              <a:gdLst>
                <a:gd name="T0" fmla="*/ 18 w 227"/>
                <a:gd name="T1" fmla="*/ 20 h 207"/>
                <a:gd name="T2" fmla="*/ 0 w 227"/>
                <a:gd name="T3" fmla="*/ 49 h 207"/>
                <a:gd name="T4" fmla="*/ 2 w 227"/>
                <a:gd name="T5" fmla="*/ 70 h 207"/>
                <a:gd name="T6" fmla="*/ 4 w 227"/>
                <a:gd name="T7" fmla="*/ 93 h 207"/>
                <a:gd name="T8" fmla="*/ 43 w 227"/>
                <a:gd name="T9" fmla="*/ 129 h 207"/>
                <a:gd name="T10" fmla="*/ 56 w 227"/>
                <a:gd name="T11" fmla="*/ 145 h 207"/>
                <a:gd name="T12" fmla="*/ 56 w 227"/>
                <a:gd name="T13" fmla="*/ 146 h 207"/>
                <a:gd name="T14" fmla="*/ 55 w 227"/>
                <a:gd name="T15" fmla="*/ 156 h 207"/>
                <a:gd name="T16" fmla="*/ 55 w 227"/>
                <a:gd name="T17" fmla="*/ 158 h 207"/>
                <a:gd name="T18" fmla="*/ 57 w 227"/>
                <a:gd name="T19" fmla="*/ 172 h 207"/>
                <a:gd name="T20" fmla="*/ 76 w 227"/>
                <a:gd name="T21" fmla="*/ 202 h 207"/>
                <a:gd name="T22" fmla="*/ 80 w 227"/>
                <a:gd name="T23" fmla="*/ 207 h 207"/>
                <a:gd name="T24" fmla="*/ 195 w 227"/>
                <a:gd name="T25" fmla="*/ 203 h 207"/>
                <a:gd name="T26" fmla="*/ 227 w 227"/>
                <a:gd name="T27" fmla="*/ 94 h 207"/>
                <a:gd name="T28" fmla="*/ 215 w 227"/>
                <a:gd name="T29" fmla="*/ 118 h 207"/>
                <a:gd name="T30" fmla="*/ 192 w 227"/>
                <a:gd name="T31" fmla="*/ 133 h 207"/>
                <a:gd name="T32" fmla="*/ 198 w 227"/>
                <a:gd name="T33" fmla="*/ 119 h 207"/>
                <a:gd name="T34" fmla="*/ 197 w 227"/>
                <a:gd name="T35" fmla="*/ 112 h 207"/>
                <a:gd name="T36" fmla="*/ 196 w 227"/>
                <a:gd name="T37" fmla="*/ 91 h 207"/>
                <a:gd name="T38" fmla="*/ 197 w 227"/>
                <a:gd name="T39" fmla="*/ 89 h 207"/>
                <a:gd name="T40" fmla="*/ 193 w 227"/>
                <a:gd name="T41" fmla="*/ 82 h 207"/>
                <a:gd name="T42" fmla="*/ 180 w 227"/>
                <a:gd name="T43" fmla="*/ 68 h 207"/>
                <a:gd name="T44" fmla="*/ 179 w 227"/>
                <a:gd name="T45" fmla="*/ 61 h 207"/>
                <a:gd name="T46" fmla="*/ 148 w 227"/>
                <a:gd name="T47" fmla="*/ 50 h 207"/>
                <a:gd name="T48" fmla="*/ 141 w 227"/>
                <a:gd name="T49" fmla="*/ 45 h 207"/>
                <a:gd name="T50" fmla="*/ 140 w 227"/>
                <a:gd name="T51" fmla="*/ 45 h 207"/>
                <a:gd name="T52" fmla="*/ 140 w 227"/>
                <a:gd name="T53" fmla="*/ 45 h 207"/>
                <a:gd name="T54" fmla="*/ 138 w 227"/>
                <a:gd name="T55" fmla="*/ 44 h 207"/>
                <a:gd name="T56" fmla="*/ 123 w 227"/>
                <a:gd name="T57" fmla="*/ 44 h 207"/>
                <a:gd name="T58" fmla="*/ 109 w 227"/>
                <a:gd name="T59" fmla="*/ 39 h 207"/>
                <a:gd name="T60" fmla="*/ 100 w 227"/>
                <a:gd name="T61" fmla="*/ 29 h 207"/>
                <a:gd name="T62" fmla="*/ 82 w 227"/>
                <a:gd name="T63" fmla="*/ 20 h 207"/>
                <a:gd name="T64" fmla="*/ 78 w 227"/>
                <a:gd name="T65" fmla="*/ 20 h 207"/>
                <a:gd name="T66" fmla="*/ 82 w 227"/>
                <a:gd name="T67" fmla="*/ 4 h 207"/>
                <a:gd name="T68" fmla="*/ 51 w 227"/>
                <a:gd name="T69" fmla="*/ 20 h 207"/>
                <a:gd name="T70" fmla="*/ 35 w 227"/>
                <a:gd name="T71" fmla="*/ 20 h 207"/>
                <a:gd name="T72" fmla="*/ 24 w 227"/>
                <a:gd name="T73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07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12835" y="1750456"/>
              <a:ext cx="530348" cy="540170"/>
            </a:xfrm>
            <a:custGeom>
              <a:avLst/>
              <a:gdLst>
                <a:gd name="T0" fmla="*/ 10 w 297"/>
                <a:gd name="T1" fmla="*/ 129 h 302"/>
                <a:gd name="T2" fmla="*/ 22 w 297"/>
                <a:gd name="T3" fmla="*/ 162 h 302"/>
                <a:gd name="T4" fmla="*/ 24 w 297"/>
                <a:gd name="T5" fmla="*/ 180 h 302"/>
                <a:gd name="T6" fmla="*/ 24 w 297"/>
                <a:gd name="T7" fmla="*/ 219 h 302"/>
                <a:gd name="T8" fmla="*/ 36 w 297"/>
                <a:gd name="T9" fmla="*/ 301 h 302"/>
                <a:gd name="T10" fmla="*/ 37 w 297"/>
                <a:gd name="T11" fmla="*/ 302 h 302"/>
                <a:gd name="T12" fmla="*/ 228 w 297"/>
                <a:gd name="T13" fmla="*/ 302 h 302"/>
                <a:gd name="T14" fmla="*/ 227 w 297"/>
                <a:gd name="T15" fmla="*/ 294 h 302"/>
                <a:gd name="T16" fmla="*/ 229 w 297"/>
                <a:gd name="T17" fmla="*/ 289 h 302"/>
                <a:gd name="T18" fmla="*/ 227 w 297"/>
                <a:gd name="T19" fmla="*/ 287 h 302"/>
                <a:gd name="T20" fmla="*/ 193 w 297"/>
                <a:gd name="T21" fmla="*/ 249 h 302"/>
                <a:gd name="T22" fmla="*/ 172 w 297"/>
                <a:gd name="T23" fmla="*/ 226 h 302"/>
                <a:gd name="T24" fmla="*/ 172 w 297"/>
                <a:gd name="T25" fmla="*/ 205 h 302"/>
                <a:gd name="T26" fmla="*/ 181 w 297"/>
                <a:gd name="T27" fmla="*/ 174 h 302"/>
                <a:gd name="T28" fmla="*/ 193 w 297"/>
                <a:gd name="T29" fmla="*/ 159 h 302"/>
                <a:gd name="T30" fmla="*/ 204 w 297"/>
                <a:gd name="T31" fmla="*/ 160 h 302"/>
                <a:gd name="T32" fmla="*/ 266 w 297"/>
                <a:gd name="T33" fmla="*/ 105 h 302"/>
                <a:gd name="T34" fmla="*/ 285 w 297"/>
                <a:gd name="T35" fmla="*/ 94 h 302"/>
                <a:gd name="T36" fmla="*/ 293 w 297"/>
                <a:gd name="T37" fmla="*/ 86 h 302"/>
                <a:gd name="T38" fmla="*/ 266 w 297"/>
                <a:gd name="T39" fmla="*/ 78 h 302"/>
                <a:gd name="T40" fmla="*/ 246 w 297"/>
                <a:gd name="T41" fmla="*/ 78 h 302"/>
                <a:gd name="T42" fmla="*/ 231 w 297"/>
                <a:gd name="T43" fmla="*/ 82 h 302"/>
                <a:gd name="T44" fmla="*/ 219 w 297"/>
                <a:gd name="T45" fmla="*/ 70 h 302"/>
                <a:gd name="T46" fmla="*/ 192 w 297"/>
                <a:gd name="T47" fmla="*/ 55 h 302"/>
                <a:gd name="T48" fmla="*/ 161 w 297"/>
                <a:gd name="T49" fmla="*/ 47 h 302"/>
                <a:gd name="T50" fmla="*/ 145 w 297"/>
                <a:gd name="T51" fmla="*/ 51 h 302"/>
                <a:gd name="T52" fmla="*/ 141 w 297"/>
                <a:gd name="T53" fmla="*/ 47 h 302"/>
                <a:gd name="T54" fmla="*/ 118 w 297"/>
                <a:gd name="T55" fmla="*/ 43 h 302"/>
                <a:gd name="T56" fmla="*/ 110 w 297"/>
                <a:gd name="T57" fmla="*/ 43 h 302"/>
                <a:gd name="T58" fmla="*/ 102 w 297"/>
                <a:gd name="T59" fmla="*/ 23 h 302"/>
                <a:gd name="T60" fmla="*/ 86 w 297"/>
                <a:gd name="T61" fmla="*/ 0 h 302"/>
                <a:gd name="T62" fmla="*/ 0 w 297"/>
                <a:gd name="T63" fmla="*/ 27 h 302"/>
                <a:gd name="T64" fmla="*/ 10 w 297"/>
                <a:gd name="T65" fmla="*/ 9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302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156555" y="1960275"/>
              <a:ext cx="269638" cy="403565"/>
            </a:xfrm>
            <a:custGeom>
              <a:avLst/>
              <a:gdLst>
                <a:gd name="T0" fmla="*/ 147 w 151"/>
                <a:gd name="T1" fmla="*/ 137 h 226"/>
                <a:gd name="T2" fmla="*/ 143 w 151"/>
                <a:gd name="T3" fmla="*/ 129 h 226"/>
                <a:gd name="T4" fmla="*/ 136 w 151"/>
                <a:gd name="T5" fmla="*/ 125 h 226"/>
                <a:gd name="T6" fmla="*/ 128 w 151"/>
                <a:gd name="T7" fmla="*/ 113 h 226"/>
                <a:gd name="T8" fmla="*/ 128 w 151"/>
                <a:gd name="T9" fmla="*/ 102 h 226"/>
                <a:gd name="T10" fmla="*/ 120 w 151"/>
                <a:gd name="T11" fmla="*/ 24 h 226"/>
                <a:gd name="T12" fmla="*/ 93 w 151"/>
                <a:gd name="T13" fmla="*/ 4 h 226"/>
                <a:gd name="T14" fmla="*/ 77 w 151"/>
                <a:gd name="T15" fmla="*/ 16 h 226"/>
                <a:gd name="T16" fmla="*/ 65 w 151"/>
                <a:gd name="T17" fmla="*/ 4 h 226"/>
                <a:gd name="T18" fmla="*/ 54 w 151"/>
                <a:gd name="T19" fmla="*/ 0 h 226"/>
                <a:gd name="T20" fmla="*/ 18 w 151"/>
                <a:gd name="T21" fmla="*/ 74 h 226"/>
                <a:gd name="T22" fmla="*/ 7 w 151"/>
                <a:gd name="T23" fmla="*/ 109 h 226"/>
                <a:gd name="T24" fmla="*/ 7 w 151"/>
                <a:gd name="T25" fmla="*/ 117 h 226"/>
                <a:gd name="T26" fmla="*/ 3 w 151"/>
                <a:gd name="T27" fmla="*/ 121 h 226"/>
                <a:gd name="T28" fmla="*/ 1 w 151"/>
                <a:gd name="T29" fmla="*/ 123 h 226"/>
                <a:gd name="T30" fmla="*/ 1 w 151"/>
                <a:gd name="T31" fmla="*/ 153 h 226"/>
                <a:gd name="T32" fmla="*/ 2 w 151"/>
                <a:gd name="T33" fmla="*/ 165 h 226"/>
                <a:gd name="T34" fmla="*/ 9 w 151"/>
                <a:gd name="T35" fmla="*/ 218 h 226"/>
                <a:gd name="T36" fmla="*/ 14 w 151"/>
                <a:gd name="T37" fmla="*/ 226 h 226"/>
                <a:gd name="T38" fmla="*/ 26 w 151"/>
                <a:gd name="T39" fmla="*/ 207 h 226"/>
                <a:gd name="T40" fmla="*/ 38 w 151"/>
                <a:gd name="T41" fmla="*/ 199 h 226"/>
                <a:gd name="T42" fmla="*/ 46 w 151"/>
                <a:gd name="T43" fmla="*/ 199 h 226"/>
                <a:gd name="T44" fmla="*/ 50 w 151"/>
                <a:gd name="T45" fmla="*/ 195 h 226"/>
                <a:gd name="T46" fmla="*/ 54 w 151"/>
                <a:gd name="T47" fmla="*/ 199 h 226"/>
                <a:gd name="T48" fmla="*/ 57 w 151"/>
                <a:gd name="T49" fmla="*/ 191 h 226"/>
                <a:gd name="T50" fmla="*/ 65 w 151"/>
                <a:gd name="T51" fmla="*/ 191 h 226"/>
                <a:gd name="T52" fmla="*/ 69 w 151"/>
                <a:gd name="T53" fmla="*/ 180 h 226"/>
                <a:gd name="T54" fmla="*/ 73 w 151"/>
                <a:gd name="T55" fmla="*/ 168 h 226"/>
                <a:gd name="T56" fmla="*/ 81 w 151"/>
                <a:gd name="T57" fmla="*/ 164 h 226"/>
                <a:gd name="T58" fmla="*/ 85 w 151"/>
                <a:gd name="T59" fmla="*/ 172 h 226"/>
                <a:gd name="T60" fmla="*/ 93 w 151"/>
                <a:gd name="T61" fmla="*/ 172 h 226"/>
                <a:gd name="T62" fmla="*/ 100 w 151"/>
                <a:gd name="T63" fmla="*/ 176 h 226"/>
                <a:gd name="T64" fmla="*/ 108 w 151"/>
                <a:gd name="T65" fmla="*/ 168 h 226"/>
                <a:gd name="T66" fmla="*/ 116 w 151"/>
                <a:gd name="T67" fmla="*/ 164 h 226"/>
                <a:gd name="T68" fmla="*/ 132 w 151"/>
                <a:gd name="T69" fmla="*/ 160 h 226"/>
                <a:gd name="T70" fmla="*/ 139 w 151"/>
                <a:gd name="T71" fmla="*/ 156 h 226"/>
                <a:gd name="T72" fmla="*/ 147 w 151"/>
                <a:gd name="T73" fmla="*/ 152 h 226"/>
                <a:gd name="T74" fmla="*/ 151 w 151"/>
                <a:gd name="T75" fmla="*/ 145 h 226"/>
                <a:gd name="T76" fmla="*/ 147 w 151"/>
                <a:gd name="T77" fmla="*/ 14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226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040485" y="2169200"/>
              <a:ext cx="141069" cy="242853"/>
            </a:xfrm>
            <a:custGeom>
              <a:avLst/>
              <a:gdLst>
                <a:gd name="T0" fmla="*/ 74 w 79"/>
                <a:gd name="T1" fmla="*/ 101 h 136"/>
                <a:gd name="T2" fmla="*/ 74 w 79"/>
                <a:gd name="T3" fmla="*/ 75 h 136"/>
                <a:gd name="T4" fmla="*/ 67 w 79"/>
                <a:gd name="T5" fmla="*/ 48 h 136"/>
                <a:gd name="T6" fmla="*/ 67 w 79"/>
                <a:gd name="T7" fmla="*/ 42 h 136"/>
                <a:gd name="T8" fmla="*/ 66 w 79"/>
                <a:gd name="T9" fmla="*/ 36 h 136"/>
                <a:gd name="T10" fmla="*/ 66 w 79"/>
                <a:gd name="T11" fmla="*/ 17 h 136"/>
                <a:gd name="T12" fmla="*/ 66 w 79"/>
                <a:gd name="T13" fmla="*/ 6 h 136"/>
                <a:gd name="T14" fmla="*/ 66 w 79"/>
                <a:gd name="T15" fmla="*/ 3 h 136"/>
                <a:gd name="T16" fmla="*/ 60 w 79"/>
                <a:gd name="T17" fmla="*/ 0 h 136"/>
                <a:gd name="T18" fmla="*/ 52 w 79"/>
                <a:gd name="T19" fmla="*/ 4 h 136"/>
                <a:gd name="T20" fmla="*/ 44 w 79"/>
                <a:gd name="T21" fmla="*/ 4 h 136"/>
                <a:gd name="T22" fmla="*/ 41 w 79"/>
                <a:gd name="T23" fmla="*/ 8 h 136"/>
                <a:gd name="T24" fmla="*/ 39 w 79"/>
                <a:gd name="T25" fmla="*/ 12 h 136"/>
                <a:gd name="T26" fmla="*/ 38 w 79"/>
                <a:gd name="T27" fmla="*/ 16 h 136"/>
                <a:gd name="T28" fmla="*/ 38 w 79"/>
                <a:gd name="T29" fmla="*/ 18 h 136"/>
                <a:gd name="T30" fmla="*/ 38 w 79"/>
                <a:gd name="T31" fmla="*/ 30 h 136"/>
                <a:gd name="T32" fmla="*/ 32 w 79"/>
                <a:gd name="T33" fmla="*/ 36 h 136"/>
                <a:gd name="T34" fmla="*/ 31 w 79"/>
                <a:gd name="T35" fmla="*/ 36 h 136"/>
                <a:gd name="T36" fmla="*/ 31 w 79"/>
                <a:gd name="T37" fmla="*/ 42 h 136"/>
                <a:gd name="T38" fmla="*/ 26 w 79"/>
                <a:gd name="T39" fmla="*/ 48 h 136"/>
                <a:gd name="T40" fmla="*/ 26 w 79"/>
                <a:gd name="T41" fmla="*/ 49 h 136"/>
                <a:gd name="T42" fmla="*/ 21 w 79"/>
                <a:gd name="T43" fmla="*/ 56 h 136"/>
                <a:gd name="T44" fmla="*/ 19 w 79"/>
                <a:gd name="T45" fmla="*/ 60 h 136"/>
                <a:gd name="T46" fmla="*/ 21 w 79"/>
                <a:gd name="T47" fmla="*/ 61 h 136"/>
                <a:gd name="T48" fmla="*/ 15 w 79"/>
                <a:gd name="T49" fmla="*/ 72 h 136"/>
                <a:gd name="T50" fmla="*/ 15 w 79"/>
                <a:gd name="T51" fmla="*/ 73 h 136"/>
                <a:gd name="T52" fmla="*/ 10 w 79"/>
                <a:gd name="T53" fmla="*/ 81 h 136"/>
                <a:gd name="T54" fmla="*/ 7 w 79"/>
                <a:gd name="T55" fmla="*/ 85 h 136"/>
                <a:gd name="T56" fmla="*/ 7 w 79"/>
                <a:gd name="T57" fmla="*/ 85 h 136"/>
                <a:gd name="T58" fmla="*/ 8 w 79"/>
                <a:gd name="T59" fmla="*/ 85 h 136"/>
                <a:gd name="T60" fmla="*/ 10 w 79"/>
                <a:gd name="T61" fmla="*/ 86 h 136"/>
                <a:gd name="T62" fmla="*/ 10 w 79"/>
                <a:gd name="T63" fmla="*/ 99 h 136"/>
                <a:gd name="T64" fmla="*/ 10 w 79"/>
                <a:gd name="T65" fmla="*/ 102 h 136"/>
                <a:gd name="T66" fmla="*/ 10 w 79"/>
                <a:gd name="T67" fmla="*/ 102 h 136"/>
                <a:gd name="T68" fmla="*/ 10 w 79"/>
                <a:gd name="T69" fmla="*/ 102 h 136"/>
                <a:gd name="T70" fmla="*/ 10 w 79"/>
                <a:gd name="T71" fmla="*/ 103 h 136"/>
                <a:gd name="T72" fmla="*/ 10 w 79"/>
                <a:gd name="T73" fmla="*/ 103 h 136"/>
                <a:gd name="T74" fmla="*/ 9 w 79"/>
                <a:gd name="T75" fmla="*/ 108 h 136"/>
                <a:gd name="T76" fmla="*/ 8 w 79"/>
                <a:gd name="T77" fmla="*/ 111 h 136"/>
                <a:gd name="T78" fmla="*/ 8 w 79"/>
                <a:gd name="T79" fmla="*/ 112 h 136"/>
                <a:gd name="T80" fmla="*/ 8 w 79"/>
                <a:gd name="T81" fmla="*/ 112 h 136"/>
                <a:gd name="T82" fmla="*/ 7 w 79"/>
                <a:gd name="T83" fmla="*/ 112 h 136"/>
                <a:gd name="T84" fmla="*/ 7 w 79"/>
                <a:gd name="T85" fmla="*/ 112 h 136"/>
                <a:gd name="T86" fmla="*/ 7 w 79"/>
                <a:gd name="T87" fmla="*/ 113 h 136"/>
                <a:gd name="T88" fmla="*/ 1 w 79"/>
                <a:gd name="T89" fmla="*/ 120 h 136"/>
                <a:gd name="T90" fmla="*/ 0 w 79"/>
                <a:gd name="T91" fmla="*/ 120 h 136"/>
                <a:gd name="T92" fmla="*/ 0 w 79"/>
                <a:gd name="T93" fmla="*/ 128 h 136"/>
                <a:gd name="T94" fmla="*/ 0 w 79"/>
                <a:gd name="T95" fmla="*/ 128 h 136"/>
                <a:gd name="T96" fmla="*/ 1 w 79"/>
                <a:gd name="T97" fmla="*/ 128 h 136"/>
                <a:gd name="T98" fmla="*/ 39 w 79"/>
                <a:gd name="T99" fmla="*/ 128 h 136"/>
                <a:gd name="T100" fmla="*/ 39 w 79"/>
                <a:gd name="T101" fmla="*/ 136 h 136"/>
                <a:gd name="T102" fmla="*/ 55 w 79"/>
                <a:gd name="T103" fmla="*/ 136 h 136"/>
                <a:gd name="T104" fmla="*/ 66 w 79"/>
                <a:gd name="T105" fmla="*/ 127 h 136"/>
                <a:gd name="T106" fmla="*/ 67 w 79"/>
                <a:gd name="T107" fmla="*/ 125 h 136"/>
                <a:gd name="T108" fmla="*/ 68 w 79"/>
                <a:gd name="T109" fmla="*/ 121 h 136"/>
                <a:gd name="T110" fmla="*/ 76 w 79"/>
                <a:gd name="T111" fmla="*/ 113 h 136"/>
                <a:gd name="T112" fmla="*/ 79 w 79"/>
                <a:gd name="T113" fmla="*/ 109 h 136"/>
                <a:gd name="T114" fmla="*/ 78 w 79"/>
                <a:gd name="T115" fmla="*/ 108 h 136"/>
                <a:gd name="T116" fmla="*/ 74 w 79"/>
                <a:gd name="T117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136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986915" y="2487052"/>
              <a:ext cx="101784" cy="83927"/>
            </a:xfrm>
            <a:custGeom>
              <a:avLst/>
              <a:gdLst>
                <a:gd name="T0" fmla="*/ 57 w 57"/>
                <a:gd name="T1" fmla="*/ 0 h 47"/>
                <a:gd name="T2" fmla="*/ 57 w 57"/>
                <a:gd name="T3" fmla="*/ 0 h 47"/>
                <a:gd name="T4" fmla="*/ 8 w 57"/>
                <a:gd name="T5" fmla="*/ 0 h 47"/>
                <a:gd name="T6" fmla="*/ 7 w 57"/>
                <a:gd name="T7" fmla="*/ 31 h 47"/>
                <a:gd name="T8" fmla="*/ 7 w 57"/>
                <a:gd name="T9" fmla="*/ 32 h 47"/>
                <a:gd name="T10" fmla="*/ 0 w 57"/>
                <a:gd name="T11" fmla="*/ 37 h 47"/>
                <a:gd name="T12" fmla="*/ 0 w 57"/>
                <a:gd name="T13" fmla="*/ 47 h 47"/>
                <a:gd name="T14" fmla="*/ 8 w 57"/>
                <a:gd name="T15" fmla="*/ 45 h 47"/>
                <a:gd name="T16" fmla="*/ 12 w 57"/>
                <a:gd name="T17" fmla="*/ 41 h 47"/>
                <a:gd name="T18" fmla="*/ 16 w 57"/>
                <a:gd name="T19" fmla="*/ 37 h 47"/>
                <a:gd name="T20" fmla="*/ 28 w 57"/>
                <a:gd name="T21" fmla="*/ 41 h 47"/>
                <a:gd name="T22" fmla="*/ 56 w 57"/>
                <a:gd name="T23" fmla="*/ 36 h 47"/>
                <a:gd name="T24" fmla="*/ 57 w 57"/>
                <a:gd name="T25" fmla="*/ 35 h 47"/>
                <a:gd name="T26" fmla="*/ 57 w 57"/>
                <a:gd name="T27" fmla="*/ 1 h 47"/>
                <a:gd name="T28" fmla="*/ 57 w 57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173535" y="2487052"/>
              <a:ext cx="299995" cy="300888"/>
            </a:xfrm>
            <a:custGeom>
              <a:avLst/>
              <a:gdLst>
                <a:gd name="T0" fmla="*/ 0 w 168"/>
                <a:gd name="T1" fmla="*/ 13 h 168"/>
                <a:gd name="T2" fmla="*/ 0 w 168"/>
                <a:gd name="T3" fmla="*/ 138 h 168"/>
                <a:gd name="T4" fmla="*/ 0 w 168"/>
                <a:gd name="T5" fmla="*/ 138 h 168"/>
                <a:gd name="T6" fmla="*/ 10 w 168"/>
                <a:gd name="T7" fmla="*/ 138 h 168"/>
                <a:gd name="T8" fmla="*/ 15 w 168"/>
                <a:gd name="T9" fmla="*/ 144 h 168"/>
                <a:gd name="T10" fmla="*/ 20 w 168"/>
                <a:gd name="T11" fmla="*/ 150 h 168"/>
                <a:gd name="T12" fmla="*/ 44 w 168"/>
                <a:gd name="T13" fmla="*/ 150 h 168"/>
                <a:gd name="T14" fmla="*/ 49 w 168"/>
                <a:gd name="T15" fmla="*/ 156 h 168"/>
                <a:gd name="T16" fmla="*/ 52 w 168"/>
                <a:gd name="T17" fmla="*/ 156 h 168"/>
                <a:gd name="T18" fmla="*/ 57 w 168"/>
                <a:gd name="T19" fmla="*/ 155 h 168"/>
                <a:gd name="T20" fmla="*/ 60 w 168"/>
                <a:gd name="T21" fmla="*/ 156 h 168"/>
                <a:gd name="T22" fmla="*/ 69 w 168"/>
                <a:gd name="T23" fmla="*/ 159 h 168"/>
                <a:gd name="T24" fmla="*/ 82 w 168"/>
                <a:gd name="T25" fmla="*/ 159 h 168"/>
                <a:gd name="T26" fmla="*/ 89 w 168"/>
                <a:gd name="T27" fmla="*/ 166 h 168"/>
                <a:gd name="T28" fmla="*/ 91 w 168"/>
                <a:gd name="T29" fmla="*/ 168 h 168"/>
                <a:gd name="T30" fmla="*/ 91 w 168"/>
                <a:gd name="T31" fmla="*/ 167 h 168"/>
                <a:gd name="T32" fmla="*/ 91 w 168"/>
                <a:gd name="T33" fmla="*/ 165 h 168"/>
                <a:gd name="T34" fmla="*/ 105 w 168"/>
                <a:gd name="T35" fmla="*/ 157 h 168"/>
                <a:gd name="T36" fmla="*/ 107 w 168"/>
                <a:gd name="T37" fmla="*/ 152 h 168"/>
                <a:gd name="T38" fmla="*/ 110 w 168"/>
                <a:gd name="T39" fmla="*/ 150 h 168"/>
                <a:gd name="T40" fmla="*/ 123 w 168"/>
                <a:gd name="T41" fmla="*/ 145 h 168"/>
                <a:gd name="T42" fmla="*/ 130 w 168"/>
                <a:gd name="T43" fmla="*/ 139 h 168"/>
                <a:gd name="T44" fmla="*/ 131 w 168"/>
                <a:gd name="T45" fmla="*/ 140 h 168"/>
                <a:gd name="T46" fmla="*/ 134 w 168"/>
                <a:gd name="T47" fmla="*/ 139 h 168"/>
                <a:gd name="T48" fmla="*/ 136 w 168"/>
                <a:gd name="T49" fmla="*/ 136 h 168"/>
                <a:gd name="T50" fmla="*/ 141 w 168"/>
                <a:gd name="T51" fmla="*/ 129 h 168"/>
                <a:gd name="T52" fmla="*/ 146 w 168"/>
                <a:gd name="T53" fmla="*/ 129 h 168"/>
                <a:gd name="T54" fmla="*/ 152 w 168"/>
                <a:gd name="T55" fmla="*/ 122 h 168"/>
                <a:gd name="T56" fmla="*/ 156 w 168"/>
                <a:gd name="T57" fmla="*/ 118 h 168"/>
                <a:gd name="T58" fmla="*/ 156 w 168"/>
                <a:gd name="T59" fmla="*/ 106 h 168"/>
                <a:gd name="T60" fmla="*/ 161 w 168"/>
                <a:gd name="T61" fmla="*/ 106 h 168"/>
                <a:gd name="T62" fmla="*/ 161 w 168"/>
                <a:gd name="T63" fmla="*/ 98 h 168"/>
                <a:gd name="T64" fmla="*/ 161 w 168"/>
                <a:gd name="T65" fmla="*/ 94 h 168"/>
                <a:gd name="T66" fmla="*/ 161 w 168"/>
                <a:gd name="T67" fmla="*/ 89 h 168"/>
                <a:gd name="T68" fmla="*/ 161 w 168"/>
                <a:gd name="T69" fmla="*/ 82 h 168"/>
                <a:gd name="T70" fmla="*/ 161 w 168"/>
                <a:gd name="T71" fmla="*/ 78 h 168"/>
                <a:gd name="T72" fmla="*/ 166 w 168"/>
                <a:gd name="T73" fmla="*/ 65 h 168"/>
                <a:gd name="T74" fmla="*/ 168 w 168"/>
                <a:gd name="T75" fmla="*/ 61 h 168"/>
                <a:gd name="T76" fmla="*/ 168 w 168"/>
                <a:gd name="T77" fmla="*/ 2 h 168"/>
                <a:gd name="T78" fmla="*/ 168 w 168"/>
                <a:gd name="T79" fmla="*/ 0 h 168"/>
                <a:gd name="T80" fmla="*/ 124 w 168"/>
                <a:gd name="T81" fmla="*/ 25 h 168"/>
                <a:gd name="T82" fmla="*/ 112 w 168"/>
                <a:gd name="T83" fmla="*/ 25 h 168"/>
                <a:gd name="T84" fmla="*/ 100 w 168"/>
                <a:gd name="T85" fmla="*/ 29 h 168"/>
                <a:gd name="T86" fmla="*/ 84 w 168"/>
                <a:gd name="T87" fmla="*/ 25 h 168"/>
                <a:gd name="T88" fmla="*/ 77 w 168"/>
                <a:gd name="T89" fmla="*/ 25 h 168"/>
                <a:gd name="T90" fmla="*/ 69 w 168"/>
                <a:gd name="T91" fmla="*/ 17 h 168"/>
                <a:gd name="T92" fmla="*/ 61 w 168"/>
                <a:gd name="T93" fmla="*/ 13 h 168"/>
                <a:gd name="T94" fmla="*/ 62 w 168"/>
                <a:gd name="T95" fmla="*/ 13 h 168"/>
                <a:gd name="T96" fmla="*/ 1 w 168"/>
                <a:gd name="T97" fmla="*/ 13 h 168"/>
                <a:gd name="T98" fmla="*/ 0 w 168"/>
                <a:gd name="T99" fmla="*/ 1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68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473530" y="2469195"/>
              <a:ext cx="400887" cy="238389"/>
            </a:xfrm>
            <a:custGeom>
              <a:avLst/>
              <a:gdLst>
                <a:gd name="T0" fmla="*/ 0 w 224"/>
                <a:gd name="T1" fmla="*/ 71 h 133"/>
                <a:gd name="T2" fmla="*/ 0 w 224"/>
                <a:gd name="T3" fmla="*/ 75 h 133"/>
                <a:gd name="T4" fmla="*/ 0 w 224"/>
                <a:gd name="T5" fmla="*/ 130 h 133"/>
                <a:gd name="T6" fmla="*/ 36 w 224"/>
                <a:gd name="T7" fmla="*/ 130 h 133"/>
                <a:gd name="T8" fmla="*/ 181 w 224"/>
                <a:gd name="T9" fmla="*/ 130 h 133"/>
                <a:gd name="T10" fmla="*/ 191 w 224"/>
                <a:gd name="T11" fmla="*/ 133 h 133"/>
                <a:gd name="T12" fmla="*/ 191 w 224"/>
                <a:gd name="T13" fmla="*/ 133 h 133"/>
                <a:gd name="T14" fmla="*/ 192 w 224"/>
                <a:gd name="T15" fmla="*/ 133 h 133"/>
                <a:gd name="T16" fmla="*/ 198 w 224"/>
                <a:gd name="T17" fmla="*/ 130 h 133"/>
                <a:gd name="T18" fmla="*/ 211 w 224"/>
                <a:gd name="T19" fmla="*/ 118 h 133"/>
                <a:gd name="T20" fmla="*/ 211 w 224"/>
                <a:gd name="T21" fmla="*/ 118 h 133"/>
                <a:gd name="T22" fmla="*/ 211 w 224"/>
                <a:gd name="T23" fmla="*/ 113 h 133"/>
                <a:gd name="T24" fmla="*/ 215 w 224"/>
                <a:gd name="T25" fmla="*/ 107 h 133"/>
                <a:gd name="T26" fmla="*/ 215 w 224"/>
                <a:gd name="T27" fmla="*/ 92 h 133"/>
                <a:gd name="T28" fmla="*/ 208 w 224"/>
                <a:gd name="T29" fmla="*/ 79 h 133"/>
                <a:gd name="T30" fmla="*/ 208 w 224"/>
                <a:gd name="T31" fmla="*/ 79 h 133"/>
                <a:gd name="T32" fmla="*/ 205 w 224"/>
                <a:gd name="T33" fmla="*/ 80 h 133"/>
                <a:gd name="T34" fmla="*/ 205 w 224"/>
                <a:gd name="T35" fmla="*/ 80 h 133"/>
                <a:gd name="T36" fmla="*/ 205 w 224"/>
                <a:gd name="T37" fmla="*/ 79 h 133"/>
                <a:gd name="T38" fmla="*/ 206 w 224"/>
                <a:gd name="T39" fmla="*/ 78 h 133"/>
                <a:gd name="T40" fmla="*/ 206 w 224"/>
                <a:gd name="T41" fmla="*/ 78 h 133"/>
                <a:gd name="T42" fmla="*/ 206 w 224"/>
                <a:gd name="T43" fmla="*/ 78 h 133"/>
                <a:gd name="T44" fmla="*/ 207 w 224"/>
                <a:gd name="T45" fmla="*/ 75 h 133"/>
                <a:gd name="T46" fmla="*/ 209 w 224"/>
                <a:gd name="T47" fmla="*/ 69 h 133"/>
                <a:gd name="T48" fmla="*/ 215 w 224"/>
                <a:gd name="T49" fmla="*/ 60 h 133"/>
                <a:gd name="T50" fmla="*/ 215 w 224"/>
                <a:gd name="T51" fmla="*/ 49 h 133"/>
                <a:gd name="T52" fmla="*/ 224 w 224"/>
                <a:gd name="T53" fmla="*/ 46 h 133"/>
                <a:gd name="T54" fmla="*/ 223 w 224"/>
                <a:gd name="T55" fmla="*/ 46 h 133"/>
                <a:gd name="T56" fmla="*/ 222 w 224"/>
                <a:gd name="T57" fmla="*/ 45 h 133"/>
                <a:gd name="T58" fmla="*/ 215 w 224"/>
                <a:gd name="T59" fmla="*/ 37 h 133"/>
                <a:gd name="T60" fmla="*/ 213 w 224"/>
                <a:gd name="T61" fmla="*/ 30 h 133"/>
                <a:gd name="T62" fmla="*/ 209 w 224"/>
                <a:gd name="T63" fmla="*/ 21 h 133"/>
                <a:gd name="T64" fmla="*/ 209 w 224"/>
                <a:gd name="T65" fmla="*/ 21 h 133"/>
                <a:gd name="T66" fmla="*/ 208 w 224"/>
                <a:gd name="T67" fmla="*/ 21 h 133"/>
                <a:gd name="T68" fmla="*/ 204 w 224"/>
                <a:gd name="T69" fmla="*/ 24 h 133"/>
                <a:gd name="T70" fmla="*/ 206 w 224"/>
                <a:gd name="T71" fmla="*/ 21 h 133"/>
                <a:gd name="T72" fmla="*/ 205 w 224"/>
                <a:gd name="T73" fmla="*/ 16 h 133"/>
                <a:gd name="T74" fmla="*/ 204 w 224"/>
                <a:gd name="T75" fmla="*/ 2 h 133"/>
                <a:gd name="T76" fmla="*/ 26 w 224"/>
                <a:gd name="T77" fmla="*/ 2 h 133"/>
                <a:gd name="T78" fmla="*/ 25 w 224"/>
                <a:gd name="T79" fmla="*/ 1 h 133"/>
                <a:gd name="T80" fmla="*/ 25 w 224"/>
                <a:gd name="T81" fmla="*/ 1 h 133"/>
                <a:gd name="T82" fmla="*/ 18 w 224"/>
                <a:gd name="T83" fmla="*/ 1 h 133"/>
                <a:gd name="T84" fmla="*/ 18 w 224"/>
                <a:gd name="T85" fmla="*/ 0 h 133"/>
                <a:gd name="T86" fmla="*/ 17 w 224"/>
                <a:gd name="T87" fmla="*/ 0 h 133"/>
                <a:gd name="T88" fmla="*/ 0 w 224"/>
                <a:gd name="T89" fmla="*/ 10 h 133"/>
                <a:gd name="T90" fmla="*/ 0 w 224"/>
                <a:gd name="T91" fmla="*/ 12 h 133"/>
                <a:gd name="T92" fmla="*/ 0 w 224"/>
                <a:gd name="T93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4" h="133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grpFill/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3519065" y="2204913"/>
              <a:ext cx="542848" cy="403565"/>
            </a:xfrm>
            <a:custGeom>
              <a:avLst/>
              <a:gdLst>
                <a:gd name="T0" fmla="*/ 269 w 304"/>
                <a:gd name="T1" fmla="*/ 190 h 226"/>
                <a:gd name="T2" fmla="*/ 269 w 304"/>
                <a:gd name="T3" fmla="*/ 135 h 226"/>
                <a:gd name="T4" fmla="*/ 273 w 304"/>
                <a:gd name="T5" fmla="*/ 106 h 226"/>
                <a:gd name="T6" fmla="*/ 269 w 304"/>
                <a:gd name="T7" fmla="*/ 0 h 226"/>
                <a:gd name="T8" fmla="*/ 169 w 304"/>
                <a:gd name="T9" fmla="*/ 19 h 226"/>
                <a:gd name="T10" fmla="*/ 141 w 304"/>
                <a:gd name="T11" fmla="*/ 47 h 226"/>
                <a:gd name="T12" fmla="*/ 149 w 304"/>
                <a:gd name="T13" fmla="*/ 54 h 226"/>
                <a:gd name="T14" fmla="*/ 145 w 304"/>
                <a:gd name="T15" fmla="*/ 62 h 226"/>
                <a:gd name="T16" fmla="*/ 149 w 304"/>
                <a:gd name="T17" fmla="*/ 78 h 226"/>
                <a:gd name="T18" fmla="*/ 118 w 304"/>
                <a:gd name="T19" fmla="*/ 90 h 226"/>
                <a:gd name="T20" fmla="*/ 94 w 304"/>
                <a:gd name="T21" fmla="*/ 93 h 226"/>
                <a:gd name="T22" fmla="*/ 36 w 304"/>
                <a:gd name="T23" fmla="*/ 93 h 226"/>
                <a:gd name="T24" fmla="*/ 32 w 304"/>
                <a:gd name="T25" fmla="*/ 129 h 226"/>
                <a:gd name="T26" fmla="*/ 0 w 304"/>
                <a:gd name="T27" fmla="*/ 148 h 226"/>
                <a:gd name="T28" fmla="*/ 179 w 304"/>
                <a:gd name="T29" fmla="*/ 150 h 226"/>
                <a:gd name="T30" fmla="*/ 179 w 304"/>
                <a:gd name="T31" fmla="*/ 172 h 226"/>
                <a:gd name="T32" fmla="*/ 188 w 304"/>
                <a:gd name="T33" fmla="*/ 178 h 226"/>
                <a:gd name="T34" fmla="*/ 198 w 304"/>
                <a:gd name="T35" fmla="*/ 193 h 226"/>
                <a:gd name="T36" fmla="*/ 214 w 304"/>
                <a:gd name="T37" fmla="*/ 202 h 226"/>
                <a:gd name="T38" fmla="*/ 236 w 304"/>
                <a:gd name="T39" fmla="*/ 219 h 226"/>
                <a:gd name="T40" fmla="*/ 247 w 304"/>
                <a:gd name="T41" fmla="*/ 210 h 226"/>
                <a:gd name="T42" fmla="*/ 239 w 304"/>
                <a:gd name="T43" fmla="*/ 220 h 226"/>
                <a:gd name="T44" fmla="*/ 238 w 304"/>
                <a:gd name="T45" fmla="*/ 222 h 226"/>
                <a:gd name="T46" fmla="*/ 236 w 304"/>
                <a:gd name="T47" fmla="*/ 225 h 226"/>
                <a:gd name="T48" fmla="*/ 239 w 304"/>
                <a:gd name="T49" fmla="*/ 225 h 226"/>
                <a:gd name="T50" fmla="*/ 241 w 304"/>
                <a:gd name="T51" fmla="*/ 223 h 226"/>
                <a:gd name="T52" fmla="*/ 242 w 304"/>
                <a:gd name="T53" fmla="*/ 221 h 226"/>
                <a:gd name="T54" fmla="*/ 299 w 304"/>
                <a:gd name="T55" fmla="*/ 200 h 226"/>
                <a:gd name="T56" fmla="*/ 298 w 304"/>
                <a:gd name="T57" fmla="*/ 200 h 226"/>
                <a:gd name="T58" fmla="*/ 299 w 304"/>
                <a:gd name="T59" fmla="*/ 200 h 226"/>
                <a:gd name="T60" fmla="*/ 302 w 304"/>
                <a:gd name="T61" fmla="*/ 207 h 226"/>
                <a:gd name="T62" fmla="*/ 298 w 304"/>
                <a:gd name="T63" fmla="*/ 209 h 226"/>
                <a:gd name="T64" fmla="*/ 296 w 304"/>
                <a:gd name="T65" fmla="*/ 208 h 226"/>
                <a:gd name="T66" fmla="*/ 294 w 304"/>
                <a:gd name="T67" fmla="*/ 209 h 226"/>
                <a:gd name="T68" fmla="*/ 291 w 304"/>
                <a:gd name="T69" fmla="*/ 209 h 226"/>
                <a:gd name="T70" fmla="*/ 288 w 304"/>
                <a:gd name="T71" fmla="*/ 212 h 226"/>
                <a:gd name="T72" fmla="*/ 284 w 304"/>
                <a:gd name="T73" fmla="*/ 212 h 226"/>
                <a:gd name="T74" fmla="*/ 290 w 304"/>
                <a:gd name="T75" fmla="*/ 207 h 226"/>
                <a:gd name="T76" fmla="*/ 290 w 304"/>
                <a:gd name="T77" fmla="*/ 205 h 226"/>
                <a:gd name="T78" fmla="*/ 284 w 304"/>
                <a:gd name="T79" fmla="*/ 209 h 226"/>
                <a:gd name="T80" fmla="*/ 270 w 304"/>
                <a:gd name="T81" fmla="*/ 211 h 226"/>
                <a:gd name="T82" fmla="*/ 264 w 304"/>
                <a:gd name="T83" fmla="*/ 212 h 226"/>
                <a:gd name="T84" fmla="*/ 259 w 304"/>
                <a:gd name="T85" fmla="*/ 212 h 226"/>
                <a:gd name="T86" fmla="*/ 251 w 304"/>
                <a:gd name="T87" fmla="*/ 216 h 226"/>
                <a:gd name="T88" fmla="*/ 247 w 304"/>
                <a:gd name="T89" fmla="*/ 216 h 226"/>
                <a:gd name="T90" fmla="*/ 244 w 304"/>
                <a:gd name="T91" fmla="*/ 219 h 226"/>
                <a:gd name="T92" fmla="*/ 244 w 304"/>
                <a:gd name="T93" fmla="*/ 221 h 226"/>
                <a:gd name="T94" fmla="*/ 245 w 304"/>
                <a:gd name="T95" fmla="*/ 223 h 226"/>
                <a:gd name="T96" fmla="*/ 250 w 304"/>
                <a:gd name="T97" fmla="*/ 223 h 226"/>
                <a:gd name="T98" fmla="*/ 253 w 304"/>
                <a:gd name="T99" fmla="*/ 222 h 226"/>
                <a:gd name="T100" fmla="*/ 256 w 304"/>
                <a:gd name="T101" fmla="*/ 222 h 226"/>
                <a:gd name="T102" fmla="*/ 259 w 304"/>
                <a:gd name="T103" fmla="*/ 222 h 226"/>
                <a:gd name="T104" fmla="*/ 264 w 304"/>
                <a:gd name="T105" fmla="*/ 221 h 226"/>
                <a:gd name="T106" fmla="*/ 269 w 304"/>
                <a:gd name="T107" fmla="*/ 221 h 226"/>
                <a:gd name="T108" fmla="*/ 273 w 304"/>
                <a:gd name="T109" fmla="*/ 219 h 226"/>
                <a:gd name="T110" fmla="*/ 279 w 304"/>
                <a:gd name="T111" fmla="*/ 218 h 226"/>
                <a:gd name="T112" fmla="*/ 285 w 304"/>
                <a:gd name="T113" fmla="*/ 216 h 226"/>
                <a:gd name="T114" fmla="*/ 288 w 304"/>
                <a:gd name="T115" fmla="*/ 216 h 226"/>
                <a:gd name="T116" fmla="*/ 292 w 304"/>
                <a:gd name="T117" fmla="*/ 214 h 226"/>
                <a:gd name="T118" fmla="*/ 295 w 304"/>
                <a:gd name="T119" fmla="*/ 212 h 226"/>
                <a:gd name="T120" fmla="*/ 298 w 304"/>
                <a:gd name="T121" fmla="*/ 210 h 226"/>
                <a:gd name="T122" fmla="*/ 302 w 304"/>
                <a:gd name="T123" fmla="*/ 209 h 226"/>
                <a:gd name="T124" fmla="*/ 304 w 304"/>
                <a:gd name="T125" fmla="*/ 20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226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6" y="213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6" y="208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4" y="212"/>
                    <a:pt x="261" y="212"/>
                    <a:pt x="261" y="212"/>
                  </a:cubicBezTo>
                  <a:cubicBezTo>
                    <a:pt x="261" y="212"/>
                    <a:pt x="260" y="212"/>
                    <a:pt x="260" y="212"/>
                  </a:cubicBezTo>
                  <a:cubicBezTo>
                    <a:pt x="260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0" y="215"/>
                    <a:pt x="291" y="214"/>
                    <a:pt x="291" y="214"/>
                  </a:cubicBezTo>
                  <a:cubicBezTo>
                    <a:pt x="291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27618" y="1340247"/>
            <a:ext cx="950753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OCHIN Epic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(94 total members)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7617" y="1691190"/>
            <a:ext cx="1457939" cy="57707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Oregon Medicaid Meaningful Use Technical Assistance Program (OMMUTAP)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(37 total members)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7531" y="2284182"/>
            <a:ext cx="1182434" cy="32316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OCHIN Billing Services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(24 total members)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7531" y="2705722"/>
            <a:ext cx="1029374" cy="57707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OCHIN Broadband 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Network Services 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(258 total connections)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7533" y="3249080"/>
            <a:ext cx="950753" cy="32316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Acuere </a:t>
            </a:r>
            <a:r>
              <a:rPr lang="en-US" sz="800" kern="0" dirty="0" err="1">
                <a:solidFill>
                  <a:prstClr val="black"/>
                </a:solidFill>
              </a:rPr>
              <a:t>QOL</a:t>
            </a:r>
            <a:endParaRPr lang="en-US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(23 total states)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7533" y="3670623"/>
            <a:ext cx="1363721" cy="32316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OCHIN Research</a:t>
            </a:r>
          </a:p>
          <a:p>
            <a:pPr>
              <a:defRPr/>
            </a:pPr>
            <a:r>
              <a:rPr lang="en-US" sz="800" kern="0" dirty="0">
                <a:solidFill>
                  <a:prstClr val="black"/>
                </a:solidFill>
              </a:rPr>
              <a:t>(20 active partnerships)</a:t>
            </a:r>
          </a:p>
        </p:txBody>
      </p:sp>
      <p:sp>
        <p:nvSpPr>
          <p:cNvPr id="63" name="Oval 62"/>
          <p:cNvSpPr/>
          <p:nvPr/>
        </p:nvSpPr>
        <p:spPr>
          <a:xfrm>
            <a:off x="643895" y="1416094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8938" y="1872491"/>
            <a:ext cx="171450" cy="17145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53981" y="2365779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53981" y="3740548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53981" y="3309363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53981" y="2837571"/>
            <a:ext cx="171450" cy="171450"/>
          </a:xfrm>
          <a:prstGeom prst="ellipse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582368" y="1072914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70" name="Oval 69"/>
          <p:cNvSpPr/>
          <p:nvPr/>
        </p:nvSpPr>
        <p:spPr>
          <a:xfrm>
            <a:off x="3869727" y="1096904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3723631" y="1149830"/>
            <a:ext cx="171450" cy="171450"/>
          </a:xfrm>
          <a:prstGeom prst="ellipse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2528589" y="966181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2720353" y="960208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74" name="Oval 73"/>
          <p:cNvSpPr/>
          <p:nvPr/>
        </p:nvSpPr>
        <p:spPr>
          <a:xfrm>
            <a:off x="2676451" y="1196390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2832601" y="1103465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6" name="Oval 75"/>
          <p:cNvSpPr/>
          <p:nvPr/>
        </p:nvSpPr>
        <p:spPr>
          <a:xfrm>
            <a:off x="2526852" y="1131658"/>
            <a:ext cx="171450" cy="171450"/>
          </a:xfrm>
          <a:prstGeom prst="ellipse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7" name="Oval 76"/>
          <p:cNvSpPr/>
          <p:nvPr/>
        </p:nvSpPr>
        <p:spPr>
          <a:xfrm>
            <a:off x="2375801" y="1505768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35</a:t>
            </a:r>
          </a:p>
        </p:txBody>
      </p:sp>
      <p:sp>
        <p:nvSpPr>
          <p:cNvPr id="78" name="Oval 77"/>
          <p:cNvSpPr/>
          <p:nvPr/>
        </p:nvSpPr>
        <p:spPr>
          <a:xfrm>
            <a:off x="2518922" y="1422649"/>
            <a:ext cx="171450" cy="17145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600" kern="0" dirty="0">
                <a:solidFill>
                  <a:prstClr val="black"/>
                </a:solidFill>
                <a:latin typeface="Calibri" panose="020F0502020204030204"/>
              </a:rPr>
              <a:t>37</a:t>
            </a:r>
          </a:p>
        </p:txBody>
      </p:sp>
      <p:sp>
        <p:nvSpPr>
          <p:cNvPr id="79" name="Oval 78"/>
          <p:cNvSpPr/>
          <p:nvPr/>
        </p:nvSpPr>
        <p:spPr>
          <a:xfrm>
            <a:off x="2487120" y="1609970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80" name="Oval 79"/>
          <p:cNvSpPr/>
          <p:nvPr/>
        </p:nvSpPr>
        <p:spPr>
          <a:xfrm>
            <a:off x="2800454" y="1620714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81" name="Oval 80"/>
          <p:cNvSpPr/>
          <p:nvPr/>
        </p:nvSpPr>
        <p:spPr>
          <a:xfrm>
            <a:off x="2859833" y="1438520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35</a:t>
            </a:r>
          </a:p>
        </p:txBody>
      </p:sp>
      <p:sp>
        <p:nvSpPr>
          <p:cNvPr id="82" name="Oval 81"/>
          <p:cNvSpPr/>
          <p:nvPr/>
        </p:nvSpPr>
        <p:spPr>
          <a:xfrm>
            <a:off x="2645714" y="1534496"/>
            <a:ext cx="171450" cy="171450"/>
          </a:xfrm>
          <a:prstGeom prst="ellipse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600" kern="0" dirty="0">
                <a:solidFill>
                  <a:prstClr val="black"/>
                </a:solidFill>
                <a:latin typeface="Calibri" panose="020F0502020204030204"/>
              </a:rPr>
              <a:t>249</a:t>
            </a:r>
          </a:p>
        </p:txBody>
      </p:sp>
      <p:sp>
        <p:nvSpPr>
          <p:cNvPr id="83" name="Oval 82"/>
          <p:cNvSpPr/>
          <p:nvPr/>
        </p:nvSpPr>
        <p:spPr>
          <a:xfrm>
            <a:off x="5030122" y="4593907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89088" y="3778259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85" name="Oval 84"/>
          <p:cNvSpPr/>
          <p:nvPr/>
        </p:nvSpPr>
        <p:spPr>
          <a:xfrm>
            <a:off x="2895691" y="3932444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86" name="Oval 85"/>
          <p:cNvSpPr/>
          <p:nvPr/>
        </p:nvSpPr>
        <p:spPr>
          <a:xfrm>
            <a:off x="2713325" y="3993725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87" name="Oval 86"/>
          <p:cNvSpPr/>
          <p:nvPr/>
        </p:nvSpPr>
        <p:spPr>
          <a:xfrm>
            <a:off x="4123973" y="2803612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227914" y="2905009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484820" y="2116416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21</a:t>
            </a:r>
          </a:p>
        </p:txBody>
      </p:sp>
      <p:sp>
        <p:nvSpPr>
          <p:cNvPr id="90" name="Oval 89"/>
          <p:cNvSpPr/>
          <p:nvPr/>
        </p:nvSpPr>
        <p:spPr>
          <a:xfrm>
            <a:off x="2592077" y="2236025"/>
            <a:ext cx="171450" cy="171450"/>
          </a:xfrm>
          <a:prstGeom prst="ellipse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91" name="Oval 90"/>
          <p:cNvSpPr/>
          <p:nvPr/>
        </p:nvSpPr>
        <p:spPr>
          <a:xfrm>
            <a:off x="2529932" y="2385898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2" name="Oval 91"/>
          <p:cNvSpPr/>
          <p:nvPr/>
        </p:nvSpPr>
        <p:spPr>
          <a:xfrm>
            <a:off x="2676451" y="2443749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93" name="Oval 92"/>
          <p:cNvSpPr/>
          <p:nvPr/>
        </p:nvSpPr>
        <p:spPr>
          <a:xfrm>
            <a:off x="2732912" y="2619932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21</a:t>
            </a:r>
          </a:p>
        </p:txBody>
      </p:sp>
      <p:sp>
        <p:nvSpPr>
          <p:cNvPr id="94" name="Oval 93"/>
          <p:cNvSpPr/>
          <p:nvPr/>
        </p:nvSpPr>
        <p:spPr>
          <a:xfrm>
            <a:off x="2947771" y="2160335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5" name="Oval 94"/>
          <p:cNvSpPr/>
          <p:nvPr/>
        </p:nvSpPr>
        <p:spPr>
          <a:xfrm>
            <a:off x="3051712" y="2261732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6" name="Oval 95"/>
          <p:cNvSpPr/>
          <p:nvPr/>
        </p:nvSpPr>
        <p:spPr>
          <a:xfrm>
            <a:off x="3491081" y="2126317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595022" y="2227714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4944397" y="2280054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5543757" y="2350087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323637" y="1221540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01" name="Oval 100"/>
          <p:cNvSpPr/>
          <p:nvPr/>
        </p:nvSpPr>
        <p:spPr>
          <a:xfrm>
            <a:off x="5427578" y="1322937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4772947" y="3297161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4845540" y="3160738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4" name="Oval 103"/>
          <p:cNvSpPr/>
          <p:nvPr/>
        </p:nvSpPr>
        <p:spPr>
          <a:xfrm>
            <a:off x="4949481" y="3262135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5948475" y="2090937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06" name="Oval 105"/>
          <p:cNvSpPr/>
          <p:nvPr/>
        </p:nvSpPr>
        <p:spPr>
          <a:xfrm>
            <a:off x="5867329" y="1440518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5979577" y="1583776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08" name="Oval 107"/>
          <p:cNvSpPr/>
          <p:nvPr/>
        </p:nvSpPr>
        <p:spPr>
          <a:xfrm>
            <a:off x="5822483" y="1594677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09" name="Oval 108"/>
          <p:cNvSpPr/>
          <p:nvPr/>
        </p:nvSpPr>
        <p:spPr>
          <a:xfrm>
            <a:off x="7464791" y="1739032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10" name="Oval 109"/>
          <p:cNvSpPr/>
          <p:nvPr/>
        </p:nvSpPr>
        <p:spPr>
          <a:xfrm>
            <a:off x="6928335" y="2730003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11" name="Oval 110"/>
          <p:cNvSpPr/>
          <p:nvPr/>
        </p:nvSpPr>
        <p:spPr>
          <a:xfrm>
            <a:off x="7088600" y="2713603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12" name="Oval 111"/>
          <p:cNvSpPr/>
          <p:nvPr/>
        </p:nvSpPr>
        <p:spPr>
          <a:xfrm>
            <a:off x="6606828" y="2072189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13" name="Oval 112"/>
          <p:cNvSpPr/>
          <p:nvPr/>
        </p:nvSpPr>
        <p:spPr>
          <a:xfrm>
            <a:off x="6719076" y="2215446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14" name="Oval 113"/>
          <p:cNvSpPr/>
          <p:nvPr/>
        </p:nvSpPr>
        <p:spPr>
          <a:xfrm>
            <a:off x="6561982" y="2226347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68576" tIns="34289" rIns="68576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15" name="Oval 114"/>
          <p:cNvSpPr/>
          <p:nvPr/>
        </p:nvSpPr>
        <p:spPr>
          <a:xfrm>
            <a:off x="6857955" y="2393106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414862" y="2498677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17" name="Oval 116"/>
          <p:cNvSpPr/>
          <p:nvPr/>
        </p:nvSpPr>
        <p:spPr>
          <a:xfrm>
            <a:off x="7114004" y="2477181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18" name="Oval 117"/>
          <p:cNvSpPr/>
          <p:nvPr/>
        </p:nvSpPr>
        <p:spPr>
          <a:xfrm>
            <a:off x="6522080" y="3027050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19" name="Oval 118"/>
          <p:cNvSpPr/>
          <p:nvPr/>
        </p:nvSpPr>
        <p:spPr>
          <a:xfrm>
            <a:off x="6633147" y="3138339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0" name="Oval 119"/>
          <p:cNvSpPr/>
          <p:nvPr/>
        </p:nvSpPr>
        <p:spPr>
          <a:xfrm>
            <a:off x="6676877" y="3649705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782479" y="3759347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2" name="Oval 121"/>
          <p:cNvSpPr/>
          <p:nvPr/>
        </p:nvSpPr>
        <p:spPr>
          <a:xfrm>
            <a:off x="7573364" y="2643065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123" name="Straight Connector 122"/>
          <p:cNvCxnSpPr>
            <a:stCxn id="122" idx="1"/>
            <a:endCxn id="32" idx="20"/>
          </p:cNvCxnSpPr>
          <p:nvPr/>
        </p:nvCxnSpPr>
        <p:spPr>
          <a:xfrm flipH="1" flipV="1">
            <a:off x="7398082" y="2537936"/>
            <a:ext cx="200393" cy="130239"/>
          </a:xfrm>
          <a:prstGeom prst="line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7683688" y="2641771"/>
            <a:ext cx="318047" cy="17697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>
              <a:defRPr/>
            </a:pPr>
            <a:r>
              <a:rPr lang="en-US" sz="700" kern="0" dirty="0">
                <a:solidFill>
                  <a:prstClr val="black"/>
                </a:solidFill>
              </a:rPr>
              <a:t>(DC)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H="1" flipV="1">
            <a:off x="7970770" y="2068138"/>
            <a:ext cx="147437" cy="178115"/>
          </a:xfrm>
          <a:prstGeom prst="line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cxnSp>
        <p:nvCxnSpPr>
          <p:cNvPr id="126" name="Straight Connector 125"/>
          <p:cNvCxnSpPr/>
          <p:nvPr/>
        </p:nvCxnSpPr>
        <p:spPr>
          <a:xfrm flipH="1">
            <a:off x="7960687" y="1923024"/>
            <a:ext cx="175544" cy="63499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27" name="Oval 126"/>
          <p:cNvSpPr/>
          <p:nvPr/>
        </p:nvSpPr>
        <p:spPr>
          <a:xfrm>
            <a:off x="7868099" y="2237997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8" name="Straight Connector 127"/>
          <p:cNvCxnSpPr>
            <a:stCxn id="15" idx="6"/>
            <a:endCxn id="127" idx="0"/>
          </p:cNvCxnSpPr>
          <p:nvPr/>
        </p:nvCxnSpPr>
        <p:spPr>
          <a:xfrm>
            <a:off x="7941989" y="2121121"/>
            <a:ext cx="11835" cy="116879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29" name="Oval 128"/>
          <p:cNvSpPr/>
          <p:nvPr/>
        </p:nvSpPr>
        <p:spPr>
          <a:xfrm>
            <a:off x="7627456" y="2471399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endParaRPr lang="en-US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0" name="Straight Connector 129"/>
          <p:cNvCxnSpPr>
            <a:endCxn id="129" idx="2"/>
          </p:cNvCxnSpPr>
          <p:nvPr/>
        </p:nvCxnSpPr>
        <p:spPr>
          <a:xfrm>
            <a:off x="7516586" y="2537640"/>
            <a:ext cx="110873" cy="19486"/>
          </a:xfrm>
          <a:prstGeom prst="line">
            <a:avLst/>
          </a:prstGeom>
          <a:noFill/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31" name="Oval 130"/>
          <p:cNvSpPr/>
          <p:nvPr/>
        </p:nvSpPr>
        <p:spPr>
          <a:xfrm>
            <a:off x="6244713" y="2147828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2" name="Oval 131"/>
          <p:cNvSpPr/>
          <p:nvPr/>
        </p:nvSpPr>
        <p:spPr>
          <a:xfrm>
            <a:off x="6216332" y="2323722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3" name="Oval 132"/>
          <p:cNvSpPr/>
          <p:nvPr/>
        </p:nvSpPr>
        <p:spPr>
          <a:xfrm>
            <a:off x="3090310" y="2100554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cxnSp>
        <p:nvCxnSpPr>
          <p:cNvPr id="134" name="Straight Connector 133"/>
          <p:cNvCxnSpPr>
            <a:stCxn id="136" idx="2"/>
          </p:cNvCxnSpPr>
          <p:nvPr/>
        </p:nvCxnSpPr>
        <p:spPr>
          <a:xfrm flipH="1" flipV="1">
            <a:off x="7971877" y="2007304"/>
            <a:ext cx="270320" cy="6473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35" name="Straight Connector 134"/>
          <p:cNvCxnSpPr/>
          <p:nvPr/>
        </p:nvCxnSpPr>
        <p:spPr>
          <a:xfrm flipH="1" flipV="1">
            <a:off x="7971336" y="2041961"/>
            <a:ext cx="259570" cy="98785"/>
          </a:xfrm>
          <a:prstGeom prst="line">
            <a:avLst/>
          </a:prstGeom>
          <a:noFill/>
          <a:ln w="19050" cap="flat" cmpd="sng" algn="ctr">
            <a:solidFill>
              <a:srgbClr val="D6F076"/>
            </a:solidFill>
            <a:prstDash val="solid"/>
            <a:miter lim="800000"/>
          </a:ln>
          <a:effectLst/>
        </p:spPr>
      </p:cxnSp>
      <p:sp>
        <p:nvSpPr>
          <p:cNvPr id="136" name="Oval 135"/>
          <p:cNvSpPr/>
          <p:nvPr/>
        </p:nvSpPr>
        <p:spPr>
          <a:xfrm>
            <a:off x="8242197" y="1928049"/>
            <a:ext cx="171450" cy="171450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37" name="Oval 136"/>
          <p:cNvSpPr/>
          <p:nvPr/>
        </p:nvSpPr>
        <p:spPr>
          <a:xfrm>
            <a:off x="8124240" y="1801328"/>
            <a:ext cx="171450" cy="17145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white"/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138" name="Oval 137"/>
          <p:cNvSpPr/>
          <p:nvPr/>
        </p:nvSpPr>
        <p:spPr>
          <a:xfrm>
            <a:off x="8042941" y="2182857"/>
            <a:ext cx="171450" cy="17145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9" name="Oval 138"/>
          <p:cNvSpPr/>
          <p:nvPr/>
        </p:nvSpPr>
        <p:spPr>
          <a:xfrm>
            <a:off x="8163489" y="2071574"/>
            <a:ext cx="171450" cy="171450"/>
          </a:xfrm>
          <a:prstGeom prst="ellipse">
            <a:avLst/>
          </a:prstGeom>
          <a:solidFill>
            <a:srgbClr val="D6F07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34289" rIns="0" bIns="34289" rtlCol="0" anchor="ctr"/>
          <a:lstStyle/>
          <a:p>
            <a:pPr algn="ctr">
              <a:defRPr/>
            </a:pPr>
            <a:r>
              <a:rPr lang="en-US" sz="800" kern="0" dirty="0">
                <a:solidFill>
                  <a:prstClr val="black"/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80588" y="4719702"/>
            <a:ext cx="3969688" cy="37702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accent5">
                    <a:lumMod val="50000"/>
                  </a:schemeClr>
                </a:solidFill>
              </a:rPr>
              <a:t>This map is a representation of the overall products and services provided to OCHIN members and their clinics. </a:t>
            </a:r>
            <a:r>
              <a:rPr lang="en-US" sz="7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700" b="1" i="1" dirty="0">
                <a:solidFill>
                  <a:schemeClr val="accent5">
                    <a:lumMod val="50000"/>
                  </a:schemeClr>
                </a:solidFill>
              </a:rPr>
              <a:t>(160622) </a:t>
            </a:r>
          </a:p>
        </p:txBody>
      </p:sp>
    </p:spTree>
    <p:extLst>
      <p:ext uri="{BB962C8B-B14F-4D97-AF65-F5344CB8AC3E}">
        <p14:creationId xmlns:p14="http://schemas.microsoft.com/office/powerpoint/2010/main" val="3619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101328"/>
            <a:ext cx="8153400" cy="36802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altLang="en-US" sz="2800" dirty="0" smtClean="0"/>
              <a:t>Engaged </a:t>
            </a:r>
            <a:r>
              <a:rPr lang="en-US" altLang="en-US" sz="2800" dirty="0"/>
              <a:t>CHC stakeholders </a:t>
            </a:r>
            <a:r>
              <a:rPr lang="en-US" altLang="en-US" sz="2800" dirty="0" smtClean="0"/>
              <a:t>to</a:t>
            </a:r>
            <a:r>
              <a:rPr lang="en-US" altLang="en-US" sz="2800" dirty="0"/>
              <a:t>: </a:t>
            </a:r>
            <a:endParaRPr lang="en-US" altLang="en-US" sz="2800" dirty="0" smtClean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US" altLang="en-US" sz="1200" dirty="0"/>
          </a:p>
          <a:p>
            <a:pPr marL="857040" lvl="1" indent="-457200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000" dirty="0" smtClean="0"/>
              <a:t>Decide which </a:t>
            </a:r>
            <a:r>
              <a:rPr lang="en-US" altLang="en-US" sz="2000" dirty="0"/>
              <a:t>SDH domains to include </a:t>
            </a:r>
            <a:r>
              <a:rPr lang="en-US" altLang="en-US" sz="2000" dirty="0" smtClean="0"/>
              <a:t>(</a:t>
            </a:r>
            <a:r>
              <a:rPr lang="en-US" altLang="en-US" sz="2000" dirty="0"/>
              <a:t>IOM, PRAPARE, </a:t>
            </a:r>
            <a:r>
              <a:rPr lang="en-US" altLang="en-US" sz="2000" dirty="0" smtClean="0"/>
              <a:t>other?)</a:t>
            </a:r>
            <a:endParaRPr lang="en-US" altLang="en-US" sz="2000" dirty="0"/>
          </a:p>
          <a:p>
            <a:pPr marL="857040" lvl="1" indent="-457200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000" dirty="0"/>
              <a:t>Design </a:t>
            </a:r>
            <a:r>
              <a:rPr lang="en-US" altLang="en-US" sz="2000" dirty="0" smtClean="0"/>
              <a:t>EHR-based SDH tools that let care teams </a:t>
            </a:r>
            <a:r>
              <a:rPr lang="en-US" altLang="en-US" sz="2000" b="1" dirty="0" smtClean="0"/>
              <a:t>collect</a:t>
            </a:r>
            <a:r>
              <a:rPr lang="en-US" altLang="en-US" sz="2000" b="1" dirty="0"/>
              <a:t>, summarize, </a:t>
            </a:r>
            <a:r>
              <a:rPr lang="en-US" altLang="en-US" sz="2000" b="1" dirty="0" smtClean="0"/>
              <a:t>review </a:t>
            </a:r>
            <a:r>
              <a:rPr lang="en-US" altLang="en-US" sz="2000" b="1" dirty="0"/>
              <a:t>patient </a:t>
            </a:r>
            <a:r>
              <a:rPr lang="en-US" altLang="en-US" sz="2000" b="1" dirty="0" smtClean="0"/>
              <a:t>SDH data</a:t>
            </a:r>
            <a:endParaRPr lang="en-US" altLang="en-US" sz="2000" dirty="0"/>
          </a:p>
          <a:p>
            <a:pPr marL="857041" lvl="1" indent="-457200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000" dirty="0" smtClean="0"/>
              <a:t>Design EHR-based SDH tools that help care teams </a:t>
            </a:r>
            <a:r>
              <a:rPr lang="en-US" altLang="en-US" sz="2000" b="1" dirty="0" smtClean="0"/>
              <a:t>identify, make, track referrals </a:t>
            </a:r>
            <a:r>
              <a:rPr lang="en-US" altLang="en-US" sz="2000" b="1" dirty="0"/>
              <a:t>to community resources </a:t>
            </a:r>
            <a:r>
              <a:rPr lang="en-US" altLang="en-US" sz="2000" dirty="0" smtClean="0"/>
              <a:t>(3 </a:t>
            </a:r>
            <a:r>
              <a:rPr lang="en-US" altLang="en-US" sz="2000" dirty="0"/>
              <a:t>pilot </a:t>
            </a:r>
            <a:r>
              <a:rPr lang="en-US" altLang="en-US" sz="2000" dirty="0" smtClean="0"/>
              <a:t>CHCs)</a:t>
            </a:r>
            <a:endParaRPr lang="en-US" alt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19436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Methods: SDH Tool Development Process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96354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146" y="914400"/>
            <a:ext cx="8750454" cy="401954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  <a:defRPr/>
            </a:pPr>
            <a:r>
              <a:rPr lang="en-US" altLang="en-US" sz="2000" dirty="0"/>
              <a:t>ASSESS&amp;DO study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</a:rPr>
              <a:t>pilot sites</a:t>
            </a:r>
            <a:endParaRPr lang="en-US" altLang="en-US" sz="2000" dirty="0"/>
          </a:p>
          <a:p>
            <a:pPr marL="1256494" lvl="1" indent="-514049">
              <a:spcBef>
                <a:spcPts val="450"/>
              </a:spcBef>
              <a:buFont typeface="Arial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Urban CHC in Portland, Oregon</a:t>
            </a:r>
          </a:p>
          <a:p>
            <a:pPr marL="1256494" lvl="1" indent="-514049">
              <a:spcBef>
                <a:spcPts val="450"/>
              </a:spcBef>
              <a:buFont typeface="Arial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Rural CHC in Southern Oregon</a:t>
            </a:r>
          </a:p>
          <a:p>
            <a:pPr marL="1256494" lvl="1" indent="-514049">
              <a:spcBef>
                <a:spcPts val="450"/>
              </a:spcBef>
              <a:buFont typeface="Arial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Rural CHC in Southwest </a:t>
            </a:r>
            <a:r>
              <a:rPr lang="en-US" altLang="en-US" sz="1600" dirty="0" smtClean="0">
                <a:solidFill>
                  <a:schemeClr val="tx1"/>
                </a:solidFill>
              </a:rPr>
              <a:t>Washington</a:t>
            </a:r>
            <a:endParaRPr lang="en-US" altLang="en-US" sz="14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altLang="en-US" sz="2000" dirty="0"/>
              <a:t>OCHIN </a:t>
            </a:r>
            <a:r>
              <a:rPr lang="en-US" altLang="en-US" sz="2000" b="1" dirty="0">
                <a:solidFill>
                  <a:schemeClr val="accent4">
                    <a:lumMod val="75000"/>
                  </a:schemeClr>
                </a:solidFill>
              </a:rPr>
              <a:t>Primary Care Clinical Operations Review Committee (PC-CORC</a:t>
            </a:r>
            <a:r>
              <a:rPr lang="en-US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1285075" lvl="1" indent="-514049">
              <a:lnSpc>
                <a:spcPct val="120000"/>
              </a:lnSpc>
              <a:spcBef>
                <a:spcPts val="450"/>
              </a:spcBef>
              <a:buFont typeface="Arial"/>
              <a:buChar char="•"/>
              <a:defRPr/>
            </a:pPr>
            <a:r>
              <a:rPr lang="en-US" altLang="en-US" sz="1600" dirty="0"/>
              <a:t>Workgroup: clinical staff from OCHIN member organizations </a:t>
            </a:r>
          </a:p>
          <a:p>
            <a:pPr marL="1285075" lvl="1" indent="-514049">
              <a:lnSpc>
                <a:spcPct val="120000"/>
              </a:lnSpc>
              <a:spcBef>
                <a:spcPts val="450"/>
              </a:spcBef>
              <a:buFont typeface="Arial"/>
              <a:buChar char="•"/>
              <a:defRPr/>
            </a:pPr>
            <a:r>
              <a:rPr lang="en-US" altLang="en-US" sz="1600" dirty="0"/>
              <a:t>Engaged membership: 12-25 participants from diverse geographic regions, practice types</a:t>
            </a:r>
          </a:p>
          <a:p>
            <a:pPr marL="1285075" lvl="1" indent="-514049">
              <a:lnSpc>
                <a:spcPct val="120000"/>
              </a:lnSpc>
              <a:spcBef>
                <a:spcPts val="450"/>
              </a:spcBef>
              <a:buFont typeface="Arial"/>
              <a:buChar char="•"/>
              <a:defRPr/>
            </a:pPr>
            <a:r>
              <a:rPr lang="en-US" altLang="en-US" sz="1600" dirty="0"/>
              <a:t>Provides input on any changes to OCHIN </a:t>
            </a:r>
            <a:r>
              <a:rPr lang="en-US" altLang="en-US" sz="1600" dirty="0" smtClean="0"/>
              <a:t>EHR</a:t>
            </a:r>
            <a:endParaRPr lang="en-US" alt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4488" indent="-342900">
              <a:lnSpc>
                <a:spcPct val="120000"/>
              </a:lnSpc>
              <a:spcBef>
                <a:spcPts val="450"/>
              </a:spcBef>
              <a:buFont typeface="Arial"/>
              <a:buChar char="•"/>
              <a:defRPr/>
            </a:pPr>
            <a:r>
              <a:rPr lang="en-US" altLang="en-US" sz="2000" b="1" dirty="0" smtClean="0">
                <a:solidFill>
                  <a:srgbClr val="7030A0"/>
                </a:solidFill>
              </a:rPr>
              <a:t>Also conferred with</a:t>
            </a:r>
            <a:r>
              <a:rPr lang="en-US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PRAPARE</a:t>
            </a:r>
            <a:r>
              <a:rPr lang="en-US" sz="2000" dirty="0"/>
              <a:t>, Kaiser </a:t>
            </a:r>
            <a:r>
              <a:rPr lang="en-US" sz="2000" dirty="0" smtClean="0"/>
              <a:t>Permanente, </a:t>
            </a:r>
            <a:r>
              <a:rPr lang="en-US" sz="2000" dirty="0"/>
              <a:t>Epic©, </a:t>
            </a:r>
            <a:r>
              <a:rPr lang="en-US" sz="2000" dirty="0" smtClean="0"/>
              <a:t>SDH experts</a:t>
            </a:r>
            <a:endParaRPr lang="en-US" alt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40" y="292740"/>
            <a:ext cx="8229600" cy="59412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CHC </a:t>
            </a:r>
            <a:r>
              <a:rPr lang="en-US" sz="2500" b="1" dirty="0"/>
              <a:t>s</a:t>
            </a:r>
            <a:r>
              <a:rPr lang="en-US" sz="2500" b="1" dirty="0" smtClean="0"/>
              <a:t>takeholders</a:t>
            </a:r>
            <a:endParaRPr lang="en-US" sz="2500" b="1" dirty="0"/>
          </a:p>
        </p:txBody>
      </p:sp>
      <p:pic>
        <p:nvPicPr>
          <p:cNvPr id="3074" name="Picture 2" descr="C:\Users\hollombece\AppData\Local\Microsoft\Windows\Temporary Internet Files\Content.IE5\ZOJOJBF6\r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26" y="57150"/>
            <a:ext cx="2877074" cy="19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80716"/>
      </p:ext>
    </p:extLst>
  </p:cSld>
  <p:clrMapOvr>
    <a:masterClrMapping/>
  </p:clrMapOvr>
</p:sld>
</file>

<file path=ppt/theme/theme1.xml><?xml version="1.0" encoding="utf-8"?>
<a:theme xmlns:a="http://schemas.openxmlformats.org/drawingml/2006/main" name="OCHIN Meaningful Use PPT Template 140121">
  <a:themeElements>
    <a:clrScheme name="OCHIN Approved Colors">
      <a:dk1>
        <a:srgbClr val="02283A"/>
      </a:dk1>
      <a:lt1>
        <a:sysClr val="window" lastClr="FFFFFF"/>
      </a:lt1>
      <a:dk2>
        <a:srgbClr val="02283A"/>
      </a:dk2>
      <a:lt2>
        <a:srgbClr val="EEECE1"/>
      </a:lt2>
      <a:accent1>
        <a:srgbClr val="607C8C"/>
      </a:accent1>
      <a:accent2>
        <a:srgbClr val="F77F00"/>
      </a:accent2>
      <a:accent3>
        <a:srgbClr val="BFBFBF"/>
      </a:accent3>
      <a:accent4>
        <a:srgbClr val="568E14"/>
      </a:accent4>
      <a:accent5>
        <a:srgbClr val="266678"/>
      </a:accent5>
      <a:accent6>
        <a:srgbClr val="F79646"/>
      </a:accent6>
      <a:hlink>
        <a:srgbClr val="082DE4"/>
      </a:hlink>
      <a:folHlink>
        <a:srgbClr val="6079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HIN New Hire Orientation - 160622" id="{A3A4D90F-76A0-4A2D-8BDF-3B646767D02C}" vid="{026A1824-097D-4BFD-AAFA-B0149DE7C8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OCHIN New Hire Orientation - 160622</Template>
  <TotalTime>1933</TotalTime>
  <Words>1598</Words>
  <Application>Microsoft Macintosh PowerPoint</Application>
  <PresentationFormat>On-screen Show (16:9)</PresentationFormat>
  <Paragraphs>266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 Narrow</vt:lpstr>
      <vt:lpstr>Calibri</vt:lpstr>
      <vt:lpstr>Wingdings</vt:lpstr>
      <vt:lpstr>arial</vt:lpstr>
      <vt:lpstr>OCHIN Meaningful Use PPT Template 140121</vt:lpstr>
      <vt:lpstr>Designing EHR Tools for Collecting, Summarizing, &amp; Acting on Patient-Reported SDH, in CHCs:  A Stakeholder-Driven Process </vt:lpstr>
      <vt:lpstr>Study Team</vt:lpstr>
      <vt:lpstr>Act on Social Determinants using EHR tools in Safety Net Settings for Diabetes Outcomes (ASSESS &amp; DO) </vt:lpstr>
      <vt:lpstr>Background</vt:lpstr>
      <vt:lpstr>Consider these questions during this talk ...</vt:lpstr>
      <vt:lpstr>Study context: OCHIN</vt:lpstr>
      <vt:lpstr>OCHIN network of CHCs</vt:lpstr>
      <vt:lpstr>Methods: SDH Tool Development Process</vt:lpstr>
      <vt:lpstr>CHC stakeholders</vt:lpstr>
      <vt:lpstr>PowerPoint Presentation</vt:lpstr>
      <vt:lpstr>Q2: Tools for Collecting, Summarizing SDH Data?</vt:lpstr>
      <vt:lpstr>Q3: Tools for Making, Tracking SDH Referrals?</vt:lpstr>
      <vt:lpstr>Preliminary Results  (6/24/16 - 11/16/16)</vt:lpstr>
      <vt:lpstr>Lessons and challenges</vt:lpstr>
      <vt:lpstr>Lessons and challenges</vt:lpstr>
      <vt:lpstr>Lessons and challenges</vt:lpstr>
      <vt:lpstr>More Lessons and Challenges</vt:lpstr>
      <vt:lpstr>Next steps</vt:lpstr>
      <vt:lpstr>Discussion questions / current challenges</vt:lpstr>
      <vt:lpstr>Thank You! </vt:lpstr>
    </vt:vector>
  </TitlesOfParts>
  <Company>OCHIN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OCHIN</dc:title>
  <dc:creator>Kevin Geoffroy</dc:creator>
  <cp:lastModifiedBy>Stephanie Chernitskiy</cp:lastModifiedBy>
  <cp:revision>202</cp:revision>
  <cp:lastPrinted>2016-12-20T19:55:05Z</cp:lastPrinted>
  <dcterms:created xsi:type="dcterms:W3CDTF">2016-11-29T14:03:59Z</dcterms:created>
  <dcterms:modified xsi:type="dcterms:W3CDTF">2017-03-22T19:38:55Z</dcterms:modified>
</cp:coreProperties>
</file>